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92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19.06.2018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20000" cy="6227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61729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4"/>
            <a:ext cx="9036000" cy="638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99267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2"/>
            <a:ext cx="9180000" cy="648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109846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16199"/>
            <a:ext cx="820891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444444"/>
                </a:solidFill>
                <a:latin typeface="Helvetica Neue"/>
              </a:rPr>
              <a:t>     </a:t>
            </a:r>
          </a:p>
          <a:p>
            <a:pPr algn="just"/>
            <a:endParaRPr lang="ru-RU" sz="1400" b="1" dirty="0">
              <a:solidFill>
                <a:srgbClr val="444444"/>
              </a:solidFill>
              <a:latin typeface="Helvetica Neue"/>
            </a:endParaRPr>
          </a:p>
          <a:p>
            <a:pPr algn="just"/>
            <a:endParaRPr lang="ru-RU" sz="1400" b="1" dirty="0" smtClean="0">
              <a:solidFill>
                <a:srgbClr val="444444"/>
              </a:solidFill>
              <a:latin typeface="Helvetica Neue"/>
            </a:endParaRPr>
          </a:p>
          <a:p>
            <a:pPr algn="just"/>
            <a:r>
              <a:rPr lang="ru-RU" sz="1200" b="1" dirty="0">
                <a:solidFill>
                  <a:srgbClr val="444444"/>
                </a:solidFill>
                <a:latin typeface="Helvetica Neue"/>
              </a:rPr>
              <a:t> </a:t>
            </a:r>
            <a:r>
              <a:rPr lang="ru-RU" sz="1200" b="1" dirty="0" smtClean="0">
                <a:solidFill>
                  <a:srgbClr val="444444"/>
                </a:solidFill>
                <a:latin typeface="Helvetica Neue"/>
              </a:rPr>
              <a:t>     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Helvetica Neue"/>
              </a:rPr>
              <a:t>У </a:t>
            </a: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  <a:latin typeface="Helvetica Neue"/>
              </a:rPr>
              <a:t>субъектов малого и среднего предпринимательства появилась возможность получения кредитов по ставке 6,5 %. Минэкономразвития России начата реализация программы льготного кредитования субъектов МСП по ставке 6,5 %, </a:t>
            </a:r>
            <a:r>
              <a:rPr lang="ru-RU" sz="1200" b="1" dirty="0" err="1">
                <a:solidFill>
                  <a:schemeClr val="accent1">
                    <a:lumMod val="75000"/>
                  </a:schemeClr>
                </a:solidFill>
                <a:latin typeface="Helvetica Neue"/>
              </a:rPr>
              <a:t>утвержденной</a:t>
            </a: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  <a:latin typeface="Helvetica Neue"/>
              </a:rPr>
              <a:t> постановлением правительства Российской Федерации от 30 декабря 2017 года № 1706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Helvetica Neue"/>
              </a:rPr>
              <a:t>.</a:t>
            </a:r>
          </a:p>
          <a:p>
            <a:pPr algn="just"/>
            <a:endParaRPr lang="ru-RU" sz="1200" dirty="0">
              <a:solidFill>
                <a:schemeClr val="accent1">
                  <a:lumMod val="75000"/>
                </a:schemeClr>
              </a:solidFill>
              <a:latin typeface="Helvetica Neue"/>
            </a:endParaRPr>
          </a:p>
          <a:p>
            <a:pPr algn="just"/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Helvetica Neue"/>
              </a:rPr>
              <a:t>     Программа 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Helvetica Neue"/>
              </a:rPr>
              <a:t>ориентирована на реализацию инвестиционных проектов, пополнение оборотных средств, создание или приобретение основных средств, включая строительство, модернизацию объектов капитального строительства, в том числе проведение инженерных изысканий, подготовку проектной документации</a:t>
            </a: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Helvetica Neue"/>
              </a:rPr>
              <a:t>.</a:t>
            </a:r>
          </a:p>
          <a:p>
            <a:pPr algn="just"/>
            <a:endParaRPr lang="ru-RU" sz="1200" dirty="0">
              <a:solidFill>
                <a:schemeClr val="accent1">
                  <a:lumMod val="75000"/>
                </a:schemeClr>
              </a:solidFill>
              <a:latin typeface="Helvetica Neue"/>
            </a:endParaRPr>
          </a:p>
          <a:p>
            <a:pPr algn="just"/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Helvetica Neue"/>
              </a:rPr>
              <a:t>      Конечная 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Helvetica Neue"/>
              </a:rPr>
              <a:t>ставка по кредиту для субъекта МСП теперь не будет </a:t>
            </a: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Helvetica Neue"/>
              </a:rPr>
              <a:t>превышать 6,5 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Helvetica Neue"/>
              </a:rPr>
              <a:t>%. Сроки льготного кредитования – 10 лет на инвестиционные цели в размере от 3 млн. рублей до 1 млрд. рублей и 3 года – на пополнение оборотных средств в размере от 3 млн. рублей до 100 млн. рублей</a:t>
            </a: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Helvetica Neue"/>
              </a:rPr>
              <a:t>.</a:t>
            </a:r>
          </a:p>
          <a:p>
            <a:pPr algn="just"/>
            <a:endParaRPr lang="ru-RU" sz="1200" dirty="0">
              <a:solidFill>
                <a:schemeClr val="accent1">
                  <a:lumMod val="75000"/>
                </a:schemeClr>
              </a:solidFill>
              <a:latin typeface="Helvetica Neue"/>
            </a:endParaRPr>
          </a:p>
          <a:p>
            <a:pPr algn="just"/>
            <a:r>
              <a:rPr lang="ru-RU" sz="1200" dirty="0" smtClean="0">
                <a:solidFill>
                  <a:srgbClr val="444444"/>
                </a:solidFill>
                <a:latin typeface="Helvetica Neue"/>
              </a:rPr>
              <a:t>      </a:t>
            </a: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Helvetica Neue"/>
              </a:rPr>
              <a:t>Обязательным 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Helvetica Neue"/>
              </a:rPr>
              <a:t>условием для </a:t>
            </a:r>
            <a:r>
              <a:rPr lang="ru-RU" sz="1200" dirty="0" err="1">
                <a:solidFill>
                  <a:schemeClr val="accent1">
                    <a:lumMod val="75000"/>
                  </a:schemeClr>
                </a:solidFill>
                <a:latin typeface="Helvetica Neue"/>
              </a:rPr>
              <a:t>заемщиков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Helvetica Neue"/>
              </a:rPr>
              <a:t> является реализация проекта в приоритетных отраслях: в том числе в сельском хозяйстве; обрабатывающих производствах; производстве и распределение электроэнергии, газа и воды; строительстве; транспорте и связи; туристской деятельности; здравоохранении и утилизации отходов; в сфере общественного питания и бытовых услуг; отраслях экономики, в которых реализуются приоритетные направления развития науки, технологий и техники в Российской Федерации, а также в сфере розничной торговли (при условии, что субъект МСП зарегистрирован и (или) осуществляет такую деятельность на территории </a:t>
            </a:r>
            <a:r>
              <a:rPr lang="ru-RU" sz="1200" dirty="0" err="1">
                <a:solidFill>
                  <a:schemeClr val="accent1">
                    <a:lumMod val="75000"/>
                  </a:schemeClr>
                </a:solidFill>
                <a:latin typeface="Helvetica Neue"/>
              </a:rPr>
              <a:t>монопрофильного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Helvetica Neue"/>
              </a:rPr>
              <a:t> муниципального образования</a:t>
            </a: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Helvetica Neue"/>
              </a:rPr>
              <a:t>).</a:t>
            </a:r>
          </a:p>
          <a:p>
            <a:pPr algn="just"/>
            <a:endParaRPr lang="ru-RU" sz="1200" dirty="0" smtClean="0">
              <a:solidFill>
                <a:schemeClr val="accent1">
                  <a:lumMod val="75000"/>
                </a:schemeClr>
              </a:solidFill>
              <a:latin typeface="Helvetica Neue"/>
            </a:endParaRPr>
          </a:p>
          <a:p>
            <a:pPr algn="just"/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Helvetica Neue"/>
              </a:rPr>
              <a:t>       За 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Helvetica Neue"/>
              </a:rPr>
              <a:t>получением льготного кредита следует обращаться в уполномоченные банки.</a:t>
            </a:r>
          </a:p>
        </p:txBody>
      </p:sp>
    </p:spTree>
    <p:extLst>
      <p:ext uri="{BB962C8B-B14F-4D97-AF65-F5344CB8AC3E}">
        <p14:creationId xmlns:p14="http://schemas.microsoft.com/office/powerpoint/2010/main" xmlns="" val="128876147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16</Words>
  <Application>Microsoft Office PowerPoint</Application>
  <PresentationFormat>Экран (4:3)</PresentationFormat>
  <Paragraphs>12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Роза Люксембург</cp:lastModifiedBy>
  <cp:revision>3</cp:revision>
  <dcterms:created xsi:type="dcterms:W3CDTF">2018-03-29T05:37:49Z</dcterms:created>
  <dcterms:modified xsi:type="dcterms:W3CDTF">2018-06-19T06:50:11Z</dcterms:modified>
</cp:coreProperties>
</file>