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26" autoAdjust="0"/>
  </p:normalViewPr>
  <p:slideViewPr>
    <p:cSldViewPr>
      <p:cViewPr varScale="1">
        <p:scale>
          <a:sx n="111" d="100"/>
          <a:sy n="111" d="100"/>
        </p:scale>
        <p:origin x="-8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91AEA1-30E6-4C71-8F13-E5464E2B0C5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97E1D53-9E00-4A35-A73D-1D574C576A3F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600" dirty="0" smtClean="0">
              <a:solidFill>
                <a:schemeClr val="bg1"/>
              </a:solidFill>
            </a:rPr>
            <a:t>При переводе муниципального служащего на должность муниципальной службы в другом муниципальном органе его личное дело передается по новому месту замещения должности муниципальной службы.</a:t>
          </a:r>
          <a:endParaRPr lang="ru-RU" sz="1600" dirty="0">
            <a:solidFill>
              <a:schemeClr val="bg1"/>
            </a:solidFill>
          </a:endParaRPr>
        </a:p>
      </dgm:t>
    </dgm:pt>
    <dgm:pt modelId="{DC15239A-E441-46DD-BF7B-31B6D857B838}" type="parTrans" cxnId="{683E4CA0-DD72-4A09-8432-0379D9E60108}">
      <dgm:prSet/>
      <dgm:spPr/>
      <dgm:t>
        <a:bodyPr/>
        <a:lstStyle/>
        <a:p>
          <a:endParaRPr lang="ru-RU"/>
        </a:p>
      </dgm:t>
    </dgm:pt>
    <dgm:pt modelId="{DA2A9517-89A4-442E-9C43-A1E94F005E1C}" type="sibTrans" cxnId="{683E4CA0-DD72-4A09-8432-0379D9E60108}">
      <dgm:prSet/>
      <dgm:spPr/>
      <dgm:t>
        <a:bodyPr/>
        <a:lstStyle/>
        <a:p>
          <a:endParaRPr lang="ru-RU"/>
        </a:p>
      </dgm:t>
    </dgm:pt>
    <dgm:pt modelId="{2D8857CD-F6D7-4534-8407-DADFACAFBBDE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Личные дела муниципальных служащих, уволенных с муниципальной службы, хранятся кадровой службой соответствующего муниципального органа в течении 10 лет со дня увольнения с муниципальной службы, после чего передаются в архив</a:t>
          </a:r>
          <a:endParaRPr lang="ru-RU" sz="1600" dirty="0">
            <a:solidFill>
              <a:schemeClr val="bg1"/>
            </a:solidFill>
          </a:endParaRPr>
        </a:p>
      </dgm:t>
    </dgm:pt>
    <dgm:pt modelId="{E96A182F-3964-4014-8BE2-172508002ABC}" type="parTrans" cxnId="{914D2D3E-A783-4FA3-A403-6BBB734A33EA}">
      <dgm:prSet/>
      <dgm:spPr/>
      <dgm:t>
        <a:bodyPr/>
        <a:lstStyle/>
        <a:p>
          <a:endParaRPr lang="ru-RU"/>
        </a:p>
      </dgm:t>
    </dgm:pt>
    <dgm:pt modelId="{CE5872F6-546B-4AE3-9126-70E489AEFAF6}" type="sibTrans" cxnId="{914D2D3E-A783-4FA3-A403-6BBB734A33EA}">
      <dgm:prSet/>
      <dgm:spPr/>
      <dgm:t>
        <a:bodyPr/>
        <a:lstStyle/>
        <a:p>
          <a:endParaRPr lang="ru-RU"/>
        </a:p>
      </dgm:t>
    </dgm:pt>
    <dgm:pt modelId="{FE6AB9C6-1A4F-44CD-A7AF-FFA5F4411063}">
      <dgm:prSet phldrT="[Текст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ru-RU" sz="1600" dirty="0" smtClean="0">
              <a:solidFill>
                <a:schemeClr val="bg1"/>
              </a:solidFill>
            </a:rPr>
            <a:t>Если гражданин, личное дело которого хранится кадровой службой муниципального органа, поступит на муниципальную службу вновь, его личное дело подлежит передаче указанной кадровой службой в муниципальный орган по месту замещения должности.</a:t>
          </a:r>
        </a:p>
      </dgm:t>
    </dgm:pt>
    <dgm:pt modelId="{CB3D368C-FC73-415C-82A1-82619A50247F}" type="parTrans" cxnId="{8C489C38-0933-44F9-AE8F-1A3BE80EDAA8}">
      <dgm:prSet/>
      <dgm:spPr/>
      <dgm:t>
        <a:bodyPr/>
        <a:lstStyle/>
        <a:p>
          <a:endParaRPr lang="ru-RU"/>
        </a:p>
      </dgm:t>
    </dgm:pt>
    <dgm:pt modelId="{20575E8D-C3C4-44F4-BCA9-708BB4DF5C9C}" type="sibTrans" cxnId="{8C489C38-0933-44F9-AE8F-1A3BE80EDAA8}">
      <dgm:prSet/>
      <dgm:spPr/>
      <dgm:t>
        <a:bodyPr/>
        <a:lstStyle/>
        <a:p>
          <a:endParaRPr lang="ru-RU"/>
        </a:p>
      </dgm:t>
    </dgm:pt>
    <dgm:pt modelId="{BA3F4391-C9D9-4EDC-99E9-F45CCF988F6A}" type="pres">
      <dgm:prSet presAssocID="{7591AEA1-30E6-4C71-8F13-E5464E2B0C5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5B58B2-B0F9-4355-BCCC-91F9D4950445}" type="pres">
      <dgm:prSet presAssocID="{7591AEA1-30E6-4C71-8F13-E5464E2B0C59}" presName="dummyMaxCanvas" presStyleCnt="0">
        <dgm:presLayoutVars/>
      </dgm:prSet>
      <dgm:spPr/>
    </dgm:pt>
    <dgm:pt modelId="{728E5609-F954-465D-91A6-2C249D4E74AA}" type="pres">
      <dgm:prSet presAssocID="{7591AEA1-30E6-4C71-8F13-E5464E2B0C59}" presName="ThreeNodes_1" presStyleLbl="node1" presStyleIdx="0" presStyleCnt="3" custScaleX="73913" custScaleY="877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C6BD5-892D-43CC-A521-3F25F663BF99}" type="pres">
      <dgm:prSet presAssocID="{7591AEA1-30E6-4C71-8F13-E5464E2B0C59}" presName="ThreeNodes_2" presStyleLbl="node1" presStyleIdx="1" presStyleCnt="3" custScaleX="80495" custScaleY="892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4D7B82-9001-413D-A2C3-2D1447A276A2}" type="pres">
      <dgm:prSet presAssocID="{7591AEA1-30E6-4C71-8F13-E5464E2B0C59}" presName="ThreeNodes_3" presStyleLbl="node1" presStyleIdx="2" presStyleCnt="3" custScaleX="834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D83C2-2C7D-4B13-B860-55901BC36D76}" type="pres">
      <dgm:prSet presAssocID="{7591AEA1-30E6-4C71-8F13-E5464E2B0C59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D553A-78D2-4797-875D-2CE1360E5611}" type="pres">
      <dgm:prSet presAssocID="{7591AEA1-30E6-4C71-8F13-E5464E2B0C59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9D87D6-3168-439A-97EC-70ED48C3D993}" type="pres">
      <dgm:prSet presAssocID="{7591AEA1-30E6-4C71-8F13-E5464E2B0C59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C49205-B324-4FF1-B15E-B1098621996F}" type="pres">
      <dgm:prSet presAssocID="{7591AEA1-30E6-4C71-8F13-E5464E2B0C59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D592D-9B04-4B71-9AD4-A9A6812550B2}" type="pres">
      <dgm:prSet presAssocID="{7591AEA1-30E6-4C71-8F13-E5464E2B0C59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0A1DCE7-4EFF-4A1A-AB4A-508EFA6D8688}" type="presOf" srcId="{997E1D53-9E00-4A35-A73D-1D574C576A3F}" destId="{728E5609-F954-465D-91A6-2C249D4E74AA}" srcOrd="0" destOrd="0" presId="urn:microsoft.com/office/officeart/2005/8/layout/vProcess5"/>
    <dgm:cxn modelId="{F80145C4-8B85-4BC1-BB0C-8CC02F1C028E}" type="presOf" srcId="{7591AEA1-30E6-4C71-8F13-E5464E2B0C59}" destId="{BA3F4391-C9D9-4EDC-99E9-F45CCF988F6A}" srcOrd="0" destOrd="0" presId="urn:microsoft.com/office/officeart/2005/8/layout/vProcess5"/>
    <dgm:cxn modelId="{E30E27B6-D7C8-4720-B99F-48347BEDE8BF}" type="presOf" srcId="{DA2A9517-89A4-442E-9C43-A1E94F005E1C}" destId="{F2CD83C2-2C7D-4B13-B860-55901BC36D76}" srcOrd="0" destOrd="0" presId="urn:microsoft.com/office/officeart/2005/8/layout/vProcess5"/>
    <dgm:cxn modelId="{914D2D3E-A783-4FA3-A403-6BBB734A33EA}" srcId="{7591AEA1-30E6-4C71-8F13-E5464E2B0C59}" destId="{2D8857CD-F6D7-4534-8407-DADFACAFBBDE}" srcOrd="1" destOrd="0" parTransId="{E96A182F-3964-4014-8BE2-172508002ABC}" sibTransId="{CE5872F6-546B-4AE3-9126-70E489AEFAF6}"/>
    <dgm:cxn modelId="{8003BC24-6FBE-4893-A1D5-7B3BB8C12FAE}" type="presOf" srcId="{2D8857CD-F6D7-4534-8407-DADFACAFBBDE}" destId="{DFC49205-B324-4FF1-B15E-B1098621996F}" srcOrd="1" destOrd="0" presId="urn:microsoft.com/office/officeart/2005/8/layout/vProcess5"/>
    <dgm:cxn modelId="{683E4CA0-DD72-4A09-8432-0379D9E60108}" srcId="{7591AEA1-30E6-4C71-8F13-E5464E2B0C59}" destId="{997E1D53-9E00-4A35-A73D-1D574C576A3F}" srcOrd="0" destOrd="0" parTransId="{DC15239A-E441-46DD-BF7B-31B6D857B838}" sibTransId="{DA2A9517-89A4-442E-9C43-A1E94F005E1C}"/>
    <dgm:cxn modelId="{925DC464-5099-4114-9DC6-1AE69B995BDB}" type="presOf" srcId="{FE6AB9C6-1A4F-44CD-A7AF-FFA5F4411063}" destId="{49FD592D-9B04-4B71-9AD4-A9A6812550B2}" srcOrd="1" destOrd="0" presId="urn:microsoft.com/office/officeart/2005/8/layout/vProcess5"/>
    <dgm:cxn modelId="{8C489C38-0933-44F9-AE8F-1A3BE80EDAA8}" srcId="{7591AEA1-30E6-4C71-8F13-E5464E2B0C59}" destId="{FE6AB9C6-1A4F-44CD-A7AF-FFA5F4411063}" srcOrd="2" destOrd="0" parTransId="{CB3D368C-FC73-415C-82A1-82619A50247F}" sibTransId="{20575E8D-C3C4-44F4-BCA9-708BB4DF5C9C}"/>
    <dgm:cxn modelId="{A5E4FD2A-FA00-4AC3-A4B2-7B44862E0519}" type="presOf" srcId="{2D8857CD-F6D7-4534-8407-DADFACAFBBDE}" destId="{71DC6BD5-892D-43CC-A521-3F25F663BF99}" srcOrd="0" destOrd="0" presId="urn:microsoft.com/office/officeart/2005/8/layout/vProcess5"/>
    <dgm:cxn modelId="{6C00C3D3-5424-42C1-9DE5-8FC76348FD2F}" type="presOf" srcId="{FE6AB9C6-1A4F-44CD-A7AF-FFA5F4411063}" destId="{914D7B82-9001-413D-A2C3-2D1447A276A2}" srcOrd="0" destOrd="0" presId="urn:microsoft.com/office/officeart/2005/8/layout/vProcess5"/>
    <dgm:cxn modelId="{9BF02784-DBF4-4446-82FD-268296313D93}" type="presOf" srcId="{997E1D53-9E00-4A35-A73D-1D574C576A3F}" destId="{2C9D87D6-3168-439A-97EC-70ED48C3D993}" srcOrd="1" destOrd="0" presId="urn:microsoft.com/office/officeart/2005/8/layout/vProcess5"/>
    <dgm:cxn modelId="{ADF982D5-4183-45E2-BFE1-16B2C910D987}" type="presOf" srcId="{CE5872F6-546B-4AE3-9126-70E489AEFAF6}" destId="{F73D553A-78D2-4797-875D-2CE1360E5611}" srcOrd="0" destOrd="0" presId="urn:microsoft.com/office/officeart/2005/8/layout/vProcess5"/>
    <dgm:cxn modelId="{01F298CA-843A-4B10-AB68-691669939861}" type="presParOf" srcId="{BA3F4391-C9D9-4EDC-99E9-F45CCF988F6A}" destId="{8F5B58B2-B0F9-4355-BCCC-91F9D4950445}" srcOrd="0" destOrd="0" presId="urn:microsoft.com/office/officeart/2005/8/layout/vProcess5"/>
    <dgm:cxn modelId="{7F132CD1-3AA5-42CB-8F4A-F3750CA66A4C}" type="presParOf" srcId="{BA3F4391-C9D9-4EDC-99E9-F45CCF988F6A}" destId="{728E5609-F954-465D-91A6-2C249D4E74AA}" srcOrd="1" destOrd="0" presId="urn:microsoft.com/office/officeart/2005/8/layout/vProcess5"/>
    <dgm:cxn modelId="{CF092263-1261-4144-964E-7687B3044CC3}" type="presParOf" srcId="{BA3F4391-C9D9-4EDC-99E9-F45CCF988F6A}" destId="{71DC6BD5-892D-43CC-A521-3F25F663BF99}" srcOrd="2" destOrd="0" presId="urn:microsoft.com/office/officeart/2005/8/layout/vProcess5"/>
    <dgm:cxn modelId="{BE163267-FF43-4839-A61E-2BD5F010F605}" type="presParOf" srcId="{BA3F4391-C9D9-4EDC-99E9-F45CCF988F6A}" destId="{914D7B82-9001-413D-A2C3-2D1447A276A2}" srcOrd="3" destOrd="0" presId="urn:microsoft.com/office/officeart/2005/8/layout/vProcess5"/>
    <dgm:cxn modelId="{75F0BF0A-3065-4645-B93F-BEB71644A88D}" type="presParOf" srcId="{BA3F4391-C9D9-4EDC-99E9-F45CCF988F6A}" destId="{F2CD83C2-2C7D-4B13-B860-55901BC36D76}" srcOrd="4" destOrd="0" presId="urn:microsoft.com/office/officeart/2005/8/layout/vProcess5"/>
    <dgm:cxn modelId="{EDC96C2E-F88B-4EBA-87D0-E8B7E27EFA9B}" type="presParOf" srcId="{BA3F4391-C9D9-4EDC-99E9-F45CCF988F6A}" destId="{F73D553A-78D2-4797-875D-2CE1360E5611}" srcOrd="5" destOrd="0" presId="urn:microsoft.com/office/officeart/2005/8/layout/vProcess5"/>
    <dgm:cxn modelId="{A20EAD4B-B6BB-462E-A0B6-56E73964903D}" type="presParOf" srcId="{BA3F4391-C9D9-4EDC-99E9-F45CCF988F6A}" destId="{2C9D87D6-3168-439A-97EC-70ED48C3D993}" srcOrd="6" destOrd="0" presId="urn:microsoft.com/office/officeart/2005/8/layout/vProcess5"/>
    <dgm:cxn modelId="{BDF95273-7243-4024-BE51-C8961A77303B}" type="presParOf" srcId="{BA3F4391-C9D9-4EDC-99E9-F45CCF988F6A}" destId="{DFC49205-B324-4FF1-B15E-B1098621996F}" srcOrd="7" destOrd="0" presId="urn:microsoft.com/office/officeart/2005/8/layout/vProcess5"/>
    <dgm:cxn modelId="{71F58948-A441-4117-88DA-587A542F6352}" type="presParOf" srcId="{BA3F4391-C9D9-4EDC-99E9-F45CCF988F6A}" destId="{49FD592D-9B04-4B71-9AD4-A9A6812550B2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8E5609-F954-465D-91A6-2C249D4E74AA}">
      <dsp:nvSpPr>
        <dsp:cNvPr id="0" name=""/>
        <dsp:cNvSpPr/>
      </dsp:nvSpPr>
      <dsp:spPr>
        <a:xfrm>
          <a:off x="910120" y="93613"/>
          <a:ext cx="5157335" cy="134654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При переводе муниципального служащего на должность муниципальной службы в другом муниципальном органе его личное дело передается по новому месту замещения должности муниципальной службы.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949559" y="133052"/>
        <a:ext cx="3921561" cy="1267665"/>
      </dsp:txXfrm>
    </dsp:sp>
    <dsp:sp modelId="{71DC6BD5-892D-43CC-A521-3F25F663BF99}">
      <dsp:nvSpPr>
        <dsp:cNvPr id="0" name=""/>
        <dsp:cNvSpPr/>
      </dsp:nvSpPr>
      <dsp:spPr>
        <a:xfrm>
          <a:off x="1296156" y="1872207"/>
          <a:ext cx="5616599" cy="1368153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Личные дела муниципальных служащих, уволенных с муниципальной службы, хранятся кадровой службой соответствующего муниципального органа в течении 10 лет со дня увольнения с муниципальной службы, после чего передаются в архив</a:t>
          </a:r>
          <a:endParaRPr lang="ru-RU" sz="1600" kern="1200" dirty="0">
            <a:solidFill>
              <a:schemeClr val="bg1"/>
            </a:solidFill>
          </a:endParaRPr>
        </a:p>
      </dsp:txBody>
      <dsp:txXfrm>
        <a:off x="1336228" y="1912279"/>
        <a:ext cx="4238377" cy="1288009"/>
      </dsp:txXfrm>
    </dsp:sp>
    <dsp:sp modelId="{914D7B82-9001-413D-A2C3-2D1447A276A2}">
      <dsp:nvSpPr>
        <dsp:cNvPr id="0" name=""/>
        <dsp:cNvSpPr/>
      </dsp:nvSpPr>
      <dsp:spPr>
        <a:xfrm>
          <a:off x="1807405" y="3578797"/>
          <a:ext cx="5825437" cy="1533770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bg1"/>
              </a:solidFill>
            </a:rPr>
            <a:t>Если гражданин, личное дело которого хранится кадровой службой муниципального органа, поступит на муниципальную службу вновь, его личное дело подлежит передаче указанной кадровой службой в муниципальный орган по месту замещения должности.</a:t>
          </a:r>
        </a:p>
      </dsp:txBody>
      <dsp:txXfrm>
        <a:off x="1852328" y="3623720"/>
        <a:ext cx="4389248" cy="1443924"/>
      </dsp:txXfrm>
    </dsp:sp>
    <dsp:sp modelId="{F2CD83C2-2C7D-4B13-B860-55901BC36D76}">
      <dsp:nvSpPr>
        <dsp:cNvPr id="0" name=""/>
        <dsp:cNvSpPr/>
      </dsp:nvSpPr>
      <dsp:spPr>
        <a:xfrm>
          <a:off x="5980624" y="1163109"/>
          <a:ext cx="996950" cy="996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204938" y="1163109"/>
        <a:ext cx="548322" cy="750205"/>
      </dsp:txXfrm>
    </dsp:sp>
    <dsp:sp modelId="{F73D553A-78D2-4797-875D-2CE1360E5611}">
      <dsp:nvSpPr>
        <dsp:cNvPr id="0" name=""/>
        <dsp:cNvSpPr/>
      </dsp:nvSpPr>
      <dsp:spPr>
        <a:xfrm>
          <a:off x="6596292" y="2942282"/>
          <a:ext cx="996950" cy="99695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820606" y="2942282"/>
        <a:ext cx="548322" cy="7502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D0468-193B-4897-BA52-34133E3E8230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EFC54-6092-4BE4-8ACD-B2BA04F4E7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668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EFC54-6092-4BE4-8ACD-B2BA04F4E729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133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07.07.2023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185886/36bfb7176e3e8bfebe718035887e4efc/#block_152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226986127EA41FC3EB3F1371830C15EC09D84886530E6B37EF74D847453B54851A78DB8F98CA8F6B33ACBC0CF4EE93761468A8437DC5656u9d0K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731A5449C6857573801AED49CAFE3BB1BC1EEE476AE45478F5A14CE61F8ABAE9F975D6C620CE0E656464B4D5oFV4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56D6C8781951D1BD3C880EBA89B5D106598326B8755ECCFAC0BFEE34DCE4B4A5B36847A6995E7D28E5302824FBF2C1DAB96D295B34BDCD69W6YBL" TargetMode="External"/><Relationship Id="rId2" Type="http://schemas.openxmlformats.org/officeDocument/2006/relationships/hyperlink" Target="consultantplus://offline/ref=2008529249B0CBD1C876D14C85509F7E26EF5C8A1A70365A999D9E4B0C6288F3F41016FB07F13838EF0A131B6B5396F6019BC734AE4924x9bCL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5536" y="317847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Администрация города Оренбурга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s://msk-promebel.ru/wp-content/uploads/2017/05/1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908720"/>
            <a:ext cx="712879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83568" y="471585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6350">
                  <a:noFill/>
                </a:ln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Методические рекомендации </a:t>
            </a:r>
          </a:p>
          <a:p>
            <a:pPr algn="ctr"/>
            <a:r>
              <a:rPr lang="ru-RU" b="1" cap="all" dirty="0" smtClean="0">
                <a:ln w="6350">
                  <a:noFill/>
                </a:ln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«О </a:t>
            </a:r>
            <a:r>
              <a:rPr lang="ru-RU" b="1" cap="all" dirty="0">
                <a:ln w="6350">
                  <a:noFill/>
                </a:ln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ведении личного дела муниципального </a:t>
            </a:r>
            <a:r>
              <a:rPr lang="ru-RU" b="1" cap="all" dirty="0" smtClean="0">
                <a:ln w="6350">
                  <a:noFill/>
                </a:ln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служащего»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6" y="5626114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Управление муниципальной службы и кадровой политики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администрации города Оренбурга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2023 год</a:t>
            </a:r>
            <a:endParaRPr lang="ru-R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739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обязанности кадровой службы, осуществляющей ведение личных дел муниципальных служащих, входит:</a:t>
            </a:r>
            <a:endParaRPr lang="ru-RU" dirty="0">
              <a:solidFill>
                <a:srgbClr val="464C5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Багетная рамка 2"/>
          <p:cNvSpPr/>
          <p:nvPr/>
        </p:nvSpPr>
        <p:spPr>
          <a:xfrm>
            <a:off x="611560" y="908720"/>
            <a:ext cx="8208912" cy="360040"/>
          </a:xfrm>
          <a:prstGeom prst="bevel">
            <a:avLst>
              <a:gd name="adj" fmla="val 19313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приобщение документов </a:t>
            </a:r>
            <a:r>
              <a:rPr lang="ru-RU" dirty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к личным делам муниципальных служащих</a:t>
            </a:r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/>
          </a:p>
        </p:txBody>
      </p:sp>
      <p:sp>
        <p:nvSpPr>
          <p:cNvPr id="5" name="Багетная рамка 4"/>
          <p:cNvSpPr/>
          <p:nvPr/>
        </p:nvSpPr>
        <p:spPr>
          <a:xfrm>
            <a:off x="611560" y="1340768"/>
            <a:ext cx="8208912" cy="360040"/>
          </a:xfrm>
          <a:prstGeom prst="bevel">
            <a:avLst>
              <a:gd name="adj" fmla="val 21995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464C55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dirty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сохранности личных дел муниципальных служащих;</a:t>
            </a:r>
          </a:p>
          <a:p>
            <a:pPr algn="ctr"/>
            <a:endParaRPr lang="ru-RU" dirty="0"/>
          </a:p>
        </p:txBody>
      </p:sp>
      <p:sp>
        <p:nvSpPr>
          <p:cNvPr id="6" name="Багетная рамка 5"/>
          <p:cNvSpPr/>
          <p:nvPr/>
        </p:nvSpPr>
        <p:spPr>
          <a:xfrm>
            <a:off x="611560" y="1772816"/>
            <a:ext cx="8208912" cy="1296144"/>
          </a:xfrm>
          <a:prstGeom prst="bevel">
            <a:avLst>
              <a:gd name="adj" fmla="val 7106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rgbClr val="464C5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dirty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конфиденциальности сведений, содержащихся в личных делах муниципальных служащих, в соответствии с </a:t>
            </a:r>
            <a:r>
              <a:rPr lang="ru-RU" dirty="0">
                <a:solidFill>
                  <a:srgbClr val="3272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Федеральным законом</a:t>
            </a:r>
            <a:r>
              <a:rPr lang="ru-RU" dirty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, другими федеральными законами, иными нормативными правовыми актами Российской </a:t>
            </a:r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Федерации;</a:t>
            </a:r>
            <a:endParaRPr lang="ru-RU" dirty="0">
              <a:solidFill>
                <a:srgbClr val="464C5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Багетная рамка 6"/>
          <p:cNvSpPr/>
          <p:nvPr/>
        </p:nvSpPr>
        <p:spPr>
          <a:xfrm>
            <a:off x="611560" y="3140968"/>
            <a:ext cx="8208912" cy="792088"/>
          </a:xfrm>
          <a:prstGeom prst="bevel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dirty="0" smtClean="0">
              <a:solidFill>
                <a:srgbClr val="464C5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ознакомление </a:t>
            </a:r>
            <a:r>
              <a:rPr lang="ru-RU" dirty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муниципального служащего с документами своего личного дела не реже одного раза в год, а также по просьбе муниципального </a:t>
            </a:r>
            <a:r>
              <a:rPr lang="ru-RU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служащего;</a:t>
            </a:r>
            <a:endParaRPr lang="ru-RU" dirty="0">
              <a:solidFill>
                <a:srgbClr val="464C55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8" name="Багетная рамка 7"/>
          <p:cNvSpPr/>
          <p:nvPr/>
        </p:nvSpPr>
        <p:spPr>
          <a:xfrm>
            <a:off x="611560" y="4005064"/>
            <a:ext cx="8208912" cy="2232248"/>
          </a:xfrm>
          <a:prstGeom prst="bevel">
            <a:avLst>
              <a:gd name="adj" fmla="val 4588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r>
              <a:rPr lang="ru-RU" sz="1600" dirty="0" smtClean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1600" dirty="0">
                <a:solidFill>
                  <a:srgbClr val="464C55"/>
                </a:solidFill>
                <a:latin typeface="Times New Roman" pitchFamily="18" charset="0"/>
                <a:cs typeface="Times New Roman" pitchFamily="18" charset="0"/>
              </a:rPr>
              <a:t>формирования сведений о трудовой деятельности за период прохождения муниципальной службы и представления указанных сведений в порядке, установленном законодательством Российской Федерации об индивидуальном (персонифицированном) учете в системах обязательного пенсионного страхования и обязательного социального страхования, для хранения в информационных системах Фонда пенсионного и социального страхования Российской Федерации (за исключением сведений, составляющих государственную тайну).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34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val="2769149790"/>
              </p:ext>
            </p:extLst>
          </p:nvPr>
        </p:nvGraphicFramePr>
        <p:xfrm>
          <a:off x="467544" y="1268760"/>
          <a:ext cx="82089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Багетная рамка 16"/>
          <p:cNvSpPr/>
          <p:nvPr/>
        </p:nvSpPr>
        <p:spPr>
          <a:xfrm>
            <a:off x="1043608" y="338047"/>
            <a:ext cx="7128792" cy="576064"/>
          </a:xfrm>
          <a:prstGeom prst="bevel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Когда работник увольняется</a:t>
            </a:r>
            <a:endParaRPr lang="ru-RU" sz="3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896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462640" y="548680"/>
            <a:ext cx="835292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Федеральный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закон от 02.03.2007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№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25-ФЗ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"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 муниципальной службе в Российской Федерации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"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67544" y="2420888"/>
            <a:ext cx="835292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Федеральный закон от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27.07.2006 №152-ФЗ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"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 персональных данных"</a:t>
            </a:r>
            <a:endParaRPr lang="ru-RU" sz="1400" dirty="0">
              <a:ea typeface="Calibri"/>
              <a:cs typeface="Times New Roman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7544" y="4365104"/>
            <a:ext cx="8352928" cy="18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Указ Президента РФ от 30.05.2005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№ 609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"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Об утверждении Положения о персональных данных государственного гражданского служащего Российской Федерации и ведении его личного дела"</a:t>
            </a:r>
            <a:endParaRPr lang="ru-RU" sz="1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4123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363853" cy="4149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15000"/>
              </a:lnSpc>
              <a:spcBef>
                <a:spcPts val="2250"/>
              </a:spcBef>
              <a:spcAft>
                <a:spcPts val="1500"/>
              </a:spcAft>
            </a:pP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Какие документы включать в личное дело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Times New Roman"/>
                <a:cs typeface="Times New Roman"/>
              </a:rPr>
              <a:t>?</a:t>
            </a:r>
          </a:p>
          <a:p>
            <a:pPr algn="ctr" fontAlgn="base">
              <a:lnSpc>
                <a:spcPct val="115000"/>
              </a:lnSpc>
              <a:spcBef>
                <a:spcPts val="2250"/>
              </a:spcBef>
              <a:spcAft>
                <a:spcPts val="1500"/>
              </a:spcAft>
            </a:pP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Calibri"/>
              <a:cs typeface="Times New Roman"/>
            </a:endParaRPr>
          </a:p>
          <a:p>
            <a:pPr algn="ctr" fontAlgn="base">
              <a:lnSpc>
                <a:spcPct val="115000"/>
              </a:lnSpc>
              <a:spcBef>
                <a:spcPts val="2250"/>
              </a:spcBef>
              <a:spcAft>
                <a:spcPts val="1500"/>
              </a:spcAft>
            </a:pP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ru-RU" dirty="0" smtClean="0">
              <a:solidFill>
                <a:srgbClr val="000000"/>
              </a:solidFill>
              <a:latin typeface="Arial"/>
              <a:ea typeface="Times New Roman"/>
              <a:cs typeface="Times New Roman"/>
            </a:endParaRPr>
          </a:p>
        </p:txBody>
      </p:sp>
      <p:sp>
        <p:nvSpPr>
          <p:cNvPr id="3" name="Прямоугольник с одним скругленным углом 2"/>
          <p:cNvSpPr/>
          <p:nvPr/>
        </p:nvSpPr>
        <p:spPr>
          <a:xfrm>
            <a:off x="594760" y="1484784"/>
            <a:ext cx="8219837" cy="1584176"/>
          </a:xfrm>
          <a:prstGeom prst="round1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ts val="1800"/>
              </a:lnSpc>
              <a:spcAft>
                <a:spcPts val="1500"/>
              </a:spcAft>
            </a:pPr>
            <a:r>
              <a:rPr lang="ru-RU" sz="2000" dirty="0" smtClean="0">
                <a:solidFill>
                  <a:srgbClr val="FFFF00"/>
                </a:solidFill>
                <a:ea typeface="Calibri"/>
                <a:cs typeface="Times New Roman"/>
              </a:rPr>
              <a:t>В личное дело муниципального </a:t>
            </a:r>
            <a:r>
              <a:rPr lang="ru-RU" sz="2000" dirty="0" err="1" smtClean="0">
                <a:solidFill>
                  <a:srgbClr val="FFFF00"/>
                </a:solidFill>
                <a:ea typeface="Calibri"/>
                <a:cs typeface="Times New Roman"/>
              </a:rPr>
              <a:t>служащегшо</a:t>
            </a:r>
            <a:r>
              <a:rPr lang="ru-RU" sz="2000" dirty="0" smtClean="0">
                <a:solidFill>
                  <a:srgbClr val="FFFF00"/>
                </a:solidFill>
                <a:ea typeface="Calibri"/>
                <a:cs typeface="Times New Roman"/>
              </a:rPr>
              <a:t> вносятся его персональные данные и иные сведения, связанные с поступлением на гражданскую службу, ее прохождением и увольнением с муниципальной службы и необходимые для обеспечения деятельности.</a:t>
            </a:r>
            <a:endParaRPr lang="ru-RU" sz="20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  <p:sp>
        <p:nvSpPr>
          <p:cNvPr id="4" name="Прямоугольник с двумя скругленными соседними углами 3"/>
          <p:cNvSpPr/>
          <p:nvPr/>
        </p:nvSpPr>
        <p:spPr>
          <a:xfrm>
            <a:off x="594760" y="3861048"/>
            <a:ext cx="8219837" cy="1512168"/>
          </a:xfrm>
          <a:prstGeom prst="round2Same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ts val="1800"/>
              </a:lnSpc>
            </a:pPr>
            <a:r>
              <a:rPr lang="ru-RU" sz="2000" dirty="0" smtClean="0">
                <a:solidFill>
                  <a:srgbClr val="FFFF00"/>
                </a:solidFill>
                <a:latin typeface="Arial"/>
                <a:ea typeface="Times New Roman"/>
                <a:cs typeface="Times New Roman"/>
              </a:rPr>
              <a:t>Личное дело муниципального служащего ведется кадровой службой.</a:t>
            </a:r>
            <a:endParaRPr lang="ru-RU" sz="2000" dirty="0">
              <a:solidFill>
                <a:srgbClr val="FFFF00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4115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К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личному делу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приобщаются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8720"/>
            <a:ext cx="3168352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1. письменное </a:t>
            </a:r>
            <a:r>
              <a:rPr lang="ru-RU" sz="1400" dirty="0">
                <a:latin typeface="Times New Roman"/>
              </a:rPr>
              <a:t>заявление с просьбой о поступлении на </a:t>
            </a:r>
            <a:r>
              <a:rPr lang="ru-RU" sz="1400" dirty="0" smtClean="0">
                <a:latin typeface="Times New Roman"/>
              </a:rPr>
              <a:t>муниципальную службу </a:t>
            </a:r>
            <a:r>
              <a:rPr lang="ru-RU" sz="1400" dirty="0">
                <a:latin typeface="Times New Roman"/>
              </a:rPr>
              <a:t>и замещении должности </a:t>
            </a:r>
            <a:r>
              <a:rPr lang="ru-RU" sz="1400" dirty="0" smtClean="0">
                <a:latin typeface="Times New Roman"/>
              </a:rPr>
              <a:t>муниципальной службы</a:t>
            </a:r>
            <a:endParaRPr lang="ru-RU" sz="1400" dirty="0">
              <a:latin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8237" y="2132856"/>
            <a:ext cx="317364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2. собственноручно </a:t>
            </a:r>
            <a:r>
              <a:rPr lang="ru-RU" sz="1400" dirty="0">
                <a:latin typeface="Times New Roman"/>
              </a:rPr>
              <a:t>заполненная и подписанная гражданином Российской Федерации анкета </a:t>
            </a:r>
            <a:r>
              <a:rPr lang="ru-RU" sz="1400" dirty="0" smtClean="0">
                <a:latin typeface="Times New Roman"/>
              </a:rPr>
              <a:t>установленной</a:t>
            </a:r>
            <a:endParaRPr lang="ru-RU" sz="1400" dirty="0">
              <a:solidFill>
                <a:srgbClr val="0000FF"/>
              </a:solidFill>
              <a:latin typeface="Times New Roman"/>
              <a:hlinkClick r:id="rId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1494" y="3573016"/>
            <a:ext cx="315038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3. документы </a:t>
            </a:r>
            <a:r>
              <a:rPr lang="ru-RU" sz="1400" dirty="0">
                <a:latin typeface="Times New Roman"/>
              </a:rPr>
              <a:t>о прохождении конкурса на замещение вакантной должности </a:t>
            </a:r>
            <a:r>
              <a:rPr lang="ru-RU" sz="1400" dirty="0" smtClean="0">
                <a:latin typeface="Times New Roman"/>
              </a:rPr>
              <a:t>муниципальной </a:t>
            </a:r>
            <a:r>
              <a:rPr lang="ru-RU" sz="1400" dirty="0">
                <a:latin typeface="Times New Roman"/>
              </a:rPr>
              <a:t>службы (если гражданин назначен на должность по результатам конкурса)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1495" y="5085184"/>
            <a:ext cx="3150385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4. копия </a:t>
            </a:r>
            <a:r>
              <a:rPr lang="ru-RU" sz="1400" dirty="0">
                <a:latin typeface="Times New Roman"/>
              </a:rPr>
              <a:t>паспорта и копии свидетельств о государственной регистрации актов гражданского состояния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55416" y="931012"/>
            <a:ext cx="5209072" cy="10578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5. </a:t>
            </a:r>
            <a:r>
              <a:rPr lang="ru-RU" sz="1400" dirty="0">
                <a:latin typeface="Times New Roman"/>
              </a:rPr>
              <a:t>копия трудовой книжки и (или) сведения о трудовой деятельности, оформленные в установленном законодательством Российской Федерации порядке, копия документа, подтверждающего прохождение военной или иной службы (при наличии)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55416" y="2132856"/>
            <a:ext cx="520907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6. копии </a:t>
            </a:r>
            <a:r>
              <a:rPr lang="ru-RU" sz="1400" dirty="0">
                <a:latin typeface="Times New Roman"/>
              </a:rPr>
              <a:t>документов об образовании и о квалификации, документов о квалификации, подтверждающих повышение или присвоение квалификации по результатам дополнительного профессионального образования, документов о присвоении ученой степени, ученого звания (если таковые имеются)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55416" y="5085184"/>
            <a:ext cx="52090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8. копия </a:t>
            </a:r>
            <a:r>
              <a:rPr lang="ru-RU" sz="1400" dirty="0">
                <a:latin typeface="Times New Roman"/>
              </a:rPr>
              <a:t>акта </a:t>
            </a:r>
            <a:r>
              <a:rPr lang="ru-RU" sz="1400" dirty="0" smtClean="0">
                <a:latin typeface="Times New Roman"/>
              </a:rPr>
              <a:t>о </a:t>
            </a:r>
            <a:r>
              <a:rPr lang="ru-RU" sz="1400" dirty="0">
                <a:latin typeface="Times New Roman"/>
              </a:rPr>
              <a:t>назначении на </a:t>
            </a:r>
            <a:r>
              <a:rPr lang="ru-RU" sz="1400" dirty="0" smtClean="0">
                <a:latin typeface="Times New Roman"/>
              </a:rPr>
              <a:t>должность</a:t>
            </a:r>
            <a:endParaRPr lang="ru-RU" sz="1400" dirty="0">
              <a:latin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755416" y="3573016"/>
            <a:ext cx="520907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latin typeface="Times New Roman"/>
              </a:rPr>
              <a:t> </a:t>
            </a:r>
            <a:r>
              <a:rPr lang="ru-RU" sz="1400" dirty="0" smtClean="0">
                <a:latin typeface="Times New Roman"/>
              </a:rPr>
              <a:t>7. копии </a:t>
            </a:r>
            <a:r>
              <a:rPr lang="ru-RU" sz="1400" dirty="0">
                <a:latin typeface="Times New Roman"/>
              </a:rPr>
              <a:t>решений о награждении государственными наградами Российской Федерации, Почетной грамотой Президента Российской Федерации, об объявлении благодарности Президента Российской Федерации, присвоении почетных, воинских и специальных званий, присуждении государственных премий (если таковые имеются)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755416" y="5661248"/>
            <a:ext cx="520907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9. экземпляр трудового договора, </a:t>
            </a:r>
            <a:r>
              <a:rPr lang="ru-RU" sz="1400" dirty="0">
                <a:latin typeface="Times New Roman"/>
              </a:rPr>
              <a:t>а также экземпляры письменных дополнительных соглашений, которыми оформляются изменения и дополнения, внесенные в </a:t>
            </a:r>
            <a:r>
              <a:rPr lang="ru-RU" sz="1400" dirty="0" smtClean="0">
                <a:latin typeface="Times New Roman"/>
              </a:rPr>
              <a:t>трудовой договор</a:t>
            </a:r>
            <a:endParaRPr lang="ru-RU" sz="1400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84421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5877272"/>
            <a:ext cx="7056784" cy="72008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14. экзаменационный </a:t>
            </a:r>
            <a:r>
              <a:rPr lang="ru-RU" sz="1400" dirty="0">
                <a:latin typeface="Times New Roman"/>
              </a:rPr>
              <a:t>лист </a:t>
            </a:r>
            <a:r>
              <a:rPr lang="ru-RU" sz="1400" dirty="0" smtClean="0">
                <a:latin typeface="Times New Roman"/>
              </a:rPr>
              <a:t>муниципального </a:t>
            </a:r>
            <a:r>
              <a:rPr lang="ru-RU" sz="1400" dirty="0">
                <a:latin typeface="Times New Roman"/>
              </a:rPr>
              <a:t>служащего и отзыв об уровне его знаний, навыков и умений (профессиональном уровне) и о возможности присвоения ему классного чина </a:t>
            </a:r>
            <a:r>
              <a:rPr lang="ru-RU" sz="1400" dirty="0" smtClean="0">
                <a:latin typeface="Times New Roman"/>
              </a:rPr>
              <a:t>муниципального служащего</a:t>
            </a:r>
            <a:endParaRPr lang="ru-RU" sz="1400" dirty="0"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39952" y="332656"/>
            <a:ext cx="4752528" cy="93610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/>
              </a:rPr>
              <a:t> </a:t>
            </a:r>
            <a:r>
              <a:rPr lang="ru-RU" sz="1400" dirty="0" smtClean="0">
                <a:latin typeface="Times New Roman"/>
              </a:rPr>
              <a:t>15. копии </a:t>
            </a:r>
            <a:r>
              <a:rPr lang="ru-RU" sz="1400" dirty="0">
                <a:latin typeface="Times New Roman"/>
              </a:rPr>
              <a:t>документов о включении </a:t>
            </a:r>
            <a:r>
              <a:rPr lang="ru-RU" sz="1400" dirty="0" smtClean="0">
                <a:latin typeface="Times New Roman"/>
              </a:rPr>
              <a:t>муниципального служащего </a:t>
            </a:r>
            <a:r>
              <a:rPr lang="ru-RU" sz="1400" dirty="0">
                <a:latin typeface="Times New Roman"/>
              </a:rPr>
              <a:t>в кадровый резерв, а также об исключении его из кадрового резерва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1556792"/>
            <a:ext cx="4752528" cy="10801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Times New Roman"/>
              </a:rPr>
              <a:t>16. копии </a:t>
            </a:r>
            <a:r>
              <a:rPr lang="ru-RU" sz="1600" dirty="0">
                <a:latin typeface="Times New Roman"/>
              </a:rPr>
              <a:t>решений о поощрении </a:t>
            </a:r>
            <a:r>
              <a:rPr lang="ru-RU" sz="1600" dirty="0" smtClean="0">
                <a:latin typeface="Times New Roman"/>
              </a:rPr>
              <a:t>муниципального </a:t>
            </a:r>
            <a:r>
              <a:rPr lang="ru-RU" sz="1600" dirty="0">
                <a:latin typeface="Times New Roman"/>
              </a:rPr>
              <a:t>служащего, а также о наложении на него дисциплинарного взыскания до его снятия или отмены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39952" y="2996952"/>
            <a:ext cx="4752528" cy="10801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/>
              </a:rPr>
              <a:t> </a:t>
            </a:r>
            <a:r>
              <a:rPr lang="ru-RU" sz="1400" dirty="0" smtClean="0">
                <a:latin typeface="Times New Roman"/>
              </a:rPr>
              <a:t>17. копии </a:t>
            </a:r>
            <a:r>
              <a:rPr lang="ru-RU" sz="1400" dirty="0">
                <a:latin typeface="Times New Roman"/>
              </a:rPr>
              <a:t>документов о начале служебной проверки, ее результатах, об отстранении </a:t>
            </a:r>
            <a:r>
              <a:rPr lang="ru-RU" sz="1400" dirty="0" smtClean="0">
                <a:latin typeface="Times New Roman"/>
              </a:rPr>
              <a:t>муниципального </a:t>
            </a:r>
            <a:r>
              <a:rPr lang="ru-RU" sz="1400" dirty="0">
                <a:latin typeface="Times New Roman"/>
              </a:rPr>
              <a:t>служащего от замещаемой должности </a:t>
            </a:r>
            <a:r>
              <a:rPr lang="ru-RU" sz="1400" dirty="0" smtClean="0">
                <a:latin typeface="Times New Roman"/>
              </a:rPr>
              <a:t>муниципальной службы</a:t>
            </a:r>
            <a:endParaRPr lang="ru-RU" sz="1400" dirty="0">
              <a:latin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6102" y="4373030"/>
            <a:ext cx="3443810" cy="121621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13. аттестационный </a:t>
            </a:r>
            <a:r>
              <a:rPr lang="ru-RU" sz="1400" dirty="0">
                <a:latin typeface="Times New Roman"/>
              </a:rPr>
              <a:t>лист </a:t>
            </a:r>
            <a:r>
              <a:rPr lang="ru-RU" sz="1400" dirty="0" smtClean="0">
                <a:latin typeface="Times New Roman"/>
              </a:rPr>
              <a:t>муниципального служащего</a:t>
            </a:r>
            <a:r>
              <a:rPr lang="ru-RU" sz="1400" dirty="0">
                <a:latin typeface="Times New Roman"/>
              </a:rPr>
              <a:t>, прошедшего аттестацию, и отзыв об исполнении им должностных обязанностей за аттестационный период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36102" y="2996952"/>
            <a:ext cx="3443809" cy="10801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12. копия </a:t>
            </a:r>
            <a:r>
              <a:rPr lang="ru-RU" sz="1400" dirty="0">
                <a:latin typeface="Times New Roman"/>
              </a:rPr>
              <a:t>акта </a:t>
            </a:r>
            <a:r>
              <a:rPr lang="ru-RU" sz="1400" dirty="0" smtClean="0">
                <a:latin typeface="Times New Roman"/>
              </a:rPr>
              <a:t>об </a:t>
            </a:r>
            <a:r>
              <a:rPr lang="ru-RU" sz="1400" dirty="0">
                <a:latin typeface="Times New Roman"/>
              </a:rPr>
              <a:t>освобождении </a:t>
            </a:r>
            <a:r>
              <a:rPr lang="ru-RU" sz="1400" dirty="0" smtClean="0">
                <a:latin typeface="Times New Roman"/>
              </a:rPr>
              <a:t>работника от </a:t>
            </a:r>
            <a:r>
              <a:rPr lang="ru-RU" sz="1400" dirty="0">
                <a:latin typeface="Times New Roman"/>
              </a:rPr>
              <a:t>замещаемой </a:t>
            </a:r>
            <a:r>
              <a:rPr lang="ru-RU" sz="1400" dirty="0" smtClean="0">
                <a:latin typeface="Times New Roman"/>
              </a:rPr>
              <a:t>должности, </a:t>
            </a:r>
            <a:r>
              <a:rPr lang="ru-RU" sz="1400" dirty="0">
                <a:latin typeface="Times New Roman"/>
              </a:rPr>
              <a:t>о прекращении </a:t>
            </a:r>
            <a:r>
              <a:rPr lang="ru-RU" sz="1400" dirty="0" smtClean="0">
                <a:latin typeface="Times New Roman"/>
              </a:rPr>
              <a:t>трудового договора </a:t>
            </a:r>
            <a:r>
              <a:rPr lang="ru-RU" sz="1400" dirty="0">
                <a:latin typeface="Times New Roman"/>
              </a:rPr>
              <a:t>или его приостановлении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1556792"/>
            <a:ext cx="3456384" cy="108012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11. копии </a:t>
            </a:r>
            <a:r>
              <a:rPr lang="ru-RU" sz="1400" dirty="0">
                <a:latin typeface="Times New Roman"/>
              </a:rPr>
              <a:t>документов воинского учета (для военнообязанных и лиц, подлежащих призыву на военную службу)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23528" y="332656"/>
            <a:ext cx="3456384" cy="936104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10. копии </a:t>
            </a:r>
            <a:r>
              <a:rPr lang="ru-RU" sz="1400" dirty="0">
                <a:latin typeface="Times New Roman"/>
              </a:rPr>
              <a:t>актов </a:t>
            </a:r>
            <a:r>
              <a:rPr lang="ru-RU" sz="1400" dirty="0" smtClean="0">
                <a:latin typeface="Times New Roman"/>
              </a:rPr>
              <a:t>о </a:t>
            </a:r>
            <a:r>
              <a:rPr lang="ru-RU" sz="1400" dirty="0">
                <a:latin typeface="Times New Roman"/>
              </a:rPr>
              <a:t>переводе </a:t>
            </a:r>
            <a:r>
              <a:rPr lang="ru-RU" sz="1400" dirty="0" smtClean="0">
                <a:latin typeface="Times New Roman"/>
              </a:rPr>
              <a:t>работника на </a:t>
            </a:r>
            <a:r>
              <a:rPr lang="ru-RU" sz="1400" dirty="0">
                <a:latin typeface="Times New Roman"/>
              </a:rPr>
              <a:t>иную </a:t>
            </a:r>
            <a:r>
              <a:rPr lang="ru-RU" sz="1400" dirty="0" smtClean="0">
                <a:latin typeface="Times New Roman"/>
              </a:rPr>
              <a:t>должность муниципальной службы, </a:t>
            </a:r>
            <a:r>
              <a:rPr lang="ru-RU" sz="1400" dirty="0">
                <a:latin typeface="Times New Roman"/>
              </a:rPr>
              <a:t>о временном замещении им иной </a:t>
            </a:r>
            <a:r>
              <a:rPr lang="ru-RU" sz="1400" dirty="0" smtClean="0">
                <a:latin typeface="Times New Roman"/>
              </a:rPr>
              <a:t>должности</a:t>
            </a:r>
            <a:endParaRPr lang="ru-RU" sz="1400" dirty="0">
              <a:latin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39952" y="4328821"/>
            <a:ext cx="4752528" cy="1260419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Times New Roman"/>
              </a:rPr>
              <a:t>18. документы</a:t>
            </a:r>
            <a:r>
              <a:rPr lang="ru-RU" sz="1400" dirty="0">
                <a:latin typeface="Times New Roman"/>
              </a:rPr>
              <a:t>, связанные с оформлением допуска к </a:t>
            </a:r>
            <a:r>
              <a:rPr lang="ru-RU" sz="1400" dirty="0" smtClean="0">
                <a:latin typeface="Times New Roman"/>
              </a:rPr>
              <a:t>сведениям, составляющим государственную или иную охраняемую законом тайну, если исполнение обязанностей по замещаемой должности гражданской службы связано с использованием таких сведений</a:t>
            </a:r>
            <a:endParaRPr lang="ru-RU" sz="1400" dirty="0">
              <a:solidFill>
                <a:schemeClr val="bg1"/>
              </a:solidFill>
              <a:latin typeface="Times New Roman"/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725720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77072"/>
            <a:ext cx="6480720" cy="7920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23. медицинское заключение установленной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  <a:hlinkClick r:id="rId2"/>
              </a:rPr>
              <a:t>формы об отсутствии у гражданина заболевания, препятствующего поступлению на муниципальную службу или ее прохождению</a:t>
            </a:r>
            <a:endParaRPr lang="ru-RU" sz="1400" dirty="0">
              <a:solidFill>
                <a:schemeClr val="accent3">
                  <a:lumMod val="50000"/>
                </a:schemeClr>
              </a:solidFill>
              <a:latin typeface="Times New Roman"/>
              <a:hlinkClick r:id="rId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5229200"/>
            <a:ext cx="5904656" cy="12241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>
                <a:latin typeface="Times New Roman"/>
              </a:rPr>
              <a:t>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24. справка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о результатах проверки достоверности и полноты представленных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муниципальным служащим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сведений о доходах, имуществе и обязательствах имущественного характера, а также сведений о соблюдении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муниципальным служащим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ограничений, установленных федеральными законами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87824" y="2996953"/>
            <a:ext cx="5904656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22. копия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страхового медицинского полиса обязательного медицинского страхования граждан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988840"/>
            <a:ext cx="6480720" cy="72008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21. копия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свидетельства о постановке на учет в налоговом органе физического лица по месту жительства на территории Российской Федерации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87824" y="1052736"/>
            <a:ext cx="5904656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20. копия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  <a:hlinkClick r:id="rId3"/>
              </a:rPr>
              <a:t>документа, подтверждающего регистрацию в системе индивидуального (персонифицированного) учета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260648"/>
            <a:ext cx="4896544" cy="57606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19. сведения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о доходах, имуществе и обязательствах имущественного характера </a:t>
            </a:r>
            <a:r>
              <a:rPr lang="ru-RU" sz="1400" dirty="0" smtClean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муниципального </a:t>
            </a:r>
            <a:r>
              <a:rPr lang="ru-RU" sz="1400" dirty="0">
                <a:solidFill>
                  <a:schemeClr val="accent3">
                    <a:lumMod val="50000"/>
                  </a:schemeClr>
                </a:solidFill>
                <a:latin typeface="Times New Roman"/>
              </a:rPr>
              <a:t>служащего</a:t>
            </a:r>
          </a:p>
        </p:txBody>
      </p:sp>
    </p:spTree>
    <p:extLst>
      <p:ext uri="{BB962C8B-B14F-4D97-AF65-F5344CB8AC3E}">
        <p14:creationId xmlns:p14="http://schemas.microsoft.com/office/powerpoint/2010/main" val="1155689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476673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К личному делу могут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приобщаться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иные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документы, предусмотренные Федеральными законами и иными нормативными актами Российской Федерации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1677002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latin typeface="Impact" pitchFamily="34" charset="0"/>
                <a:ea typeface="Times New Roman" pitchFamily="18" charset="0"/>
                <a:cs typeface="Arial" pitchFamily="34" charset="0"/>
              </a:rPr>
              <a:t>Как </a:t>
            </a:r>
            <a:r>
              <a:rPr lang="ru-RU" dirty="0">
                <a:solidFill>
                  <a:srgbClr val="000000"/>
                </a:solidFill>
                <a:latin typeface="Impact" pitchFamily="34" charset="0"/>
                <a:ea typeface="Times New Roman" pitchFamily="18" charset="0"/>
                <a:cs typeface="Arial" pitchFamily="34" charset="0"/>
              </a:rPr>
              <a:t>оформляются личные дела</a:t>
            </a:r>
            <a:r>
              <a:rPr lang="ru-RU" dirty="0" smtClean="0">
                <a:solidFill>
                  <a:srgbClr val="000000"/>
                </a:solidFill>
                <a:latin typeface="Impact" pitchFamily="34" charset="0"/>
                <a:ea typeface="Times New Roman" pitchFamily="18" charset="0"/>
                <a:cs typeface="Arial" pitchFamily="34" charset="0"/>
              </a:rPr>
              <a:t>?</a:t>
            </a:r>
            <a:endParaRPr lang="ru-RU" dirty="0">
              <a:solidFill>
                <a:srgbClr val="000000"/>
              </a:solidFill>
              <a:latin typeface="Impact" pitchFamily="34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683568" y="2924944"/>
            <a:ext cx="8136904" cy="3168352"/>
          </a:xfrm>
          <a:prstGeom prst="snip1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Личное дело создается непосредственно после оформления трудовых отношений с работником. Титульным листом личного дела является обложка папки.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Датой начала личного дела является дата </a:t>
            </a:r>
            <a:r>
              <a:rPr lang="ru-RU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распоряжения </a:t>
            </a:r>
            <a:r>
              <a:rPr lang="ru-RU" dirty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о приеме на работу, а датой окончания – дата </a:t>
            </a:r>
            <a:r>
              <a:rPr lang="ru-RU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распоряжения </a:t>
            </a:r>
            <a:r>
              <a:rPr lang="ru-RU" dirty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об увольнении.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Документы подшиваются в папку в хронологическом порядке</a:t>
            </a:r>
            <a:r>
              <a:rPr lang="ru-RU" dirty="0" smtClean="0"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bg1"/>
                </a:solidFill>
                <a:cs typeface="Arial" pitchFamily="34" charset="0"/>
              </a:rPr>
              <a:t>Документы приобщенные к личному делу муниципального служащего брошюруются, страницы номеруются, к личному делу приобщается опись.</a:t>
            </a:r>
            <a:endParaRPr lang="ru-RU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194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35292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осуществляется ведение и хранение личных дел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 fontAlgn="base"/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1600" b="1" dirty="0"/>
              <a:t>Личное дело ведется в течение всего периода работы каждого сотрудника. Ведение предусматривает:</a:t>
            </a:r>
          </a:p>
          <a:p>
            <a:pPr lvl="0" fontAlgn="base"/>
            <a:endParaRPr lang="ru-RU" sz="1400" dirty="0"/>
          </a:p>
          <a:p>
            <a:pPr lvl="0" fontAlgn="base"/>
            <a:endParaRPr lang="ru-RU" sz="1400" dirty="0"/>
          </a:p>
          <a:p>
            <a:endParaRPr lang="ru-RU" sz="1400" dirty="0" smtClean="0"/>
          </a:p>
          <a:p>
            <a:endParaRPr lang="ru-RU" sz="1600" dirty="0" smtClean="0"/>
          </a:p>
          <a:p>
            <a:endParaRPr lang="ru-RU" sz="1600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  <a:p>
            <a:pPr algn="ctr"/>
            <a:endParaRPr lang="ru-RU" sz="1600" dirty="0" smtClean="0"/>
          </a:p>
          <a:p>
            <a:pPr algn="ctr"/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539552" y="1556792"/>
            <a:ext cx="3888432" cy="864096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prstClr val="black"/>
                </a:solidFill>
              </a:rPr>
              <a:t>внесение записей в опись</a:t>
            </a:r>
            <a:endParaRPr lang="ru-RU" sz="1600" dirty="0"/>
          </a:p>
        </p:txBody>
      </p:sp>
      <p:sp>
        <p:nvSpPr>
          <p:cNvPr id="6" name="Овал 5"/>
          <p:cNvSpPr/>
          <p:nvPr/>
        </p:nvSpPr>
        <p:spPr>
          <a:xfrm>
            <a:off x="4211960" y="1844824"/>
            <a:ext cx="4464496" cy="147616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prstClr val="black"/>
                </a:solidFill>
              </a:rPr>
              <a:t>приобщение </a:t>
            </a:r>
            <a:r>
              <a:rPr lang="ru-RU" sz="1600" dirty="0">
                <a:solidFill>
                  <a:prstClr val="black"/>
                </a:solidFill>
              </a:rPr>
              <a:t>документов по мере их поступления в хронологическом порядке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539552" y="2636912"/>
            <a:ext cx="3888432" cy="1008112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sz="1600" dirty="0">
                <a:solidFill>
                  <a:schemeClr val="tx1"/>
                </a:solidFill>
              </a:rPr>
              <a:t>обеспечение сохранности личных дел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788024" y="3717032"/>
            <a:ext cx="3888432" cy="194421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обеспечение конфиденциальности сведений, содержащихся в личных делах</a:t>
            </a:r>
          </a:p>
        </p:txBody>
      </p:sp>
      <p:sp>
        <p:nvSpPr>
          <p:cNvPr id="13" name="Овал 12"/>
          <p:cNvSpPr/>
          <p:nvPr/>
        </p:nvSpPr>
        <p:spPr>
          <a:xfrm>
            <a:off x="539552" y="3933056"/>
            <a:ext cx="3888432" cy="1728192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 </a:t>
            </a:r>
            <a:r>
              <a:rPr lang="ru-RU" sz="1600" dirty="0">
                <a:solidFill>
                  <a:schemeClr val="tx1"/>
                </a:solidFill>
              </a:rPr>
              <a:t>предоставление сведений о доходах, имуществе и обязательствах имущественного характера</a:t>
            </a:r>
          </a:p>
        </p:txBody>
      </p:sp>
    </p:spTree>
    <p:extLst>
      <p:ext uri="{BB962C8B-B14F-4D97-AF65-F5344CB8AC3E}">
        <p14:creationId xmlns:p14="http://schemas.microsoft.com/office/powerpoint/2010/main" val="318940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с двумя скругленными противолежащими углами 1"/>
          <p:cNvSpPr/>
          <p:nvPr/>
        </p:nvSpPr>
        <p:spPr>
          <a:xfrm>
            <a:off x="395536" y="836712"/>
            <a:ext cx="8496944" cy="2448272"/>
          </a:xfrm>
          <a:prstGeom prst="round2DiagRect">
            <a:avLst/>
          </a:prstGeom>
          <a:solidFill>
            <a:schemeClr val="accent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Если из личного дела изымают отдельный документ, на его место помещают справку, подписанную работником, ответственным за ведение кадрового делопроизводства, в которой указывают, с какой целью, на каком основании изъят документ и кому передан.</a:t>
            </a: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395536" y="3645024"/>
            <a:ext cx="8496944" cy="2232248"/>
          </a:xfrm>
          <a:prstGeom prst="round2Diag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Личные дела хранятся в запирающихся несгораемых шкафах, исключающих доступ других работников, где выстраиваются по алфавиту или по структурным подразделениям. </a:t>
            </a:r>
          </a:p>
        </p:txBody>
      </p:sp>
    </p:spTree>
    <p:extLst>
      <p:ext uri="{BB962C8B-B14F-4D97-AF65-F5344CB8AC3E}">
        <p14:creationId xmlns:p14="http://schemas.microsoft.com/office/powerpoint/2010/main" val="1908673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1883</TotalTime>
  <Words>1075</Words>
  <Application>Microsoft Office PowerPoint</Application>
  <PresentationFormat>Экран (4:3)</PresentationFormat>
  <Paragraphs>93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Рыбаков Александр Николаевич</dc:creator>
  <cp:lastModifiedBy>Рыбаков Александр Николаевич</cp:lastModifiedBy>
  <cp:revision>44</cp:revision>
  <dcterms:created xsi:type="dcterms:W3CDTF">2022-05-23T07:44:56Z</dcterms:created>
  <dcterms:modified xsi:type="dcterms:W3CDTF">2023-07-07T07:13:16Z</dcterms:modified>
</cp:coreProperties>
</file>