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4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7993A-0B28-471B-9176-FDC5068E1C3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7B233D-2279-43B2-ABFC-BFED35091030}">
      <dgm:prSet phldrT="[Текст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составление плана ДПО муниципальных служащих</a:t>
          </a:r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очередной финансовый год</a:t>
          </a:r>
          <a:endParaRPr lang="ru-RU" sz="1400" dirty="0"/>
        </a:p>
      </dgm:t>
    </dgm:pt>
    <dgm:pt modelId="{4CB9E6F7-8676-43C5-A21D-2B66C6747BAC}" type="parTrans" cxnId="{DD4BA51F-A37A-4646-AA7C-171979B6668F}">
      <dgm:prSet/>
      <dgm:spPr/>
      <dgm:t>
        <a:bodyPr/>
        <a:lstStyle/>
        <a:p>
          <a:endParaRPr lang="ru-RU"/>
        </a:p>
      </dgm:t>
    </dgm:pt>
    <dgm:pt modelId="{54A32D02-1A8A-4E3F-A1FD-B166233AAC87}" type="sibTrans" cxnId="{DD4BA51F-A37A-4646-AA7C-171979B6668F}">
      <dgm:prSet/>
      <dgm:spPr/>
      <dgm:t>
        <a:bodyPr/>
        <a:lstStyle/>
        <a:p>
          <a:endParaRPr lang="ru-RU"/>
        </a:p>
      </dgm:t>
    </dgm:pt>
    <dgm:pt modelId="{BE15C13B-E18B-4393-A584-11C73F101C52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разработка правового акта о направлении на ДПО</a:t>
          </a:r>
          <a:endParaRPr lang="ru-RU" sz="1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97891C-38A7-45BC-82FA-8C9C178642F5}" type="parTrans" cxnId="{3AF20311-D177-46CB-ABDA-74B7402E90CA}">
      <dgm:prSet/>
      <dgm:spPr/>
      <dgm:t>
        <a:bodyPr/>
        <a:lstStyle/>
        <a:p>
          <a:endParaRPr lang="ru-RU"/>
        </a:p>
      </dgm:t>
    </dgm:pt>
    <dgm:pt modelId="{25079401-69D4-4931-9B79-612AB32FD381}" type="sibTrans" cxnId="{3AF20311-D177-46CB-ABDA-74B7402E90CA}">
      <dgm:prSet/>
      <dgm:spPr/>
      <dgm:t>
        <a:bodyPr/>
        <a:lstStyle/>
        <a:p>
          <a:endParaRPr lang="ru-RU"/>
        </a:p>
      </dgm:t>
    </dgm:pt>
    <dgm:pt modelId="{DE2E206E-DBE6-4936-920C-31BA324499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внесение сведений об окончании курсов ДПО в личное дело муниципального служащего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F0C56D7E-B1DB-4743-8B03-B4576521E935}" type="parTrans" cxnId="{E3AFEA6C-1D40-43E0-A9DC-DE75C77A6B07}">
      <dgm:prSet/>
      <dgm:spPr/>
      <dgm:t>
        <a:bodyPr/>
        <a:lstStyle/>
        <a:p>
          <a:endParaRPr lang="ru-RU"/>
        </a:p>
      </dgm:t>
    </dgm:pt>
    <dgm:pt modelId="{67BD7928-4E05-41EE-9745-EB9CB018EF00}" type="sibTrans" cxnId="{E3AFEA6C-1D40-43E0-A9DC-DE75C77A6B07}">
      <dgm:prSet/>
      <dgm:spPr/>
      <dgm:t>
        <a:bodyPr/>
        <a:lstStyle/>
        <a:p>
          <a:endParaRPr lang="ru-RU"/>
        </a:p>
      </dgm:t>
    </dgm:pt>
    <dgm:pt modelId="{AE878002-629F-4871-9612-3D3DBC3002CB}">
      <dgm:prSet phldrT="[Текст]" custT="1"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заключение в установленном порядке договора на получение образовательных услуг</a:t>
          </a:r>
          <a:endParaRPr lang="ru-RU" sz="1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A63E00-F2BA-4862-9CBD-C174EDCF242E}" type="parTrans" cxnId="{43F0B3CE-1A43-4BB2-9C00-3AC56ADCE213}">
      <dgm:prSet/>
      <dgm:spPr/>
      <dgm:t>
        <a:bodyPr/>
        <a:lstStyle/>
        <a:p>
          <a:endParaRPr lang="ru-RU"/>
        </a:p>
      </dgm:t>
    </dgm:pt>
    <dgm:pt modelId="{EE6750EB-7EF6-4D20-80CA-D98C8C145934}" type="sibTrans" cxnId="{43F0B3CE-1A43-4BB2-9C00-3AC56ADCE213}">
      <dgm:prSet/>
      <dgm:spPr/>
      <dgm:t>
        <a:bodyPr/>
        <a:lstStyle/>
        <a:p>
          <a:endParaRPr lang="ru-RU"/>
        </a:p>
      </dgm:t>
    </dgm:pt>
    <dgm:pt modelId="{65684249-1E98-487A-A440-72DCF88352CB}" type="pres">
      <dgm:prSet presAssocID="{8EF7993A-0B28-471B-9176-FDC5068E1C3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59E71B8-AF15-4CC0-85A7-EF02718AE741}" type="pres">
      <dgm:prSet presAssocID="{B97B233D-2279-43B2-ABFC-BFED35091030}" presName="composite" presStyleCnt="0"/>
      <dgm:spPr/>
    </dgm:pt>
    <dgm:pt modelId="{FB053FFA-478E-475B-A477-6C5BF9F40E4A}" type="pres">
      <dgm:prSet presAssocID="{B97B233D-2279-43B2-ABFC-BFED35091030}" presName="bentUpArrow1" presStyleLbl="alignImgPlace1" presStyleIdx="0" presStyleCnt="3" custLinFactNeighborX="4304" custLinFactNeighborY="2794"/>
      <dgm:spPr/>
    </dgm:pt>
    <dgm:pt modelId="{A12D7116-392B-40CA-8939-C3FC7D1A5A62}" type="pres">
      <dgm:prSet presAssocID="{B97B233D-2279-43B2-ABFC-BFED35091030}" presName="ParentText" presStyleLbl="node1" presStyleIdx="0" presStyleCnt="4" custLinFactNeighborX="-58902" custLinFactNeighborY="-668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D9EBC-8F68-43E7-935B-7B618C84A31B}" type="pres">
      <dgm:prSet presAssocID="{B97B233D-2279-43B2-ABFC-BFED3509103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8086467-8F33-435F-B02F-C01227E6E405}" type="pres">
      <dgm:prSet presAssocID="{54A32D02-1A8A-4E3F-A1FD-B166233AAC87}" presName="sibTrans" presStyleCnt="0"/>
      <dgm:spPr/>
    </dgm:pt>
    <dgm:pt modelId="{9DA3D147-1768-4CF8-BA81-6BC6D5C39F8D}" type="pres">
      <dgm:prSet presAssocID="{BE15C13B-E18B-4393-A584-11C73F101C52}" presName="composite" presStyleCnt="0"/>
      <dgm:spPr/>
    </dgm:pt>
    <dgm:pt modelId="{B730AC56-868D-4047-A006-BE2497C0401F}" type="pres">
      <dgm:prSet presAssocID="{BE15C13B-E18B-4393-A584-11C73F101C52}" presName="bentUpArrow1" presStyleLbl="alignImgPlace1" presStyleIdx="1" presStyleCnt="3"/>
      <dgm:spPr/>
    </dgm:pt>
    <dgm:pt modelId="{D2587608-F761-4963-AD9A-90E0D1BBA1DF}" type="pres">
      <dgm:prSet presAssocID="{BE15C13B-E18B-4393-A584-11C73F101C52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3EBF8-35F9-4831-8B41-21C1CE83FAE6}" type="pres">
      <dgm:prSet presAssocID="{BE15C13B-E18B-4393-A584-11C73F101C52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803F9B7-0D9B-49C2-B3C8-FABCC8356954}" type="pres">
      <dgm:prSet presAssocID="{25079401-69D4-4931-9B79-612AB32FD381}" presName="sibTrans" presStyleCnt="0"/>
      <dgm:spPr/>
    </dgm:pt>
    <dgm:pt modelId="{A55EF8A8-E2D2-4836-A771-36DCF3CF0F29}" type="pres">
      <dgm:prSet presAssocID="{AE878002-629F-4871-9612-3D3DBC3002CB}" presName="composite" presStyleCnt="0"/>
      <dgm:spPr/>
    </dgm:pt>
    <dgm:pt modelId="{7052F111-C817-4D9C-A8DC-5523FD3965E1}" type="pres">
      <dgm:prSet presAssocID="{AE878002-629F-4871-9612-3D3DBC3002CB}" presName="bentUpArrow1" presStyleLbl="alignImgPlace1" presStyleIdx="2" presStyleCnt="3"/>
      <dgm:spPr/>
    </dgm:pt>
    <dgm:pt modelId="{9559C502-DC53-4A79-9E4E-D43E11EBE8C9}" type="pres">
      <dgm:prSet presAssocID="{AE878002-629F-4871-9612-3D3DBC3002CB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F7069-6B37-4243-88B5-4FB3BA569E12}" type="pres">
      <dgm:prSet presAssocID="{AE878002-629F-4871-9612-3D3DBC3002CB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F87AA6A8-C787-4E70-9D4A-974A8C7AC69C}" type="pres">
      <dgm:prSet presAssocID="{EE6750EB-7EF6-4D20-80CA-D98C8C145934}" presName="sibTrans" presStyleCnt="0"/>
      <dgm:spPr/>
    </dgm:pt>
    <dgm:pt modelId="{E26CA181-72BC-443D-B942-108BC5AAC0DE}" type="pres">
      <dgm:prSet presAssocID="{DE2E206E-DBE6-4936-920C-31BA3244990C}" presName="composite" presStyleCnt="0"/>
      <dgm:spPr/>
    </dgm:pt>
    <dgm:pt modelId="{BE79C0C8-C7C3-47FB-A8DE-EEC79BDA5730}" type="pres">
      <dgm:prSet presAssocID="{DE2E206E-DBE6-4936-920C-31BA3244990C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9D1BBA-7D50-4913-BD37-B843F6FB5AB9}" type="presOf" srcId="{BE15C13B-E18B-4393-A584-11C73F101C52}" destId="{D2587608-F761-4963-AD9A-90E0D1BBA1DF}" srcOrd="0" destOrd="0" presId="urn:microsoft.com/office/officeart/2005/8/layout/StepDownProcess"/>
    <dgm:cxn modelId="{43F0B3CE-1A43-4BB2-9C00-3AC56ADCE213}" srcId="{8EF7993A-0B28-471B-9176-FDC5068E1C36}" destId="{AE878002-629F-4871-9612-3D3DBC3002CB}" srcOrd="2" destOrd="0" parTransId="{FEA63E00-F2BA-4862-9CBD-C174EDCF242E}" sibTransId="{EE6750EB-7EF6-4D20-80CA-D98C8C145934}"/>
    <dgm:cxn modelId="{712C9CEF-AD85-4ADC-A0E1-8CEB13AD5FAE}" type="presOf" srcId="{8EF7993A-0B28-471B-9176-FDC5068E1C36}" destId="{65684249-1E98-487A-A440-72DCF88352CB}" srcOrd="0" destOrd="0" presId="urn:microsoft.com/office/officeart/2005/8/layout/StepDownProcess"/>
    <dgm:cxn modelId="{DE8372A6-112F-4539-AD7A-D34FF565AF7A}" type="presOf" srcId="{B97B233D-2279-43B2-ABFC-BFED35091030}" destId="{A12D7116-392B-40CA-8939-C3FC7D1A5A62}" srcOrd="0" destOrd="0" presId="urn:microsoft.com/office/officeart/2005/8/layout/StepDownProcess"/>
    <dgm:cxn modelId="{ADDED606-1B08-4E32-A4D4-29F87D38D185}" type="presOf" srcId="{DE2E206E-DBE6-4936-920C-31BA3244990C}" destId="{BE79C0C8-C7C3-47FB-A8DE-EEC79BDA5730}" srcOrd="0" destOrd="0" presId="urn:microsoft.com/office/officeart/2005/8/layout/StepDownProcess"/>
    <dgm:cxn modelId="{F641A833-27C4-47B5-B6D8-EFFF541939B9}" type="presOf" srcId="{AE878002-629F-4871-9612-3D3DBC3002CB}" destId="{9559C502-DC53-4A79-9E4E-D43E11EBE8C9}" srcOrd="0" destOrd="0" presId="urn:microsoft.com/office/officeart/2005/8/layout/StepDownProcess"/>
    <dgm:cxn modelId="{E3AFEA6C-1D40-43E0-A9DC-DE75C77A6B07}" srcId="{8EF7993A-0B28-471B-9176-FDC5068E1C36}" destId="{DE2E206E-DBE6-4936-920C-31BA3244990C}" srcOrd="3" destOrd="0" parTransId="{F0C56D7E-B1DB-4743-8B03-B4576521E935}" sibTransId="{67BD7928-4E05-41EE-9745-EB9CB018EF00}"/>
    <dgm:cxn modelId="{DD4BA51F-A37A-4646-AA7C-171979B6668F}" srcId="{8EF7993A-0B28-471B-9176-FDC5068E1C36}" destId="{B97B233D-2279-43B2-ABFC-BFED35091030}" srcOrd="0" destOrd="0" parTransId="{4CB9E6F7-8676-43C5-A21D-2B66C6747BAC}" sibTransId="{54A32D02-1A8A-4E3F-A1FD-B166233AAC87}"/>
    <dgm:cxn modelId="{3AF20311-D177-46CB-ABDA-74B7402E90CA}" srcId="{8EF7993A-0B28-471B-9176-FDC5068E1C36}" destId="{BE15C13B-E18B-4393-A584-11C73F101C52}" srcOrd="1" destOrd="0" parTransId="{DB97891C-38A7-45BC-82FA-8C9C178642F5}" sibTransId="{25079401-69D4-4931-9B79-612AB32FD381}"/>
    <dgm:cxn modelId="{BB5E53D9-B587-493E-AADA-C0D654E8E2A2}" type="presParOf" srcId="{65684249-1E98-487A-A440-72DCF88352CB}" destId="{E59E71B8-AF15-4CC0-85A7-EF02718AE741}" srcOrd="0" destOrd="0" presId="urn:microsoft.com/office/officeart/2005/8/layout/StepDownProcess"/>
    <dgm:cxn modelId="{980AB0D1-8744-480F-AE68-9FF773D3C52B}" type="presParOf" srcId="{E59E71B8-AF15-4CC0-85A7-EF02718AE741}" destId="{FB053FFA-478E-475B-A477-6C5BF9F40E4A}" srcOrd="0" destOrd="0" presId="urn:microsoft.com/office/officeart/2005/8/layout/StepDownProcess"/>
    <dgm:cxn modelId="{1656F5DB-9A54-4CDC-A720-A175A0544957}" type="presParOf" srcId="{E59E71B8-AF15-4CC0-85A7-EF02718AE741}" destId="{A12D7116-392B-40CA-8939-C3FC7D1A5A62}" srcOrd="1" destOrd="0" presId="urn:microsoft.com/office/officeart/2005/8/layout/StepDownProcess"/>
    <dgm:cxn modelId="{A32EFADC-6974-43E0-9B9B-48E9A0DC3674}" type="presParOf" srcId="{E59E71B8-AF15-4CC0-85A7-EF02718AE741}" destId="{B75D9EBC-8F68-43E7-935B-7B618C84A31B}" srcOrd="2" destOrd="0" presId="urn:microsoft.com/office/officeart/2005/8/layout/StepDownProcess"/>
    <dgm:cxn modelId="{379C9D23-DE56-4924-9817-97D6AF6ED995}" type="presParOf" srcId="{65684249-1E98-487A-A440-72DCF88352CB}" destId="{48086467-8F33-435F-B02F-C01227E6E405}" srcOrd="1" destOrd="0" presId="urn:microsoft.com/office/officeart/2005/8/layout/StepDownProcess"/>
    <dgm:cxn modelId="{AF51F62F-A3D2-4648-80E5-D06EC400C06A}" type="presParOf" srcId="{65684249-1E98-487A-A440-72DCF88352CB}" destId="{9DA3D147-1768-4CF8-BA81-6BC6D5C39F8D}" srcOrd="2" destOrd="0" presId="urn:microsoft.com/office/officeart/2005/8/layout/StepDownProcess"/>
    <dgm:cxn modelId="{B336FE02-31D1-4D4D-B1F6-4E371EE6E82D}" type="presParOf" srcId="{9DA3D147-1768-4CF8-BA81-6BC6D5C39F8D}" destId="{B730AC56-868D-4047-A006-BE2497C0401F}" srcOrd="0" destOrd="0" presId="urn:microsoft.com/office/officeart/2005/8/layout/StepDownProcess"/>
    <dgm:cxn modelId="{E023E5DB-C033-405D-9C54-C04A8DDC4257}" type="presParOf" srcId="{9DA3D147-1768-4CF8-BA81-6BC6D5C39F8D}" destId="{D2587608-F761-4963-AD9A-90E0D1BBA1DF}" srcOrd="1" destOrd="0" presId="urn:microsoft.com/office/officeart/2005/8/layout/StepDownProcess"/>
    <dgm:cxn modelId="{5E68CF82-F49F-4BE0-8B9F-C1E56DD04669}" type="presParOf" srcId="{9DA3D147-1768-4CF8-BA81-6BC6D5C39F8D}" destId="{B993EBF8-35F9-4831-8B41-21C1CE83FAE6}" srcOrd="2" destOrd="0" presId="urn:microsoft.com/office/officeart/2005/8/layout/StepDownProcess"/>
    <dgm:cxn modelId="{2EAA421D-3D5E-41E1-94D3-2B9E3A637949}" type="presParOf" srcId="{65684249-1E98-487A-A440-72DCF88352CB}" destId="{6803F9B7-0D9B-49C2-B3C8-FABCC8356954}" srcOrd="3" destOrd="0" presId="urn:microsoft.com/office/officeart/2005/8/layout/StepDownProcess"/>
    <dgm:cxn modelId="{017C0681-9BAC-43A2-A363-BBB2EE7FCEBA}" type="presParOf" srcId="{65684249-1E98-487A-A440-72DCF88352CB}" destId="{A55EF8A8-E2D2-4836-A771-36DCF3CF0F29}" srcOrd="4" destOrd="0" presId="urn:microsoft.com/office/officeart/2005/8/layout/StepDownProcess"/>
    <dgm:cxn modelId="{11A49F1A-5066-4A57-8482-DE726CEF08A6}" type="presParOf" srcId="{A55EF8A8-E2D2-4836-A771-36DCF3CF0F29}" destId="{7052F111-C817-4D9C-A8DC-5523FD3965E1}" srcOrd="0" destOrd="0" presId="urn:microsoft.com/office/officeart/2005/8/layout/StepDownProcess"/>
    <dgm:cxn modelId="{D7B64C8E-7DDD-4CC3-A353-0886747010D9}" type="presParOf" srcId="{A55EF8A8-E2D2-4836-A771-36DCF3CF0F29}" destId="{9559C502-DC53-4A79-9E4E-D43E11EBE8C9}" srcOrd="1" destOrd="0" presId="urn:microsoft.com/office/officeart/2005/8/layout/StepDownProcess"/>
    <dgm:cxn modelId="{12C48A33-C578-47BD-9EA5-1EC92769BCE5}" type="presParOf" srcId="{A55EF8A8-E2D2-4836-A771-36DCF3CF0F29}" destId="{445F7069-6B37-4243-88B5-4FB3BA569E12}" srcOrd="2" destOrd="0" presId="urn:microsoft.com/office/officeart/2005/8/layout/StepDownProcess"/>
    <dgm:cxn modelId="{ED50D526-7458-4593-8B95-7E9958A9E83E}" type="presParOf" srcId="{65684249-1E98-487A-A440-72DCF88352CB}" destId="{F87AA6A8-C787-4E70-9D4A-974A8C7AC69C}" srcOrd="5" destOrd="0" presId="urn:microsoft.com/office/officeart/2005/8/layout/StepDownProcess"/>
    <dgm:cxn modelId="{76A68882-1DC9-4FA7-A521-492FA0FC085F}" type="presParOf" srcId="{65684249-1E98-487A-A440-72DCF88352CB}" destId="{E26CA181-72BC-443D-B942-108BC5AAC0DE}" srcOrd="6" destOrd="0" presId="urn:microsoft.com/office/officeart/2005/8/layout/StepDownProcess"/>
    <dgm:cxn modelId="{4D07E44C-3FA9-42A8-9703-BC008B295659}" type="presParOf" srcId="{E26CA181-72BC-443D-B942-108BC5AAC0DE}" destId="{BE79C0C8-C7C3-47FB-A8DE-EEC79BDA573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53FFA-478E-475B-A477-6C5BF9F40E4A}">
      <dsp:nvSpPr>
        <dsp:cNvPr id="0" name=""/>
        <dsp:cNvSpPr/>
      </dsp:nvSpPr>
      <dsp:spPr>
        <a:xfrm rot="5400000">
          <a:off x="788476" y="1219373"/>
          <a:ext cx="1045227" cy="11899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D7116-392B-40CA-8939-C3FC7D1A5A62}">
      <dsp:nvSpPr>
        <dsp:cNvPr id="0" name=""/>
        <dsp:cNvSpPr/>
      </dsp:nvSpPr>
      <dsp:spPr>
        <a:xfrm>
          <a:off x="0" y="0"/>
          <a:ext cx="1759548" cy="123162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составление плана ДПО муниципальных служащих</a:t>
          </a:r>
        </a:p>
        <a:p>
          <a:pPr marR="0" lvl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 очередной финансовый год</a:t>
          </a:r>
          <a:endParaRPr lang="ru-RU" sz="1400" kern="1200" dirty="0"/>
        </a:p>
      </dsp:txBody>
      <dsp:txXfrm>
        <a:off x="60134" y="60134"/>
        <a:ext cx="1639280" cy="1111358"/>
      </dsp:txXfrm>
    </dsp:sp>
    <dsp:sp modelId="{B75D9EBC-8F68-43E7-935B-7B618C84A31B}">
      <dsp:nvSpPr>
        <dsp:cNvPr id="0" name=""/>
        <dsp:cNvSpPr/>
      </dsp:nvSpPr>
      <dsp:spPr>
        <a:xfrm>
          <a:off x="2219887" y="148977"/>
          <a:ext cx="1279727" cy="99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0AC56-868D-4047-A006-BE2497C0401F}">
      <dsp:nvSpPr>
        <dsp:cNvPr id="0" name=""/>
        <dsp:cNvSpPr/>
      </dsp:nvSpPr>
      <dsp:spPr>
        <a:xfrm rot="5400000">
          <a:off x="2196113" y="2573692"/>
          <a:ext cx="1045227" cy="11899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87608-F761-4963-AD9A-90E0D1BBA1DF}">
      <dsp:nvSpPr>
        <dsp:cNvPr id="0" name=""/>
        <dsp:cNvSpPr/>
      </dsp:nvSpPr>
      <dsp:spPr>
        <a:xfrm>
          <a:off x="1919191" y="1415037"/>
          <a:ext cx="1759548" cy="123162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разработка правового акта о направлении на ДПО</a:t>
          </a:r>
          <a:endParaRPr lang="ru-RU" sz="1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79325" y="1475171"/>
        <a:ext cx="1639280" cy="1111358"/>
      </dsp:txXfrm>
    </dsp:sp>
    <dsp:sp modelId="{B993EBF8-35F9-4831-8B41-21C1CE83FAE6}">
      <dsp:nvSpPr>
        <dsp:cNvPr id="0" name=""/>
        <dsp:cNvSpPr/>
      </dsp:nvSpPr>
      <dsp:spPr>
        <a:xfrm>
          <a:off x="3678739" y="1532500"/>
          <a:ext cx="1279727" cy="99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2F111-C817-4D9C-A8DC-5523FD3965E1}">
      <dsp:nvSpPr>
        <dsp:cNvPr id="0" name=""/>
        <dsp:cNvSpPr/>
      </dsp:nvSpPr>
      <dsp:spPr>
        <a:xfrm rot="5400000">
          <a:off x="3654965" y="3957216"/>
          <a:ext cx="1045227" cy="11899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59C502-DC53-4A79-9E4E-D43E11EBE8C9}">
      <dsp:nvSpPr>
        <dsp:cNvPr id="0" name=""/>
        <dsp:cNvSpPr/>
      </dsp:nvSpPr>
      <dsp:spPr>
        <a:xfrm>
          <a:off x="3378044" y="2798560"/>
          <a:ext cx="1759548" cy="123162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заключение в установленном порядке договора на получение образовательных услуг</a:t>
          </a:r>
          <a:endParaRPr lang="ru-RU" sz="1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438178" y="2858694"/>
        <a:ext cx="1639280" cy="1111358"/>
      </dsp:txXfrm>
    </dsp:sp>
    <dsp:sp modelId="{445F7069-6B37-4243-88B5-4FB3BA569E12}">
      <dsp:nvSpPr>
        <dsp:cNvPr id="0" name=""/>
        <dsp:cNvSpPr/>
      </dsp:nvSpPr>
      <dsp:spPr>
        <a:xfrm>
          <a:off x="5137592" y="2916023"/>
          <a:ext cx="1279727" cy="99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9C0C8-C7C3-47FB-A8DE-EEC79BDA5730}">
      <dsp:nvSpPr>
        <dsp:cNvPr id="0" name=""/>
        <dsp:cNvSpPr/>
      </dsp:nvSpPr>
      <dsp:spPr>
        <a:xfrm>
          <a:off x="4836896" y="4182083"/>
          <a:ext cx="1759548" cy="123162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внесение сведений об окончании курсов ДПО в личное дело муниципального служащего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4897030" y="4242217"/>
        <a:ext cx="1639280" cy="1111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1D74A-D83A-4F0B-985C-D9034B4AC7FF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F7CA6-1B4C-47EC-A8AF-ED5B0043AD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5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F7CA6-1B4C-47EC-A8AF-ED5B0043AD3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38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824536"/>
          </a:xfrm>
        </p:spPr>
        <p:txBody>
          <a:bodyPr>
            <a:normAutofit fontScale="85000" lnSpcReduction="10000"/>
          </a:bodyPr>
          <a:lstStyle/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Дополнительное профессиональное образование муниципальных служащих </a:t>
            </a:r>
          </a:p>
          <a:p>
            <a:r>
              <a:rPr lang="ru-RU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Администрации  города Оренбурга </a:t>
            </a:r>
          </a:p>
          <a:p>
            <a:r>
              <a:rPr lang="ru-RU" sz="3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 счет средств бюджета города Оренбурга 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Оренбург 2024 год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93610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Управление муниципальной службы и кадровой политики администрации города Оренбурга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4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584176"/>
          </a:xfrm>
          <a:solidFill>
            <a:schemeClr val="accent1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ДПО формируется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1 февраля текущего года с учетом ресурсного обеспечения, предусмотренного в бюджете города Оренбурга, </a:t>
            </a:r>
            <a:b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дополнительное профессиональное образование муниципальных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служащих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52274" y="2952718"/>
            <a:ext cx="3600400" cy="35283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ДПО муниципальных служащих, представителем нанимателя (работодателем) которых является Глава города Оренбурга, утверждается заместителем Главы города Оренбурга – руководителем аппарата администрации города Оренбурга.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932040" y="2952718"/>
            <a:ext cx="3672408" cy="35283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Font typeface="Courier New" pitchFamily="49" charset="0"/>
              <a:buChar char="o"/>
            </a:pPr>
            <a:r>
              <a:rPr lang="ru-RU" sz="1600" dirty="0">
                <a:solidFill>
                  <a:srgbClr val="FEFAC9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План ДПО муниципальных служащих (за исключением руководителей) отраслевых (функциональных) и территориальных органов Администрации города Оренбурга, обладающих правами юридического лица,  сельских населенных пунктов, входящих в состав территории муниципального образования  «город Оренбург»,  утверждают их руководители.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23976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7525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униципальные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служащие:</a:t>
            </a: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которыми планируется прекращение трудового договора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увольнение с муниципальной службы в расчетном году; </a:t>
            </a: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высших учебных заведениях, аспирантуре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докторантуре; </a:t>
            </a: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момент формирования заявки в образовательных учреждениях высшего или среднего дополнительного профессионального образования, осуществляющих образовательную деятельность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дополнительным профессиональным программам, имеющих соответствующие лицензию и государственную аккредитацию;</a:t>
            </a: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достигающие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предельного возраста нахождения на муниципальной службе в течение последующих 2 лет; </a:t>
            </a:r>
          </a:p>
          <a:p>
            <a:pPr algn="just"/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длительных отпусках (по беременности и родам, </a:t>
            </a:r>
            <a:b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уходу за ребенком и других, предусмотренных законодательством).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 ПЛАН ДПО не включаются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9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-180528" y="-243407"/>
            <a:ext cx="9324528" cy="194421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ФОРМА ПЛАНА ДПО </a:t>
            </a:r>
          </a:p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(пример)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10876"/>
              </p:ext>
            </p:extLst>
          </p:nvPr>
        </p:nvGraphicFramePr>
        <p:xfrm>
          <a:off x="1570831" y="3033713"/>
          <a:ext cx="6010275" cy="3034599"/>
        </p:xfrm>
        <a:graphic>
          <a:graphicData uri="http://schemas.openxmlformats.org/drawingml/2006/table">
            <a:tbl>
              <a:tblPr firstRow="1" firstCol="1" bandRow="1"/>
              <a:tblGrid>
                <a:gridCol w="339126"/>
                <a:gridCol w="1438427"/>
                <a:gridCol w="2070319"/>
                <a:gridCol w="2162403"/>
              </a:tblGrid>
              <a:tr h="1315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должность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сведения о ранее полученном дополнительном профессиональном образовании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14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Повышение квалификации по вопросам _____________________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11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Профессиональная переподготовка по вопросам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_____________________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70038" y="2805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038" y="6152139"/>
            <a:ext cx="5926137" cy="59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71155"/>
            <a:ext cx="59261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162300" y="1557337"/>
            <a:ext cx="5926138" cy="657224"/>
            <a:chOff x="1992" y="981"/>
            <a:chExt cx="3733" cy="41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92" y="981"/>
              <a:ext cx="3733" cy="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033" y="983"/>
              <a:ext cx="7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rPr>
                <a:t>УТВЕРЖДЕНО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: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914" y="983"/>
              <a:ext cx="10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970" y="983"/>
              <a:ext cx="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033" y="1112"/>
              <a:ext cx="99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_________________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985" y="1112"/>
              <a:ext cx="26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____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209" y="1112"/>
              <a:ext cx="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033" y="1241"/>
              <a:ext cx="4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«_____»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426" y="1241"/>
              <a:ext cx="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454" y="1241"/>
              <a:ext cx="7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_____________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182" y="1241"/>
              <a:ext cx="2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год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5341" y="1241"/>
              <a:ext cx="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14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изменение </a:t>
            </a:r>
            <a:r>
              <a:rPr lang="ru-RU" dirty="0">
                <a:latin typeface="Times New Roman"/>
                <a:ea typeface="Times New Roman"/>
              </a:rPr>
              <a:t>объема финансирования расходов на осуществление мероприятий в рамках </a:t>
            </a:r>
            <a:r>
              <a:rPr lang="ru-RU" dirty="0" smtClean="0">
                <a:latin typeface="Times New Roman"/>
                <a:ea typeface="Times New Roman"/>
              </a:rPr>
              <a:t>ДПО;</a:t>
            </a: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 изменение </a:t>
            </a:r>
            <a:r>
              <a:rPr lang="ru-RU" dirty="0">
                <a:latin typeface="Times New Roman"/>
                <a:ea typeface="Times New Roman"/>
              </a:rPr>
              <a:t>в составе лиц, подлежащих направлению на </a:t>
            </a:r>
            <a:r>
              <a:rPr lang="ru-RU" dirty="0" smtClean="0">
                <a:latin typeface="Times New Roman"/>
                <a:ea typeface="Times New Roman"/>
              </a:rPr>
              <a:t>обучение;</a:t>
            </a:r>
          </a:p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 изменение </a:t>
            </a:r>
            <a:r>
              <a:rPr lang="ru-RU" dirty="0">
                <a:latin typeface="Times New Roman"/>
                <a:ea typeface="Times New Roman"/>
              </a:rPr>
              <a:t>потребности в получении ДПО в соответствующем органе Администрации города </a:t>
            </a:r>
            <a:r>
              <a:rPr lang="ru-RU" dirty="0" smtClean="0">
                <a:latin typeface="Times New Roman"/>
                <a:ea typeface="Times New Roman"/>
              </a:rPr>
              <a:t>Оренбурга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Основания изменения Плана ДПО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48064" y="2636912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>
                <a:latin typeface="Times New Roman"/>
                <a:ea typeface="Times New Roman"/>
              </a:rPr>
              <a:t>	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Блок-схема: внутренняя память 4"/>
          <p:cNvSpPr/>
          <p:nvPr/>
        </p:nvSpPr>
        <p:spPr>
          <a:xfrm>
            <a:off x="683568" y="332656"/>
            <a:ext cx="8064896" cy="267358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Отбор образовательных учреждений, осуществляющих образовательную деятельность по дополнительным профессиональным программам, осуществляется в соответствии с законодательством Российской Федерации о контрактной системе в сфере закупок, товаров, работ, услуг для обеспечения государственных и муниципальных нужд. 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6" name="Блок-схема: внутренняя память 5"/>
          <p:cNvSpPr/>
          <p:nvPr/>
        </p:nvSpPr>
        <p:spPr>
          <a:xfrm>
            <a:off x="1187624" y="3220550"/>
            <a:ext cx="6984776" cy="2728730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ДПО муниципальных служащих осуществляется на основании договоров с образовательными учреждениями, осуществляющими образовательную деятельность по дополнительным профессиональным программам. </a:t>
            </a:r>
            <a:endParaRPr lang="ru-RU" sz="1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0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11256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организации дополнительного профессионального образования муниципальных служащих в Администрации города Оренбурга за счет средств бюджета города Оренбурга установлен  положением о дополнительном профессиональном образовании муниципальных служащих Администрации города Оренбурга 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средств бюджета города Оренбурга, утвержденным распоряжением Администрации города Оренбурга от 28.07.2021 № 44-р</a:t>
            </a:r>
          </a:p>
        </p:txBody>
      </p:sp>
    </p:spTree>
    <p:extLst>
      <p:ext uri="{BB962C8B-B14F-4D97-AF65-F5344CB8AC3E}">
        <p14:creationId xmlns:p14="http://schemas.microsoft.com/office/powerpoint/2010/main" val="194326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Дополнительное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муниципальных служащих Администрации города Оренбурга за счет средств бюджета города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Оренбурга (далее – ДПО)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осуществляется посредством реализации дополнительных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профессиональных программ: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708920"/>
            <a:ext cx="360040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повышения квалификации - направлено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совершенствование и (или) получение новой компетенции, необходимой для профессиональной деятельности, и (или) повышение профессионального уровня в рамках имеющейся квалификации.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(минимальное количество часов – 16)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09898" y="2708920"/>
            <a:ext cx="336655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профессиональной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переподготовки -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направлена на получение компетенции, необходимой для выполнения нового вида профессиональной деятельности, приобретение новой квалификации.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(минимальное количество часов -  250)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83768" y="2291973"/>
            <a:ext cx="1872208" cy="272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364088" y="2291973"/>
            <a:ext cx="1800200" cy="344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523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032721" y="2027476"/>
            <a:ext cx="10504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083137" y="32129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30128" y="2004922"/>
            <a:ext cx="6006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отрывом или без отрыва от муниципальной службы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47864" y="2559775"/>
            <a:ext cx="56886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>
              <a:solidFill>
                <a:prstClr val="white"/>
              </a:solidFill>
            </a:endParaRPr>
          </a:p>
          <a:p>
            <a:pPr lvl="0"/>
            <a:endParaRPr lang="ru-RU" dirty="0">
              <a:solidFill>
                <a:prstClr val="white"/>
              </a:solidFill>
            </a:endParaRPr>
          </a:p>
          <a:p>
            <a:pPr lvl="0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использованием возможностей дистанционных образовательных технологий.</a:t>
            </a:r>
            <a:b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79912" y="3455292"/>
            <a:ext cx="5102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>
              <a:solidFill>
                <a:prstClr val="white"/>
              </a:solidFill>
            </a:endParaRPr>
          </a:p>
          <a:p>
            <a:pPr lvl="0"/>
            <a:endParaRPr lang="ru-RU" dirty="0">
              <a:solidFill>
                <a:prstClr val="white"/>
              </a:solidFill>
            </a:endParaRPr>
          </a:p>
          <a:p>
            <a:pPr lvl="0" algn="just"/>
            <a:endParaRPr lang="ru-RU" dirty="0">
              <a:solidFill>
                <a:prstClr val="white"/>
              </a:solidFill>
            </a:endParaRPr>
          </a:p>
          <a:p>
            <a:pPr lvl="0" algn="just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обучения и сроки освоения дополнительных профессиональных программ определяются образовательной программой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(или) договором об образовании. 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2724944" y="46496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012" y="393939"/>
            <a:ext cx="8382000" cy="163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8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27657" y="4188837"/>
            <a:ext cx="7408333" cy="197708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Категории муниципальных служащих, подлежащих обучению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264" y="2132856"/>
            <a:ext cx="3769671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служащие отраслевых (функциональных) и территориальных органов Администрации города Оренбурга, за исключением отдельных категорий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21646" y="2132856"/>
            <a:ext cx="31143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реже одного раза в три года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263" y="3623320"/>
            <a:ext cx="3769671" cy="1173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служащие, в должностные обязанности которых входит участие в противодействии коррупции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5301208"/>
            <a:ext cx="439248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служащие, впервые поступивших на муниципальную службу для замещения должностей, включенных в перечни, установленные нормативными правовыми актами Российской Феде-рации, по образовательным программам в области противодействия коррупции</a:t>
            </a:r>
          </a:p>
        </p:txBody>
      </p:sp>
      <p:cxnSp>
        <p:nvCxnSpPr>
          <p:cNvPr id="12" name="Прямая со стрелкой 11"/>
          <p:cNvCxnSpPr>
            <a:endCxn id="7" idx="1"/>
          </p:cNvCxnSpPr>
          <p:nvPr/>
        </p:nvCxnSpPr>
        <p:spPr>
          <a:xfrm>
            <a:off x="4159526" y="2708920"/>
            <a:ext cx="1062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221646" y="3623320"/>
            <a:ext cx="3114344" cy="1173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ежегодно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86588" y="5301208"/>
            <a:ext cx="31143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позднее 1 года с </a:t>
            </a:r>
          </a:p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момента назначения на должность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159526" y="4077072"/>
            <a:ext cx="9885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653795" y="5877272"/>
            <a:ext cx="4942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58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Категории муниципальных служащих, подлежащих обучению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772816"/>
            <a:ext cx="396044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служащие, в должностные обязанности которых входит участие в проведении закупок товаров, работ, услуг для обеспечения муниципальных нужд, по дополнительным профессиональным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программам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области противодействия коррупции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15228" y="1792592"/>
            <a:ext cx="3384376" cy="18524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единовременно, с момента осуществления функций по проведению закупок товаров, услуг для обеспечения муниципальных нужд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005064"/>
            <a:ext cx="396044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служащие, осуществляющие функции в сфере закупок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41578" y="4099165"/>
            <a:ext cx="331870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реже одного раза в три года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226" y="5445224"/>
            <a:ext cx="3999741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служащие по вопросам антимонопольного законодательства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84067" y="5445224"/>
            <a:ext cx="324669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ежегодно в соответствии с муниципальным правовым актом, но не более 1 раза в три года</a:t>
            </a: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Соединительная линия уступом 12"/>
          <p:cNvCxnSpPr>
            <a:stCxn id="6" idx="3"/>
          </p:cNvCxnSpPr>
          <p:nvPr/>
        </p:nvCxnSpPr>
        <p:spPr>
          <a:xfrm>
            <a:off x="4283968" y="2708920"/>
            <a:ext cx="709228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>
            <a:off x="4283968" y="4221088"/>
            <a:ext cx="798427" cy="4320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/>
          <p:nvPr/>
        </p:nvCxnSpPr>
        <p:spPr>
          <a:xfrm>
            <a:off x="4283968" y="5877272"/>
            <a:ext cx="798427" cy="4320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5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направления муниципального служащего на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ДПО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755576" y="25649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698420" y="35939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11560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736" y="2492896"/>
            <a:ext cx="655272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рекомендации аттестационной комиссии по результатам аттестации о направлении муниципального служащего для получения дополнительного профессионального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736" y="3478063"/>
            <a:ext cx="6535690" cy="577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назначение муниципального служащего в порядке должностного роста на иную должность муниципальной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службы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5736" y="4653136"/>
            <a:ext cx="653569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необходимость освоения муниципальным служащим дополнительных или иных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функций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5661248"/>
            <a:ext cx="828092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Лицо, впервые назначенное на должность муниципальной службы, направляется на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повышение квалификации по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истечении испытательного срока или шести месяцев после поступления на муниципальную 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службу </a:t>
            </a:r>
            <a:endParaRPr lang="ru-RU" sz="16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68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628800"/>
            <a:ext cx="8784976" cy="4536504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При направлении муниципального служащего на ДПО за счет средств бюджета города Оренбурга с отрывом от службы за таким муниципальным служащим сохраняют место работы (должность) и денежное содержание. </a:t>
            </a:r>
            <a:endParaRPr lang="ru-RU" sz="22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Муниципальным </a:t>
            </a:r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служащим, направляемым на ДПО с отрывом </a:t>
            </a:r>
            <a:r>
              <a:rPr lang="ru-RU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службы в другую местность, производится оплата проезда к месту обучения и обратно, а также оплата расходов на проживание </a:t>
            </a:r>
            <a:r>
              <a:rPr lang="ru-RU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командировочных расходов за счет средств бюджета города Оренбурга </a:t>
            </a:r>
            <a:r>
              <a:rPr lang="ru-RU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порядке и размерах, которые предусмотрены для лиц, направляемых </a:t>
            </a:r>
            <a:r>
              <a:rPr lang="ru-RU" sz="2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служебные командировки.</a:t>
            </a:r>
          </a:p>
          <a:p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1846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муниципальных служащих Администрации города Оренбурга на ДПО оформляется правовым актом представителя нанимателя (работодателя)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указанием сроков, места и формы обучения 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99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3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ДПО</a:t>
            </a:r>
            <a:endParaRPr lang="ru-RU" sz="3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12834006"/>
              </p:ext>
            </p:extLst>
          </p:nvPr>
        </p:nvGraphicFramePr>
        <p:xfrm>
          <a:off x="1691680" y="1412776"/>
          <a:ext cx="7056784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61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509</TotalTime>
  <Words>844</Words>
  <Application>Microsoft Office PowerPoint</Application>
  <PresentationFormat>Экран (4:3)</PresentationFormat>
  <Paragraphs>108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Управление муниципальной службы и кадровой политики администрации города Оренбурга</vt:lpstr>
      <vt:lpstr>Порядок организации дополнительного профессионального образования муниципальных служащих в Администрации города Оренбурга за счет средств бюджета города Оренбурга установлен  положением о дополнительном профессиональном образовании муниципальных служащих Администрации города Оренбурга  за счет средств бюджета города Оренбурга, утвержденным распоряжением Администрации города Оренбурга от 28.07.2021 № 44-р</vt:lpstr>
      <vt:lpstr>Презентация PowerPoint</vt:lpstr>
      <vt:lpstr>Презентация PowerPoint</vt:lpstr>
      <vt:lpstr>Категории муниципальных служащих, подлежащих обучению</vt:lpstr>
      <vt:lpstr>Категории муниципальных служащих, подлежащих обучению</vt:lpstr>
      <vt:lpstr>Основания для направления муниципального служащего на ДПО</vt:lpstr>
      <vt:lpstr>       Направление муниципальных служащих Администрации города Оренбурга на ДПО оформляется правовым актом представителя нанимателя (работодателя)  с указанием сроков, места и формы обучения  </vt:lpstr>
      <vt:lpstr>Организация ДПО</vt:lpstr>
      <vt:lpstr>ПЛАН ДПО формируется до 1 февраля текущего года с учетом ресурсного обеспечения, предусмотренного в бюджете города Оренбурга,  на дополнительное профессиональное образование муниципальных служащих </vt:lpstr>
      <vt:lpstr>В ПЛАН ДПО не включаются</vt:lpstr>
      <vt:lpstr>Презентация PowerPoint</vt:lpstr>
      <vt:lpstr>Основания изменения Плана ДПО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муниципальной службы и кадровой политики администрации города Оренбурга</dc:title>
  <dc:creator>Баранова Наталья Геннадьевна</dc:creator>
  <cp:lastModifiedBy>Баранова Наталья Геннадьевна</cp:lastModifiedBy>
  <cp:revision>71</cp:revision>
  <dcterms:created xsi:type="dcterms:W3CDTF">2024-07-16T10:38:39Z</dcterms:created>
  <dcterms:modified xsi:type="dcterms:W3CDTF">2024-10-14T07:47:45Z</dcterms:modified>
</cp:coreProperties>
</file>