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bookmarkIdSeed="2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268">
      <a:defRPr sz="19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>
      <a:defRPr sz="19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>
      <a:defRPr sz="19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>
      <a:defRPr sz="19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>
      <a:defRPr sz="19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>
      <a:defRPr sz="19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>
      <a:defRPr sz="19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>
      <a:defRPr sz="19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>
      <a:defRPr sz="19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30" d="100"/>
          <a:sy n="130" d="100"/>
        </p:scale>
        <p:origin x="252" y="-738"/>
      </p:cViewPr>
      <p:guideLst>
        <p:guide pos="2137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3" y="365129"/>
            <a:ext cx="2628900" cy="581183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3" y="365129"/>
            <a:ext cx="7734300" cy="581183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9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9" y="2505077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3" y="2505077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>
            <a:alpha val="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1" rIns="91428" bIns="45711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1" rIns="91428" bIns="45711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EBA394-6E9B-4A08-A82A-2BF9BE6C8D89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1" rIns="91428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30CD56-1E07-4B2F-BCFA-859863605958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>
        <a:lnSpc>
          <a:spcPct val="90000"/>
        </a:lnSpc>
        <a:spcBef>
          <a:spcPts val="500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7417" y="261257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1" rIns="91428" bIns="45711" rtlCol="0" anchor="ctr"/>
          <a:lstStyle/>
          <a:p>
            <a:pPr algn="ctr">
              <a:defRPr/>
            </a:pPr>
            <a:endParaRPr lang="ru-RU">
              <a:blipFill>
                <a:blip r:embed="rId2"/>
                <a:tile algn="tl" flip="none" sx="100000" sy="100000" tx="0" ty="0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7417" y="5010383"/>
            <a:ext cx="12192000" cy="170953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465553" y="44105"/>
            <a:ext cx="4180176" cy="463163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 bwMode="auto"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1" rIns="91428" bIns="45711"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-78376" y="44105"/>
            <a:ext cx="70539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3200" b="1">
              <a:solidFill>
                <a:schemeClr val="accent6"/>
              </a:solidFill>
              <a:latin typeface="Bookman Old Style"/>
              <a:ea typeface="Ebrima"/>
              <a:cs typeface="Ebrima"/>
            </a:endParaRPr>
          </a:p>
          <a:p>
            <a:pPr algn="ctr">
              <a:defRPr/>
            </a:pPr>
            <a:endParaRPr lang="ru-RU" sz="3200" b="1">
              <a:solidFill>
                <a:schemeClr val="accent6"/>
              </a:solidFill>
              <a:latin typeface="Bookman Old Style"/>
              <a:ea typeface="Ebrima"/>
              <a:cs typeface="Ebrima"/>
            </a:endParaRPr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/>
                <a:ea typeface="Ebrima"/>
                <a:cs typeface="Ebrima"/>
              </a:rPr>
              <a:t>Организация деятельности по реализации требований статьи 13.3. Федерального закона от 25.12.2008 </a:t>
            </a:r>
            <a:endParaRPr/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/>
                <a:ea typeface="Ebrima"/>
                <a:cs typeface="Ebrima"/>
              </a:rPr>
              <a:t>№ 273-ФЗ </a:t>
            </a:r>
            <a:endParaRPr/>
          </a:p>
          <a:p>
            <a:pPr algn="ctr">
              <a:defRPr/>
            </a:pPr>
            <a:r>
              <a:rPr lang="ru-RU" sz="3200" b="1">
                <a:solidFill>
                  <a:schemeClr val="accent4">
                    <a:lumMod val="50000"/>
                  </a:schemeClr>
                </a:solidFill>
                <a:latin typeface="Bookman Old Style"/>
                <a:ea typeface="Ebrima"/>
                <a:cs typeface="Ebrima"/>
              </a:rPr>
              <a:t>«О противодействии коррупции» </a:t>
            </a:r>
            <a:endParaRPr lang="ru-RU" sz="280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TextBox 9"/>
          <p:cNvSpPr txBox="1"/>
          <p:nvPr/>
        </p:nvSpPr>
        <p:spPr bwMode="auto">
          <a:xfrm>
            <a:off x="6647041" y="5010383"/>
            <a:ext cx="537285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900" b="1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1900" b="1">
                <a:solidFill>
                  <a:srgbClr val="7030A0"/>
                </a:solidFill>
                <a:latin typeface="Times New Roman"/>
                <a:cs typeface="Times New Roman"/>
              </a:rPr>
              <a:t>Комитет по профилактике коррупционных правонарушений Оренбургской области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 bwMode="auto">
          <a:xfrm>
            <a:off x="402512" y="3088745"/>
            <a:ext cx="11516267" cy="100296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5. Заслушивание руководителя организации по вопросам исполнения требований статьи 13.3 ФЗ № 273-ФЗ, иным вопросам в сфере противодействия коррупции, принятие решения в отношении руководителя по его итогам (при необходимости) с учетом положений ТК РФ</a:t>
            </a:r>
            <a:endParaRPr/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02512" y="1454800"/>
            <a:ext cx="11529171" cy="14860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4. Осуществление мониторинга деятельности по разработке и принятию мер по противодействию коррупции в организации и исполнению решений комиссии по координации работы по противодействию коррупции в Оренбургской области. Проводится один раз в год с использованием результатов самодиагностики. Обеспечивается фактический мониторинг организаций, проведение сравнительного анализа полученных результатов.  </a:t>
            </a:r>
            <a:endParaRPr/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377489" y="741319"/>
            <a:ext cx="11596333" cy="565554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415416" y="4223579"/>
            <a:ext cx="11516267" cy="69685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6. Формирование и внесение антикоррупционной оговорки в трудовые договоры руководителей организаций. </a:t>
            </a:r>
            <a:endParaRPr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09577" y="5128451"/>
            <a:ext cx="11515040" cy="145506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7. Реализация мероприятий по предварительному рассмотрению вопросов, связанных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с исполнением руководителями организаций обязанностей и соблюдением ими требований, запретов, ограничений, установленных в целях противодействия коррупции. Организация рассмотрения указанных вопросов на комиссии, на основаниях и в порядке, предусмотренных антикоррупционным законодательством и правовыми актом ИО и ОМСУ.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 bwMode="auto"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l="0" t="0" r="0" b="16757"/>
            <a:stretch/>
          </p:blipFill>
          <p:spPr bwMode="auto"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 bwMode="auto">
            <a:xfrm>
              <a:off x="-2864490" y="3500114"/>
              <a:ext cx="2585089" cy="2930339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 bwMode="auto">
          <a:xfrm>
            <a:off x="355628" y="1403432"/>
            <a:ext cx="11656932" cy="73047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Обмен информации об изменениях в законодательстве, затрагивающем деятельность организации и (или) изменяющем факторы коррупционных рисков в сфере деятельности организации.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55627" y="2519654"/>
            <a:ext cx="11656931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Совместное участие в мероприятиях, проводимых надзорными и правоохранительными органами по вопросам выявления, пресечения и предупреждения коррупционных правонарушений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преступлений.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55629" y="4040363"/>
            <a:ext cx="11604141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Проведение совместных мероприятий по антикоррупционному просвещению, обучению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пропаганде (семинары, конференции, участие в общих собраниях коллективов, различные конкурсы 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и т.п.). В качестве положительной </a:t>
            </a:r>
            <a:endParaRPr/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55627" y="5561072"/>
            <a:ext cx="11604142" cy="79172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*перечень мер, предложенный на слайдах не являются исчерпывающим и не устанавливает их степень важности в зависимости от расположения на слайдах.   </a:t>
            </a:r>
            <a:endParaRPr/>
          </a:p>
        </p:txBody>
      </p:sp>
      <p:sp>
        <p:nvSpPr>
          <p:cNvPr id="18" name="Прямоугольник: скругленные углы 17"/>
          <p:cNvSpPr/>
          <p:nvPr/>
        </p:nvSpPr>
        <p:spPr bwMode="auto">
          <a:xfrm>
            <a:off x="314510" y="769650"/>
            <a:ext cx="11698050" cy="450740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Проведение совместных мероприятий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972801" y="0"/>
            <a:ext cx="812800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937522" y="541376"/>
            <a:ext cx="11088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«О противодействии коррупции» 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5565" y="1579542"/>
            <a:ext cx="11802752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 Акт об утверждении антикоррупционной политики в организации.</a:t>
            </a:r>
            <a:endParaRPr/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 Акт об утверждении (принятии) кодекса этики служебного поведения.</a:t>
            </a:r>
            <a:endParaRPr/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 Акт об утверждении положения о конфликте интересов в организации и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 устанавливающий процедуру информирования работниками работодателя о возникновении конфликта интересов и порядка урегулирования выявленного конфликта интересов (учесть особенности учреждениям образования и здравоохранения)</a:t>
            </a: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/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4. Акт, утверждающий перечень функций организации, выполнение которых связано с коррупционными рисками, и перечень должностей, исполнение обязанностей при замещении которых наиболее подвержено коррупционным рискам (к таким должностям предлагаем отнести все должности руководителей, лиц осуществляющих: деятельность в сфере закупок ТРУ для государственных (муниципальных) нужд, бухгалтерский учет, учет и хранение материальных ценностей, контрольно-надзорные функции, предоставление услуг гражданам и юридическим лицам, защиту интересов организации в судах и надзорных органах и т.д.)</a:t>
            </a:r>
            <a:endParaRPr/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5. Акт, утверждающий положение о подразделении, в функции которого включаются мероприятия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по противодействию коррупции или утверждающий должностное лицо, ответственное за разработку и реализацию мер по противодействию коррупции, дополнительно функция закрепляется в должностной инструкции.</a:t>
            </a:r>
            <a:endParaRPr/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6. Акт, определяющий процедуру информирования работниками организации работодателя о случаях склонения их к совершению коррупционных нарушений и порядок их рассмотрения. Акт должен предусматривать в том числе порядок работы телефона доверия и иных механизмов «обратной связи».</a:t>
            </a:r>
            <a:endParaRPr/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7. Акт об утверждении порядка информирования работодателя о ставшей известной работнику информации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о случаях совершения коррупционных правонарушений.</a:t>
            </a:r>
            <a:endParaRPr/>
          </a:p>
          <a:p>
            <a:pPr indent="450215" algn="just">
              <a:defRPr/>
            </a:pPr>
            <a:endParaRPr lang="ru-RU" sz="1800">
              <a:latin typeface="Times New Roman"/>
              <a:cs typeface="Times New Roman"/>
            </a:endParaRPr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972801" y="0"/>
            <a:ext cx="812800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937522" y="541376"/>
            <a:ext cx="11088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Примерный перечень локальных актов необходимых к принятию в организации и иных первичных организационных мер, реализуемых в целях исполнения требований статьи 13.3 ФЗ № 273-ФЗ «О противодействии коррупции» 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65564" y="1459370"/>
            <a:ext cx="11802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8. Акт об утверждении процедуры защиты работников, сообщивших о коррупционных правонарушениях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в деятельности организации от формальных и неформальных санкций.</a:t>
            </a:r>
            <a:endParaRPr/>
          </a:p>
          <a:p>
            <a:pPr indent="450215" algn="just">
              <a:spcAft>
                <a:spcPts val="0"/>
              </a:spcAft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9. 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Акт, устанавливающий правила и иные вопросы, регламентирующие обмен деловыми подарками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и знаками делового гостеприимства (по необходимости с учетом статуса организации и выполняемых функций и задач).</a:t>
            </a:r>
            <a:endParaRPr/>
          </a:p>
          <a:p>
            <a:pPr indent="450215"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10. 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Акт (акты), определяющий (-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ие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) реализацию процедур, предусмотренных методическими рекомендациями министерства труда и социальной защиты Российской Федерации по вопросам профилактики коррупционных правонарушений в сфере закупок.</a:t>
            </a:r>
            <a:endParaRPr lang="ru-RU" sz="180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Прямоугольник: скругленные углы 3"/>
          <p:cNvSpPr/>
          <p:nvPr/>
        </p:nvSpPr>
        <p:spPr bwMode="auto">
          <a:xfrm>
            <a:off x="366251" y="3767694"/>
            <a:ext cx="11753591" cy="1192573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rgbClr val="C00000"/>
                </a:solidFill>
              </a:rPr>
              <a:t>С учетом правового положения руководителей организаций и выполнения в отношении них руководителями ИО, ОМСУ (их структурных подразделений) функций работодателя правовые акты, определяющие действия руководителя организации как лица, исполняющего требования по соблюдению антикоррупционных процедур, издаются соответствующим ИО, ОМСУ. Например:       </a:t>
            </a:r>
            <a:endParaRPr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14725" y="4960267"/>
            <a:ext cx="11753591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  1. Акт, определяющий процедуру информирования руководителем организации работодателя о возникновении личной заинтересованности при исполнении должностных обязанностей, которая приводит или может привести </a:t>
            </a:r>
            <a:br>
              <a:rPr lang="ru-RU" sz="180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 конфликту интересов.</a:t>
            </a:r>
            <a:endParaRPr/>
          </a:p>
          <a:p>
            <a:pPr algn="just">
              <a:defRPr/>
            </a:pPr>
            <a:r>
              <a:rPr lang="ru-RU">
                <a:solidFill>
                  <a:srgbClr val="002060"/>
                </a:solidFill>
              </a:rPr>
              <a:t>      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2. Акт, определяющий процедуру информирования руководителем учреждения (организации) работодателя о случаях склонения их к совершению коррупционных нарушений или о ставшей известной ему информации о случаях совершения коррупционных правонарушений и порядок их рассмотрения.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Основные функции возлагаемые на специалиста в организации 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40188" y="1292115"/>
            <a:ext cx="11511623" cy="595353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1. Разработка проектов локальных нормативных актов по вопросам предупреждения коррупции в организации </a:t>
            </a:r>
            <a:endParaRPr lang="ru-RU"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40188" y="1986830"/>
            <a:ext cx="11511623" cy="417156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2. Непосредственное участие в проведении оценки коррупционных рисков в организации</a:t>
            </a:r>
            <a:endParaRPr lang="ru-RU"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40188" y="251940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3. Сбор и анализ деклараций, уведомлений и иных сведений, предоставляемых работниками организации </a:t>
            </a:r>
            <a:b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</a:b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в целях противодействия коррупции</a:t>
            </a:r>
            <a:endParaRPr lang="ru-RU"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40188" y="3310886"/>
            <a:ext cx="11511623" cy="826401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4. Выявление ситуаций конфликта интересов, признаков нарушений антикоррупционных требований, обязанностей, установленных в целях противодействия коррупции в организации, коррупционных правонарушений </a:t>
            </a:r>
            <a:endParaRPr lang="ru-RU"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40188" y="425270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5. Взаимодействие с правоохранительными и иными органами, исполнительным органом (ОМСУ) власти </a:t>
            </a:r>
            <a:b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</a:b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по вопросам разработки и реализации мер по противодействию коррупции  </a:t>
            </a:r>
            <a:endParaRPr lang="ru-RU"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40188" y="5044186"/>
            <a:ext cx="11511623" cy="403585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6. Проведение мероприятий по профилактике коррупции в закупках товаров, работ и услуг</a:t>
            </a:r>
            <a:endParaRPr lang="ru-RU"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32286" y="5563192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7. Проведение самодиагностики эффективности мер по профилактике коррупции принимаемых в организации, выработка и реализация мер, направленных на ее повышение.</a:t>
            </a:r>
            <a:endParaRPr lang="ru-RU"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1541" y="801085"/>
            <a:ext cx="11088915" cy="461649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Основные функции возлагаемые на специалиста в организации  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40186" y="2265368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8. Мониторинг изменения российского законодательства, релевантной судебной практики, актуализация локальных правовых актов и мер по противодействию коррупции в организации</a:t>
            </a:r>
            <a:endParaRPr lang="ru-RU"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32286" y="1461818"/>
            <a:ext cx="11511623" cy="59487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7. Проведение мероприятий по антикоррупционному просвещению, обучению и пропаганде с работниками организации</a:t>
            </a:r>
            <a:endParaRPr lang="ru-RU"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32286" y="3179461"/>
            <a:ext cx="11511623" cy="67605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9. Участие в согласовании определенных кадровых решений, сделок </a:t>
            </a:r>
            <a:endParaRPr lang="ru-RU"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 bwMode="auto"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0464801" y="2"/>
            <a:ext cx="1320800" cy="348343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6" y="1"/>
            <a:ext cx="572213" cy="691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 bwMode="auto"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59444" y="585966"/>
            <a:ext cx="11088915" cy="707870"/>
          </a:xfrm>
          <a:prstGeom prst="rect">
            <a:avLst/>
          </a:prstGeom>
          <a:noFill/>
        </p:spPr>
        <p:txBody>
          <a:bodyPr wrap="square" lIns="91428" tIns="45711" rIns="91428" bIns="45711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Times New Roman"/>
                <a:cs typeface="Times New Roman"/>
              </a:rPr>
              <a:t>Некоторые особенности организации деятельности по выполнению требований статьи 13.3. Федерального закона от 25.12.2008 № 273-ФЗ «О противодействии коррупции» </a:t>
            </a:r>
            <a:endParaRPr/>
          </a:p>
        </p:txBody>
      </p:sp>
      <p:sp>
        <p:nvSpPr>
          <p:cNvPr id="7" name="Прямоугольник: скругленные углы 6"/>
          <p:cNvSpPr/>
          <p:nvPr/>
        </p:nvSpPr>
        <p:spPr bwMode="auto">
          <a:xfrm>
            <a:off x="356421" y="1294859"/>
            <a:ext cx="4429431" cy="1586841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Введение антикоррупционной оговорки целесообразно осуществлять в трудовые договора работников, назначенных на должности, исполнение обязанностей при замещении которых связано с коррупционными рисками. </a:t>
            </a:r>
            <a:endParaRPr lang="ru-RU" sz="1400">
              <a:latin typeface="Times New Roman"/>
              <a:cs typeface="Times New Roman"/>
            </a:endParaRPr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4918587" y="1283833"/>
            <a:ext cx="7123650" cy="159786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На официальном сайте организации создается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и ведется раздел «Противодействие коррупции».  Размещение в нем информации о принятых в организации актах, формах заявлений, уведомлений для направления соответствующей информации руководителю организации или в правоохранительные органы, о телефоне «горячей линии» для сообщения информации о коррупционных правонарушениях, общей информации о реализации мер по противодействию коррупции и их результатах. </a:t>
            </a:r>
            <a:endParaRPr lang="ru-RU" sz="1400">
              <a:latin typeface="Times New Roman"/>
              <a:cs typeface="Times New Roman"/>
            </a:endParaRPr>
          </a:p>
        </p:txBody>
      </p:sp>
      <p:sp>
        <p:nvSpPr>
          <p:cNvPr id="20" name="Прямоугольник: скругленные углы 19"/>
          <p:cNvSpPr/>
          <p:nvPr/>
        </p:nvSpPr>
        <p:spPr bwMode="auto">
          <a:xfrm>
            <a:off x="324466" y="3020932"/>
            <a:ext cx="3723966" cy="1910738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Формирование и размещения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в местах общего доступа стендов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с информацией о деятельности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по противодействию коррупции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в организации. (наиболее целесообразно для организаций, осуществляющих непосредственное взаимодействие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с гражданами).</a:t>
            </a:r>
            <a:endParaRPr/>
          </a:p>
        </p:txBody>
      </p:sp>
      <p:sp>
        <p:nvSpPr>
          <p:cNvPr id="24" name="Прямоугольник: скругленные углы 23"/>
          <p:cNvSpPr/>
          <p:nvPr/>
        </p:nvSpPr>
        <p:spPr bwMode="auto">
          <a:xfrm>
            <a:off x="4151671" y="3020933"/>
            <a:ext cx="3864077" cy="1910736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Создание в разделе «Противодействие коррупции» официального сайта ИО, ОМСУ подраздела для подведомственных организаций. Размещение в нем информации, необходимой для оказания методической помощи организациям и консультирования по вопросам профилактики коррупции.    </a:t>
            </a:r>
            <a:endParaRPr/>
          </a:p>
        </p:txBody>
      </p:sp>
      <p:sp>
        <p:nvSpPr>
          <p:cNvPr id="25" name="Прямоугольник: скругленные углы 24"/>
          <p:cNvSpPr/>
          <p:nvPr/>
        </p:nvSpPr>
        <p:spPr bwMode="auto">
          <a:xfrm>
            <a:off x="8118986" y="3020931"/>
            <a:ext cx="3864077" cy="1910736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Назначение лиц, ответственных за профилактику коррупции в организации целесообразно назначать из числа сотрудников кадровых подразделений. Подразделения (специалисты) должны подчиняться руководителю организации.</a:t>
            </a:r>
            <a:endParaRPr/>
          </a:p>
        </p:txBody>
      </p:sp>
      <p:sp>
        <p:nvSpPr>
          <p:cNvPr id="26" name="Прямоугольник: скругленные углы 25"/>
          <p:cNvSpPr/>
          <p:nvPr/>
        </p:nvSpPr>
        <p:spPr bwMode="auto">
          <a:xfrm>
            <a:off x="324466" y="5070902"/>
            <a:ext cx="5441334" cy="165436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При принятии решения о создании комиссии или рассмотрения вопросов в отношении руководителей организации на комиссии по соблюдению требований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к служебному поведению и урегулированию конфликта интересов необходимо учитывать количество руководителей организаций в отношении которых выполняются функции работодателя. </a:t>
            </a:r>
            <a:endParaRPr/>
          </a:p>
        </p:txBody>
      </p:sp>
      <p:sp>
        <p:nvSpPr>
          <p:cNvPr id="27" name="Прямоугольник: скругленные углы 26"/>
          <p:cNvSpPr/>
          <p:nvPr/>
        </p:nvSpPr>
        <p:spPr bwMode="auto">
          <a:xfrm>
            <a:off x="6007510" y="5070898"/>
            <a:ext cx="5441334" cy="165436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При принятии мер по профилактике коррупции в организации необходимо использовать релевантную выборку судебной практики по вопросам, связанным с рассмотрением в судах различных дел (как уголовных так и гражданских), </a:t>
            </a:r>
            <a:endParaRPr/>
          </a:p>
          <a:p>
            <a:pPr algn="ctr">
              <a:defRPr/>
            </a:pPr>
            <a:r>
              <a:rPr lang="ru-RU" sz="1400" b="1">
                <a:solidFill>
                  <a:schemeClr val="accent5"/>
                </a:solidFill>
                <a:latin typeface="Times New Roman"/>
                <a:cs typeface="Times New Roman"/>
              </a:rPr>
              <a:t>в отношении руководителей бюджетных организации.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244943" y="0"/>
            <a:ext cx="540657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551543" y="8283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Статья 13.3. Федерального закона от 25.12.2008 № 273-ФЗ «О противодействии коррупции» 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 l="0" t="0" r="0" b="20327"/>
          <a:stretch/>
        </p:blipFill>
        <p:spPr bwMode="auto">
          <a:xfrm>
            <a:off x="8978900" y="2210238"/>
            <a:ext cx="2908296" cy="324108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383176" y="1683776"/>
            <a:ext cx="84647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800">
                <a:latin typeface="Times New Roman"/>
                <a:cs typeface="Times New Roman"/>
              </a:rPr>
              <a:t>	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1. Организации </a:t>
            </a:r>
            <a:r>
              <a:rPr lang="ru-RU" sz="1800" b="1">
                <a:solidFill>
                  <a:srgbClr val="FF0000"/>
                </a:solidFill>
                <a:latin typeface="Times New Roman"/>
                <a:cs typeface="Times New Roman"/>
              </a:rPr>
              <a:t>ОБЯЗАНЫ</a:t>
            </a: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 разрабатывать и принимать меры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по предупреждению коррупции.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2. Меры по предупреждению коррупции, принимаемые в организации, могут включать: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1) определение подразделений или должностных лиц, ответственных </a:t>
            </a:r>
            <a:b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за профилактику коррупционных и иных правонарушений;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2) сотрудничество организации с правоохранительными органами;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3) разработку и внедрение в практику стандартов и процедур, направленных на обеспечение добросовестной работы организации;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4) принятие кодекса этики и служебного поведения работников организации;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5) предотвращение и урегулирование конфликта интересов;</a:t>
            </a:r>
            <a:endParaRPr/>
          </a:p>
          <a:p>
            <a:pPr algn="just">
              <a:defRPr/>
            </a:pPr>
            <a:r>
              <a:rPr lang="ru-RU" sz="1800">
                <a:solidFill>
                  <a:srgbClr val="002060"/>
                </a:solidFill>
                <a:latin typeface="Times New Roman"/>
                <a:cs typeface="Times New Roman"/>
              </a:rPr>
              <a:t>	6) недопущение составления неофициальной отчетности и использования поддельных документов.</a:t>
            </a:r>
            <a:endParaRPr/>
          </a:p>
        </p:txBody>
      </p:sp>
      <p:sp>
        <p:nvSpPr>
          <p:cNvPr id="20" name="TextBox 19"/>
          <p:cNvSpPr txBox="1"/>
          <p:nvPr/>
        </p:nvSpPr>
        <p:spPr bwMode="auto">
          <a:xfrm>
            <a:off x="451670" y="5706730"/>
            <a:ext cx="11088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cs typeface="Times New Roman"/>
              </a:rPr>
              <a:t>ВНМАНИЕ!! В соответствии со статьей 3 ФЗ № 273-ФЗ приоритетное применение мер </a:t>
            </a:r>
            <a:endParaRPr/>
          </a:p>
          <a:p>
            <a:pPr algn="ctr">
              <a:defRPr/>
            </a:pPr>
            <a:r>
              <a:rPr lang="ru-RU" sz="2000" b="1">
                <a:solidFill>
                  <a:srgbClr val="FF0000"/>
                </a:solidFill>
                <a:latin typeface="Times New Roman"/>
                <a:cs typeface="Times New Roman"/>
              </a:rPr>
              <a:t>по предупреждению коррупции отнесено к основным принципам противодействия коррупции </a:t>
            </a:r>
            <a:endParaRPr/>
          </a:p>
          <a:p>
            <a:pPr algn="ctr">
              <a:defRPr/>
            </a:pPr>
            <a:endParaRPr lang="ru-RU" sz="2400" b="1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244943" y="0"/>
            <a:ext cx="540657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551543" y="828392"/>
            <a:ext cx="11088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6"/>
                </a:solidFill>
              </a:rPr>
              <a:t>Нормативные правовые акты, составляющие основу для исполнения требований статьи 13.3. Федерального закона от 25.12.2008 № 273-ФЗ «О противодействии коррупции» 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 l="0" t="0" r="0" b="20327"/>
          <a:stretch/>
        </p:blipFill>
        <p:spPr bwMode="auto">
          <a:xfrm>
            <a:off x="10676708" y="1672692"/>
            <a:ext cx="1372491" cy="131434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 bwMode="auto">
          <a:xfrm>
            <a:off x="247403" y="1692791"/>
            <a:ext cx="104032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1. </a:t>
            </a:r>
            <a:r>
              <a:rPr lang="ru-RU" sz="2000" b="1">
                <a:solidFill>
                  <a:srgbClr val="7030A0"/>
                </a:solidFill>
                <a:latin typeface="Times New Roman"/>
                <a:ea typeface="Open Sans"/>
                <a:cs typeface="Times New Roman"/>
              </a:rPr>
              <a:t>Федеральный закон от 25 декабря 2008 г. № 273-ФЗ «О противодействии коррупции»;</a:t>
            </a:r>
            <a:endParaRPr lang="ru-RU" sz="2000" b="1">
              <a:solidFill>
                <a:srgbClr val="7030A0"/>
              </a:solidFill>
              <a:latin typeface="Times New Roman"/>
              <a:ea typeface="Calibri"/>
              <a:cs typeface="Times New Roman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2. Федеральный закон от 12.01.1996 № 7-ФЗ «О некоммерческих организациях»;</a:t>
            </a:r>
            <a:endParaRPr/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3. Федеральный закон от 03.11.2006 №174-ФЗ «Об автономных учреждениях»;</a:t>
            </a:r>
            <a:endParaRPr/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4. Трудовой кодекс Российской Федерации;</a:t>
            </a:r>
            <a:endParaRPr/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5. Федеральный закон от 29.12.2012 № 273-ФЗ «Об образовании»; </a:t>
            </a:r>
            <a:endParaRPr/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chemeClr val="accent4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6. Федеральный закон от 21.11.2011 № 323-ФЗ «Об основах охраны здоровья граждан в Российской Федерации»;</a:t>
            </a:r>
            <a:endParaRPr/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7. </a:t>
            </a:r>
            <a:r>
              <a:rPr lang="ru-RU" sz="2000" b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Федеральный закон от 05.04.2013 № 44-ФЗ «О контрактной системе в сфере закупок товаров, работ, услуг для обеспечения государственных и муниципальных нужд»;</a:t>
            </a:r>
            <a:endParaRPr lang="ru-RU" sz="2000" b="1">
              <a:solidFill>
                <a:srgbClr val="7030A0"/>
              </a:solidFill>
              <a:latin typeface="Times New Roman"/>
              <a:ea typeface="Calibri"/>
              <a:cs typeface="Times New Roman"/>
            </a:endParaRPr>
          </a:p>
          <a:p>
            <a:pPr marL="457200" indent="457200" algn="just">
              <a:spcAft>
                <a:spcPts val="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8. Федеральный закон от 18.07.2011 № 223-ФЗ «О закупках товаров, работ, услуг отдельными видами юридических лиц»;</a:t>
            </a:r>
            <a:endParaRPr/>
          </a:p>
          <a:p>
            <a:pPr marL="457200" indent="457200" algn="just">
              <a:spcAft>
                <a:spcPts val="800"/>
              </a:spcAft>
              <a:defRPr/>
            </a:pPr>
            <a:r>
              <a:rPr lang="ru-RU" sz="20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9. Правовые акты органа исполнительной власти, органа местного самоуправления, а также локальные акты, принятые в организации в целях исполнения требований статьи 13.3 ФЗ «273-ФЗ».</a:t>
            </a:r>
            <a:endParaRPr lang="ru-RU" sz="2000" b="1">
              <a:solidFill>
                <a:srgbClr val="7030A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2" name="Picture 2" descr="C:\Users\TuguchevNM\Downloads\noun_741293_cc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0" t="0" r="0" b="13650"/>
          <a:stretch/>
        </p:blipFill>
        <p:spPr bwMode="auto">
          <a:xfrm>
            <a:off x="269515" y="819200"/>
            <a:ext cx="1210942" cy="129698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 bwMode="auto">
          <a:xfrm>
            <a:off x="737777" y="875911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6"/>
                </a:solidFill>
              </a:rPr>
              <a:t>                    </a:t>
            </a:r>
            <a:r>
              <a:rPr lang="ru-RU" sz="2400" b="1">
                <a:solidFill>
                  <a:srgbClr val="0070C0"/>
                </a:solidFill>
                <a:latin typeface="Times New Roman"/>
                <a:cs typeface="Times New Roman"/>
              </a:rPr>
              <a:t>Методическое обеспечение реализации мер </a:t>
            </a:r>
            <a:endParaRPr/>
          </a:p>
          <a:p>
            <a:pPr algn="ctr">
              <a:defRPr/>
            </a:pPr>
            <a:r>
              <a:rPr lang="ru-RU" sz="2400" b="1">
                <a:solidFill>
                  <a:srgbClr val="0070C0"/>
                </a:solidFill>
                <a:latin typeface="Times New Roman"/>
                <a:cs typeface="Times New Roman"/>
              </a:rPr>
              <a:t>                    по противодействию коррупции в организации</a:t>
            </a:r>
            <a:endParaRPr/>
          </a:p>
        </p:txBody>
      </p:sp>
      <p:sp>
        <p:nvSpPr>
          <p:cNvPr id="21" name="Шестиугольник 20"/>
          <p:cNvSpPr/>
          <p:nvPr/>
        </p:nvSpPr>
        <p:spPr bwMode="auto">
          <a:xfrm>
            <a:off x="1297577" y="1854832"/>
            <a:ext cx="4772297" cy="212488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</a:rPr>
              <a:t>Методические рекомендации министерства труда и социальной защиты Российской Федерации «По разработке и принятию организациями мер по предупреждению коррупции» (2014 год)</a:t>
            </a:r>
            <a:endParaRPr/>
          </a:p>
        </p:txBody>
      </p:sp>
      <p:sp>
        <p:nvSpPr>
          <p:cNvPr id="25" name="Шестиугольник 24"/>
          <p:cNvSpPr/>
          <p:nvPr/>
        </p:nvSpPr>
        <p:spPr bwMode="auto">
          <a:xfrm>
            <a:off x="6312303" y="1815638"/>
            <a:ext cx="5610182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>
                <a:solidFill>
                  <a:srgbClr val="0070C0"/>
                </a:solidFill>
              </a:rPr>
              <a:t>Методические рекомендации министерства труда и социальной защиты Российской Федерации «По проведению работы, направленной на выявление личной заинтересованности государственных </a:t>
            </a:r>
            <a:endParaRPr/>
          </a:p>
          <a:p>
            <a:pPr algn="ctr">
              <a:defRPr/>
            </a:pPr>
            <a:r>
              <a:rPr lang="ru-RU" sz="1600" b="1">
                <a:solidFill>
                  <a:srgbClr val="0070C0"/>
                </a:solidFill>
              </a:rPr>
              <a:t>и муниципальных служащих, работников при осуществлении закупок, которая приводит или может привести к конфликту интересов» (май 2020 года)</a:t>
            </a:r>
            <a:endParaRPr/>
          </a:p>
        </p:txBody>
      </p:sp>
      <p:sp>
        <p:nvSpPr>
          <p:cNvPr id="22" name="Шестиугольник 21"/>
          <p:cNvSpPr/>
          <p:nvPr/>
        </p:nvSpPr>
        <p:spPr bwMode="auto">
          <a:xfrm>
            <a:off x="1297577" y="4336755"/>
            <a:ext cx="4772297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</a:rPr>
              <a:t>Методические рекомендации министерства труда и социальной зашиты Российской Федерации</a:t>
            </a:r>
            <a:endParaRPr/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cs typeface="Times New Roman"/>
              </a:rPr>
              <a:t>«По выявлению и минимизации коррупционных рисков при осуществлении закупок товаров, работ и услуг для обеспечения нужд» (октябрь 2020 года) </a:t>
            </a:r>
            <a:endParaRPr/>
          </a:p>
        </p:txBody>
      </p:sp>
      <p:sp>
        <p:nvSpPr>
          <p:cNvPr id="16" name="Шестиугольник 15"/>
          <p:cNvSpPr/>
          <p:nvPr/>
        </p:nvSpPr>
        <p:spPr bwMode="auto">
          <a:xfrm>
            <a:off x="6312303" y="4336755"/>
            <a:ext cx="5610182" cy="223821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/>
                <a:cs typeface="Times New Roman"/>
              </a:rPr>
              <a:t>Методический инструментарий комитета по профилактике коррупционных правонарушений Оренбургской области по реализации требований статьи 13.3 Федерального закона от 25.12.2008 № 273-ФЗ </a:t>
            </a:r>
            <a:endParaRPr/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/>
                <a:cs typeface="Times New Roman"/>
              </a:rPr>
              <a:t>«О противодействии коррупции» </a:t>
            </a:r>
            <a:endParaRPr/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latin typeface="Times New Roman"/>
                <a:cs typeface="Times New Roman"/>
              </a:rPr>
              <a:t>(2024 год).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 bwMode="auto">
          <a:xfrm>
            <a:off x="1018903" y="846005"/>
            <a:ext cx="10607039" cy="10350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Составляющие деятельности по профилактике коррупционных правонарушений </a:t>
            </a:r>
            <a:endParaRPr/>
          </a:p>
          <a:p>
            <a:pPr algn="ctr">
              <a:defRPr/>
            </a:pPr>
            <a:r>
              <a:rPr lang="ru-RU" b="1">
                <a:solidFill>
                  <a:schemeClr val="accent5"/>
                </a:solidFill>
              </a:rPr>
              <a:t>в подведомственных организациях </a:t>
            </a:r>
            <a:endParaRPr/>
          </a:p>
        </p:txBody>
      </p:sp>
      <p:sp>
        <p:nvSpPr>
          <p:cNvPr id="26" name="Прямоугольник: скругленные углы 25"/>
          <p:cNvSpPr/>
          <p:nvPr/>
        </p:nvSpPr>
        <p:spPr bwMode="auto">
          <a:xfrm>
            <a:off x="9039496" y="2489157"/>
            <a:ext cx="2933873" cy="157835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Проведение совместных мероприятий</a:t>
            </a:r>
            <a:endParaRPr/>
          </a:p>
        </p:txBody>
      </p:sp>
      <p:sp>
        <p:nvSpPr>
          <p:cNvPr id="27" name="Прямоугольник: скругленные углы 26"/>
          <p:cNvSpPr/>
          <p:nvPr/>
        </p:nvSpPr>
        <p:spPr bwMode="auto">
          <a:xfrm>
            <a:off x="218630" y="2509977"/>
            <a:ext cx="3126377" cy="157835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Деятельность организаций</a:t>
            </a:r>
            <a:endParaRPr/>
          </a:p>
        </p:txBody>
      </p:sp>
      <p:sp>
        <p:nvSpPr>
          <p:cNvPr id="28" name="Прямоугольник: скругленные углы 27"/>
          <p:cNvSpPr/>
          <p:nvPr/>
        </p:nvSpPr>
        <p:spPr bwMode="auto">
          <a:xfrm>
            <a:off x="4063005" y="2489157"/>
            <a:ext cx="4258492" cy="1619994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/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/>
          </a:p>
        </p:txBody>
      </p:sp>
      <p:cxnSp>
        <p:nvCxnSpPr>
          <p:cNvPr id="4" name="Прямая со стрелкой 3"/>
          <p:cNvCxnSpPr>
            <a:cxnSpLocks/>
            <a:stCxn id="23" idx="2"/>
          </p:cNvCxnSpPr>
          <p:nvPr/>
        </p:nvCxnSpPr>
        <p:spPr bwMode="auto">
          <a:xfrm flipH="1">
            <a:off x="1672046" y="1881050"/>
            <a:ext cx="4650377" cy="5671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cxnSpLocks/>
          </p:cNvCxnSpPr>
          <p:nvPr/>
        </p:nvCxnSpPr>
        <p:spPr bwMode="auto">
          <a:xfrm flipH="1">
            <a:off x="6322422" y="1871001"/>
            <a:ext cx="1" cy="6389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  <a:stCxn id="23" idx="2"/>
          </p:cNvCxnSpPr>
          <p:nvPr/>
        </p:nvCxnSpPr>
        <p:spPr bwMode="auto">
          <a:xfrm>
            <a:off x="6322423" y="1881050"/>
            <a:ext cx="4066903" cy="5671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трелка: влево-вправо 2"/>
          <p:cNvSpPr/>
          <p:nvPr/>
        </p:nvSpPr>
        <p:spPr bwMode="auto">
          <a:xfrm>
            <a:off x="3345006" y="3105534"/>
            <a:ext cx="717999" cy="234986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: влево-вправо 4"/>
          <p:cNvSpPr/>
          <p:nvPr/>
        </p:nvSpPr>
        <p:spPr bwMode="auto">
          <a:xfrm>
            <a:off x="8321497" y="3129483"/>
            <a:ext cx="717998" cy="251767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: один верхний угол скругленный, другой — усеченный 5"/>
          <p:cNvSpPr/>
          <p:nvPr/>
        </p:nvSpPr>
        <p:spPr bwMode="auto">
          <a:xfrm>
            <a:off x="322217" y="4328160"/>
            <a:ext cx="2926079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/>
                <a:cs typeface="Times New Roman"/>
              </a:rPr>
              <a:t>Реализуется при непосредственном участии руководителя учреждения (иного должностного лица, ответственного за профилактику коррупции), специалистом организации в отношении работников, при методической поддержке подразделения (специалиста) ИО, ОМСУ.    </a:t>
            </a:r>
            <a:endParaRPr/>
          </a:p>
        </p:txBody>
      </p:sp>
      <p:sp>
        <p:nvSpPr>
          <p:cNvPr id="21" name="Прямоугольник: один верхний угол скругленный, другой — усеченный 20"/>
          <p:cNvSpPr/>
          <p:nvPr/>
        </p:nvSpPr>
        <p:spPr bwMode="auto">
          <a:xfrm>
            <a:off x="4056978" y="4328159"/>
            <a:ext cx="4258492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/>
                <a:cs typeface="Times New Roman"/>
              </a:rPr>
              <a:t>Реализуется при непосредственном участии руководителя ИО, ОМСУ (иного должностного лица, ответственного за профилактику коррупции), подразделением (специалистом) ИОВ, ОМСУ в функции которого включена профилактика коррупции в отношении учреждения и его руководителя, при методической поддержке комитета по профилактике коррупционных правонарушений Оренбургской области.    </a:t>
            </a:r>
            <a:endParaRPr/>
          </a:p>
        </p:txBody>
      </p:sp>
      <p:sp>
        <p:nvSpPr>
          <p:cNvPr id="22" name="Прямоугольник: один верхний угол скругленный, другой — усеченный 21"/>
          <p:cNvSpPr/>
          <p:nvPr/>
        </p:nvSpPr>
        <p:spPr bwMode="auto">
          <a:xfrm>
            <a:off x="9039495" y="4272863"/>
            <a:ext cx="2926079" cy="2246811"/>
          </a:xfrm>
          <a:prstGeom prst="snipRoundRect">
            <a:avLst>
              <a:gd name="adj1" fmla="val 16667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/>
                <a:cs typeface="Times New Roman"/>
              </a:rPr>
              <a:t>Реализуется при непосредственном участии руководителя ИО, ОМСУ </a:t>
            </a:r>
            <a:endParaRPr/>
          </a:p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/>
                <a:cs typeface="Times New Roman"/>
              </a:rPr>
              <a:t>и руководителя учреждения (иных должностных лиц, ответственных </a:t>
            </a:r>
            <a:endParaRPr/>
          </a:p>
          <a:p>
            <a:pPr algn="ctr">
              <a:defRPr/>
            </a:pPr>
            <a:r>
              <a:rPr lang="ru-RU" sz="1200">
                <a:solidFill>
                  <a:srgbClr val="002060"/>
                </a:solidFill>
                <a:latin typeface="Times New Roman"/>
                <a:cs typeface="Times New Roman"/>
              </a:rPr>
              <a:t>за профилактику коррупции), подразделением (специалистом) ИО, ОМСУ, специалистом организации при необходимости возможно участие комитета по профилактике коррупции в Оренбургской области.  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 bwMode="auto">
          <a:xfrm>
            <a:off x="323850" y="1425105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Издание локальных актов, обеспечивающих реализацию положений законодательства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о противодействии коррупции и </a:t>
            </a:r>
            <a:r>
              <a:rPr lang="ru-RU" b="1">
                <a:solidFill>
                  <a:srgbClr val="C00000"/>
                </a:solidFill>
              </a:rPr>
              <a:t>их доведение</a:t>
            </a:r>
            <a:r>
              <a:rPr lang="ru-RU" b="1">
                <a:solidFill>
                  <a:schemeClr val="accent5"/>
                </a:solidFill>
              </a:rPr>
              <a:t> до работников организации в порядке, установленном законодательством и локальными актами (в соответствии с ТК РФ). Возможно использование электронных систем документооборота.</a:t>
            </a:r>
            <a:endParaRPr/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323849" y="5254634"/>
            <a:ext cx="11511409" cy="138214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4. Систематическое проведение мероприятий по антикоррупционному просвещению, обучению, пропаганде, в том числе включающие в себя вопросы применения законодательства о профилактике коррупционных правонарушений и локальных правовых актов, принятых в организации в целях исполнения требований статьи 13.3. ФЗ № 243-ФЗ.</a:t>
            </a:r>
            <a:endParaRPr/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мер):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23850" y="2687877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</a:t>
            </a:r>
            <a:r>
              <a:rPr lang="ru-RU" b="1">
                <a:solidFill>
                  <a:srgbClr val="C00000"/>
                </a:solidFill>
              </a:rPr>
              <a:t>Определение</a:t>
            </a:r>
            <a:r>
              <a:rPr lang="ru-RU" b="1">
                <a:solidFill>
                  <a:schemeClr val="accent5"/>
                </a:solidFill>
              </a:rPr>
              <a:t> должностного лица, ответственного за профилактику коррупционных правонарушений, подразделения и специалиста организации в функции которых включается профилактика коррупции (издание соответствующих правовых актов, закрепление функции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должностных инструкциях). </a:t>
            </a:r>
            <a:endParaRPr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23850" y="3958270"/>
            <a:ext cx="11511410" cy="117213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</a:t>
            </a:r>
            <a:r>
              <a:rPr lang="ru-RU" b="1">
                <a:solidFill>
                  <a:srgbClr val="C00000"/>
                </a:solidFill>
              </a:rPr>
              <a:t>Формирование</a:t>
            </a:r>
            <a:r>
              <a:rPr lang="ru-RU" b="1">
                <a:solidFill>
                  <a:schemeClr val="accent5"/>
                </a:solidFill>
              </a:rPr>
              <a:t> антикоррупционной оговорки </a:t>
            </a:r>
            <a:r>
              <a:rPr lang="ru-RU" b="1">
                <a:solidFill>
                  <a:srgbClr val="C00000"/>
                </a:solidFill>
              </a:rPr>
              <a:t>и включение</a:t>
            </a:r>
            <a:r>
              <a:rPr lang="ru-RU" b="1">
                <a:solidFill>
                  <a:schemeClr val="accent5"/>
                </a:solidFill>
              </a:rPr>
              <a:t> ее в трудовые договора работников организации в том числе в трудовые договора руководителей организации (примерная форма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методическом инструментарии, представленном комитетом).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 bwMode="auto">
          <a:xfrm>
            <a:off x="389162" y="2854956"/>
            <a:ext cx="11511410" cy="9057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6. Организация и реализация мероприятий по внутреннему контролю и аудиту в том числе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за реализацией положений, предусмотренных локальными актами и антикоррупционной политикой организации, в том числе проведение ежегодной самодиагностики.</a:t>
            </a:r>
            <a:endParaRPr/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 (часть 2)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89162" y="1473873"/>
            <a:ext cx="11511410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5. Осуществление мероприятий по оценке коррупционных рисков (реализуются с учетом положения методических рекомендаций Министерства труда и социальной защиты Российской Федерации по проведению оценки коррупционных рисков, возникающих при реализации функций, версия 2.0)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94238" y="3932938"/>
            <a:ext cx="11489141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7. Реализация мероприятий по профилактике коррупционных правонарушений в сфере закупок товаров, услуг и работ. (Осуществляются с учетом положений методических рекомендаций Министерства труда и социальной защиты Российской Федерации по профилактике коррупции в сфере закупок ТРУ для государственных (муниципальных) нужд (смотри слайд 4).</a:t>
            </a:r>
            <a:endParaRPr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89162" y="5396527"/>
            <a:ext cx="11499295" cy="122130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8. Обеспечение соблюдения принципов противодействия коррупции установленных в статье 3 Федерального закона от 25.12.2008 № 273-ФЗ «О противодействии коррупции при осуществлении мероприятий по профилактике коррупции в организации.</a:t>
            </a:r>
            <a:endParaRPr/>
          </a:p>
          <a:p>
            <a:pPr algn="ctr">
              <a:defRPr/>
            </a:pPr>
            <a:r>
              <a:rPr lang="ru-RU" b="1">
                <a:solidFill>
                  <a:srgbClr val="C00000"/>
                </a:solidFill>
              </a:rPr>
              <a:t>Особое внимание открытости деятельности по профилактике коррупционных правонарушений!!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16" name="Прямоугольник: скругленные углы 15"/>
          <p:cNvSpPr/>
          <p:nvPr/>
        </p:nvSpPr>
        <p:spPr bwMode="auto">
          <a:xfrm>
            <a:off x="1032388" y="772158"/>
            <a:ext cx="9667568" cy="501863"/>
          </a:xfrm>
          <a:prstGeom prst="roundRect">
            <a:avLst>
              <a:gd name="adj" fmla="val 16667"/>
            </a:avLst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tx2">
                    <a:lumMod val="50000"/>
                  </a:schemeClr>
                </a:solidFill>
              </a:rPr>
              <a:t>Деятельность организаций включает в себя (примерный перечень мер) (часть 3)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62564" y="1461473"/>
            <a:ext cx="11511410" cy="147928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9. Обеспечение исполнения трудового законодательства, законодательства о государственной (муниципальной) службе в отношении лиц, замещающих должности государственной, гражданской службы и осуществляющих иную оплачиваемую деятельность в организации. (Вопросы соблюдения режима рабочего времени, соответствия объема выполняемой работы ставке на которую принято лицо, исключение условий, способствующих возникновению конфликта интересов и т.п.) 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79008" y="3047437"/>
            <a:ext cx="11489141" cy="20555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10. Обеспечение выполнения требований законодательства в отношении лиц, ранее замещавших государственные должности Оренбургской области, должности государственной и (или) муниципальной службы, принимаемых на работу в организацию. (статья 12 Федерального закона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от 25.12.2008 № 273-ФЗ «О противодействии коррупции», методические рекомендации Министерства труда и социальной защиты Российской Федерации по вопросам соблюдения ограничений, налагаемых на гражданина, замещавшего должность государственной (муниципальной) службы, при заключении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им трудового или гражданско-правового договора с организацией, статья 19.29 КоАП РФ).</a:t>
            </a:r>
            <a:endParaRPr lang="ru-RU" b="1">
              <a:solidFill>
                <a:schemeClr val="accent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95130" y="5235924"/>
            <a:ext cx="11489141" cy="84991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</a:t>
            </a:r>
            <a:r>
              <a:rPr lang="ru-RU" b="1">
                <a:solidFill>
                  <a:srgbClr val="0070C0"/>
                </a:solidFill>
              </a:rPr>
              <a:t>11. Организация открытого взаимодействия с органами, осуществляющими контрольно-надзорные функции и сотрудничества с правоохранительными органами, по вопросам в сфере противодействия коррупции.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 bwMode="auto"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 bwMode="auto"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5765799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 bwMode="auto">
          <a:xfrm>
            <a:off x="11022677" y="0"/>
            <a:ext cx="762924" cy="342900"/>
          </a:xfrm>
        </p:spPr>
        <p:txBody>
          <a:bodyPr/>
          <a:lstStyle/>
          <a:p>
            <a:pPr>
              <a:defRPr/>
            </a:pPr>
            <a:fld id="{0F43F4AF-7D06-4FEB-900F-7B33DEC9A355}" type="slidenum">
              <a:rPr lang="ru-RU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fld>
            <a:endParaRPr lang="ru-RU" sz="2800" b="1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65564" y="0"/>
            <a:ext cx="572213" cy="691978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 bwMode="auto">
          <a:xfrm>
            <a:off x="357643" y="1728629"/>
            <a:ext cx="11594318" cy="18466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1. Установление в положениях о структурных подразделениях ИО или ОМС, в функции которых входит профилактика коррупционных правонарушений, полномочий по проведению мониторинга деятельности по противодействию коррупции в организации, оказанию методической и практической помощи в вопросах реализации требований статьи 13.3 Федерального закона от 25.12.2008 № 273-ФЗ. Закрепление указанных функций в положении о подразделении, должностных регламентах (инструкциях) соответствующих специалистов ИО и ОМС.  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55628" y="4564626"/>
            <a:ext cx="11603711" cy="172949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3. Проведение мероприятий по антикоррупционному просвещению, обучению и пропаганде </a:t>
            </a:r>
            <a:br>
              <a:rPr lang="ru-RU" b="1">
                <a:solidFill>
                  <a:schemeClr val="accent5"/>
                </a:solidFill>
              </a:rPr>
            </a:br>
            <a:r>
              <a:rPr lang="ru-RU" b="1">
                <a:solidFill>
                  <a:schemeClr val="accent5"/>
                </a:solidFill>
              </a:rPr>
              <a:t>в отношении специалистов, должностных лиц организаций по вопросам профилактики коррупционных правонарушений и отдельно в отношении руководителей организаций. При проведении мероприятий необходимо делать акцент на соблюдение требований по предупреждению, урегулированию конфликта интересов, иных обязанностей, установленных в целях противодействия коррупции с использованием практических ситуаций и примеров.</a:t>
            </a:r>
            <a:endParaRPr lang="ru-RU">
              <a:solidFill>
                <a:schemeClr val="accent5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55628" y="3688981"/>
            <a:ext cx="11594318" cy="69685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b="1">
                <a:solidFill>
                  <a:schemeClr val="accent5"/>
                </a:solidFill>
              </a:rPr>
              <a:t>	2. Разработка и утверждение правовых актов, обеспечивающих реализацию требований антикоррупционного законодательства лицами, замещающими должности руководителей организаций. </a:t>
            </a:r>
            <a:endParaRPr/>
          </a:p>
        </p:txBody>
      </p:sp>
      <p:sp>
        <p:nvSpPr>
          <p:cNvPr id="16" name="Прямоугольник: скругленные углы 15"/>
          <p:cNvSpPr/>
          <p:nvPr/>
        </p:nvSpPr>
        <p:spPr bwMode="auto">
          <a:xfrm>
            <a:off x="355628" y="819200"/>
            <a:ext cx="11596333" cy="795736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rgbClr val="002060"/>
                </a:solidFill>
              </a:rPr>
              <a:t>Деятельность исполнительных органов, органов местного самоуправления в отношении подведомственных организаций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Р7-Офис/7.3.3.0</Application>
  <DocSecurity>0</DocSecurity>
  <PresentationFormat>Широкоэкранный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subject/>
  <dc:creator>Никита</dc:creator>
  <cp:keywords/>
  <dc:description/>
  <dc:identifier/>
  <dc:language/>
  <cp:lastModifiedBy/>
  <cp:revision>783</cp:revision>
  <dcterms:created xsi:type="dcterms:W3CDTF">2015-10-24T19:54:13Z</dcterms:created>
  <dcterms:modified xsi:type="dcterms:W3CDTF">2024-10-09T05:12:40Z</dcterms:modified>
  <cp:category/>
  <cp:contentStatus/>
  <cp:version/>
</cp:coreProperties>
</file>