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0" r:id="rId1"/>
  </p:sldMasterIdLst>
  <p:notesMasterIdLst>
    <p:notesMasterId r:id="rId140"/>
  </p:notesMasterIdLst>
  <p:sldIdLst>
    <p:sldId id="982" r:id="rId2"/>
    <p:sldId id="913" r:id="rId3"/>
    <p:sldId id="914" r:id="rId4"/>
    <p:sldId id="919" r:id="rId5"/>
    <p:sldId id="920" r:id="rId6"/>
    <p:sldId id="921" r:id="rId7"/>
    <p:sldId id="922" r:id="rId8"/>
    <p:sldId id="923" r:id="rId9"/>
    <p:sldId id="924" r:id="rId10"/>
    <p:sldId id="925" r:id="rId11"/>
    <p:sldId id="985" r:id="rId12"/>
    <p:sldId id="986" r:id="rId13"/>
    <p:sldId id="987" r:id="rId14"/>
    <p:sldId id="988" r:id="rId15"/>
    <p:sldId id="989" r:id="rId16"/>
    <p:sldId id="990" r:id="rId17"/>
    <p:sldId id="991" r:id="rId18"/>
    <p:sldId id="992" r:id="rId19"/>
    <p:sldId id="993" r:id="rId20"/>
    <p:sldId id="994" r:id="rId21"/>
    <p:sldId id="870" r:id="rId22"/>
    <p:sldId id="871" r:id="rId23"/>
    <p:sldId id="897" r:id="rId24"/>
    <p:sldId id="898" r:id="rId25"/>
    <p:sldId id="872" r:id="rId26"/>
    <p:sldId id="824" r:id="rId27"/>
    <p:sldId id="883" r:id="rId28"/>
    <p:sldId id="884" r:id="rId29"/>
    <p:sldId id="885" r:id="rId30"/>
    <p:sldId id="886" r:id="rId31"/>
    <p:sldId id="887" r:id="rId32"/>
    <p:sldId id="819" r:id="rId33"/>
    <p:sldId id="889" r:id="rId34"/>
    <p:sldId id="818" r:id="rId35"/>
    <p:sldId id="888" r:id="rId36"/>
    <p:sldId id="931" r:id="rId37"/>
    <p:sldId id="932" r:id="rId38"/>
    <p:sldId id="933" r:id="rId39"/>
    <p:sldId id="995" r:id="rId40"/>
    <p:sldId id="996" r:id="rId41"/>
    <p:sldId id="874" r:id="rId42"/>
    <p:sldId id="997" r:id="rId43"/>
    <p:sldId id="998" r:id="rId44"/>
    <p:sldId id="873" r:id="rId45"/>
    <p:sldId id="880" r:id="rId46"/>
    <p:sldId id="875" r:id="rId47"/>
    <p:sldId id="910" r:id="rId48"/>
    <p:sldId id="911" r:id="rId49"/>
    <p:sldId id="934" r:id="rId50"/>
    <p:sldId id="935" r:id="rId51"/>
    <p:sldId id="937" r:id="rId52"/>
    <p:sldId id="936" r:id="rId53"/>
    <p:sldId id="876" r:id="rId54"/>
    <p:sldId id="999" r:id="rId55"/>
    <p:sldId id="903" r:id="rId56"/>
    <p:sldId id="904" r:id="rId57"/>
    <p:sldId id="905" r:id="rId58"/>
    <p:sldId id="881" r:id="rId59"/>
    <p:sldId id="907" r:id="rId60"/>
    <p:sldId id="938" r:id="rId61"/>
    <p:sldId id="1000" r:id="rId62"/>
    <p:sldId id="1001" r:id="rId63"/>
    <p:sldId id="1002" r:id="rId64"/>
    <p:sldId id="1003" r:id="rId65"/>
    <p:sldId id="1004" r:id="rId66"/>
    <p:sldId id="1005" r:id="rId67"/>
    <p:sldId id="1006" r:id="rId68"/>
    <p:sldId id="1007" r:id="rId69"/>
    <p:sldId id="1008" r:id="rId70"/>
    <p:sldId id="908" r:id="rId71"/>
    <p:sldId id="1009" r:id="rId72"/>
    <p:sldId id="946" r:id="rId73"/>
    <p:sldId id="947" r:id="rId74"/>
    <p:sldId id="948" r:id="rId75"/>
    <p:sldId id="949" r:id="rId76"/>
    <p:sldId id="950" r:id="rId77"/>
    <p:sldId id="951" r:id="rId78"/>
    <p:sldId id="952" r:id="rId79"/>
    <p:sldId id="953" r:id="rId80"/>
    <p:sldId id="954" r:id="rId81"/>
    <p:sldId id="955" r:id="rId82"/>
    <p:sldId id="1010" r:id="rId83"/>
    <p:sldId id="956" r:id="rId84"/>
    <p:sldId id="877" r:id="rId85"/>
    <p:sldId id="902" r:id="rId86"/>
    <p:sldId id="957" r:id="rId87"/>
    <p:sldId id="1011" r:id="rId88"/>
    <p:sldId id="977" r:id="rId89"/>
    <p:sldId id="978" r:id="rId90"/>
    <p:sldId id="979" r:id="rId91"/>
    <p:sldId id="939" r:id="rId92"/>
    <p:sldId id="945" r:id="rId93"/>
    <p:sldId id="940" r:id="rId94"/>
    <p:sldId id="941" r:id="rId95"/>
    <p:sldId id="942" r:id="rId96"/>
    <p:sldId id="943" r:id="rId97"/>
    <p:sldId id="944" r:id="rId98"/>
    <p:sldId id="878" r:id="rId99"/>
    <p:sldId id="879" r:id="rId100"/>
    <p:sldId id="915" r:id="rId101"/>
    <p:sldId id="926" r:id="rId102"/>
    <p:sldId id="927" r:id="rId103"/>
    <p:sldId id="928" r:id="rId104"/>
    <p:sldId id="929" r:id="rId105"/>
    <p:sldId id="918" r:id="rId106"/>
    <p:sldId id="900" r:id="rId107"/>
    <p:sldId id="896" r:id="rId108"/>
    <p:sldId id="906" r:id="rId109"/>
    <p:sldId id="909" r:id="rId110"/>
    <p:sldId id="901" r:id="rId111"/>
    <p:sldId id="912" r:id="rId112"/>
    <p:sldId id="1012" r:id="rId113"/>
    <p:sldId id="1013" r:id="rId114"/>
    <p:sldId id="1014" r:id="rId115"/>
    <p:sldId id="1015" r:id="rId116"/>
    <p:sldId id="1016" r:id="rId117"/>
    <p:sldId id="1017" r:id="rId118"/>
    <p:sldId id="958" r:id="rId119"/>
    <p:sldId id="959" r:id="rId120"/>
    <p:sldId id="960" r:id="rId121"/>
    <p:sldId id="961" r:id="rId122"/>
    <p:sldId id="962" r:id="rId123"/>
    <p:sldId id="963" r:id="rId124"/>
    <p:sldId id="964" r:id="rId125"/>
    <p:sldId id="965" r:id="rId126"/>
    <p:sldId id="966" r:id="rId127"/>
    <p:sldId id="967" r:id="rId128"/>
    <p:sldId id="968" r:id="rId129"/>
    <p:sldId id="969" r:id="rId130"/>
    <p:sldId id="970" r:id="rId131"/>
    <p:sldId id="971" r:id="rId132"/>
    <p:sldId id="972" r:id="rId133"/>
    <p:sldId id="973" r:id="rId134"/>
    <p:sldId id="974" r:id="rId135"/>
    <p:sldId id="975" r:id="rId136"/>
    <p:sldId id="976" r:id="rId137"/>
    <p:sldId id="983" r:id="rId138"/>
    <p:sldId id="984" r:id="rId139"/>
  </p:sldIdLst>
  <p:sldSz cx="12192000" cy="6858000"/>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2" autoAdjust="0"/>
    <p:restoredTop sz="94660"/>
  </p:normalViewPr>
  <p:slideViewPr>
    <p:cSldViewPr>
      <p:cViewPr varScale="1">
        <p:scale>
          <a:sx n="56" d="100"/>
          <a:sy n="56" d="100"/>
        </p:scale>
        <p:origin x="108" y="732"/>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76B1A-BA34-4086-8B96-80C1AA071462}"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ru-RU"/>
        </a:p>
      </dgm:t>
    </dgm:pt>
    <dgm:pt modelId="{32F6D438-8088-4B81-B951-8EB4B635A714}">
      <dgm:prSet phldrT="[Текст]" custT="1"/>
      <dgm:spPr/>
      <dgm:t>
        <a:bodyPr/>
        <a:lstStyle/>
        <a:p>
          <a:r>
            <a:rPr lang="ru-RU" sz="2200" dirty="0" smtClean="0">
              <a:latin typeface="+mn-lt"/>
            </a:rPr>
            <a:t>Рассчитать минимально необходимый объем закупок у СМСП</a:t>
          </a:r>
          <a:endParaRPr lang="ru-RU" sz="2200" dirty="0">
            <a:latin typeface="+mn-lt"/>
          </a:endParaRPr>
        </a:p>
      </dgm:t>
    </dgm:pt>
    <dgm:pt modelId="{1713D857-C609-4FD8-918C-5F2B5FD842F1}" type="parTrans" cxnId="{8B27D50A-B3A7-4FF0-A3B1-E013DAF8AA0D}">
      <dgm:prSet/>
      <dgm:spPr/>
      <dgm:t>
        <a:bodyPr/>
        <a:lstStyle/>
        <a:p>
          <a:endParaRPr lang="ru-RU" sz="2200">
            <a:latin typeface="+mn-lt"/>
          </a:endParaRPr>
        </a:p>
      </dgm:t>
    </dgm:pt>
    <dgm:pt modelId="{49A1DBDF-434A-4D6E-A756-D01492D4CEAC}" type="sibTrans" cxnId="{8B27D50A-B3A7-4FF0-A3B1-E013DAF8AA0D}">
      <dgm:prSet/>
      <dgm:spPr/>
      <dgm:t>
        <a:bodyPr/>
        <a:lstStyle/>
        <a:p>
          <a:endParaRPr lang="ru-RU" sz="2200">
            <a:latin typeface="+mn-lt"/>
          </a:endParaRPr>
        </a:p>
      </dgm:t>
    </dgm:pt>
    <dgm:pt modelId="{B6AD0CAE-7AED-46C4-A90F-A7A101A335D4}">
      <dgm:prSet phldrT="[Текст]" custT="1"/>
      <dgm:spPr/>
      <dgm:t>
        <a:bodyPr/>
        <a:lstStyle/>
        <a:p>
          <a:r>
            <a:rPr lang="ru-RU" sz="2200" dirty="0" smtClean="0">
              <a:latin typeface="+mn-lt"/>
            </a:rPr>
            <a:t>Разработать и утвердить перечень ТРУ для СМСП, вносить коррективы в него</a:t>
          </a:r>
          <a:endParaRPr lang="ru-RU" sz="2200" dirty="0">
            <a:latin typeface="+mn-lt"/>
          </a:endParaRPr>
        </a:p>
      </dgm:t>
    </dgm:pt>
    <dgm:pt modelId="{71BD88F5-A77A-42A8-8744-B0B504666F5E}" type="parTrans" cxnId="{E8A11F73-13D4-463C-B44A-0E143650AE23}">
      <dgm:prSet/>
      <dgm:spPr/>
      <dgm:t>
        <a:bodyPr/>
        <a:lstStyle/>
        <a:p>
          <a:endParaRPr lang="ru-RU" sz="2200">
            <a:latin typeface="+mn-lt"/>
          </a:endParaRPr>
        </a:p>
      </dgm:t>
    </dgm:pt>
    <dgm:pt modelId="{9C9018DA-1345-4DC3-BBD4-99319B9CC320}" type="sibTrans" cxnId="{E8A11F73-13D4-463C-B44A-0E143650AE23}">
      <dgm:prSet/>
      <dgm:spPr/>
      <dgm:t>
        <a:bodyPr/>
        <a:lstStyle/>
        <a:p>
          <a:endParaRPr lang="ru-RU" sz="2200">
            <a:latin typeface="+mn-lt"/>
          </a:endParaRPr>
        </a:p>
      </dgm:t>
    </dgm:pt>
    <dgm:pt modelId="{3F603D85-F3BF-4027-B71E-2132642E3B89}">
      <dgm:prSet phldrT="[Текст]" custT="1"/>
      <dgm:spPr/>
      <dgm:t>
        <a:bodyPr/>
        <a:lstStyle/>
        <a:p>
          <a:r>
            <a:rPr lang="ru-RU" sz="2200" dirty="0" smtClean="0">
              <a:latin typeface="+mn-lt"/>
            </a:rPr>
            <a:t>Включить закупки у СМСП в План закупок (план инновационной продукции)</a:t>
          </a:r>
          <a:endParaRPr lang="ru-RU" sz="2200" dirty="0">
            <a:latin typeface="+mn-lt"/>
          </a:endParaRPr>
        </a:p>
      </dgm:t>
    </dgm:pt>
    <dgm:pt modelId="{7181BC7B-B56C-49A2-9D96-44034FE060D0}" type="parTrans" cxnId="{340E6AAA-7021-4A87-BB47-F2C9F004D9DE}">
      <dgm:prSet/>
      <dgm:spPr/>
      <dgm:t>
        <a:bodyPr/>
        <a:lstStyle/>
        <a:p>
          <a:endParaRPr lang="ru-RU" sz="2200">
            <a:latin typeface="+mn-lt"/>
          </a:endParaRPr>
        </a:p>
      </dgm:t>
    </dgm:pt>
    <dgm:pt modelId="{F791BB63-7246-4D0C-B238-5A8937BE6472}" type="sibTrans" cxnId="{340E6AAA-7021-4A87-BB47-F2C9F004D9DE}">
      <dgm:prSet/>
      <dgm:spPr/>
      <dgm:t>
        <a:bodyPr/>
        <a:lstStyle/>
        <a:p>
          <a:endParaRPr lang="ru-RU" sz="2200">
            <a:latin typeface="+mn-lt"/>
          </a:endParaRPr>
        </a:p>
      </dgm:t>
    </dgm:pt>
    <dgm:pt modelId="{A1210EFB-02D8-4BE5-9026-6DDF52B9C825}">
      <dgm:prSet phldrT="[Текст]" custT="1"/>
      <dgm:spPr/>
      <dgm:t>
        <a:bodyPr/>
        <a:lstStyle/>
        <a:p>
          <a:r>
            <a:rPr lang="ru-RU" sz="2200" dirty="0" smtClean="0">
              <a:latin typeface="+mn-lt"/>
            </a:rPr>
            <a:t>Включить в Положение о закупке информацию  по закупки у СМСП по ПП 1352</a:t>
          </a:r>
          <a:endParaRPr lang="ru-RU" sz="2200" dirty="0">
            <a:latin typeface="+mn-lt"/>
          </a:endParaRPr>
        </a:p>
      </dgm:t>
    </dgm:pt>
    <dgm:pt modelId="{9532DEBB-6599-4E6D-B85F-01A187E18114}" type="parTrans" cxnId="{1EF285E7-7503-4B96-BAAB-FCB1DD9E8EE5}">
      <dgm:prSet/>
      <dgm:spPr/>
      <dgm:t>
        <a:bodyPr/>
        <a:lstStyle/>
        <a:p>
          <a:endParaRPr lang="ru-RU" sz="2200">
            <a:latin typeface="+mn-lt"/>
          </a:endParaRPr>
        </a:p>
      </dgm:t>
    </dgm:pt>
    <dgm:pt modelId="{9544893C-6606-4C21-B1C4-C54C9702ABBA}" type="sibTrans" cxnId="{1EF285E7-7503-4B96-BAAB-FCB1DD9E8EE5}">
      <dgm:prSet/>
      <dgm:spPr/>
      <dgm:t>
        <a:bodyPr/>
        <a:lstStyle/>
        <a:p>
          <a:endParaRPr lang="ru-RU" sz="2200">
            <a:latin typeface="+mn-lt"/>
          </a:endParaRPr>
        </a:p>
      </dgm:t>
    </dgm:pt>
    <dgm:pt modelId="{D211D99C-C651-46FA-A4F7-A4C612871A71}">
      <dgm:prSet phldrT="[Текст]" custT="1"/>
      <dgm:spPr/>
      <dgm:t>
        <a:bodyPr/>
        <a:lstStyle/>
        <a:p>
          <a:r>
            <a:rPr lang="ru-RU" sz="2200" dirty="0" smtClean="0">
              <a:latin typeface="+mn-lt"/>
            </a:rPr>
            <a:t>Вести учет закупок у СМСП с детализацией на малых и средних, непосредственно у СМСП, с привлечение СМСП и т.д.</a:t>
          </a:r>
          <a:endParaRPr lang="ru-RU" sz="2200" dirty="0">
            <a:latin typeface="+mn-lt"/>
          </a:endParaRPr>
        </a:p>
      </dgm:t>
    </dgm:pt>
    <dgm:pt modelId="{1990008A-7DD9-474C-A535-B052B6CFB1BE}" type="parTrans" cxnId="{D859D8A7-E2A5-4D73-A24B-51B872903265}">
      <dgm:prSet/>
      <dgm:spPr/>
      <dgm:t>
        <a:bodyPr/>
        <a:lstStyle/>
        <a:p>
          <a:endParaRPr lang="ru-RU" sz="2200">
            <a:latin typeface="+mn-lt"/>
          </a:endParaRPr>
        </a:p>
      </dgm:t>
    </dgm:pt>
    <dgm:pt modelId="{F7D83EC5-FE3A-4E28-BAB7-806D2B3E39FC}" type="sibTrans" cxnId="{D859D8A7-E2A5-4D73-A24B-51B872903265}">
      <dgm:prSet/>
      <dgm:spPr/>
      <dgm:t>
        <a:bodyPr/>
        <a:lstStyle/>
        <a:p>
          <a:endParaRPr lang="ru-RU" sz="2200">
            <a:latin typeface="+mn-lt"/>
          </a:endParaRPr>
        </a:p>
      </dgm:t>
    </dgm:pt>
    <dgm:pt modelId="{C3905D86-93E4-47CD-9E73-7AD88661FA32}">
      <dgm:prSet phldrT="[Текст]" custT="1"/>
      <dgm:spPr/>
      <dgm:t>
        <a:bodyPr/>
        <a:lstStyle/>
        <a:p>
          <a:r>
            <a:rPr lang="ru-RU" sz="2200" dirty="0" smtClean="0">
              <a:latin typeface="+mn-lt"/>
            </a:rPr>
            <a:t>Провести закупки в требуемом объеме (25% (20 – среди СМСП) </a:t>
          </a:r>
          <a:endParaRPr lang="ru-RU" sz="2200" dirty="0">
            <a:latin typeface="+mn-lt"/>
          </a:endParaRPr>
        </a:p>
      </dgm:t>
    </dgm:pt>
    <dgm:pt modelId="{B258F740-D982-4661-A262-680E1B28DDE7}" type="parTrans" cxnId="{A42D6C46-E903-4B18-9255-3F04CD1DBFFB}">
      <dgm:prSet/>
      <dgm:spPr/>
      <dgm:t>
        <a:bodyPr/>
        <a:lstStyle/>
        <a:p>
          <a:endParaRPr lang="ru-RU" sz="2200">
            <a:latin typeface="+mn-lt"/>
          </a:endParaRPr>
        </a:p>
      </dgm:t>
    </dgm:pt>
    <dgm:pt modelId="{A768FEB0-2511-4218-9CCF-7B88657BF40A}" type="sibTrans" cxnId="{A42D6C46-E903-4B18-9255-3F04CD1DBFFB}">
      <dgm:prSet/>
      <dgm:spPr/>
      <dgm:t>
        <a:bodyPr/>
        <a:lstStyle/>
        <a:p>
          <a:endParaRPr lang="ru-RU" sz="2200">
            <a:latin typeface="+mn-lt"/>
          </a:endParaRPr>
        </a:p>
      </dgm:t>
    </dgm:pt>
    <dgm:pt modelId="{DB26FE8F-FD85-4FD2-BD60-27FEABAD056B}">
      <dgm:prSet phldrT="[Текст]" custT="1"/>
      <dgm:spPr/>
      <dgm:t>
        <a:bodyPr/>
        <a:lstStyle/>
        <a:p>
          <a:r>
            <a:rPr lang="ru-RU" sz="2200" dirty="0" smtClean="0">
              <a:latin typeface="+mn-lt"/>
            </a:rPr>
            <a:t>Разместить отчет об СМСП (не позднее 01.02)</a:t>
          </a:r>
          <a:endParaRPr lang="ru-RU" sz="2200" dirty="0">
            <a:latin typeface="+mn-lt"/>
          </a:endParaRPr>
        </a:p>
      </dgm:t>
    </dgm:pt>
    <dgm:pt modelId="{478E38FB-1220-4C35-ABC9-7151560DA316}" type="parTrans" cxnId="{E4737293-E731-473F-AAA0-B79A044E0209}">
      <dgm:prSet/>
      <dgm:spPr/>
      <dgm:t>
        <a:bodyPr/>
        <a:lstStyle/>
        <a:p>
          <a:endParaRPr lang="ru-RU" sz="2200">
            <a:latin typeface="+mn-lt"/>
          </a:endParaRPr>
        </a:p>
      </dgm:t>
    </dgm:pt>
    <dgm:pt modelId="{E261D58C-B958-4484-B07C-568CA8D345CC}" type="sibTrans" cxnId="{E4737293-E731-473F-AAA0-B79A044E0209}">
      <dgm:prSet/>
      <dgm:spPr/>
      <dgm:t>
        <a:bodyPr/>
        <a:lstStyle/>
        <a:p>
          <a:endParaRPr lang="ru-RU" sz="2200">
            <a:latin typeface="+mn-lt"/>
          </a:endParaRPr>
        </a:p>
      </dgm:t>
    </dgm:pt>
    <dgm:pt modelId="{2AB44163-A862-4CE6-8EF9-358963F296BA}" type="pres">
      <dgm:prSet presAssocID="{11276B1A-BA34-4086-8B96-80C1AA071462}" presName="vert0" presStyleCnt="0">
        <dgm:presLayoutVars>
          <dgm:dir/>
          <dgm:animOne val="branch"/>
          <dgm:animLvl val="lvl"/>
        </dgm:presLayoutVars>
      </dgm:prSet>
      <dgm:spPr/>
      <dgm:t>
        <a:bodyPr/>
        <a:lstStyle/>
        <a:p>
          <a:endParaRPr lang="ru-RU"/>
        </a:p>
      </dgm:t>
    </dgm:pt>
    <dgm:pt modelId="{47B0FFE3-4062-4A1A-BBED-F2AF8DD65E64}" type="pres">
      <dgm:prSet presAssocID="{32F6D438-8088-4B81-B951-8EB4B635A714}" presName="thickLine" presStyleLbl="alignNode1" presStyleIdx="0" presStyleCnt="7"/>
      <dgm:spPr/>
    </dgm:pt>
    <dgm:pt modelId="{79AF412C-BEA9-4021-AE7D-7F7E58B9106A}" type="pres">
      <dgm:prSet presAssocID="{32F6D438-8088-4B81-B951-8EB4B635A714}" presName="horz1" presStyleCnt="0"/>
      <dgm:spPr/>
    </dgm:pt>
    <dgm:pt modelId="{5B88AC44-017A-4CCE-BD77-C9E7C4B67C1A}" type="pres">
      <dgm:prSet presAssocID="{32F6D438-8088-4B81-B951-8EB4B635A714}" presName="tx1" presStyleLbl="revTx" presStyleIdx="0" presStyleCnt="7"/>
      <dgm:spPr/>
      <dgm:t>
        <a:bodyPr/>
        <a:lstStyle/>
        <a:p>
          <a:endParaRPr lang="ru-RU"/>
        </a:p>
      </dgm:t>
    </dgm:pt>
    <dgm:pt modelId="{76864BB5-0F69-45B2-BBD2-B47E0262FF40}" type="pres">
      <dgm:prSet presAssocID="{32F6D438-8088-4B81-B951-8EB4B635A714}" presName="vert1" presStyleCnt="0"/>
      <dgm:spPr/>
    </dgm:pt>
    <dgm:pt modelId="{89645C06-3D30-4EC7-B03C-9A10F0BD0D4C}" type="pres">
      <dgm:prSet presAssocID="{B6AD0CAE-7AED-46C4-A90F-A7A101A335D4}" presName="thickLine" presStyleLbl="alignNode1" presStyleIdx="1" presStyleCnt="7"/>
      <dgm:spPr/>
    </dgm:pt>
    <dgm:pt modelId="{6077CCDE-CFCC-4161-8526-47245D727C4E}" type="pres">
      <dgm:prSet presAssocID="{B6AD0CAE-7AED-46C4-A90F-A7A101A335D4}" presName="horz1" presStyleCnt="0"/>
      <dgm:spPr/>
    </dgm:pt>
    <dgm:pt modelId="{7232333C-AE42-4CE8-8CE2-65EEDD768B39}" type="pres">
      <dgm:prSet presAssocID="{B6AD0CAE-7AED-46C4-A90F-A7A101A335D4}" presName="tx1" presStyleLbl="revTx" presStyleIdx="1" presStyleCnt="7"/>
      <dgm:spPr/>
      <dgm:t>
        <a:bodyPr/>
        <a:lstStyle/>
        <a:p>
          <a:endParaRPr lang="ru-RU"/>
        </a:p>
      </dgm:t>
    </dgm:pt>
    <dgm:pt modelId="{9813424A-E856-4A79-910A-FD439537BFAF}" type="pres">
      <dgm:prSet presAssocID="{B6AD0CAE-7AED-46C4-A90F-A7A101A335D4}" presName="vert1" presStyleCnt="0"/>
      <dgm:spPr/>
    </dgm:pt>
    <dgm:pt modelId="{5E04C0BE-AC48-4604-B34B-A7170D98100A}" type="pres">
      <dgm:prSet presAssocID="{3F603D85-F3BF-4027-B71E-2132642E3B89}" presName="thickLine" presStyleLbl="alignNode1" presStyleIdx="2" presStyleCnt="7"/>
      <dgm:spPr/>
    </dgm:pt>
    <dgm:pt modelId="{5329FBB6-86C6-4B87-B764-C0A17933E8E4}" type="pres">
      <dgm:prSet presAssocID="{3F603D85-F3BF-4027-B71E-2132642E3B89}" presName="horz1" presStyleCnt="0"/>
      <dgm:spPr/>
    </dgm:pt>
    <dgm:pt modelId="{81527CC2-CA4F-499B-B46C-AE4E3E91969B}" type="pres">
      <dgm:prSet presAssocID="{3F603D85-F3BF-4027-B71E-2132642E3B89}" presName="tx1" presStyleLbl="revTx" presStyleIdx="2" presStyleCnt="7"/>
      <dgm:spPr/>
      <dgm:t>
        <a:bodyPr/>
        <a:lstStyle/>
        <a:p>
          <a:endParaRPr lang="ru-RU"/>
        </a:p>
      </dgm:t>
    </dgm:pt>
    <dgm:pt modelId="{F5633A8D-49DD-45EF-ADDE-D4D6A27B4E5A}" type="pres">
      <dgm:prSet presAssocID="{3F603D85-F3BF-4027-B71E-2132642E3B89}" presName="vert1" presStyleCnt="0"/>
      <dgm:spPr/>
    </dgm:pt>
    <dgm:pt modelId="{7F15562B-8F20-4498-9DD8-18B0D4FB2E52}" type="pres">
      <dgm:prSet presAssocID="{A1210EFB-02D8-4BE5-9026-6DDF52B9C825}" presName="thickLine" presStyleLbl="alignNode1" presStyleIdx="3" presStyleCnt="7"/>
      <dgm:spPr/>
    </dgm:pt>
    <dgm:pt modelId="{0D1A5728-4139-46CD-BE72-7E0BE2EAF752}" type="pres">
      <dgm:prSet presAssocID="{A1210EFB-02D8-4BE5-9026-6DDF52B9C825}" presName="horz1" presStyleCnt="0"/>
      <dgm:spPr/>
    </dgm:pt>
    <dgm:pt modelId="{20AE5BEC-F9CE-4660-9D82-AA040E3EAAC5}" type="pres">
      <dgm:prSet presAssocID="{A1210EFB-02D8-4BE5-9026-6DDF52B9C825}" presName="tx1" presStyleLbl="revTx" presStyleIdx="3" presStyleCnt="7"/>
      <dgm:spPr/>
      <dgm:t>
        <a:bodyPr/>
        <a:lstStyle/>
        <a:p>
          <a:endParaRPr lang="ru-RU"/>
        </a:p>
      </dgm:t>
    </dgm:pt>
    <dgm:pt modelId="{076F8B9E-3DED-4BEC-85DE-E2E42F89DABD}" type="pres">
      <dgm:prSet presAssocID="{A1210EFB-02D8-4BE5-9026-6DDF52B9C825}" presName="vert1" presStyleCnt="0"/>
      <dgm:spPr/>
    </dgm:pt>
    <dgm:pt modelId="{03CBC648-CF79-4917-8BF4-3DD0D5231DE7}" type="pres">
      <dgm:prSet presAssocID="{D211D99C-C651-46FA-A4F7-A4C612871A71}" presName="thickLine" presStyleLbl="alignNode1" presStyleIdx="4" presStyleCnt="7"/>
      <dgm:spPr/>
    </dgm:pt>
    <dgm:pt modelId="{ABD033D6-11B8-432D-987E-C35D496A1A32}" type="pres">
      <dgm:prSet presAssocID="{D211D99C-C651-46FA-A4F7-A4C612871A71}" presName="horz1" presStyleCnt="0"/>
      <dgm:spPr/>
    </dgm:pt>
    <dgm:pt modelId="{5947DF5B-221C-4ECE-BDAA-D1347D7DA6E8}" type="pres">
      <dgm:prSet presAssocID="{D211D99C-C651-46FA-A4F7-A4C612871A71}" presName="tx1" presStyleLbl="revTx" presStyleIdx="4" presStyleCnt="7"/>
      <dgm:spPr/>
      <dgm:t>
        <a:bodyPr/>
        <a:lstStyle/>
        <a:p>
          <a:endParaRPr lang="ru-RU"/>
        </a:p>
      </dgm:t>
    </dgm:pt>
    <dgm:pt modelId="{893BE1D7-83F5-4638-A4EF-9EA63C363C38}" type="pres">
      <dgm:prSet presAssocID="{D211D99C-C651-46FA-A4F7-A4C612871A71}" presName="vert1" presStyleCnt="0"/>
      <dgm:spPr/>
    </dgm:pt>
    <dgm:pt modelId="{BA7CBF33-3391-494C-8659-8BD29A80A692}" type="pres">
      <dgm:prSet presAssocID="{C3905D86-93E4-47CD-9E73-7AD88661FA32}" presName="thickLine" presStyleLbl="alignNode1" presStyleIdx="5" presStyleCnt="7"/>
      <dgm:spPr/>
    </dgm:pt>
    <dgm:pt modelId="{D29F35A1-B60C-4B2D-9090-D72A9F2FA476}" type="pres">
      <dgm:prSet presAssocID="{C3905D86-93E4-47CD-9E73-7AD88661FA32}" presName="horz1" presStyleCnt="0"/>
      <dgm:spPr/>
    </dgm:pt>
    <dgm:pt modelId="{DFDB5A6B-31E3-461D-9A2B-D63A2BEC65E3}" type="pres">
      <dgm:prSet presAssocID="{C3905D86-93E4-47CD-9E73-7AD88661FA32}" presName="tx1" presStyleLbl="revTx" presStyleIdx="5" presStyleCnt="7"/>
      <dgm:spPr/>
      <dgm:t>
        <a:bodyPr/>
        <a:lstStyle/>
        <a:p>
          <a:endParaRPr lang="ru-RU"/>
        </a:p>
      </dgm:t>
    </dgm:pt>
    <dgm:pt modelId="{DFFBAA71-77AD-4807-8853-B91551E2961C}" type="pres">
      <dgm:prSet presAssocID="{C3905D86-93E4-47CD-9E73-7AD88661FA32}" presName="vert1" presStyleCnt="0"/>
      <dgm:spPr/>
    </dgm:pt>
    <dgm:pt modelId="{8B8CF3A4-CE3F-420D-8CED-3DE1D4D57934}" type="pres">
      <dgm:prSet presAssocID="{DB26FE8F-FD85-4FD2-BD60-27FEABAD056B}" presName="thickLine" presStyleLbl="alignNode1" presStyleIdx="6" presStyleCnt="7"/>
      <dgm:spPr/>
    </dgm:pt>
    <dgm:pt modelId="{95969260-4DB6-401C-9987-D0F570349FF7}" type="pres">
      <dgm:prSet presAssocID="{DB26FE8F-FD85-4FD2-BD60-27FEABAD056B}" presName="horz1" presStyleCnt="0"/>
      <dgm:spPr/>
    </dgm:pt>
    <dgm:pt modelId="{D8A2FABF-EC6C-4A68-94E9-A68E7AA8D59F}" type="pres">
      <dgm:prSet presAssocID="{DB26FE8F-FD85-4FD2-BD60-27FEABAD056B}" presName="tx1" presStyleLbl="revTx" presStyleIdx="6" presStyleCnt="7"/>
      <dgm:spPr/>
      <dgm:t>
        <a:bodyPr/>
        <a:lstStyle/>
        <a:p>
          <a:endParaRPr lang="ru-RU"/>
        </a:p>
      </dgm:t>
    </dgm:pt>
    <dgm:pt modelId="{A5A929E9-1E63-44DE-A92E-B8F17A5A0C20}" type="pres">
      <dgm:prSet presAssocID="{DB26FE8F-FD85-4FD2-BD60-27FEABAD056B}" presName="vert1" presStyleCnt="0"/>
      <dgm:spPr/>
    </dgm:pt>
  </dgm:ptLst>
  <dgm:cxnLst>
    <dgm:cxn modelId="{12B87150-5984-40B7-86B7-D88EFAFE8F11}" type="presOf" srcId="{3F603D85-F3BF-4027-B71E-2132642E3B89}" destId="{81527CC2-CA4F-499B-B46C-AE4E3E91969B}" srcOrd="0" destOrd="0" presId="urn:microsoft.com/office/officeart/2008/layout/LinedList"/>
    <dgm:cxn modelId="{9C056370-6479-4C24-A3ED-515D857026D1}" type="presOf" srcId="{DB26FE8F-FD85-4FD2-BD60-27FEABAD056B}" destId="{D8A2FABF-EC6C-4A68-94E9-A68E7AA8D59F}" srcOrd="0" destOrd="0" presId="urn:microsoft.com/office/officeart/2008/layout/LinedList"/>
    <dgm:cxn modelId="{E4737293-E731-473F-AAA0-B79A044E0209}" srcId="{11276B1A-BA34-4086-8B96-80C1AA071462}" destId="{DB26FE8F-FD85-4FD2-BD60-27FEABAD056B}" srcOrd="6" destOrd="0" parTransId="{478E38FB-1220-4C35-ABC9-7151560DA316}" sibTransId="{E261D58C-B958-4484-B07C-568CA8D345CC}"/>
    <dgm:cxn modelId="{1FADB165-3DBF-46CE-AA89-1147B6C7F9C9}" type="presOf" srcId="{D211D99C-C651-46FA-A4F7-A4C612871A71}" destId="{5947DF5B-221C-4ECE-BDAA-D1347D7DA6E8}" srcOrd="0" destOrd="0" presId="urn:microsoft.com/office/officeart/2008/layout/LinedList"/>
    <dgm:cxn modelId="{A42D6C46-E903-4B18-9255-3F04CD1DBFFB}" srcId="{11276B1A-BA34-4086-8B96-80C1AA071462}" destId="{C3905D86-93E4-47CD-9E73-7AD88661FA32}" srcOrd="5" destOrd="0" parTransId="{B258F740-D982-4661-A262-680E1B28DDE7}" sibTransId="{A768FEB0-2511-4218-9CCF-7B88657BF40A}"/>
    <dgm:cxn modelId="{8B27D50A-B3A7-4FF0-A3B1-E013DAF8AA0D}" srcId="{11276B1A-BA34-4086-8B96-80C1AA071462}" destId="{32F6D438-8088-4B81-B951-8EB4B635A714}" srcOrd="0" destOrd="0" parTransId="{1713D857-C609-4FD8-918C-5F2B5FD842F1}" sibTransId="{49A1DBDF-434A-4D6E-A756-D01492D4CEAC}"/>
    <dgm:cxn modelId="{D859D8A7-E2A5-4D73-A24B-51B872903265}" srcId="{11276B1A-BA34-4086-8B96-80C1AA071462}" destId="{D211D99C-C651-46FA-A4F7-A4C612871A71}" srcOrd="4" destOrd="0" parTransId="{1990008A-7DD9-474C-A535-B052B6CFB1BE}" sibTransId="{F7D83EC5-FE3A-4E28-BAB7-806D2B3E39FC}"/>
    <dgm:cxn modelId="{BFD632D9-4B93-4174-BE29-85DA414F6493}" type="presOf" srcId="{11276B1A-BA34-4086-8B96-80C1AA071462}" destId="{2AB44163-A862-4CE6-8EF9-358963F296BA}" srcOrd="0" destOrd="0" presId="urn:microsoft.com/office/officeart/2008/layout/LinedList"/>
    <dgm:cxn modelId="{1EF285E7-7503-4B96-BAAB-FCB1DD9E8EE5}" srcId="{11276B1A-BA34-4086-8B96-80C1AA071462}" destId="{A1210EFB-02D8-4BE5-9026-6DDF52B9C825}" srcOrd="3" destOrd="0" parTransId="{9532DEBB-6599-4E6D-B85F-01A187E18114}" sibTransId="{9544893C-6606-4C21-B1C4-C54C9702ABBA}"/>
    <dgm:cxn modelId="{127DCDF7-EF3A-46E0-B1F9-3B813951E64A}" type="presOf" srcId="{32F6D438-8088-4B81-B951-8EB4B635A714}" destId="{5B88AC44-017A-4CCE-BD77-C9E7C4B67C1A}" srcOrd="0" destOrd="0" presId="urn:microsoft.com/office/officeart/2008/layout/LinedList"/>
    <dgm:cxn modelId="{340E6AAA-7021-4A87-BB47-F2C9F004D9DE}" srcId="{11276B1A-BA34-4086-8B96-80C1AA071462}" destId="{3F603D85-F3BF-4027-B71E-2132642E3B89}" srcOrd="2" destOrd="0" parTransId="{7181BC7B-B56C-49A2-9D96-44034FE060D0}" sibTransId="{F791BB63-7246-4D0C-B238-5A8937BE6472}"/>
    <dgm:cxn modelId="{E8A11F73-13D4-463C-B44A-0E143650AE23}" srcId="{11276B1A-BA34-4086-8B96-80C1AA071462}" destId="{B6AD0CAE-7AED-46C4-A90F-A7A101A335D4}" srcOrd="1" destOrd="0" parTransId="{71BD88F5-A77A-42A8-8744-B0B504666F5E}" sibTransId="{9C9018DA-1345-4DC3-BBD4-99319B9CC320}"/>
    <dgm:cxn modelId="{8B755277-00EA-4568-9459-34E0385F47E5}" type="presOf" srcId="{A1210EFB-02D8-4BE5-9026-6DDF52B9C825}" destId="{20AE5BEC-F9CE-4660-9D82-AA040E3EAAC5}" srcOrd="0" destOrd="0" presId="urn:microsoft.com/office/officeart/2008/layout/LinedList"/>
    <dgm:cxn modelId="{A968B8D4-5AB4-48AB-8365-009277B5C5DC}" type="presOf" srcId="{C3905D86-93E4-47CD-9E73-7AD88661FA32}" destId="{DFDB5A6B-31E3-461D-9A2B-D63A2BEC65E3}" srcOrd="0" destOrd="0" presId="urn:microsoft.com/office/officeart/2008/layout/LinedList"/>
    <dgm:cxn modelId="{1F7B6482-31C9-45E8-B713-DD721BBF9F8D}" type="presOf" srcId="{B6AD0CAE-7AED-46C4-A90F-A7A101A335D4}" destId="{7232333C-AE42-4CE8-8CE2-65EEDD768B39}" srcOrd="0" destOrd="0" presId="urn:microsoft.com/office/officeart/2008/layout/LinedList"/>
    <dgm:cxn modelId="{FAD3883E-5644-4ECD-B90B-8F14B349CCF6}" type="presParOf" srcId="{2AB44163-A862-4CE6-8EF9-358963F296BA}" destId="{47B0FFE3-4062-4A1A-BBED-F2AF8DD65E64}" srcOrd="0" destOrd="0" presId="urn:microsoft.com/office/officeart/2008/layout/LinedList"/>
    <dgm:cxn modelId="{4EB2A0CE-75E0-4044-945F-612D43E2808B}" type="presParOf" srcId="{2AB44163-A862-4CE6-8EF9-358963F296BA}" destId="{79AF412C-BEA9-4021-AE7D-7F7E58B9106A}" srcOrd="1" destOrd="0" presId="urn:microsoft.com/office/officeart/2008/layout/LinedList"/>
    <dgm:cxn modelId="{9BF8E2FF-D964-4FB7-92CF-C79E16A55C5A}" type="presParOf" srcId="{79AF412C-BEA9-4021-AE7D-7F7E58B9106A}" destId="{5B88AC44-017A-4CCE-BD77-C9E7C4B67C1A}" srcOrd="0" destOrd="0" presId="urn:microsoft.com/office/officeart/2008/layout/LinedList"/>
    <dgm:cxn modelId="{423FF1E9-BAA1-4D35-AB36-3B1955F4E0EE}" type="presParOf" srcId="{79AF412C-BEA9-4021-AE7D-7F7E58B9106A}" destId="{76864BB5-0F69-45B2-BBD2-B47E0262FF40}" srcOrd="1" destOrd="0" presId="urn:microsoft.com/office/officeart/2008/layout/LinedList"/>
    <dgm:cxn modelId="{C4CAD4A2-D0C9-40DC-AFC8-0A2612EEA07D}" type="presParOf" srcId="{2AB44163-A862-4CE6-8EF9-358963F296BA}" destId="{89645C06-3D30-4EC7-B03C-9A10F0BD0D4C}" srcOrd="2" destOrd="0" presId="urn:microsoft.com/office/officeart/2008/layout/LinedList"/>
    <dgm:cxn modelId="{00332906-6CC7-4B0C-998E-F347D19128DF}" type="presParOf" srcId="{2AB44163-A862-4CE6-8EF9-358963F296BA}" destId="{6077CCDE-CFCC-4161-8526-47245D727C4E}" srcOrd="3" destOrd="0" presId="urn:microsoft.com/office/officeart/2008/layout/LinedList"/>
    <dgm:cxn modelId="{05D05F69-D5D7-47C1-9AD5-56EEA3CE23DF}" type="presParOf" srcId="{6077CCDE-CFCC-4161-8526-47245D727C4E}" destId="{7232333C-AE42-4CE8-8CE2-65EEDD768B39}" srcOrd="0" destOrd="0" presId="urn:microsoft.com/office/officeart/2008/layout/LinedList"/>
    <dgm:cxn modelId="{F642B7E5-602E-4413-A0EA-D022A0C90F45}" type="presParOf" srcId="{6077CCDE-CFCC-4161-8526-47245D727C4E}" destId="{9813424A-E856-4A79-910A-FD439537BFAF}" srcOrd="1" destOrd="0" presId="urn:microsoft.com/office/officeart/2008/layout/LinedList"/>
    <dgm:cxn modelId="{4709BC2E-7C5F-48A3-938A-40476C7C42BB}" type="presParOf" srcId="{2AB44163-A862-4CE6-8EF9-358963F296BA}" destId="{5E04C0BE-AC48-4604-B34B-A7170D98100A}" srcOrd="4" destOrd="0" presId="urn:microsoft.com/office/officeart/2008/layout/LinedList"/>
    <dgm:cxn modelId="{445D3C93-9C5B-4A8B-91B0-F92B2E6114A0}" type="presParOf" srcId="{2AB44163-A862-4CE6-8EF9-358963F296BA}" destId="{5329FBB6-86C6-4B87-B764-C0A17933E8E4}" srcOrd="5" destOrd="0" presId="urn:microsoft.com/office/officeart/2008/layout/LinedList"/>
    <dgm:cxn modelId="{C80E41B2-03D5-448A-85B5-8048917E3460}" type="presParOf" srcId="{5329FBB6-86C6-4B87-B764-C0A17933E8E4}" destId="{81527CC2-CA4F-499B-B46C-AE4E3E91969B}" srcOrd="0" destOrd="0" presId="urn:microsoft.com/office/officeart/2008/layout/LinedList"/>
    <dgm:cxn modelId="{E07B2CF0-117E-451D-BE81-CDF4E6B86E51}" type="presParOf" srcId="{5329FBB6-86C6-4B87-B764-C0A17933E8E4}" destId="{F5633A8D-49DD-45EF-ADDE-D4D6A27B4E5A}" srcOrd="1" destOrd="0" presId="urn:microsoft.com/office/officeart/2008/layout/LinedList"/>
    <dgm:cxn modelId="{CC1DF16E-117E-47A5-A85E-3E295011FBD3}" type="presParOf" srcId="{2AB44163-A862-4CE6-8EF9-358963F296BA}" destId="{7F15562B-8F20-4498-9DD8-18B0D4FB2E52}" srcOrd="6" destOrd="0" presId="urn:microsoft.com/office/officeart/2008/layout/LinedList"/>
    <dgm:cxn modelId="{46A97BA3-FA54-42A8-9615-5E06B24F55E0}" type="presParOf" srcId="{2AB44163-A862-4CE6-8EF9-358963F296BA}" destId="{0D1A5728-4139-46CD-BE72-7E0BE2EAF752}" srcOrd="7" destOrd="0" presId="urn:microsoft.com/office/officeart/2008/layout/LinedList"/>
    <dgm:cxn modelId="{87B4A7FB-9BAA-4ECF-80EB-F2B348489DBE}" type="presParOf" srcId="{0D1A5728-4139-46CD-BE72-7E0BE2EAF752}" destId="{20AE5BEC-F9CE-4660-9D82-AA040E3EAAC5}" srcOrd="0" destOrd="0" presId="urn:microsoft.com/office/officeart/2008/layout/LinedList"/>
    <dgm:cxn modelId="{72655E92-6CDD-4CE9-9D97-8E6933E4F818}" type="presParOf" srcId="{0D1A5728-4139-46CD-BE72-7E0BE2EAF752}" destId="{076F8B9E-3DED-4BEC-85DE-E2E42F89DABD}" srcOrd="1" destOrd="0" presId="urn:microsoft.com/office/officeart/2008/layout/LinedList"/>
    <dgm:cxn modelId="{AF737714-0CF7-4D2E-9C68-FEFBEE5131DD}" type="presParOf" srcId="{2AB44163-A862-4CE6-8EF9-358963F296BA}" destId="{03CBC648-CF79-4917-8BF4-3DD0D5231DE7}" srcOrd="8" destOrd="0" presId="urn:microsoft.com/office/officeart/2008/layout/LinedList"/>
    <dgm:cxn modelId="{2A29B65F-FB09-4BBE-8261-73BEDFB53CC8}" type="presParOf" srcId="{2AB44163-A862-4CE6-8EF9-358963F296BA}" destId="{ABD033D6-11B8-432D-987E-C35D496A1A32}" srcOrd="9" destOrd="0" presId="urn:microsoft.com/office/officeart/2008/layout/LinedList"/>
    <dgm:cxn modelId="{2B5E2BBF-FFAA-46FF-BA7D-B736E9851355}" type="presParOf" srcId="{ABD033D6-11B8-432D-987E-C35D496A1A32}" destId="{5947DF5B-221C-4ECE-BDAA-D1347D7DA6E8}" srcOrd="0" destOrd="0" presId="urn:microsoft.com/office/officeart/2008/layout/LinedList"/>
    <dgm:cxn modelId="{1C0C8F9C-3B28-4247-9C94-7B4986A422E7}" type="presParOf" srcId="{ABD033D6-11B8-432D-987E-C35D496A1A32}" destId="{893BE1D7-83F5-4638-A4EF-9EA63C363C38}" srcOrd="1" destOrd="0" presId="urn:microsoft.com/office/officeart/2008/layout/LinedList"/>
    <dgm:cxn modelId="{D42ABA43-C11A-49FD-86BC-86307618B713}" type="presParOf" srcId="{2AB44163-A862-4CE6-8EF9-358963F296BA}" destId="{BA7CBF33-3391-494C-8659-8BD29A80A692}" srcOrd="10" destOrd="0" presId="urn:microsoft.com/office/officeart/2008/layout/LinedList"/>
    <dgm:cxn modelId="{6FC224A4-7E51-4DA0-B177-15DE15441CC9}" type="presParOf" srcId="{2AB44163-A862-4CE6-8EF9-358963F296BA}" destId="{D29F35A1-B60C-4B2D-9090-D72A9F2FA476}" srcOrd="11" destOrd="0" presId="urn:microsoft.com/office/officeart/2008/layout/LinedList"/>
    <dgm:cxn modelId="{73FCE10C-0DD7-4B59-A93D-EBBD2B8AF1AE}" type="presParOf" srcId="{D29F35A1-B60C-4B2D-9090-D72A9F2FA476}" destId="{DFDB5A6B-31E3-461D-9A2B-D63A2BEC65E3}" srcOrd="0" destOrd="0" presId="urn:microsoft.com/office/officeart/2008/layout/LinedList"/>
    <dgm:cxn modelId="{61FB4F8C-CB17-4275-9B4C-7A584E38C417}" type="presParOf" srcId="{D29F35A1-B60C-4B2D-9090-D72A9F2FA476}" destId="{DFFBAA71-77AD-4807-8853-B91551E2961C}" srcOrd="1" destOrd="0" presId="urn:microsoft.com/office/officeart/2008/layout/LinedList"/>
    <dgm:cxn modelId="{081D5325-A258-43E1-93BA-BCB48628604E}" type="presParOf" srcId="{2AB44163-A862-4CE6-8EF9-358963F296BA}" destId="{8B8CF3A4-CE3F-420D-8CED-3DE1D4D57934}" srcOrd="12" destOrd="0" presId="urn:microsoft.com/office/officeart/2008/layout/LinedList"/>
    <dgm:cxn modelId="{56136339-B5C4-468F-B475-9E6A9F280EFE}" type="presParOf" srcId="{2AB44163-A862-4CE6-8EF9-358963F296BA}" destId="{95969260-4DB6-401C-9987-D0F570349FF7}" srcOrd="13" destOrd="0" presId="urn:microsoft.com/office/officeart/2008/layout/LinedList"/>
    <dgm:cxn modelId="{83D87A34-F4B7-44FD-AD2B-ED1EDAD9581B}" type="presParOf" srcId="{95969260-4DB6-401C-9987-D0F570349FF7}" destId="{D8A2FABF-EC6C-4A68-94E9-A68E7AA8D59F}" srcOrd="0" destOrd="0" presId="urn:microsoft.com/office/officeart/2008/layout/LinedList"/>
    <dgm:cxn modelId="{58241505-3DF9-4D04-B13D-A1E125110C5A}" type="presParOf" srcId="{95969260-4DB6-401C-9987-D0F570349FF7}" destId="{A5A929E9-1E63-44DE-A92E-B8F17A5A0C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F5446-671D-42B5-9F2C-F5078D0C300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94268FE0-4417-4FC4-826C-8BF5F438A047}">
      <dgm:prSet phldrT="[Текст]" custT="1"/>
      <dgm:spPr/>
      <dgm:t>
        <a:bodyPr/>
        <a:lstStyle/>
        <a:p>
          <a:pPr algn="l"/>
          <a:r>
            <a:rPr lang="ru-RU" sz="2000" dirty="0" smtClean="0">
              <a:solidFill>
                <a:schemeClr val="tx1"/>
              </a:solidFill>
              <a:latin typeface="+mn-lt"/>
            </a:rPr>
            <a:t>Закупки у СМСП осуществляются путем проведения предусмотренных положением о закупке торгов, иных способов закупки:</a:t>
          </a:r>
          <a:endParaRPr lang="ru-RU" sz="2000" dirty="0">
            <a:solidFill>
              <a:schemeClr val="tx1"/>
            </a:solidFill>
            <a:latin typeface="+mn-lt"/>
          </a:endParaRPr>
        </a:p>
      </dgm:t>
    </dgm:pt>
    <dgm:pt modelId="{21D69F03-0517-4A90-B555-1DB9C07CFD26}" type="parTrans" cxnId="{F23B7CCE-5FA0-473F-9468-528460B5DE22}">
      <dgm:prSet/>
      <dgm:spPr/>
      <dgm:t>
        <a:bodyPr/>
        <a:lstStyle/>
        <a:p>
          <a:pPr algn="l"/>
          <a:endParaRPr lang="ru-RU" sz="2000">
            <a:latin typeface="+mn-lt"/>
          </a:endParaRPr>
        </a:p>
      </dgm:t>
    </dgm:pt>
    <dgm:pt modelId="{B4C92277-6D12-4339-A612-45060DF5761B}" type="sibTrans" cxnId="{F23B7CCE-5FA0-473F-9468-528460B5DE22}">
      <dgm:prSet/>
      <dgm:spPr/>
      <dgm:t>
        <a:bodyPr/>
        <a:lstStyle/>
        <a:p>
          <a:pPr algn="l"/>
          <a:endParaRPr lang="ru-RU" sz="2000">
            <a:latin typeface="+mn-lt"/>
          </a:endParaRPr>
        </a:p>
      </dgm:t>
    </dgm:pt>
    <dgm:pt modelId="{0D1BFCE8-CFE7-4E5D-A1C1-2B1610FB115F}">
      <dgm:prSet phldrT="[Текст]" custT="1"/>
      <dgm:spPr/>
      <dgm:t>
        <a:bodyPr/>
        <a:lstStyle/>
        <a:p>
          <a:pPr algn="l"/>
          <a:r>
            <a:rPr lang="ru-RU" sz="2000" b="1" dirty="0" smtClean="0">
              <a:solidFill>
                <a:srgbClr val="FF0000"/>
              </a:solidFill>
              <a:latin typeface="+mn-lt"/>
            </a:rPr>
            <a:t>«А» </a:t>
          </a:r>
          <a:r>
            <a:rPr lang="ru-RU" sz="2000" dirty="0" smtClean="0">
              <a:latin typeface="+mn-lt"/>
            </a:rPr>
            <a:t>участниками которых являются любые лица, </a:t>
          </a:r>
          <a:r>
            <a:rPr lang="ru-RU" sz="2000" b="1" dirty="0" smtClean="0">
              <a:latin typeface="+mn-lt"/>
            </a:rPr>
            <a:t>в том числе СМСП </a:t>
          </a:r>
          <a:r>
            <a:rPr lang="ru-RU" sz="2000" b="1" dirty="0" smtClean="0">
              <a:solidFill>
                <a:srgbClr val="7030A0"/>
              </a:solidFill>
              <a:latin typeface="+mn-lt"/>
            </a:rPr>
            <a:t>«на общих основаниях»</a:t>
          </a:r>
          <a:endParaRPr lang="ru-RU" sz="2000" b="1" dirty="0">
            <a:solidFill>
              <a:srgbClr val="7030A0"/>
            </a:solidFill>
            <a:latin typeface="+mn-lt"/>
          </a:endParaRPr>
        </a:p>
      </dgm:t>
    </dgm:pt>
    <dgm:pt modelId="{DE3A1DB5-36E3-4AD5-A05F-B34A4253BC64}" type="parTrans" cxnId="{5A898A43-21EB-489C-A6BD-058DC9763159}">
      <dgm:prSet/>
      <dgm:spPr/>
      <dgm:t>
        <a:bodyPr/>
        <a:lstStyle/>
        <a:p>
          <a:pPr algn="l"/>
          <a:endParaRPr lang="ru-RU" sz="2000">
            <a:latin typeface="+mn-lt"/>
          </a:endParaRPr>
        </a:p>
      </dgm:t>
    </dgm:pt>
    <dgm:pt modelId="{CA703EC8-6296-41B3-84E5-74C5B49D5B3A}" type="sibTrans" cxnId="{5A898A43-21EB-489C-A6BD-058DC9763159}">
      <dgm:prSet/>
      <dgm:spPr/>
      <dgm:t>
        <a:bodyPr/>
        <a:lstStyle/>
        <a:p>
          <a:pPr algn="l"/>
          <a:endParaRPr lang="ru-RU" sz="2000">
            <a:latin typeface="+mn-lt"/>
          </a:endParaRPr>
        </a:p>
      </dgm:t>
    </dgm:pt>
    <dgm:pt modelId="{74BB6338-1FA5-413E-B117-8F24232299B6}">
      <dgm:prSet phldrT="[Текст]" custT="1"/>
      <dgm:spPr/>
      <dgm:t>
        <a:bodyPr/>
        <a:lstStyle/>
        <a:p>
          <a:pPr algn="l"/>
          <a:r>
            <a:rPr lang="ru-RU" sz="2000" b="1" dirty="0" smtClean="0">
              <a:solidFill>
                <a:srgbClr val="FF0000"/>
              </a:solidFill>
              <a:latin typeface="+mn-lt"/>
            </a:rPr>
            <a:t>«Б» </a:t>
          </a:r>
          <a:r>
            <a:rPr lang="ru-RU" sz="2000" b="1" dirty="0" smtClean="0">
              <a:latin typeface="+mn-lt"/>
            </a:rPr>
            <a:t>участниками которых являются только СМСП</a:t>
          </a:r>
        </a:p>
        <a:p>
          <a:pPr algn="l"/>
          <a:r>
            <a:rPr lang="ru-RU" sz="2000" b="1" dirty="0" smtClean="0">
              <a:solidFill>
                <a:srgbClr val="7030A0"/>
              </a:solidFill>
              <a:latin typeface="+mn-lt"/>
            </a:rPr>
            <a:t> («</a:t>
          </a:r>
          <a:r>
            <a:rPr lang="ru-RU" sz="2000" b="1" dirty="0" err="1" smtClean="0">
              <a:solidFill>
                <a:srgbClr val="7030A0"/>
              </a:solidFill>
              <a:latin typeface="+mn-lt"/>
            </a:rPr>
            <a:t>спецторги</a:t>
          </a:r>
          <a:r>
            <a:rPr lang="ru-RU" sz="2000" b="1" dirty="0" smtClean="0">
              <a:solidFill>
                <a:srgbClr val="7030A0"/>
              </a:solidFill>
              <a:latin typeface="+mn-lt"/>
            </a:rPr>
            <a:t>»)</a:t>
          </a:r>
          <a:endParaRPr lang="ru-RU" sz="2000" b="1" dirty="0">
            <a:solidFill>
              <a:srgbClr val="7030A0"/>
            </a:solidFill>
            <a:latin typeface="+mn-lt"/>
          </a:endParaRPr>
        </a:p>
      </dgm:t>
    </dgm:pt>
    <dgm:pt modelId="{FDE6F880-7373-4EDF-99DF-EC0C5BAB0607}" type="parTrans" cxnId="{4A618CDE-D9ED-431B-8531-DCFEB66BA3A8}">
      <dgm:prSet/>
      <dgm:spPr/>
      <dgm:t>
        <a:bodyPr/>
        <a:lstStyle/>
        <a:p>
          <a:pPr algn="l"/>
          <a:endParaRPr lang="ru-RU" sz="2000">
            <a:latin typeface="+mn-lt"/>
          </a:endParaRPr>
        </a:p>
      </dgm:t>
    </dgm:pt>
    <dgm:pt modelId="{38D826A0-E20A-4EDA-9667-A1FA5E8329F4}" type="sibTrans" cxnId="{4A618CDE-D9ED-431B-8531-DCFEB66BA3A8}">
      <dgm:prSet/>
      <dgm:spPr/>
      <dgm:t>
        <a:bodyPr/>
        <a:lstStyle/>
        <a:p>
          <a:pPr algn="l"/>
          <a:endParaRPr lang="ru-RU" sz="2000">
            <a:latin typeface="+mn-lt"/>
          </a:endParaRPr>
        </a:p>
      </dgm:t>
    </dgm:pt>
    <dgm:pt modelId="{6CD08B6A-46DE-4345-810A-61C705890B24}">
      <dgm:prSet phldrT="[Текст]" custT="1"/>
      <dgm:spPr/>
      <dgm:t>
        <a:bodyPr/>
        <a:lstStyle/>
        <a:p>
          <a:pPr algn="l"/>
          <a:r>
            <a:rPr lang="ru-RU" sz="2000" b="1" dirty="0" smtClean="0">
              <a:solidFill>
                <a:srgbClr val="FF0000"/>
              </a:solidFill>
              <a:latin typeface="+mn-lt"/>
            </a:rPr>
            <a:t>«В» </a:t>
          </a:r>
          <a:r>
            <a:rPr lang="ru-RU" sz="2000" dirty="0" smtClean="0">
              <a:latin typeface="+mn-lt"/>
            </a:rPr>
            <a:t>в отношении участников которых заказчиком устанавливается </a:t>
          </a:r>
          <a:r>
            <a:rPr lang="ru-RU" sz="2000" b="1" dirty="0" smtClean="0">
              <a:latin typeface="+mn-lt"/>
            </a:rPr>
            <a:t>требование о привлечении к исполнению договора субподрядчиков (соисполнителей) из числа СМСП</a:t>
          </a:r>
          <a:endParaRPr lang="ru-RU" sz="2000" b="1" dirty="0">
            <a:latin typeface="+mn-lt"/>
          </a:endParaRPr>
        </a:p>
      </dgm:t>
    </dgm:pt>
    <dgm:pt modelId="{391580CD-4ACD-4931-8C01-4FE023C927E6}" type="parTrans" cxnId="{0C8DD479-9D1B-4D85-B1A9-B16B7EB66A2B}">
      <dgm:prSet/>
      <dgm:spPr/>
      <dgm:t>
        <a:bodyPr/>
        <a:lstStyle/>
        <a:p>
          <a:pPr algn="l"/>
          <a:endParaRPr lang="ru-RU" sz="2000">
            <a:latin typeface="+mn-lt"/>
          </a:endParaRPr>
        </a:p>
      </dgm:t>
    </dgm:pt>
    <dgm:pt modelId="{84D0C813-93FC-46B4-A375-4EC40D4F2386}" type="sibTrans" cxnId="{0C8DD479-9D1B-4D85-B1A9-B16B7EB66A2B}">
      <dgm:prSet/>
      <dgm:spPr/>
      <dgm:t>
        <a:bodyPr/>
        <a:lstStyle/>
        <a:p>
          <a:pPr algn="l"/>
          <a:endParaRPr lang="ru-RU" sz="2000">
            <a:latin typeface="+mn-lt"/>
          </a:endParaRPr>
        </a:p>
      </dgm:t>
    </dgm:pt>
    <dgm:pt modelId="{1B7F4D3F-300B-4803-8BE8-94DDA3A8856E}" type="pres">
      <dgm:prSet presAssocID="{DFBF5446-671D-42B5-9F2C-F5078D0C300E}" presName="diagram" presStyleCnt="0">
        <dgm:presLayoutVars>
          <dgm:chPref val="1"/>
          <dgm:dir/>
          <dgm:animOne val="branch"/>
          <dgm:animLvl val="lvl"/>
          <dgm:resizeHandles/>
        </dgm:presLayoutVars>
      </dgm:prSet>
      <dgm:spPr/>
      <dgm:t>
        <a:bodyPr/>
        <a:lstStyle/>
        <a:p>
          <a:endParaRPr lang="ru-RU"/>
        </a:p>
      </dgm:t>
    </dgm:pt>
    <dgm:pt modelId="{60831CA7-E367-446D-83FF-5D1E4243B906}" type="pres">
      <dgm:prSet presAssocID="{94268FE0-4417-4FC4-826C-8BF5F438A047}" presName="root" presStyleCnt="0"/>
      <dgm:spPr/>
    </dgm:pt>
    <dgm:pt modelId="{A631E219-F669-4B6E-A8D8-6906DF23D015}" type="pres">
      <dgm:prSet presAssocID="{94268FE0-4417-4FC4-826C-8BF5F438A047}" presName="rootComposite" presStyleCnt="0"/>
      <dgm:spPr/>
    </dgm:pt>
    <dgm:pt modelId="{B3730221-BFF0-40AC-90C4-AE5EA81634AD}" type="pres">
      <dgm:prSet presAssocID="{94268FE0-4417-4FC4-826C-8BF5F438A047}" presName="rootText" presStyleLbl="node1" presStyleIdx="0" presStyleCnt="1" custScaleX="431769" custScaleY="123273" custLinFactNeighborX="-8462"/>
      <dgm:spPr/>
      <dgm:t>
        <a:bodyPr/>
        <a:lstStyle/>
        <a:p>
          <a:endParaRPr lang="ru-RU"/>
        </a:p>
      </dgm:t>
    </dgm:pt>
    <dgm:pt modelId="{BCD637B3-EB93-4B9D-82C2-793649D0471A}" type="pres">
      <dgm:prSet presAssocID="{94268FE0-4417-4FC4-826C-8BF5F438A047}" presName="rootConnector" presStyleLbl="node1" presStyleIdx="0" presStyleCnt="1"/>
      <dgm:spPr/>
      <dgm:t>
        <a:bodyPr/>
        <a:lstStyle/>
        <a:p>
          <a:endParaRPr lang="ru-RU"/>
        </a:p>
      </dgm:t>
    </dgm:pt>
    <dgm:pt modelId="{1272A74D-AB17-448A-97F3-5D036E998670}" type="pres">
      <dgm:prSet presAssocID="{94268FE0-4417-4FC4-826C-8BF5F438A047}" presName="childShape" presStyleCnt="0"/>
      <dgm:spPr/>
    </dgm:pt>
    <dgm:pt modelId="{AEEEA78D-79BB-4E86-8C4E-A223B1477E5F}" type="pres">
      <dgm:prSet presAssocID="{DE3A1DB5-36E3-4AD5-A05F-B34A4253BC64}" presName="Name13" presStyleLbl="parChTrans1D2" presStyleIdx="0" presStyleCnt="3"/>
      <dgm:spPr/>
      <dgm:t>
        <a:bodyPr/>
        <a:lstStyle/>
        <a:p>
          <a:endParaRPr lang="ru-RU"/>
        </a:p>
      </dgm:t>
    </dgm:pt>
    <dgm:pt modelId="{17C6A6FF-7EF7-4B5A-A672-8A16F11FD3DC}" type="pres">
      <dgm:prSet presAssocID="{0D1BFCE8-CFE7-4E5D-A1C1-2B1610FB115F}" presName="childText" presStyleLbl="bgAcc1" presStyleIdx="0" presStyleCnt="3" custScaleX="630372">
        <dgm:presLayoutVars>
          <dgm:bulletEnabled val="1"/>
        </dgm:presLayoutVars>
      </dgm:prSet>
      <dgm:spPr/>
      <dgm:t>
        <a:bodyPr/>
        <a:lstStyle/>
        <a:p>
          <a:endParaRPr lang="ru-RU"/>
        </a:p>
      </dgm:t>
    </dgm:pt>
    <dgm:pt modelId="{1DF10EF1-4465-43BE-9BB1-E6EF8FB9ADA3}" type="pres">
      <dgm:prSet presAssocID="{FDE6F880-7373-4EDF-99DF-EC0C5BAB0607}" presName="Name13" presStyleLbl="parChTrans1D2" presStyleIdx="1" presStyleCnt="3"/>
      <dgm:spPr/>
      <dgm:t>
        <a:bodyPr/>
        <a:lstStyle/>
        <a:p>
          <a:endParaRPr lang="ru-RU"/>
        </a:p>
      </dgm:t>
    </dgm:pt>
    <dgm:pt modelId="{F7BD29AC-43E1-4752-A6CB-F3D3FB1CACEF}" type="pres">
      <dgm:prSet presAssocID="{74BB6338-1FA5-413E-B117-8F24232299B6}" presName="childText" presStyleLbl="bgAcc1" presStyleIdx="1" presStyleCnt="3" custScaleX="634181">
        <dgm:presLayoutVars>
          <dgm:bulletEnabled val="1"/>
        </dgm:presLayoutVars>
      </dgm:prSet>
      <dgm:spPr/>
      <dgm:t>
        <a:bodyPr/>
        <a:lstStyle/>
        <a:p>
          <a:endParaRPr lang="ru-RU"/>
        </a:p>
      </dgm:t>
    </dgm:pt>
    <dgm:pt modelId="{C5DD961C-B695-4116-A9F7-F53C9584CEB1}" type="pres">
      <dgm:prSet presAssocID="{391580CD-4ACD-4931-8C01-4FE023C927E6}" presName="Name13" presStyleLbl="parChTrans1D2" presStyleIdx="2" presStyleCnt="3"/>
      <dgm:spPr/>
      <dgm:t>
        <a:bodyPr/>
        <a:lstStyle/>
        <a:p>
          <a:endParaRPr lang="ru-RU"/>
        </a:p>
      </dgm:t>
    </dgm:pt>
    <dgm:pt modelId="{60F91A05-97F3-45E2-B445-4BF144365318}" type="pres">
      <dgm:prSet presAssocID="{6CD08B6A-46DE-4345-810A-61C705890B24}" presName="childText" presStyleLbl="bgAcc1" presStyleIdx="2" presStyleCnt="3" custScaleX="632354" custScaleY="156636">
        <dgm:presLayoutVars>
          <dgm:bulletEnabled val="1"/>
        </dgm:presLayoutVars>
      </dgm:prSet>
      <dgm:spPr/>
      <dgm:t>
        <a:bodyPr/>
        <a:lstStyle/>
        <a:p>
          <a:endParaRPr lang="ru-RU"/>
        </a:p>
      </dgm:t>
    </dgm:pt>
  </dgm:ptLst>
  <dgm:cxnLst>
    <dgm:cxn modelId="{4E97FA06-ADEF-4826-9D46-90FD9907BE47}" type="presOf" srcId="{0D1BFCE8-CFE7-4E5D-A1C1-2B1610FB115F}" destId="{17C6A6FF-7EF7-4B5A-A672-8A16F11FD3DC}" srcOrd="0" destOrd="0" presId="urn:microsoft.com/office/officeart/2005/8/layout/hierarchy3"/>
    <dgm:cxn modelId="{1D86F641-E289-45DE-8157-267A8198974B}" type="presOf" srcId="{DFBF5446-671D-42B5-9F2C-F5078D0C300E}" destId="{1B7F4D3F-300B-4803-8BE8-94DDA3A8856E}" srcOrd="0" destOrd="0" presId="urn:microsoft.com/office/officeart/2005/8/layout/hierarchy3"/>
    <dgm:cxn modelId="{5A898A43-21EB-489C-A6BD-058DC9763159}" srcId="{94268FE0-4417-4FC4-826C-8BF5F438A047}" destId="{0D1BFCE8-CFE7-4E5D-A1C1-2B1610FB115F}" srcOrd="0" destOrd="0" parTransId="{DE3A1DB5-36E3-4AD5-A05F-B34A4253BC64}" sibTransId="{CA703EC8-6296-41B3-84E5-74C5B49D5B3A}"/>
    <dgm:cxn modelId="{3B4A81B7-708E-4FBC-9DA0-7BC5A718BEF2}" type="presOf" srcId="{DE3A1DB5-36E3-4AD5-A05F-B34A4253BC64}" destId="{AEEEA78D-79BB-4E86-8C4E-A223B1477E5F}" srcOrd="0" destOrd="0" presId="urn:microsoft.com/office/officeart/2005/8/layout/hierarchy3"/>
    <dgm:cxn modelId="{6173A738-76D1-44A5-ADF9-08DE1EEF7CFB}" type="presOf" srcId="{74BB6338-1FA5-413E-B117-8F24232299B6}" destId="{F7BD29AC-43E1-4752-A6CB-F3D3FB1CACEF}" srcOrd="0" destOrd="0" presId="urn:microsoft.com/office/officeart/2005/8/layout/hierarchy3"/>
    <dgm:cxn modelId="{35A5D94E-B252-458B-B44C-ECC5B0FFC740}" type="presOf" srcId="{94268FE0-4417-4FC4-826C-8BF5F438A047}" destId="{B3730221-BFF0-40AC-90C4-AE5EA81634AD}" srcOrd="0" destOrd="0" presId="urn:microsoft.com/office/officeart/2005/8/layout/hierarchy3"/>
    <dgm:cxn modelId="{5B084BDA-AA12-410F-AC5F-1E96810BCA7D}" type="presOf" srcId="{FDE6F880-7373-4EDF-99DF-EC0C5BAB0607}" destId="{1DF10EF1-4465-43BE-9BB1-E6EF8FB9ADA3}" srcOrd="0" destOrd="0" presId="urn:microsoft.com/office/officeart/2005/8/layout/hierarchy3"/>
    <dgm:cxn modelId="{37049F49-6C7C-4588-A27A-CFA8980BB80E}" type="presOf" srcId="{6CD08B6A-46DE-4345-810A-61C705890B24}" destId="{60F91A05-97F3-45E2-B445-4BF144365318}" srcOrd="0" destOrd="0" presId="urn:microsoft.com/office/officeart/2005/8/layout/hierarchy3"/>
    <dgm:cxn modelId="{F23B7CCE-5FA0-473F-9468-528460B5DE22}" srcId="{DFBF5446-671D-42B5-9F2C-F5078D0C300E}" destId="{94268FE0-4417-4FC4-826C-8BF5F438A047}" srcOrd="0" destOrd="0" parTransId="{21D69F03-0517-4A90-B555-1DB9C07CFD26}" sibTransId="{B4C92277-6D12-4339-A612-45060DF5761B}"/>
    <dgm:cxn modelId="{F52E4052-381B-420D-BC17-DB917F084893}" type="presOf" srcId="{94268FE0-4417-4FC4-826C-8BF5F438A047}" destId="{BCD637B3-EB93-4B9D-82C2-793649D0471A}" srcOrd="1" destOrd="0" presId="urn:microsoft.com/office/officeart/2005/8/layout/hierarchy3"/>
    <dgm:cxn modelId="{0C8DD479-9D1B-4D85-B1A9-B16B7EB66A2B}" srcId="{94268FE0-4417-4FC4-826C-8BF5F438A047}" destId="{6CD08B6A-46DE-4345-810A-61C705890B24}" srcOrd="2" destOrd="0" parTransId="{391580CD-4ACD-4931-8C01-4FE023C927E6}" sibTransId="{84D0C813-93FC-46B4-A375-4EC40D4F2386}"/>
    <dgm:cxn modelId="{4A618CDE-D9ED-431B-8531-DCFEB66BA3A8}" srcId="{94268FE0-4417-4FC4-826C-8BF5F438A047}" destId="{74BB6338-1FA5-413E-B117-8F24232299B6}" srcOrd="1" destOrd="0" parTransId="{FDE6F880-7373-4EDF-99DF-EC0C5BAB0607}" sibTransId="{38D826A0-E20A-4EDA-9667-A1FA5E8329F4}"/>
    <dgm:cxn modelId="{AE2C9100-6E75-4223-B760-B9F3FF654660}" type="presOf" srcId="{391580CD-4ACD-4931-8C01-4FE023C927E6}" destId="{C5DD961C-B695-4116-A9F7-F53C9584CEB1}" srcOrd="0" destOrd="0" presId="urn:microsoft.com/office/officeart/2005/8/layout/hierarchy3"/>
    <dgm:cxn modelId="{911B8968-22A3-4C14-A9F1-8FCEE6D10003}" type="presParOf" srcId="{1B7F4D3F-300B-4803-8BE8-94DDA3A8856E}" destId="{60831CA7-E367-446D-83FF-5D1E4243B906}" srcOrd="0" destOrd="0" presId="urn:microsoft.com/office/officeart/2005/8/layout/hierarchy3"/>
    <dgm:cxn modelId="{3804342D-2918-4C00-B7C8-3A8EE0073959}" type="presParOf" srcId="{60831CA7-E367-446D-83FF-5D1E4243B906}" destId="{A631E219-F669-4B6E-A8D8-6906DF23D015}" srcOrd="0" destOrd="0" presId="urn:microsoft.com/office/officeart/2005/8/layout/hierarchy3"/>
    <dgm:cxn modelId="{196EE02C-5BB2-4FFB-8F5D-09BE93F8F9DE}" type="presParOf" srcId="{A631E219-F669-4B6E-A8D8-6906DF23D015}" destId="{B3730221-BFF0-40AC-90C4-AE5EA81634AD}" srcOrd="0" destOrd="0" presId="urn:microsoft.com/office/officeart/2005/8/layout/hierarchy3"/>
    <dgm:cxn modelId="{78E55506-78B7-4731-B8ED-1829771A9D96}" type="presParOf" srcId="{A631E219-F669-4B6E-A8D8-6906DF23D015}" destId="{BCD637B3-EB93-4B9D-82C2-793649D0471A}" srcOrd="1" destOrd="0" presId="urn:microsoft.com/office/officeart/2005/8/layout/hierarchy3"/>
    <dgm:cxn modelId="{DE733021-08BD-4105-BA5F-C709D7AEABFB}" type="presParOf" srcId="{60831CA7-E367-446D-83FF-5D1E4243B906}" destId="{1272A74D-AB17-448A-97F3-5D036E998670}" srcOrd="1" destOrd="0" presId="urn:microsoft.com/office/officeart/2005/8/layout/hierarchy3"/>
    <dgm:cxn modelId="{93AE9CC6-DAD0-4133-BF23-339C0BC57906}" type="presParOf" srcId="{1272A74D-AB17-448A-97F3-5D036E998670}" destId="{AEEEA78D-79BB-4E86-8C4E-A223B1477E5F}" srcOrd="0" destOrd="0" presId="urn:microsoft.com/office/officeart/2005/8/layout/hierarchy3"/>
    <dgm:cxn modelId="{4411A13C-CE5D-4C47-B354-233EDF68825F}" type="presParOf" srcId="{1272A74D-AB17-448A-97F3-5D036E998670}" destId="{17C6A6FF-7EF7-4B5A-A672-8A16F11FD3DC}" srcOrd="1" destOrd="0" presId="urn:microsoft.com/office/officeart/2005/8/layout/hierarchy3"/>
    <dgm:cxn modelId="{160B61E3-E672-4022-90EB-8C238C65E99A}" type="presParOf" srcId="{1272A74D-AB17-448A-97F3-5D036E998670}" destId="{1DF10EF1-4465-43BE-9BB1-E6EF8FB9ADA3}" srcOrd="2" destOrd="0" presId="urn:microsoft.com/office/officeart/2005/8/layout/hierarchy3"/>
    <dgm:cxn modelId="{55C6BE6B-CCA9-4F4F-818A-45F6E9DB0CEB}" type="presParOf" srcId="{1272A74D-AB17-448A-97F3-5D036E998670}" destId="{F7BD29AC-43E1-4752-A6CB-F3D3FB1CACEF}" srcOrd="3" destOrd="0" presId="urn:microsoft.com/office/officeart/2005/8/layout/hierarchy3"/>
    <dgm:cxn modelId="{4FCEF714-56B5-42DA-8879-4B29043565C7}" type="presParOf" srcId="{1272A74D-AB17-448A-97F3-5D036E998670}" destId="{C5DD961C-B695-4116-A9F7-F53C9584CEB1}" srcOrd="4" destOrd="0" presId="urn:microsoft.com/office/officeart/2005/8/layout/hierarchy3"/>
    <dgm:cxn modelId="{1F0B3284-A44E-4A50-9600-F8D18F02EEF9}" type="presParOf" srcId="{1272A74D-AB17-448A-97F3-5D036E998670}" destId="{60F91A05-97F3-45E2-B445-4BF14436531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A52656-B784-405F-84BA-9B2E3F195EA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8FF25007-CF4C-4C16-9546-8DE9B046F19C}">
      <dgm:prSet phldrT="[Текст]" custT="1"/>
      <dgm:spPr/>
      <dgm:t>
        <a:bodyPr/>
        <a:lstStyle/>
        <a:p>
          <a:r>
            <a:rPr lang="ru-RU" sz="2000" dirty="0" smtClean="0">
              <a:solidFill>
                <a:schemeClr val="tx1"/>
              </a:solidFill>
              <a:latin typeface="+mn-lt"/>
            </a:rPr>
            <a:t>П. 8 Положения об особенностях участия СМСП</a:t>
          </a:r>
          <a:endParaRPr lang="ru-RU" sz="2000" dirty="0">
            <a:solidFill>
              <a:schemeClr val="tx1"/>
            </a:solidFill>
            <a:latin typeface="+mn-lt"/>
          </a:endParaRPr>
        </a:p>
      </dgm:t>
    </dgm:pt>
    <dgm:pt modelId="{8CD986B5-EDB8-49FD-B1B3-8B2196475DAA}" type="parTrans" cxnId="{49B9943D-F90A-455E-AFF8-D4AD49B6AE0A}">
      <dgm:prSet/>
      <dgm:spPr/>
      <dgm:t>
        <a:bodyPr/>
        <a:lstStyle/>
        <a:p>
          <a:endParaRPr lang="ru-RU" sz="2000">
            <a:latin typeface="+mn-lt"/>
          </a:endParaRPr>
        </a:p>
      </dgm:t>
    </dgm:pt>
    <dgm:pt modelId="{0A234E33-D328-4496-A24F-BE0E68EC5214}" type="sibTrans" cxnId="{49B9943D-F90A-455E-AFF8-D4AD49B6AE0A}">
      <dgm:prSet/>
      <dgm:spPr/>
      <dgm:t>
        <a:bodyPr/>
        <a:lstStyle/>
        <a:p>
          <a:endParaRPr lang="ru-RU" sz="2000">
            <a:latin typeface="+mn-lt"/>
          </a:endParaRPr>
        </a:p>
      </dgm:t>
    </dgm:pt>
    <dgm:pt modelId="{52FAE178-3FD3-4C83-86AD-55D0949CBDC5}">
      <dgm:prSet phldrT="[Текст]" custT="1"/>
      <dgm:spPr/>
      <dgm:t>
        <a:bodyPr/>
        <a:lstStyle/>
        <a:p>
          <a:r>
            <a:rPr lang="ru-RU" sz="2000" b="0" i="0" dirty="0" smtClean="0">
              <a:latin typeface="+mn-lt"/>
            </a:rPr>
            <a:t>Для осуществления закупок в соответствии с </a:t>
          </a:r>
          <a:r>
            <a:rPr lang="ru-RU" sz="2000" b="1" i="0" dirty="0" smtClean="0">
              <a:solidFill>
                <a:srgbClr val="7030A0"/>
              </a:solidFill>
              <a:latin typeface="+mn-lt"/>
            </a:rPr>
            <a:t>подпунктом "б" пункта 4 Положения </a:t>
          </a:r>
          <a:r>
            <a:rPr lang="ru-RU" sz="2000" b="0" i="0" dirty="0" smtClean="0">
              <a:latin typeface="+mn-lt"/>
            </a:rPr>
            <a:t>заказчики утверждают перечень товаров, работ, услуг. При этом допускается осуществление закупки ТРУ, включенных в такой перечень, у любых лиц, в том числе не являющихся субъектами малого и среднего предпринимательства.</a:t>
          </a:r>
          <a:endParaRPr lang="ru-RU" sz="2000" b="1" u="none" dirty="0">
            <a:latin typeface="+mn-lt"/>
          </a:endParaRPr>
        </a:p>
      </dgm:t>
    </dgm:pt>
    <dgm:pt modelId="{C82A2260-4249-4620-9851-296CDA3547B7}" type="parTrans" cxnId="{4CC1C375-180E-4D42-9DED-F755E37081BD}">
      <dgm:prSet/>
      <dgm:spPr/>
      <dgm:t>
        <a:bodyPr/>
        <a:lstStyle/>
        <a:p>
          <a:endParaRPr lang="ru-RU" sz="2000">
            <a:latin typeface="+mn-lt"/>
          </a:endParaRPr>
        </a:p>
      </dgm:t>
    </dgm:pt>
    <dgm:pt modelId="{7C57D717-0999-4F38-8C7B-D274CA86E5D5}" type="sibTrans" cxnId="{4CC1C375-180E-4D42-9DED-F755E37081BD}">
      <dgm:prSet/>
      <dgm:spPr/>
      <dgm:t>
        <a:bodyPr/>
        <a:lstStyle/>
        <a:p>
          <a:endParaRPr lang="ru-RU" sz="2000">
            <a:latin typeface="+mn-lt"/>
          </a:endParaRPr>
        </a:p>
      </dgm:t>
    </dgm:pt>
    <dgm:pt modelId="{67995581-C0FB-4338-9DFF-E955B1B8A2DD}">
      <dgm:prSet phldrT="[Текст]" custT="1"/>
      <dgm:spPr/>
      <dgm:t>
        <a:bodyPr/>
        <a:lstStyle/>
        <a:p>
          <a:r>
            <a:rPr lang="ru-RU" sz="2000" dirty="0" smtClean="0">
              <a:solidFill>
                <a:schemeClr val="tx1"/>
              </a:solidFill>
              <a:latin typeface="+mn-lt"/>
            </a:rPr>
            <a:t>П. 9</a:t>
          </a:r>
          <a:r>
            <a:rPr lang="en-US" sz="2000" dirty="0" smtClean="0">
              <a:solidFill>
                <a:schemeClr val="tx1"/>
              </a:solidFill>
              <a:latin typeface="+mn-lt"/>
            </a:rPr>
            <a:t> </a:t>
          </a:r>
          <a:r>
            <a:rPr lang="ru-RU" sz="2000" dirty="0" smtClean="0">
              <a:solidFill>
                <a:schemeClr val="tx1"/>
              </a:solidFill>
              <a:latin typeface="+mn-lt"/>
            </a:rPr>
            <a:t>Положения об особенностях участия СМСП</a:t>
          </a:r>
          <a:endParaRPr lang="ru-RU" sz="2000" dirty="0">
            <a:solidFill>
              <a:schemeClr val="tx1"/>
            </a:solidFill>
            <a:latin typeface="+mn-lt"/>
          </a:endParaRPr>
        </a:p>
      </dgm:t>
    </dgm:pt>
    <dgm:pt modelId="{225DA9D0-246A-469A-A624-13D79C692A17}" type="parTrans" cxnId="{7F2EC454-D1CB-4998-93F6-B6E7AEBFC742}">
      <dgm:prSet/>
      <dgm:spPr/>
      <dgm:t>
        <a:bodyPr/>
        <a:lstStyle/>
        <a:p>
          <a:endParaRPr lang="ru-RU" sz="2000">
            <a:latin typeface="+mn-lt"/>
          </a:endParaRPr>
        </a:p>
      </dgm:t>
    </dgm:pt>
    <dgm:pt modelId="{C4F47707-1DD2-4C04-AF57-37F4CBA626E6}" type="sibTrans" cxnId="{7F2EC454-D1CB-4998-93F6-B6E7AEBFC742}">
      <dgm:prSet/>
      <dgm:spPr/>
      <dgm:t>
        <a:bodyPr/>
        <a:lstStyle/>
        <a:p>
          <a:endParaRPr lang="ru-RU" sz="2000">
            <a:latin typeface="+mn-lt"/>
          </a:endParaRPr>
        </a:p>
      </dgm:t>
    </dgm:pt>
    <dgm:pt modelId="{25BB52DF-F3E7-457B-B883-944A5E7F22D0}">
      <dgm:prSet phldrT="[Текст]" custT="1"/>
      <dgm:spPr/>
      <dgm:t>
        <a:bodyPr/>
        <a:lstStyle/>
        <a:p>
          <a:r>
            <a:rPr lang="ru-RU" sz="2000" dirty="0" smtClean="0">
              <a:latin typeface="+mn-lt"/>
            </a:rPr>
            <a:t>Перечень составляется на основании ОКПД2 и включает в себя наименования ТРУ и соответствующий код (с обязательным указанием разделов, подразделов и рекомендуемым указанием групп и подгрупп видов экономической деятельности, классов и подклассов продукции и услуг, а также видов продукции и услуг)</a:t>
          </a:r>
          <a:endParaRPr lang="ru-RU" sz="2000" dirty="0">
            <a:latin typeface="+mn-lt"/>
          </a:endParaRPr>
        </a:p>
      </dgm:t>
    </dgm:pt>
    <dgm:pt modelId="{7B9F47B5-44DE-4624-BC99-EAE82374EFAD}" type="parTrans" cxnId="{40370F74-1153-4AC6-B76F-68004147DA84}">
      <dgm:prSet/>
      <dgm:spPr/>
      <dgm:t>
        <a:bodyPr/>
        <a:lstStyle/>
        <a:p>
          <a:endParaRPr lang="ru-RU" sz="2000">
            <a:latin typeface="+mn-lt"/>
          </a:endParaRPr>
        </a:p>
      </dgm:t>
    </dgm:pt>
    <dgm:pt modelId="{AB75B7E6-7943-4C6F-8FE7-2149F739D110}" type="sibTrans" cxnId="{40370F74-1153-4AC6-B76F-68004147DA84}">
      <dgm:prSet/>
      <dgm:spPr/>
      <dgm:t>
        <a:bodyPr/>
        <a:lstStyle/>
        <a:p>
          <a:endParaRPr lang="ru-RU" sz="2000">
            <a:latin typeface="+mn-lt"/>
          </a:endParaRPr>
        </a:p>
      </dgm:t>
    </dgm:pt>
    <dgm:pt modelId="{FA8645AA-1E3C-4AA8-8ED5-C797A04B2231}">
      <dgm:prSet phldrT="[Текст]" custT="1"/>
      <dgm:spPr/>
      <dgm:t>
        <a:bodyPr/>
        <a:lstStyle/>
        <a:p>
          <a:r>
            <a:rPr lang="ru-RU" sz="2000" dirty="0" smtClean="0">
              <a:latin typeface="+mn-lt"/>
            </a:rPr>
            <a:t>Заказчик размещает перечень ЕИС, </a:t>
          </a:r>
          <a:r>
            <a:rPr lang="ru-RU" sz="2000" b="1" u="sng" dirty="0" smtClean="0">
              <a:solidFill>
                <a:srgbClr val="7030A0"/>
              </a:solidFill>
              <a:latin typeface="+mn-lt"/>
            </a:rPr>
            <a:t>а также на сайте заказчика в сети "Интернет"</a:t>
          </a:r>
          <a:endParaRPr lang="ru-RU" sz="2000" b="1" u="sng" dirty="0">
            <a:solidFill>
              <a:srgbClr val="7030A0"/>
            </a:solidFill>
            <a:latin typeface="+mn-lt"/>
          </a:endParaRPr>
        </a:p>
      </dgm:t>
    </dgm:pt>
    <dgm:pt modelId="{A70411BE-8362-409F-B510-5F3AF07DFD4D}" type="parTrans" cxnId="{BF5A3190-0A72-45D7-9C61-D842C96DC748}">
      <dgm:prSet/>
      <dgm:spPr/>
      <dgm:t>
        <a:bodyPr/>
        <a:lstStyle/>
        <a:p>
          <a:endParaRPr lang="ru-RU" sz="2000">
            <a:latin typeface="+mn-lt"/>
          </a:endParaRPr>
        </a:p>
      </dgm:t>
    </dgm:pt>
    <dgm:pt modelId="{7049242D-C91B-46A4-94D7-EE91EC0AB498}" type="sibTrans" cxnId="{BF5A3190-0A72-45D7-9C61-D842C96DC748}">
      <dgm:prSet/>
      <dgm:spPr/>
      <dgm:t>
        <a:bodyPr/>
        <a:lstStyle/>
        <a:p>
          <a:endParaRPr lang="ru-RU" sz="2000">
            <a:latin typeface="+mn-lt"/>
          </a:endParaRPr>
        </a:p>
      </dgm:t>
    </dgm:pt>
    <dgm:pt modelId="{25DD42A9-73C6-4F1D-8C81-15D1CB777210}">
      <dgm:prSet phldrT="[Текст]" custT="1"/>
      <dgm:spPr/>
      <dgm:t>
        <a:bodyPr/>
        <a:lstStyle/>
        <a:p>
          <a:r>
            <a:rPr lang="ru-RU" sz="2000" dirty="0" smtClean="0">
              <a:solidFill>
                <a:schemeClr val="tx1"/>
              </a:solidFill>
              <a:latin typeface="+mn-lt"/>
            </a:rPr>
            <a:t>П. </a:t>
          </a:r>
          <a:r>
            <a:rPr lang="en-US" sz="2000" dirty="0" smtClean="0">
              <a:solidFill>
                <a:schemeClr val="tx1"/>
              </a:solidFill>
              <a:latin typeface="+mn-lt"/>
            </a:rPr>
            <a:t>10 </a:t>
          </a:r>
          <a:r>
            <a:rPr lang="ru-RU" sz="2000" dirty="0" smtClean="0">
              <a:solidFill>
                <a:schemeClr val="tx1"/>
              </a:solidFill>
              <a:latin typeface="+mn-lt"/>
            </a:rPr>
            <a:t>Положения об особенностях участия СМСП</a:t>
          </a:r>
          <a:endParaRPr lang="ru-RU" sz="2000" dirty="0">
            <a:solidFill>
              <a:schemeClr val="tx1"/>
            </a:solidFill>
            <a:latin typeface="+mn-lt"/>
          </a:endParaRPr>
        </a:p>
      </dgm:t>
    </dgm:pt>
    <dgm:pt modelId="{F4DE3744-B92F-4CD7-B7C1-EBD3C239DE66}" type="parTrans" cxnId="{7ECAE843-E62C-4FC2-A988-89BD9EF9A922}">
      <dgm:prSet/>
      <dgm:spPr/>
      <dgm:t>
        <a:bodyPr/>
        <a:lstStyle/>
        <a:p>
          <a:endParaRPr lang="ru-RU" sz="2000">
            <a:latin typeface="+mn-lt"/>
          </a:endParaRPr>
        </a:p>
      </dgm:t>
    </dgm:pt>
    <dgm:pt modelId="{03A19694-66FC-401F-B867-8A367F115C3D}" type="sibTrans" cxnId="{7ECAE843-E62C-4FC2-A988-89BD9EF9A922}">
      <dgm:prSet/>
      <dgm:spPr/>
      <dgm:t>
        <a:bodyPr/>
        <a:lstStyle/>
        <a:p>
          <a:endParaRPr lang="ru-RU" sz="2000">
            <a:latin typeface="+mn-lt"/>
          </a:endParaRPr>
        </a:p>
      </dgm:t>
    </dgm:pt>
    <dgm:pt modelId="{3DDA9D39-F7E7-457C-9725-32DADC0EB919}" type="pres">
      <dgm:prSet presAssocID="{8DA52656-B784-405F-84BA-9B2E3F195EAF}" presName="linear" presStyleCnt="0">
        <dgm:presLayoutVars>
          <dgm:dir/>
          <dgm:animLvl val="lvl"/>
          <dgm:resizeHandles val="exact"/>
        </dgm:presLayoutVars>
      </dgm:prSet>
      <dgm:spPr/>
      <dgm:t>
        <a:bodyPr/>
        <a:lstStyle/>
        <a:p>
          <a:endParaRPr lang="ru-RU"/>
        </a:p>
      </dgm:t>
    </dgm:pt>
    <dgm:pt modelId="{5B02A2E3-8239-4C78-845C-A6B5388D3EE8}" type="pres">
      <dgm:prSet presAssocID="{8FF25007-CF4C-4C16-9546-8DE9B046F19C}" presName="parentLin" presStyleCnt="0"/>
      <dgm:spPr/>
    </dgm:pt>
    <dgm:pt modelId="{3D298627-1C38-4A1D-9779-92B12EABF04B}" type="pres">
      <dgm:prSet presAssocID="{8FF25007-CF4C-4C16-9546-8DE9B046F19C}" presName="parentLeftMargin" presStyleLbl="node1" presStyleIdx="0" presStyleCnt="3"/>
      <dgm:spPr/>
      <dgm:t>
        <a:bodyPr/>
        <a:lstStyle/>
        <a:p>
          <a:endParaRPr lang="ru-RU"/>
        </a:p>
      </dgm:t>
    </dgm:pt>
    <dgm:pt modelId="{A6631AFB-A5D8-4D57-8FC9-929DA2E94BC1}" type="pres">
      <dgm:prSet presAssocID="{8FF25007-CF4C-4C16-9546-8DE9B046F19C}" presName="parentText" presStyleLbl="node1" presStyleIdx="0" presStyleCnt="3">
        <dgm:presLayoutVars>
          <dgm:chMax val="0"/>
          <dgm:bulletEnabled val="1"/>
        </dgm:presLayoutVars>
      </dgm:prSet>
      <dgm:spPr/>
      <dgm:t>
        <a:bodyPr/>
        <a:lstStyle/>
        <a:p>
          <a:endParaRPr lang="ru-RU"/>
        </a:p>
      </dgm:t>
    </dgm:pt>
    <dgm:pt modelId="{3A21467E-E320-4D53-BF7E-6932283D2B54}" type="pres">
      <dgm:prSet presAssocID="{8FF25007-CF4C-4C16-9546-8DE9B046F19C}" presName="negativeSpace" presStyleCnt="0"/>
      <dgm:spPr/>
    </dgm:pt>
    <dgm:pt modelId="{4C08E75C-DF80-48B2-8FB2-4928782A917D}" type="pres">
      <dgm:prSet presAssocID="{8FF25007-CF4C-4C16-9546-8DE9B046F19C}" presName="childText" presStyleLbl="conFgAcc1" presStyleIdx="0" presStyleCnt="3">
        <dgm:presLayoutVars>
          <dgm:bulletEnabled val="1"/>
        </dgm:presLayoutVars>
      </dgm:prSet>
      <dgm:spPr/>
      <dgm:t>
        <a:bodyPr/>
        <a:lstStyle/>
        <a:p>
          <a:endParaRPr lang="ru-RU"/>
        </a:p>
      </dgm:t>
    </dgm:pt>
    <dgm:pt modelId="{E0440C4E-7168-454C-9935-748AF0E7F19A}" type="pres">
      <dgm:prSet presAssocID="{0A234E33-D328-4496-A24F-BE0E68EC5214}" presName="spaceBetweenRectangles" presStyleCnt="0"/>
      <dgm:spPr/>
    </dgm:pt>
    <dgm:pt modelId="{B4E59114-EFC7-4620-A203-B57C231ADC14}" type="pres">
      <dgm:prSet presAssocID="{67995581-C0FB-4338-9DFF-E955B1B8A2DD}" presName="parentLin" presStyleCnt="0"/>
      <dgm:spPr/>
    </dgm:pt>
    <dgm:pt modelId="{5A295066-A699-4F5B-8505-AC61701DB014}" type="pres">
      <dgm:prSet presAssocID="{67995581-C0FB-4338-9DFF-E955B1B8A2DD}" presName="parentLeftMargin" presStyleLbl="node1" presStyleIdx="0" presStyleCnt="3"/>
      <dgm:spPr/>
      <dgm:t>
        <a:bodyPr/>
        <a:lstStyle/>
        <a:p>
          <a:endParaRPr lang="ru-RU"/>
        </a:p>
      </dgm:t>
    </dgm:pt>
    <dgm:pt modelId="{000BBB8C-5E26-4A7E-A567-20D7D5C4ED63}" type="pres">
      <dgm:prSet presAssocID="{67995581-C0FB-4338-9DFF-E955B1B8A2DD}" presName="parentText" presStyleLbl="node1" presStyleIdx="1" presStyleCnt="3">
        <dgm:presLayoutVars>
          <dgm:chMax val="0"/>
          <dgm:bulletEnabled val="1"/>
        </dgm:presLayoutVars>
      </dgm:prSet>
      <dgm:spPr/>
      <dgm:t>
        <a:bodyPr/>
        <a:lstStyle/>
        <a:p>
          <a:endParaRPr lang="ru-RU"/>
        </a:p>
      </dgm:t>
    </dgm:pt>
    <dgm:pt modelId="{0B4D8A44-37FE-4583-B278-C5AE53739C09}" type="pres">
      <dgm:prSet presAssocID="{67995581-C0FB-4338-9DFF-E955B1B8A2DD}" presName="negativeSpace" presStyleCnt="0"/>
      <dgm:spPr/>
    </dgm:pt>
    <dgm:pt modelId="{23186328-68B0-4B3A-83C6-AAEE3FD460E5}" type="pres">
      <dgm:prSet presAssocID="{67995581-C0FB-4338-9DFF-E955B1B8A2DD}" presName="childText" presStyleLbl="conFgAcc1" presStyleIdx="1" presStyleCnt="3">
        <dgm:presLayoutVars>
          <dgm:bulletEnabled val="1"/>
        </dgm:presLayoutVars>
      </dgm:prSet>
      <dgm:spPr/>
      <dgm:t>
        <a:bodyPr/>
        <a:lstStyle/>
        <a:p>
          <a:endParaRPr lang="ru-RU"/>
        </a:p>
      </dgm:t>
    </dgm:pt>
    <dgm:pt modelId="{4B72C151-F9C2-462B-A08B-1AC0227848FF}" type="pres">
      <dgm:prSet presAssocID="{C4F47707-1DD2-4C04-AF57-37F4CBA626E6}" presName="spaceBetweenRectangles" presStyleCnt="0"/>
      <dgm:spPr/>
    </dgm:pt>
    <dgm:pt modelId="{16717F1E-7649-4628-9D9F-0A88DBAF6537}" type="pres">
      <dgm:prSet presAssocID="{25DD42A9-73C6-4F1D-8C81-15D1CB777210}" presName="parentLin" presStyleCnt="0"/>
      <dgm:spPr/>
    </dgm:pt>
    <dgm:pt modelId="{BD51988F-6EB9-4AFA-A79E-DBFD76EB1A06}" type="pres">
      <dgm:prSet presAssocID="{25DD42A9-73C6-4F1D-8C81-15D1CB777210}" presName="parentLeftMargin" presStyleLbl="node1" presStyleIdx="1" presStyleCnt="3"/>
      <dgm:spPr/>
      <dgm:t>
        <a:bodyPr/>
        <a:lstStyle/>
        <a:p>
          <a:endParaRPr lang="ru-RU"/>
        </a:p>
      </dgm:t>
    </dgm:pt>
    <dgm:pt modelId="{2CF77D73-DFF3-47F4-9E4C-6F1257B11BBC}" type="pres">
      <dgm:prSet presAssocID="{25DD42A9-73C6-4F1D-8C81-15D1CB777210}" presName="parentText" presStyleLbl="node1" presStyleIdx="2" presStyleCnt="3">
        <dgm:presLayoutVars>
          <dgm:chMax val="0"/>
          <dgm:bulletEnabled val="1"/>
        </dgm:presLayoutVars>
      </dgm:prSet>
      <dgm:spPr/>
      <dgm:t>
        <a:bodyPr/>
        <a:lstStyle/>
        <a:p>
          <a:endParaRPr lang="ru-RU"/>
        </a:p>
      </dgm:t>
    </dgm:pt>
    <dgm:pt modelId="{3EAAFBC3-42BF-4346-ABFE-FF30C6074736}" type="pres">
      <dgm:prSet presAssocID="{25DD42A9-73C6-4F1D-8C81-15D1CB777210}" presName="negativeSpace" presStyleCnt="0"/>
      <dgm:spPr/>
    </dgm:pt>
    <dgm:pt modelId="{F0126086-A140-4607-9C8D-563BD9BB14BB}" type="pres">
      <dgm:prSet presAssocID="{25DD42A9-73C6-4F1D-8C81-15D1CB777210}" presName="childText" presStyleLbl="conFgAcc1" presStyleIdx="2" presStyleCnt="3">
        <dgm:presLayoutVars>
          <dgm:bulletEnabled val="1"/>
        </dgm:presLayoutVars>
      </dgm:prSet>
      <dgm:spPr/>
      <dgm:t>
        <a:bodyPr/>
        <a:lstStyle/>
        <a:p>
          <a:endParaRPr lang="ru-RU"/>
        </a:p>
      </dgm:t>
    </dgm:pt>
  </dgm:ptLst>
  <dgm:cxnLst>
    <dgm:cxn modelId="{C96F175E-2F27-4C6A-95FA-D51DD604BA0D}" type="presOf" srcId="{FA8645AA-1E3C-4AA8-8ED5-C797A04B2231}" destId="{F0126086-A140-4607-9C8D-563BD9BB14BB}" srcOrd="0" destOrd="0" presId="urn:microsoft.com/office/officeart/2005/8/layout/list1"/>
    <dgm:cxn modelId="{7ECAE843-E62C-4FC2-A988-89BD9EF9A922}" srcId="{8DA52656-B784-405F-84BA-9B2E3F195EAF}" destId="{25DD42A9-73C6-4F1D-8C81-15D1CB777210}" srcOrd="2" destOrd="0" parTransId="{F4DE3744-B92F-4CD7-B7C1-EBD3C239DE66}" sibTransId="{03A19694-66FC-401F-B867-8A367F115C3D}"/>
    <dgm:cxn modelId="{49B9943D-F90A-455E-AFF8-D4AD49B6AE0A}" srcId="{8DA52656-B784-405F-84BA-9B2E3F195EAF}" destId="{8FF25007-CF4C-4C16-9546-8DE9B046F19C}" srcOrd="0" destOrd="0" parTransId="{8CD986B5-EDB8-49FD-B1B3-8B2196475DAA}" sibTransId="{0A234E33-D328-4496-A24F-BE0E68EC5214}"/>
    <dgm:cxn modelId="{193CB94F-B5A4-42EE-B322-61AC034B934B}" type="presOf" srcId="{25BB52DF-F3E7-457B-B883-944A5E7F22D0}" destId="{23186328-68B0-4B3A-83C6-AAEE3FD460E5}" srcOrd="0" destOrd="0" presId="urn:microsoft.com/office/officeart/2005/8/layout/list1"/>
    <dgm:cxn modelId="{30726968-508E-4257-8996-6F1F0DBD9FC8}" type="presOf" srcId="{8FF25007-CF4C-4C16-9546-8DE9B046F19C}" destId="{A6631AFB-A5D8-4D57-8FC9-929DA2E94BC1}" srcOrd="1" destOrd="0" presId="urn:microsoft.com/office/officeart/2005/8/layout/list1"/>
    <dgm:cxn modelId="{40370F74-1153-4AC6-B76F-68004147DA84}" srcId="{67995581-C0FB-4338-9DFF-E955B1B8A2DD}" destId="{25BB52DF-F3E7-457B-B883-944A5E7F22D0}" srcOrd="0" destOrd="0" parTransId="{7B9F47B5-44DE-4624-BC99-EAE82374EFAD}" sibTransId="{AB75B7E6-7943-4C6F-8FE7-2149F739D110}"/>
    <dgm:cxn modelId="{CBB109D9-9830-4C83-95D3-995A72241156}" type="presOf" srcId="{25DD42A9-73C6-4F1D-8C81-15D1CB777210}" destId="{BD51988F-6EB9-4AFA-A79E-DBFD76EB1A06}" srcOrd="0" destOrd="0" presId="urn:microsoft.com/office/officeart/2005/8/layout/list1"/>
    <dgm:cxn modelId="{4CC1C375-180E-4D42-9DED-F755E37081BD}" srcId="{8FF25007-CF4C-4C16-9546-8DE9B046F19C}" destId="{52FAE178-3FD3-4C83-86AD-55D0949CBDC5}" srcOrd="0" destOrd="0" parTransId="{C82A2260-4249-4620-9851-296CDA3547B7}" sibTransId="{7C57D717-0999-4F38-8C7B-D274CA86E5D5}"/>
    <dgm:cxn modelId="{52BE7B4C-2D6D-47AE-90D9-436BF2DB5F2F}" type="presOf" srcId="{25DD42A9-73C6-4F1D-8C81-15D1CB777210}" destId="{2CF77D73-DFF3-47F4-9E4C-6F1257B11BBC}" srcOrd="1" destOrd="0" presId="urn:microsoft.com/office/officeart/2005/8/layout/list1"/>
    <dgm:cxn modelId="{7F2EC454-D1CB-4998-93F6-B6E7AEBFC742}" srcId="{8DA52656-B784-405F-84BA-9B2E3F195EAF}" destId="{67995581-C0FB-4338-9DFF-E955B1B8A2DD}" srcOrd="1" destOrd="0" parTransId="{225DA9D0-246A-469A-A624-13D79C692A17}" sibTransId="{C4F47707-1DD2-4C04-AF57-37F4CBA626E6}"/>
    <dgm:cxn modelId="{DF991A29-5452-42B2-B37A-68D25ED1C0BE}" type="presOf" srcId="{8FF25007-CF4C-4C16-9546-8DE9B046F19C}" destId="{3D298627-1C38-4A1D-9779-92B12EABF04B}" srcOrd="0" destOrd="0" presId="urn:microsoft.com/office/officeart/2005/8/layout/list1"/>
    <dgm:cxn modelId="{736E31D5-9ABF-4F64-A2E4-DEC6AFEEA1F7}" type="presOf" srcId="{67995581-C0FB-4338-9DFF-E955B1B8A2DD}" destId="{000BBB8C-5E26-4A7E-A567-20D7D5C4ED63}" srcOrd="1" destOrd="0" presId="urn:microsoft.com/office/officeart/2005/8/layout/list1"/>
    <dgm:cxn modelId="{6F98BF52-C693-491B-A9B6-5D82A26D3873}" type="presOf" srcId="{52FAE178-3FD3-4C83-86AD-55D0949CBDC5}" destId="{4C08E75C-DF80-48B2-8FB2-4928782A917D}" srcOrd="0" destOrd="0" presId="urn:microsoft.com/office/officeart/2005/8/layout/list1"/>
    <dgm:cxn modelId="{B6CA3D4D-0DEA-46B5-BF29-95ACB2B7CFA0}" type="presOf" srcId="{67995581-C0FB-4338-9DFF-E955B1B8A2DD}" destId="{5A295066-A699-4F5B-8505-AC61701DB014}" srcOrd="0" destOrd="0" presId="urn:microsoft.com/office/officeart/2005/8/layout/list1"/>
    <dgm:cxn modelId="{4ACA9B85-A5FA-419D-ADC0-FA3470C5AE94}" type="presOf" srcId="{8DA52656-B784-405F-84BA-9B2E3F195EAF}" destId="{3DDA9D39-F7E7-457C-9725-32DADC0EB919}" srcOrd="0" destOrd="0" presId="urn:microsoft.com/office/officeart/2005/8/layout/list1"/>
    <dgm:cxn modelId="{BF5A3190-0A72-45D7-9C61-D842C96DC748}" srcId="{25DD42A9-73C6-4F1D-8C81-15D1CB777210}" destId="{FA8645AA-1E3C-4AA8-8ED5-C797A04B2231}" srcOrd="0" destOrd="0" parTransId="{A70411BE-8362-409F-B510-5F3AF07DFD4D}" sibTransId="{7049242D-C91B-46A4-94D7-EE91EC0AB498}"/>
    <dgm:cxn modelId="{78EF8C0E-8C8D-4983-8E5C-557E7FE80C3C}" type="presParOf" srcId="{3DDA9D39-F7E7-457C-9725-32DADC0EB919}" destId="{5B02A2E3-8239-4C78-845C-A6B5388D3EE8}" srcOrd="0" destOrd="0" presId="urn:microsoft.com/office/officeart/2005/8/layout/list1"/>
    <dgm:cxn modelId="{23ED07CB-EF50-4058-A989-50CDACAF5FF0}" type="presParOf" srcId="{5B02A2E3-8239-4C78-845C-A6B5388D3EE8}" destId="{3D298627-1C38-4A1D-9779-92B12EABF04B}" srcOrd="0" destOrd="0" presId="urn:microsoft.com/office/officeart/2005/8/layout/list1"/>
    <dgm:cxn modelId="{77F94205-5064-4244-A1A0-5B4A5C9056FF}" type="presParOf" srcId="{5B02A2E3-8239-4C78-845C-A6B5388D3EE8}" destId="{A6631AFB-A5D8-4D57-8FC9-929DA2E94BC1}" srcOrd="1" destOrd="0" presId="urn:microsoft.com/office/officeart/2005/8/layout/list1"/>
    <dgm:cxn modelId="{9E889435-971E-4AAE-A0B2-31BACE5A0165}" type="presParOf" srcId="{3DDA9D39-F7E7-457C-9725-32DADC0EB919}" destId="{3A21467E-E320-4D53-BF7E-6932283D2B54}" srcOrd="1" destOrd="0" presId="urn:microsoft.com/office/officeart/2005/8/layout/list1"/>
    <dgm:cxn modelId="{1DD33A15-E055-4F53-9CC2-CAB2772632E5}" type="presParOf" srcId="{3DDA9D39-F7E7-457C-9725-32DADC0EB919}" destId="{4C08E75C-DF80-48B2-8FB2-4928782A917D}" srcOrd="2" destOrd="0" presId="urn:microsoft.com/office/officeart/2005/8/layout/list1"/>
    <dgm:cxn modelId="{2D9EBF5C-04BF-4782-B10A-9746FFB948B0}" type="presParOf" srcId="{3DDA9D39-F7E7-457C-9725-32DADC0EB919}" destId="{E0440C4E-7168-454C-9935-748AF0E7F19A}" srcOrd="3" destOrd="0" presId="urn:microsoft.com/office/officeart/2005/8/layout/list1"/>
    <dgm:cxn modelId="{076AE3E9-2AB0-4739-ABA2-1862ACBCEA06}" type="presParOf" srcId="{3DDA9D39-F7E7-457C-9725-32DADC0EB919}" destId="{B4E59114-EFC7-4620-A203-B57C231ADC14}" srcOrd="4" destOrd="0" presId="urn:microsoft.com/office/officeart/2005/8/layout/list1"/>
    <dgm:cxn modelId="{1CD673F7-C1F3-4A2D-B606-34FF13F46431}" type="presParOf" srcId="{B4E59114-EFC7-4620-A203-B57C231ADC14}" destId="{5A295066-A699-4F5B-8505-AC61701DB014}" srcOrd="0" destOrd="0" presId="urn:microsoft.com/office/officeart/2005/8/layout/list1"/>
    <dgm:cxn modelId="{0DB6BB78-3664-4BA6-8564-FC838694B116}" type="presParOf" srcId="{B4E59114-EFC7-4620-A203-B57C231ADC14}" destId="{000BBB8C-5E26-4A7E-A567-20D7D5C4ED63}" srcOrd="1" destOrd="0" presId="urn:microsoft.com/office/officeart/2005/8/layout/list1"/>
    <dgm:cxn modelId="{02D798B7-4B89-443D-B9EA-1C4A71D3D9CA}" type="presParOf" srcId="{3DDA9D39-F7E7-457C-9725-32DADC0EB919}" destId="{0B4D8A44-37FE-4583-B278-C5AE53739C09}" srcOrd="5" destOrd="0" presId="urn:microsoft.com/office/officeart/2005/8/layout/list1"/>
    <dgm:cxn modelId="{0C1330FC-4399-4E8A-B120-D335995216B5}" type="presParOf" srcId="{3DDA9D39-F7E7-457C-9725-32DADC0EB919}" destId="{23186328-68B0-4B3A-83C6-AAEE3FD460E5}" srcOrd="6" destOrd="0" presId="urn:microsoft.com/office/officeart/2005/8/layout/list1"/>
    <dgm:cxn modelId="{E267FF00-E556-44FE-884D-DB784DDD7C0E}" type="presParOf" srcId="{3DDA9D39-F7E7-457C-9725-32DADC0EB919}" destId="{4B72C151-F9C2-462B-A08B-1AC0227848FF}" srcOrd="7" destOrd="0" presId="urn:microsoft.com/office/officeart/2005/8/layout/list1"/>
    <dgm:cxn modelId="{059CAB28-F00E-4CEE-98CF-DC3AB305344F}" type="presParOf" srcId="{3DDA9D39-F7E7-457C-9725-32DADC0EB919}" destId="{16717F1E-7649-4628-9D9F-0A88DBAF6537}" srcOrd="8" destOrd="0" presId="urn:microsoft.com/office/officeart/2005/8/layout/list1"/>
    <dgm:cxn modelId="{0D426A6D-0819-4990-8A73-227550DC0508}" type="presParOf" srcId="{16717F1E-7649-4628-9D9F-0A88DBAF6537}" destId="{BD51988F-6EB9-4AFA-A79E-DBFD76EB1A06}" srcOrd="0" destOrd="0" presId="urn:microsoft.com/office/officeart/2005/8/layout/list1"/>
    <dgm:cxn modelId="{E913A4B4-0C3E-4D0D-9495-B871FA99F7D0}" type="presParOf" srcId="{16717F1E-7649-4628-9D9F-0A88DBAF6537}" destId="{2CF77D73-DFF3-47F4-9E4C-6F1257B11BBC}" srcOrd="1" destOrd="0" presId="urn:microsoft.com/office/officeart/2005/8/layout/list1"/>
    <dgm:cxn modelId="{12F3195B-DEFA-43B1-8CFA-F633240B98C7}" type="presParOf" srcId="{3DDA9D39-F7E7-457C-9725-32DADC0EB919}" destId="{3EAAFBC3-42BF-4346-ABFE-FF30C6074736}" srcOrd="9" destOrd="0" presId="urn:microsoft.com/office/officeart/2005/8/layout/list1"/>
    <dgm:cxn modelId="{DD0630AE-7EA0-448D-92DD-47EE047581CB}" type="presParOf" srcId="{3DDA9D39-F7E7-457C-9725-32DADC0EB919}" destId="{F0126086-A140-4607-9C8D-563BD9BB14B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4C6B69-D615-48DD-BF99-7BA01B558A92}"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ru-RU"/>
        </a:p>
      </dgm:t>
    </dgm:pt>
    <dgm:pt modelId="{44095002-1FF3-489D-AE8C-5462118838E0}">
      <dgm:prSet phldrT="[Текст]"/>
      <dgm:spPr/>
      <dgm:t>
        <a:bodyPr/>
        <a:lstStyle/>
        <a:p>
          <a:r>
            <a:rPr lang="ru-RU" smtClean="0"/>
            <a:t>Просчитать оплаты по всем договорам с 01.01. по 31.12 или суммы договоров</a:t>
          </a:r>
          <a:endParaRPr lang="ru-RU" dirty="0"/>
        </a:p>
      </dgm:t>
    </dgm:pt>
    <dgm:pt modelId="{075F99A8-A981-4F49-A58C-D1F96E7094B9}" type="parTrans" cxnId="{99B2CF78-15DF-48B5-82FA-18C6D81AD13C}">
      <dgm:prSet/>
      <dgm:spPr/>
      <dgm:t>
        <a:bodyPr/>
        <a:lstStyle/>
        <a:p>
          <a:endParaRPr lang="ru-RU">
            <a:solidFill>
              <a:schemeClr val="bg1"/>
            </a:solidFill>
          </a:endParaRPr>
        </a:p>
      </dgm:t>
    </dgm:pt>
    <dgm:pt modelId="{A7F5CB95-05D7-4406-9A6E-BC0E99CD13B0}" type="sibTrans" cxnId="{99B2CF78-15DF-48B5-82FA-18C6D81AD13C}">
      <dgm:prSet/>
      <dgm:spPr/>
      <dgm:t>
        <a:bodyPr/>
        <a:lstStyle/>
        <a:p>
          <a:endParaRPr lang="ru-RU">
            <a:solidFill>
              <a:schemeClr val="bg1"/>
            </a:solidFill>
          </a:endParaRPr>
        </a:p>
      </dgm:t>
    </dgm:pt>
    <dgm:pt modelId="{8E5CC1CB-7576-49D5-A271-DFFE8120BD2B}">
      <dgm:prSet phldrT="[Текст]"/>
      <dgm:spPr/>
      <dgm:t>
        <a:bodyPr/>
        <a:lstStyle/>
        <a:p>
          <a:r>
            <a:rPr lang="ru-RU" smtClean="0"/>
            <a:t>Вычесть оплаты (суммы договоров) по исключениям п.7 положения</a:t>
          </a:r>
          <a:endParaRPr lang="ru-RU" dirty="0"/>
        </a:p>
      </dgm:t>
    </dgm:pt>
    <dgm:pt modelId="{4C162F67-D5B3-4C07-A415-E8EED219234D}" type="parTrans" cxnId="{E9F5D990-6253-49C6-8F06-1A608A9C82DD}">
      <dgm:prSet/>
      <dgm:spPr/>
      <dgm:t>
        <a:bodyPr/>
        <a:lstStyle/>
        <a:p>
          <a:endParaRPr lang="ru-RU">
            <a:solidFill>
              <a:schemeClr val="bg1"/>
            </a:solidFill>
          </a:endParaRPr>
        </a:p>
      </dgm:t>
    </dgm:pt>
    <dgm:pt modelId="{28C6C4EB-55B1-4984-A884-A902880BA3B1}" type="sibTrans" cxnId="{E9F5D990-6253-49C6-8F06-1A608A9C82DD}">
      <dgm:prSet/>
      <dgm:spPr/>
      <dgm:t>
        <a:bodyPr/>
        <a:lstStyle/>
        <a:p>
          <a:endParaRPr lang="ru-RU">
            <a:solidFill>
              <a:schemeClr val="bg1"/>
            </a:solidFill>
          </a:endParaRPr>
        </a:p>
      </dgm:t>
    </dgm:pt>
    <dgm:pt modelId="{480E7C3E-49FC-4306-862B-60D5747EE539}">
      <dgm:prSet phldrT="[Текст]"/>
      <dgm:spPr/>
      <dgm:t>
        <a:bodyPr/>
        <a:lstStyle/>
        <a:p>
          <a:r>
            <a:rPr lang="ru-RU" smtClean="0"/>
            <a:t>Выделить объем оплаты (суммы договоров) у малых и микро</a:t>
          </a:r>
          <a:endParaRPr lang="ru-RU" dirty="0"/>
        </a:p>
      </dgm:t>
    </dgm:pt>
    <dgm:pt modelId="{9E44DD53-996B-467D-BB8C-A884269EB370}" type="parTrans" cxnId="{122F189A-9941-4B70-BB67-0F548C0159A6}">
      <dgm:prSet/>
      <dgm:spPr/>
      <dgm:t>
        <a:bodyPr/>
        <a:lstStyle/>
        <a:p>
          <a:endParaRPr lang="ru-RU">
            <a:solidFill>
              <a:schemeClr val="bg1"/>
            </a:solidFill>
          </a:endParaRPr>
        </a:p>
      </dgm:t>
    </dgm:pt>
    <dgm:pt modelId="{3E94AD31-8573-47D0-8581-17F891AF841F}" type="sibTrans" cxnId="{122F189A-9941-4B70-BB67-0F548C0159A6}">
      <dgm:prSet/>
      <dgm:spPr/>
      <dgm:t>
        <a:bodyPr/>
        <a:lstStyle/>
        <a:p>
          <a:endParaRPr lang="ru-RU">
            <a:solidFill>
              <a:schemeClr val="bg1"/>
            </a:solidFill>
          </a:endParaRPr>
        </a:p>
      </dgm:t>
    </dgm:pt>
    <dgm:pt modelId="{2EAD5BD7-E6BB-4EE3-8876-4BE1AA980C62}">
      <dgm:prSet phldrT="[Текст]"/>
      <dgm:spPr/>
      <dgm:t>
        <a:bodyPr/>
        <a:lstStyle/>
        <a:p>
          <a:r>
            <a:rPr lang="ru-RU" smtClean="0"/>
            <a:t>Рассчитать объем закупок у СМСП (автоматически)</a:t>
          </a:r>
          <a:endParaRPr lang="ru-RU" dirty="0"/>
        </a:p>
      </dgm:t>
    </dgm:pt>
    <dgm:pt modelId="{A4A70433-0A94-4CB5-AB93-CF7CF4E3547E}" type="parTrans" cxnId="{89F73796-20E0-48E9-BF34-7E62656F7D0A}">
      <dgm:prSet/>
      <dgm:spPr/>
      <dgm:t>
        <a:bodyPr/>
        <a:lstStyle/>
        <a:p>
          <a:endParaRPr lang="ru-RU">
            <a:solidFill>
              <a:schemeClr val="bg1"/>
            </a:solidFill>
          </a:endParaRPr>
        </a:p>
      </dgm:t>
    </dgm:pt>
    <dgm:pt modelId="{792E984F-FC30-47E8-81E5-AFD9F6A99B67}" type="sibTrans" cxnId="{89F73796-20E0-48E9-BF34-7E62656F7D0A}">
      <dgm:prSet/>
      <dgm:spPr/>
      <dgm:t>
        <a:bodyPr/>
        <a:lstStyle/>
        <a:p>
          <a:endParaRPr lang="ru-RU">
            <a:solidFill>
              <a:schemeClr val="bg1"/>
            </a:solidFill>
          </a:endParaRPr>
        </a:p>
      </dgm:t>
    </dgm:pt>
    <dgm:pt modelId="{0909A273-75AE-498F-94B2-BEF9AFF2EC4D}" type="pres">
      <dgm:prSet presAssocID="{D94C6B69-D615-48DD-BF99-7BA01B558A92}" presName="outerComposite" presStyleCnt="0">
        <dgm:presLayoutVars>
          <dgm:chMax val="5"/>
          <dgm:dir/>
          <dgm:resizeHandles val="exact"/>
        </dgm:presLayoutVars>
      </dgm:prSet>
      <dgm:spPr/>
      <dgm:t>
        <a:bodyPr/>
        <a:lstStyle/>
        <a:p>
          <a:endParaRPr lang="ru-RU"/>
        </a:p>
      </dgm:t>
    </dgm:pt>
    <dgm:pt modelId="{FDA55684-4191-4BBF-909C-66F8C439B4BC}" type="pres">
      <dgm:prSet presAssocID="{D94C6B69-D615-48DD-BF99-7BA01B558A92}" presName="dummyMaxCanvas" presStyleCnt="0">
        <dgm:presLayoutVars/>
      </dgm:prSet>
      <dgm:spPr/>
      <dgm:t>
        <a:bodyPr/>
        <a:lstStyle/>
        <a:p>
          <a:endParaRPr lang="ru-RU"/>
        </a:p>
      </dgm:t>
    </dgm:pt>
    <dgm:pt modelId="{A3F225EF-1DFF-45F8-9F63-7954E847A12B}" type="pres">
      <dgm:prSet presAssocID="{D94C6B69-D615-48DD-BF99-7BA01B558A92}" presName="FourNodes_1" presStyleLbl="node1" presStyleIdx="0" presStyleCnt="4" custLinFactNeighborX="-2152" custLinFactNeighborY="-31869">
        <dgm:presLayoutVars>
          <dgm:bulletEnabled val="1"/>
        </dgm:presLayoutVars>
      </dgm:prSet>
      <dgm:spPr/>
      <dgm:t>
        <a:bodyPr/>
        <a:lstStyle/>
        <a:p>
          <a:endParaRPr lang="ru-RU"/>
        </a:p>
      </dgm:t>
    </dgm:pt>
    <dgm:pt modelId="{520E7F16-B6C1-4BEB-86F4-52025785837A}" type="pres">
      <dgm:prSet presAssocID="{D94C6B69-D615-48DD-BF99-7BA01B558A92}" presName="FourNodes_2" presStyleLbl="node1" presStyleIdx="1" presStyleCnt="4">
        <dgm:presLayoutVars>
          <dgm:bulletEnabled val="1"/>
        </dgm:presLayoutVars>
      </dgm:prSet>
      <dgm:spPr/>
      <dgm:t>
        <a:bodyPr/>
        <a:lstStyle/>
        <a:p>
          <a:endParaRPr lang="ru-RU"/>
        </a:p>
      </dgm:t>
    </dgm:pt>
    <dgm:pt modelId="{B8E85573-EDC7-41F5-8EE0-46FDFE752445}" type="pres">
      <dgm:prSet presAssocID="{D94C6B69-D615-48DD-BF99-7BA01B558A92}" presName="FourNodes_3" presStyleLbl="node1" presStyleIdx="2" presStyleCnt="4">
        <dgm:presLayoutVars>
          <dgm:bulletEnabled val="1"/>
        </dgm:presLayoutVars>
      </dgm:prSet>
      <dgm:spPr/>
      <dgm:t>
        <a:bodyPr/>
        <a:lstStyle/>
        <a:p>
          <a:endParaRPr lang="ru-RU"/>
        </a:p>
      </dgm:t>
    </dgm:pt>
    <dgm:pt modelId="{6A246F1A-E30D-454A-8068-AC88AEB6373B}" type="pres">
      <dgm:prSet presAssocID="{D94C6B69-D615-48DD-BF99-7BA01B558A92}" presName="FourNodes_4" presStyleLbl="node1" presStyleIdx="3" presStyleCnt="4">
        <dgm:presLayoutVars>
          <dgm:bulletEnabled val="1"/>
        </dgm:presLayoutVars>
      </dgm:prSet>
      <dgm:spPr/>
      <dgm:t>
        <a:bodyPr/>
        <a:lstStyle/>
        <a:p>
          <a:endParaRPr lang="ru-RU"/>
        </a:p>
      </dgm:t>
    </dgm:pt>
    <dgm:pt modelId="{E184DAD7-1970-42DE-B035-D7826B5682CB}" type="pres">
      <dgm:prSet presAssocID="{D94C6B69-D615-48DD-BF99-7BA01B558A92}" presName="FourConn_1-2" presStyleLbl="fgAccFollowNode1" presStyleIdx="0" presStyleCnt="3">
        <dgm:presLayoutVars>
          <dgm:bulletEnabled val="1"/>
        </dgm:presLayoutVars>
      </dgm:prSet>
      <dgm:spPr/>
      <dgm:t>
        <a:bodyPr/>
        <a:lstStyle/>
        <a:p>
          <a:endParaRPr lang="ru-RU"/>
        </a:p>
      </dgm:t>
    </dgm:pt>
    <dgm:pt modelId="{DB8D1294-5AC7-45FE-A221-60F26DBCF9CF}" type="pres">
      <dgm:prSet presAssocID="{D94C6B69-D615-48DD-BF99-7BA01B558A92}" presName="FourConn_2-3" presStyleLbl="fgAccFollowNode1" presStyleIdx="1" presStyleCnt="3">
        <dgm:presLayoutVars>
          <dgm:bulletEnabled val="1"/>
        </dgm:presLayoutVars>
      </dgm:prSet>
      <dgm:spPr/>
      <dgm:t>
        <a:bodyPr/>
        <a:lstStyle/>
        <a:p>
          <a:endParaRPr lang="ru-RU"/>
        </a:p>
      </dgm:t>
    </dgm:pt>
    <dgm:pt modelId="{5F1099D9-F662-470C-9485-B9F2C72822ED}" type="pres">
      <dgm:prSet presAssocID="{D94C6B69-D615-48DD-BF99-7BA01B558A92}" presName="FourConn_3-4" presStyleLbl="fgAccFollowNode1" presStyleIdx="2" presStyleCnt="3">
        <dgm:presLayoutVars>
          <dgm:bulletEnabled val="1"/>
        </dgm:presLayoutVars>
      </dgm:prSet>
      <dgm:spPr/>
      <dgm:t>
        <a:bodyPr/>
        <a:lstStyle/>
        <a:p>
          <a:endParaRPr lang="ru-RU"/>
        </a:p>
      </dgm:t>
    </dgm:pt>
    <dgm:pt modelId="{29EF69B0-2FE1-47F3-BE57-F07B4CFC2164}" type="pres">
      <dgm:prSet presAssocID="{D94C6B69-D615-48DD-BF99-7BA01B558A92}" presName="FourNodes_1_text" presStyleLbl="node1" presStyleIdx="3" presStyleCnt="4">
        <dgm:presLayoutVars>
          <dgm:bulletEnabled val="1"/>
        </dgm:presLayoutVars>
      </dgm:prSet>
      <dgm:spPr/>
      <dgm:t>
        <a:bodyPr/>
        <a:lstStyle/>
        <a:p>
          <a:endParaRPr lang="ru-RU"/>
        </a:p>
      </dgm:t>
    </dgm:pt>
    <dgm:pt modelId="{4B1D8077-1843-4E3E-AE1E-7D6D8EFB847D}" type="pres">
      <dgm:prSet presAssocID="{D94C6B69-D615-48DD-BF99-7BA01B558A92}" presName="FourNodes_2_text" presStyleLbl="node1" presStyleIdx="3" presStyleCnt="4">
        <dgm:presLayoutVars>
          <dgm:bulletEnabled val="1"/>
        </dgm:presLayoutVars>
      </dgm:prSet>
      <dgm:spPr/>
      <dgm:t>
        <a:bodyPr/>
        <a:lstStyle/>
        <a:p>
          <a:endParaRPr lang="ru-RU"/>
        </a:p>
      </dgm:t>
    </dgm:pt>
    <dgm:pt modelId="{79B0A180-D22D-49EB-8ADE-A6295C8F5649}" type="pres">
      <dgm:prSet presAssocID="{D94C6B69-D615-48DD-BF99-7BA01B558A92}" presName="FourNodes_3_text" presStyleLbl="node1" presStyleIdx="3" presStyleCnt="4">
        <dgm:presLayoutVars>
          <dgm:bulletEnabled val="1"/>
        </dgm:presLayoutVars>
      </dgm:prSet>
      <dgm:spPr/>
      <dgm:t>
        <a:bodyPr/>
        <a:lstStyle/>
        <a:p>
          <a:endParaRPr lang="ru-RU"/>
        </a:p>
      </dgm:t>
    </dgm:pt>
    <dgm:pt modelId="{AE9146A7-1EEF-46D4-94AA-029D81E0624D}" type="pres">
      <dgm:prSet presAssocID="{D94C6B69-D615-48DD-BF99-7BA01B558A92}" presName="FourNodes_4_text" presStyleLbl="node1" presStyleIdx="3" presStyleCnt="4">
        <dgm:presLayoutVars>
          <dgm:bulletEnabled val="1"/>
        </dgm:presLayoutVars>
      </dgm:prSet>
      <dgm:spPr/>
      <dgm:t>
        <a:bodyPr/>
        <a:lstStyle/>
        <a:p>
          <a:endParaRPr lang="ru-RU"/>
        </a:p>
      </dgm:t>
    </dgm:pt>
  </dgm:ptLst>
  <dgm:cxnLst>
    <dgm:cxn modelId="{DD95993B-C5FD-44A9-A1E0-75431DBD65D6}" type="presOf" srcId="{3E94AD31-8573-47D0-8581-17F891AF841F}" destId="{5F1099D9-F662-470C-9485-B9F2C72822ED}" srcOrd="0" destOrd="0" presId="urn:microsoft.com/office/officeart/2005/8/layout/vProcess5"/>
    <dgm:cxn modelId="{230A38BD-E1CE-4D17-A92E-21B66D9D910F}" type="presOf" srcId="{D94C6B69-D615-48DD-BF99-7BA01B558A92}" destId="{0909A273-75AE-498F-94B2-BEF9AFF2EC4D}" srcOrd="0" destOrd="0" presId="urn:microsoft.com/office/officeart/2005/8/layout/vProcess5"/>
    <dgm:cxn modelId="{99B2CF78-15DF-48B5-82FA-18C6D81AD13C}" srcId="{D94C6B69-D615-48DD-BF99-7BA01B558A92}" destId="{44095002-1FF3-489D-AE8C-5462118838E0}" srcOrd="0" destOrd="0" parTransId="{075F99A8-A981-4F49-A58C-D1F96E7094B9}" sibTransId="{A7F5CB95-05D7-4406-9A6E-BC0E99CD13B0}"/>
    <dgm:cxn modelId="{39F4F110-98DF-4BAB-8435-39BEDFAD35A8}" type="presOf" srcId="{8E5CC1CB-7576-49D5-A271-DFFE8120BD2B}" destId="{4B1D8077-1843-4E3E-AE1E-7D6D8EFB847D}" srcOrd="1" destOrd="0" presId="urn:microsoft.com/office/officeart/2005/8/layout/vProcess5"/>
    <dgm:cxn modelId="{9D1A664F-9E4A-4F2B-9391-010ED972BCD4}" type="presOf" srcId="{28C6C4EB-55B1-4984-A884-A902880BA3B1}" destId="{DB8D1294-5AC7-45FE-A221-60F26DBCF9CF}" srcOrd="0" destOrd="0" presId="urn:microsoft.com/office/officeart/2005/8/layout/vProcess5"/>
    <dgm:cxn modelId="{8CCEBDAC-E6A5-41CE-B490-B3B4EBCE1120}" type="presOf" srcId="{480E7C3E-49FC-4306-862B-60D5747EE539}" destId="{B8E85573-EDC7-41F5-8EE0-46FDFE752445}" srcOrd="0" destOrd="0" presId="urn:microsoft.com/office/officeart/2005/8/layout/vProcess5"/>
    <dgm:cxn modelId="{EEE3762A-2F49-4E5E-BBB1-56BBDCBE6973}" type="presOf" srcId="{44095002-1FF3-489D-AE8C-5462118838E0}" destId="{29EF69B0-2FE1-47F3-BE57-F07B4CFC2164}" srcOrd="1" destOrd="0" presId="urn:microsoft.com/office/officeart/2005/8/layout/vProcess5"/>
    <dgm:cxn modelId="{89F73796-20E0-48E9-BF34-7E62656F7D0A}" srcId="{D94C6B69-D615-48DD-BF99-7BA01B558A92}" destId="{2EAD5BD7-E6BB-4EE3-8876-4BE1AA980C62}" srcOrd="3" destOrd="0" parTransId="{A4A70433-0A94-4CB5-AB93-CF7CF4E3547E}" sibTransId="{792E984F-FC30-47E8-81E5-AFD9F6A99B67}"/>
    <dgm:cxn modelId="{122F189A-9941-4B70-BB67-0F548C0159A6}" srcId="{D94C6B69-D615-48DD-BF99-7BA01B558A92}" destId="{480E7C3E-49FC-4306-862B-60D5747EE539}" srcOrd="2" destOrd="0" parTransId="{9E44DD53-996B-467D-BB8C-A884269EB370}" sibTransId="{3E94AD31-8573-47D0-8581-17F891AF841F}"/>
    <dgm:cxn modelId="{94F98202-C5A4-44A5-A472-3AA92EFB2961}" type="presOf" srcId="{44095002-1FF3-489D-AE8C-5462118838E0}" destId="{A3F225EF-1DFF-45F8-9F63-7954E847A12B}" srcOrd="0" destOrd="0" presId="urn:microsoft.com/office/officeart/2005/8/layout/vProcess5"/>
    <dgm:cxn modelId="{E9F5D990-6253-49C6-8F06-1A608A9C82DD}" srcId="{D94C6B69-D615-48DD-BF99-7BA01B558A92}" destId="{8E5CC1CB-7576-49D5-A271-DFFE8120BD2B}" srcOrd="1" destOrd="0" parTransId="{4C162F67-D5B3-4C07-A415-E8EED219234D}" sibTransId="{28C6C4EB-55B1-4984-A884-A902880BA3B1}"/>
    <dgm:cxn modelId="{A12DD0B3-F919-441C-9C7A-9E4F42BD692B}" type="presOf" srcId="{2EAD5BD7-E6BB-4EE3-8876-4BE1AA980C62}" destId="{AE9146A7-1EEF-46D4-94AA-029D81E0624D}" srcOrd="1" destOrd="0" presId="urn:microsoft.com/office/officeart/2005/8/layout/vProcess5"/>
    <dgm:cxn modelId="{BA16B4CA-5370-4229-8ABD-9C3BE5AF8A6F}" type="presOf" srcId="{A7F5CB95-05D7-4406-9A6E-BC0E99CD13B0}" destId="{E184DAD7-1970-42DE-B035-D7826B5682CB}" srcOrd="0" destOrd="0" presId="urn:microsoft.com/office/officeart/2005/8/layout/vProcess5"/>
    <dgm:cxn modelId="{01DD4EDD-BB7E-4A94-8359-126678F8E3A8}" type="presOf" srcId="{480E7C3E-49FC-4306-862B-60D5747EE539}" destId="{79B0A180-D22D-49EB-8ADE-A6295C8F5649}" srcOrd="1" destOrd="0" presId="urn:microsoft.com/office/officeart/2005/8/layout/vProcess5"/>
    <dgm:cxn modelId="{0D90422C-0E28-4597-AAB3-4B54A33722F3}" type="presOf" srcId="{8E5CC1CB-7576-49D5-A271-DFFE8120BD2B}" destId="{520E7F16-B6C1-4BEB-86F4-52025785837A}" srcOrd="0" destOrd="0" presId="urn:microsoft.com/office/officeart/2005/8/layout/vProcess5"/>
    <dgm:cxn modelId="{783BCA5F-8430-40BA-94AE-1AF804602ABF}" type="presOf" srcId="{2EAD5BD7-E6BB-4EE3-8876-4BE1AA980C62}" destId="{6A246F1A-E30D-454A-8068-AC88AEB6373B}" srcOrd="0" destOrd="0" presId="urn:microsoft.com/office/officeart/2005/8/layout/vProcess5"/>
    <dgm:cxn modelId="{D623CE59-3F47-40E0-AD91-912B61417178}" type="presParOf" srcId="{0909A273-75AE-498F-94B2-BEF9AFF2EC4D}" destId="{FDA55684-4191-4BBF-909C-66F8C439B4BC}" srcOrd="0" destOrd="0" presId="urn:microsoft.com/office/officeart/2005/8/layout/vProcess5"/>
    <dgm:cxn modelId="{C77A738E-805D-4B34-9459-F798FA96BB8F}" type="presParOf" srcId="{0909A273-75AE-498F-94B2-BEF9AFF2EC4D}" destId="{A3F225EF-1DFF-45F8-9F63-7954E847A12B}" srcOrd="1" destOrd="0" presId="urn:microsoft.com/office/officeart/2005/8/layout/vProcess5"/>
    <dgm:cxn modelId="{BB556F3D-A03F-4B07-B9C1-BC2EF569292D}" type="presParOf" srcId="{0909A273-75AE-498F-94B2-BEF9AFF2EC4D}" destId="{520E7F16-B6C1-4BEB-86F4-52025785837A}" srcOrd="2" destOrd="0" presId="urn:microsoft.com/office/officeart/2005/8/layout/vProcess5"/>
    <dgm:cxn modelId="{8A9A50EE-1C41-4A1D-B11B-0A8850960DDA}" type="presParOf" srcId="{0909A273-75AE-498F-94B2-BEF9AFF2EC4D}" destId="{B8E85573-EDC7-41F5-8EE0-46FDFE752445}" srcOrd="3" destOrd="0" presId="urn:microsoft.com/office/officeart/2005/8/layout/vProcess5"/>
    <dgm:cxn modelId="{92F00CFB-1EC0-4FAF-9F73-B6B95FADBF45}" type="presParOf" srcId="{0909A273-75AE-498F-94B2-BEF9AFF2EC4D}" destId="{6A246F1A-E30D-454A-8068-AC88AEB6373B}" srcOrd="4" destOrd="0" presId="urn:microsoft.com/office/officeart/2005/8/layout/vProcess5"/>
    <dgm:cxn modelId="{554CD589-6F5B-4920-9EBE-C3E3119E06EB}" type="presParOf" srcId="{0909A273-75AE-498F-94B2-BEF9AFF2EC4D}" destId="{E184DAD7-1970-42DE-B035-D7826B5682CB}" srcOrd="5" destOrd="0" presId="urn:microsoft.com/office/officeart/2005/8/layout/vProcess5"/>
    <dgm:cxn modelId="{B94245E5-062B-4951-BA3E-583C9ECB5AAF}" type="presParOf" srcId="{0909A273-75AE-498F-94B2-BEF9AFF2EC4D}" destId="{DB8D1294-5AC7-45FE-A221-60F26DBCF9CF}" srcOrd="6" destOrd="0" presId="urn:microsoft.com/office/officeart/2005/8/layout/vProcess5"/>
    <dgm:cxn modelId="{6743089D-E836-4278-A680-E95CCA44B45D}" type="presParOf" srcId="{0909A273-75AE-498F-94B2-BEF9AFF2EC4D}" destId="{5F1099D9-F662-470C-9485-B9F2C72822ED}" srcOrd="7" destOrd="0" presId="urn:microsoft.com/office/officeart/2005/8/layout/vProcess5"/>
    <dgm:cxn modelId="{37908EBC-4FA9-422C-A592-F84F32FB63D2}" type="presParOf" srcId="{0909A273-75AE-498F-94B2-BEF9AFF2EC4D}" destId="{29EF69B0-2FE1-47F3-BE57-F07B4CFC2164}" srcOrd="8" destOrd="0" presId="urn:microsoft.com/office/officeart/2005/8/layout/vProcess5"/>
    <dgm:cxn modelId="{59935778-A0E6-4E55-9CA3-874881675E47}" type="presParOf" srcId="{0909A273-75AE-498F-94B2-BEF9AFF2EC4D}" destId="{4B1D8077-1843-4E3E-AE1E-7D6D8EFB847D}" srcOrd="9" destOrd="0" presId="urn:microsoft.com/office/officeart/2005/8/layout/vProcess5"/>
    <dgm:cxn modelId="{9452A4E7-BA94-4769-95D1-5EBFDEA3C13F}" type="presParOf" srcId="{0909A273-75AE-498F-94B2-BEF9AFF2EC4D}" destId="{79B0A180-D22D-49EB-8ADE-A6295C8F5649}" srcOrd="10" destOrd="0" presId="urn:microsoft.com/office/officeart/2005/8/layout/vProcess5"/>
    <dgm:cxn modelId="{D16D6008-0450-4C80-BCE3-8B09B20AFD31}" type="presParOf" srcId="{0909A273-75AE-498F-94B2-BEF9AFF2EC4D}" destId="{AE9146A7-1EEF-46D4-94AA-029D81E0624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30D2A0-CEC4-4521-8853-1C91F5E88A8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8B02B694-E0F3-44A1-A5C9-4B36863F60C0}">
      <dgm:prSet phldrT="[Текст]" custT="1"/>
      <dgm:spPr>
        <a:solidFill>
          <a:schemeClr val="accent5">
            <a:lumMod val="50000"/>
          </a:schemeClr>
        </a:solidFill>
      </dgm:spPr>
      <dgm:t>
        <a:bodyPr/>
        <a:lstStyle/>
        <a:p>
          <a:r>
            <a:rPr lang="ru-RU" sz="2200" dirty="0" smtClean="0">
              <a:latin typeface="+mn-lt"/>
            </a:rPr>
            <a:t>Заказчик начинает руководствоваться 44-ФЗ в случае (ч.8.1 ст.3 223-ФЗ).:</a:t>
          </a:r>
          <a:endParaRPr lang="ru-RU" sz="2200" dirty="0">
            <a:latin typeface="+mn-lt"/>
          </a:endParaRPr>
        </a:p>
      </dgm:t>
    </dgm:pt>
    <dgm:pt modelId="{B9530FC6-E6BD-453F-8536-0E3E0403CF49}" type="parTrans" cxnId="{685638D6-3B01-4C58-A23E-DD0720E1DE32}">
      <dgm:prSet/>
      <dgm:spPr/>
      <dgm:t>
        <a:bodyPr/>
        <a:lstStyle/>
        <a:p>
          <a:endParaRPr lang="ru-RU" sz="2200">
            <a:latin typeface="+mn-lt"/>
          </a:endParaRPr>
        </a:p>
      </dgm:t>
    </dgm:pt>
    <dgm:pt modelId="{972B69D4-32A8-402C-A010-EE93E50E60BA}" type="sibTrans" cxnId="{685638D6-3B01-4C58-A23E-DD0720E1DE32}">
      <dgm:prSet/>
      <dgm:spPr/>
      <dgm:t>
        <a:bodyPr/>
        <a:lstStyle/>
        <a:p>
          <a:endParaRPr lang="ru-RU" sz="2200">
            <a:latin typeface="+mn-lt"/>
          </a:endParaRPr>
        </a:p>
      </dgm:t>
    </dgm:pt>
    <dgm:pt modelId="{3D67F304-2874-446E-BBB6-5F04CFB1FEF6}">
      <dgm:prSet phldrT="[Текст]" custT="1"/>
      <dgm:spPr/>
      <dgm:t>
        <a:bodyPr/>
        <a:lstStyle/>
        <a:p>
          <a:pPr algn="l"/>
          <a:r>
            <a:rPr lang="ru-RU" sz="2200" dirty="0" smtClean="0">
              <a:latin typeface="+mn-lt"/>
            </a:rPr>
            <a:t>невыполнения заказчиком обязанности осуществить закупки у СМСП в течение календарного года в установленном </a:t>
          </a:r>
          <a:r>
            <a:rPr lang="ru-RU" sz="2200" b="1" dirty="0" smtClean="0">
              <a:solidFill>
                <a:srgbClr val="00B050"/>
              </a:solidFill>
              <a:latin typeface="+mn-lt"/>
            </a:rPr>
            <a:t>объеме</a:t>
          </a:r>
          <a:endParaRPr lang="ru-RU" sz="2200" dirty="0">
            <a:latin typeface="+mn-lt"/>
          </a:endParaRPr>
        </a:p>
      </dgm:t>
    </dgm:pt>
    <dgm:pt modelId="{7BEFA9B7-A1FD-40A7-81FE-6DA7CE5C989E}" type="parTrans" cxnId="{60009138-8824-4204-8FD2-5755B891E466}">
      <dgm:prSet/>
      <dgm:spPr/>
      <dgm:t>
        <a:bodyPr/>
        <a:lstStyle/>
        <a:p>
          <a:endParaRPr lang="ru-RU" sz="2200">
            <a:latin typeface="+mn-lt"/>
          </a:endParaRPr>
        </a:p>
      </dgm:t>
    </dgm:pt>
    <dgm:pt modelId="{A2A13301-09AC-48CA-A1E4-EB72BB308F4F}" type="sibTrans" cxnId="{60009138-8824-4204-8FD2-5755B891E466}">
      <dgm:prSet/>
      <dgm:spPr/>
      <dgm:t>
        <a:bodyPr/>
        <a:lstStyle/>
        <a:p>
          <a:endParaRPr lang="ru-RU" sz="2200">
            <a:latin typeface="+mn-lt"/>
          </a:endParaRPr>
        </a:p>
      </dgm:t>
    </dgm:pt>
    <dgm:pt modelId="{FDE31A74-E2D0-40AC-800D-DFF3326DA73A}">
      <dgm:prSet phldrT="[Текст]" custT="1"/>
      <dgm:spPr/>
      <dgm:t>
        <a:bodyPr/>
        <a:lstStyle/>
        <a:p>
          <a:pPr algn="l"/>
          <a:r>
            <a:rPr lang="ru-RU" sz="2200" dirty="0" smtClean="0">
              <a:latin typeface="+mn-lt"/>
            </a:rPr>
            <a:t>размещения </a:t>
          </a:r>
          <a:r>
            <a:rPr lang="ru-RU" sz="2200" b="1" dirty="0" smtClean="0">
              <a:solidFill>
                <a:srgbClr val="00B050"/>
              </a:solidFill>
              <a:latin typeface="+mn-lt"/>
            </a:rPr>
            <a:t>недостоверной информации </a:t>
          </a:r>
          <a:r>
            <a:rPr lang="ru-RU" sz="2200" dirty="0" smtClean="0">
              <a:latin typeface="+mn-lt"/>
            </a:rPr>
            <a:t>о годовом </a:t>
          </a:r>
          <a:r>
            <a:rPr lang="ru-RU" sz="2200" dirty="0" smtClean="0">
              <a:solidFill>
                <a:srgbClr val="00B050"/>
              </a:solidFill>
              <a:latin typeface="+mn-lt"/>
            </a:rPr>
            <a:t>объеме</a:t>
          </a:r>
          <a:r>
            <a:rPr lang="ru-RU" sz="2200" dirty="0" smtClean="0">
              <a:latin typeface="+mn-lt"/>
            </a:rPr>
            <a:t> закупок у таких субъектов, включенной в отчет, или </a:t>
          </a:r>
          <a:r>
            <a:rPr lang="ru-RU" sz="2200" b="1" dirty="0" err="1" smtClean="0">
              <a:solidFill>
                <a:srgbClr val="00B050"/>
              </a:solidFill>
              <a:latin typeface="+mn-lt"/>
            </a:rPr>
            <a:t>неразмещения</a:t>
          </a:r>
          <a:r>
            <a:rPr lang="ru-RU" sz="2200" b="1" dirty="0" smtClean="0">
              <a:solidFill>
                <a:srgbClr val="00B050"/>
              </a:solidFill>
              <a:latin typeface="+mn-lt"/>
            </a:rPr>
            <a:t> </a:t>
          </a:r>
          <a:r>
            <a:rPr lang="ru-RU" sz="2200" dirty="0" smtClean="0">
              <a:latin typeface="+mn-lt"/>
            </a:rPr>
            <a:t>указанного отчета в ЕИС</a:t>
          </a:r>
          <a:endParaRPr lang="ru-RU" sz="2200" b="1" dirty="0">
            <a:latin typeface="+mn-lt"/>
          </a:endParaRPr>
        </a:p>
      </dgm:t>
    </dgm:pt>
    <dgm:pt modelId="{31C72A82-0C5B-4477-8C43-DB7A47BC102B}" type="parTrans" cxnId="{AD4B5FFA-2937-459D-8DF3-2212C57961E0}">
      <dgm:prSet/>
      <dgm:spPr/>
      <dgm:t>
        <a:bodyPr/>
        <a:lstStyle/>
        <a:p>
          <a:endParaRPr lang="ru-RU" sz="2200">
            <a:latin typeface="+mn-lt"/>
          </a:endParaRPr>
        </a:p>
      </dgm:t>
    </dgm:pt>
    <dgm:pt modelId="{75BF5C67-A5E5-4EAD-B27B-8B3066AADF3A}" type="sibTrans" cxnId="{AD4B5FFA-2937-459D-8DF3-2212C57961E0}">
      <dgm:prSet/>
      <dgm:spPr/>
      <dgm:t>
        <a:bodyPr/>
        <a:lstStyle/>
        <a:p>
          <a:endParaRPr lang="ru-RU" sz="2200">
            <a:latin typeface="+mn-lt"/>
          </a:endParaRPr>
        </a:p>
      </dgm:t>
    </dgm:pt>
    <dgm:pt modelId="{0DF8FE26-3D8A-4506-AA50-340FDA1D239E}" type="pres">
      <dgm:prSet presAssocID="{8230D2A0-CEC4-4521-8853-1C91F5E88A8C}" presName="diagram" presStyleCnt="0">
        <dgm:presLayoutVars>
          <dgm:chPref val="1"/>
          <dgm:dir/>
          <dgm:animOne val="branch"/>
          <dgm:animLvl val="lvl"/>
          <dgm:resizeHandles/>
        </dgm:presLayoutVars>
      </dgm:prSet>
      <dgm:spPr/>
      <dgm:t>
        <a:bodyPr/>
        <a:lstStyle/>
        <a:p>
          <a:endParaRPr lang="ru-RU"/>
        </a:p>
      </dgm:t>
    </dgm:pt>
    <dgm:pt modelId="{44F52005-8648-4876-AB7A-8C837A5EC2DD}" type="pres">
      <dgm:prSet presAssocID="{8B02B694-E0F3-44A1-A5C9-4B36863F60C0}" presName="root" presStyleCnt="0"/>
      <dgm:spPr/>
    </dgm:pt>
    <dgm:pt modelId="{73CA49ED-8B00-4A96-B1D8-2635DBF739BD}" type="pres">
      <dgm:prSet presAssocID="{8B02B694-E0F3-44A1-A5C9-4B36863F60C0}" presName="rootComposite" presStyleCnt="0"/>
      <dgm:spPr/>
    </dgm:pt>
    <dgm:pt modelId="{5CF725FB-D4A8-4ACA-B64F-0661D779B42C}" type="pres">
      <dgm:prSet presAssocID="{8B02B694-E0F3-44A1-A5C9-4B36863F60C0}" presName="rootText" presStyleLbl="node1" presStyleIdx="0" presStyleCnt="1" custScaleX="211264"/>
      <dgm:spPr/>
      <dgm:t>
        <a:bodyPr/>
        <a:lstStyle/>
        <a:p>
          <a:endParaRPr lang="ru-RU"/>
        </a:p>
      </dgm:t>
    </dgm:pt>
    <dgm:pt modelId="{1CD25D9F-56E4-4FBB-894D-A3AD3381A14B}" type="pres">
      <dgm:prSet presAssocID="{8B02B694-E0F3-44A1-A5C9-4B36863F60C0}" presName="rootConnector" presStyleLbl="node1" presStyleIdx="0" presStyleCnt="1"/>
      <dgm:spPr/>
      <dgm:t>
        <a:bodyPr/>
        <a:lstStyle/>
        <a:p>
          <a:endParaRPr lang="ru-RU"/>
        </a:p>
      </dgm:t>
    </dgm:pt>
    <dgm:pt modelId="{BCE3758D-F9FF-4F93-9AA7-0A70550410CB}" type="pres">
      <dgm:prSet presAssocID="{8B02B694-E0F3-44A1-A5C9-4B36863F60C0}" presName="childShape" presStyleCnt="0"/>
      <dgm:spPr/>
    </dgm:pt>
    <dgm:pt modelId="{C11F384A-E3C4-45B8-8C9E-2C194F3B5317}" type="pres">
      <dgm:prSet presAssocID="{7BEFA9B7-A1FD-40A7-81FE-6DA7CE5C989E}" presName="Name13" presStyleLbl="parChTrans1D2" presStyleIdx="0" presStyleCnt="2"/>
      <dgm:spPr/>
      <dgm:t>
        <a:bodyPr/>
        <a:lstStyle/>
        <a:p>
          <a:endParaRPr lang="ru-RU"/>
        </a:p>
      </dgm:t>
    </dgm:pt>
    <dgm:pt modelId="{22AE7BA7-14AE-4C05-865C-A81773C32EEB}" type="pres">
      <dgm:prSet presAssocID="{3D67F304-2874-446E-BBB6-5F04CFB1FEF6}" presName="childText" presStyleLbl="bgAcc1" presStyleIdx="0" presStyleCnt="2" custScaleX="428646">
        <dgm:presLayoutVars>
          <dgm:bulletEnabled val="1"/>
        </dgm:presLayoutVars>
      </dgm:prSet>
      <dgm:spPr/>
      <dgm:t>
        <a:bodyPr/>
        <a:lstStyle/>
        <a:p>
          <a:endParaRPr lang="ru-RU"/>
        </a:p>
      </dgm:t>
    </dgm:pt>
    <dgm:pt modelId="{AB10FB58-9780-4A33-ACBC-A5E82D8E1F7C}" type="pres">
      <dgm:prSet presAssocID="{31C72A82-0C5B-4477-8C43-DB7A47BC102B}" presName="Name13" presStyleLbl="parChTrans1D2" presStyleIdx="1" presStyleCnt="2"/>
      <dgm:spPr/>
      <dgm:t>
        <a:bodyPr/>
        <a:lstStyle/>
        <a:p>
          <a:endParaRPr lang="ru-RU"/>
        </a:p>
      </dgm:t>
    </dgm:pt>
    <dgm:pt modelId="{1D72A085-A41C-4253-A886-494BBA8E63E3}" type="pres">
      <dgm:prSet presAssocID="{FDE31A74-E2D0-40AC-800D-DFF3326DA73A}" presName="childText" presStyleLbl="bgAcc1" presStyleIdx="1" presStyleCnt="2" custScaleX="426667" custScaleY="103425">
        <dgm:presLayoutVars>
          <dgm:bulletEnabled val="1"/>
        </dgm:presLayoutVars>
      </dgm:prSet>
      <dgm:spPr/>
      <dgm:t>
        <a:bodyPr/>
        <a:lstStyle/>
        <a:p>
          <a:endParaRPr lang="ru-RU"/>
        </a:p>
      </dgm:t>
    </dgm:pt>
  </dgm:ptLst>
  <dgm:cxnLst>
    <dgm:cxn modelId="{685638D6-3B01-4C58-A23E-DD0720E1DE32}" srcId="{8230D2A0-CEC4-4521-8853-1C91F5E88A8C}" destId="{8B02B694-E0F3-44A1-A5C9-4B36863F60C0}" srcOrd="0" destOrd="0" parTransId="{B9530FC6-E6BD-453F-8536-0E3E0403CF49}" sibTransId="{972B69D4-32A8-402C-A010-EE93E50E60BA}"/>
    <dgm:cxn modelId="{E0E6B6A6-321E-4B85-AA24-4F2FD05ED254}" type="presOf" srcId="{3D67F304-2874-446E-BBB6-5F04CFB1FEF6}" destId="{22AE7BA7-14AE-4C05-865C-A81773C32EEB}" srcOrd="0" destOrd="0" presId="urn:microsoft.com/office/officeart/2005/8/layout/hierarchy3"/>
    <dgm:cxn modelId="{AD4B5FFA-2937-459D-8DF3-2212C57961E0}" srcId="{8B02B694-E0F3-44A1-A5C9-4B36863F60C0}" destId="{FDE31A74-E2D0-40AC-800D-DFF3326DA73A}" srcOrd="1" destOrd="0" parTransId="{31C72A82-0C5B-4477-8C43-DB7A47BC102B}" sibTransId="{75BF5C67-A5E5-4EAD-B27B-8B3066AADF3A}"/>
    <dgm:cxn modelId="{E31E29F0-3AD6-4BCE-8881-4464C4823066}" type="presOf" srcId="{FDE31A74-E2D0-40AC-800D-DFF3326DA73A}" destId="{1D72A085-A41C-4253-A886-494BBA8E63E3}" srcOrd="0" destOrd="0" presId="urn:microsoft.com/office/officeart/2005/8/layout/hierarchy3"/>
    <dgm:cxn modelId="{6F593304-6242-46DE-9592-C6926BFF7A8C}" type="presOf" srcId="{8B02B694-E0F3-44A1-A5C9-4B36863F60C0}" destId="{1CD25D9F-56E4-4FBB-894D-A3AD3381A14B}" srcOrd="1" destOrd="0" presId="urn:microsoft.com/office/officeart/2005/8/layout/hierarchy3"/>
    <dgm:cxn modelId="{3FD16696-660A-41D3-AE07-2F8C3D091FF4}" type="presOf" srcId="{31C72A82-0C5B-4477-8C43-DB7A47BC102B}" destId="{AB10FB58-9780-4A33-ACBC-A5E82D8E1F7C}" srcOrd="0" destOrd="0" presId="urn:microsoft.com/office/officeart/2005/8/layout/hierarchy3"/>
    <dgm:cxn modelId="{0EF30044-77D8-49AE-B783-1D63CC321C53}" type="presOf" srcId="{8B02B694-E0F3-44A1-A5C9-4B36863F60C0}" destId="{5CF725FB-D4A8-4ACA-B64F-0661D779B42C}" srcOrd="0" destOrd="0" presId="urn:microsoft.com/office/officeart/2005/8/layout/hierarchy3"/>
    <dgm:cxn modelId="{60009138-8824-4204-8FD2-5755B891E466}" srcId="{8B02B694-E0F3-44A1-A5C9-4B36863F60C0}" destId="{3D67F304-2874-446E-BBB6-5F04CFB1FEF6}" srcOrd="0" destOrd="0" parTransId="{7BEFA9B7-A1FD-40A7-81FE-6DA7CE5C989E}" sibTransId="{A2A13301-09AC-48CA-A1E4-EB72BB308F4F}"/>
    <dgm:cxn modelId="{DC354700-1A1F-4FAC-AC14-9DE9C1FEC186}" type="presOf" srcId="{8230D2A0-CEC4-4521-8853-1C91F5E88A8C}" destId="{0DF8FE26-3D8A-4506-AA50-340FDA1D239E}" srcOrd="0" destOrd="0" presId="urn:microsoft.com/office/officeart/2005/8/layout/hierarchy3"/>
    <dgm:cxn modelId="{1907EB1E-934B-4FAA-985A-603428E8E5B2}" type="presOf" srcId="{7BEFA9B7-A1FD-40A7-81FE-6DA7CE5C989E}" destId="{C11F384A-E3C4-45B8-8C9E-2C194F3B5317}" srcOrd="0" destOrd="0" presId="urn:microsoft.com/office/officeart/2005/8/layout/hierarchy3"/>
    <dgm:cxn modelId="{99DAEE9D-3267-47D9-8734-C8ACD597FDC3}" type="presParOf" srcId="{0DF8FE26-3D8A-4506-AA50-340FDA1D239E}" destId="{44F52005-8648-4876-AB7A-8C837A5EC2DD}" srcOrd="0" destOrd="0" presId="urn:microsoft.com/office/officeart/2005/8/layout/hierarchy3"/>
    <dgm:cxn modelId="{65011730-57F1-4CBC-9BDD-DA67950BA133}" type="presParOf" srcId="{44F52005-8648-4876-AB7A-8C837A5EC2DD}" destId="{73CA49ED-8B00-4A96-B1D8-2635DBF739BD}" srcOrd="0" destOrd="0" presId="urn:microsoft.com/office/officeart/2005/8/layout/hierarchy3"/>
    <dgm:cxn modelId="{33B214C9-7184-47E8-A22F-FB9C1BDE7EE9}" type="presParOf" srcId="{73CA49ED-8B00-4A96-B1D8-2635DBF739BD}" destId="{5CF725FB-D4A8-4ACA-B64F-0661D779B42C}" srcOrd="0" destOrd="0" presId="urn:microsoft.com/office/officeart/2005/8/layout/hierarchy3"/>
    <dgm:cxn modelId="{DB41A867-97B7-4F5F-BB96-6616E6141490}" type="presParOf" srcId="{73CA49ED-8B00-4A96-B1D8-2635DBF739BD}" destId="{1CD25D9F-56E4-4FBB-894D-A3AD3381A14B}" srcOrd="1" destOrd="0" presId="urn:microsoft.com/office/officeart/2005/8/layout/hierarchy3"/>
    <dgm:cxn modelId="{80EDC4A5-8B5E-492D-8C03-707E2BA2DA46}" type="presParOf" srcId="{44F52005-8648-4876-AB7A-8C837A5EC2DD}" destId="{BCE3758D-F9FF-4F93-9AA7-0A70550410CB}" srcOrd="1" destOrd="0" presId="urn:microsoft.com/office/officeart/2005/8/layout/hierarchy3"/>
    <dgm:cxn modelId="{5A70F9AB-CED1-420D-9FF7-03ED5255E3FE}" type="presParOf" srcId="{BCE3758D-F9FF-4F93-9AA7-0A70550410CB}" destId="{C11F384A-E3C4-45B8-8C9E-2C194F3B5317}" srcOrd="0" destOrd="0" presId="urn:microsoft.com/office/officeart/2005/8/layout/hierarchy3"/>
    <dgm:cxn modelId="{5801E51D-C892-4809-8E1B-AEC20E9410D8}" type="presParOf" srcId="{BCE3758D-F9FF-4F93-9AA7-0A70550410CB}" destId="{22AE7BA7-14AE-4C05-865C-A81773C32EEB}" srcOrd="1" destOrd="0" presId="urn:microsoft.com/office/officeart/2005/8/layout/hierarchy3"/>
    <dgm:cxn modelId="{82C0CDBE-FF54-4FDC-A6B6-E98ABF1C5CA5}" type="presParOf" srcId="{BCE3758D-F9FF-4F93-9AA7-0A70550410CB}" destId="{AB10FB58-9780-4A33-ACBC-A5E82D8E1F7C}" srcOrd="2" destOrd="0" presId="urn:microsoft.com/office/officeart/2005/8/layout/hierarchy3"/>
    <dgm:cxn modelId="{F5BB1244-FD40-41A9-845C-8EAC10DBFD52}" type="presParOf" srcId="{BCE3758D-F9FF-4F93-9AA7-0A70550410CB}" destId="{1D72A085-A41C-4253-A886-494BBA8E63E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0FFE3-4062-4A1A-BBED-F2AF8DD65E64}">
      <dsp:nvSpPr>
        <dsp:cNvPr id="0" name=""/>
        <dsp:cNvSpPr/>
      </dsp:nvSpPr>
      <dsp:spPr>
        <a:xfrm>
          <a:off x="0" y="616"/>
          <a:ext cx="10006028" cy="0"/>
        </a:xfrm>
        <a:prstGeom prst="line">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8AC44-017A-4CCE-BD77-C9E7C4B67C1A}">
      <dsp:nvSpPr>
        <dsp:cNvPr id="0" name=""/>
        <dsp:cNvSpPr/>
      </dsp:nvSpPr>
      <dsp:spPr>
        <a:xfrm>
          <a:off x="0" y="616"/>
          <a:ext cx="10006028" cy="72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kern="1200" dirty="0" smtClean="0">
              <a:latin typeface="+mn-lt"/>
            </a:rPr>
            <a:t>Рассчитать минимально необходимый объем закупок у СМСП</a:t>
          </a:r>
          <a:endParaRPr lang="ru-RU" sz="2200" kern="1200" dirty="0">
            <a:latin typeface="+mn-lt"/>
          </a:endParaRPr>
        </a:p>
      </dsp:txBody>
      <dsp:txXfrm>
        <a:off x="0" y="616"/>
        <a:ext cx="10006028" cy="720893"/>
      </dsp:txXfrm>
    </dsp:sp>
    <dsp:sp modelId="{89645C06-3D30-4EC7-B03C-9A10F0BD0D4C}">
      <dsp:nvSpPr>
        <dsp:cNvPr id="0" name=""/>
        <dsp:cNvSpPr/>
      </dsp:nvSpPr>
      <dsp:spPr>
        <a:xfrm>
          <a:off x="0" y="721509"/>
          <a:ext cx="10006028" cy="0"/>
        </a:xfrm>
        <a:prstGeom prst="line">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2333C-AE42-4CE8-8CE2-65EEDD768B39}">
      <dsp:nvSpPr>
        <dsp:cNvPr id="0" name=""/>
        <dsp:cNvSpPr/>
      </dsp:nvSpPr>
      <dsp:spPr>
        <a:xfrm>
          <a:off x="0" y="721509"/>
          <a:ext cx="10006028" cy="72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kern="1200" dirty="0" smtClean="0">
              <a:latin typeface="+mn-lt"/>
            </a:rPr>
            <a:t>Разработать и утвердить перечень ТРУ для СМСП, вносить коррективы в него</a:t>
          </a:r>
          <a:endParaRPr lang="ru-RU" sz="2200" kern="1200" dirty="0">
            <a:latin typeface="+mn-lt"/>
          </a:endParaRPr>
        </a:p>
      </dsp:txBody>
      <dsp:txXfrm>
        <a:off x="0" y="721509"/>
        <a:ext cx="10006028" cy="720893"/>
      </dsp:txXfrm>
    </dsp:sp>
    <dsp:sp modelId="{5E04C0BE-AC48-4604-B34B-A7170D98100A}">
      <dsp:nvSpPr>
        <dsp:cNvPr id="0" name=""/>
        <dsp:cNvSpPr/>
      </dsp:nvSpPr>
      <dsp:spPr>
        <a:xfrm>
          <a:off x="0" y="1442403"/>
          <a:ext cx="10006028" cy="0"/>
        </a:xfrm>
        <a:prstGeom prst="line">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27CC2-CA4F-499B-B46C-AE4E3E91969B}">
      <dsp:nvSpPr>
        <dsp:cNvPr id="0" name=""/>
        <dsp:cNvSpPr/>
      </dsp:nvSpPr>
      <dsp:spPr>
        <a:xfrm>
          <a:off x="0" y="1442403"/>
          <a:ext cx="10006028" cy="72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kern="1200" dirty="0" smtClean="0">
              <a:latin typeface="+mn-lt"/>
            </a:rPr>
            <a:t>Включить закупки у СМСП в План закупок (план инновационной продукции)</a:t>
          </a:r>
          <a:endParaRPr lang="ru-RU" sz="2200" kern="1200" dirty="0">
            <a:latin typeface="+mn-lt"/>
          </a:endParaRPr>
        </a:p>
      </dsp:txBody>
      <dsp:txXfrm>
        <a:off x="0" y="1442403"/>
        <a:ext cx="10006028" cy="720893"/>
      </dsp:txXfrm>
    </dsp:sp>
    <dsp:sp modelId="{7F15562B-8F20-4498-9DD8-18B0D4FB2E52}">
      <dsp:nvSpPr>
        <dsp:cNvPr id="0" name=""/>
        <dsp:cNvSpPr/>
      </dsp:nvSpPr>
      <dsp:spPr>
        <a:xfrm>
          <a:off x="0" y="2163297"/>
          <a:ext cx="10006028" cy="0"/>
        </a:xfrm>
        <a:prstGeom prst="line">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AE5BEC-F9CE-4660-9D82-AA040E3EAAC5}">
      <dsp:nvSpPr>
        <dsp:cNvPr id="0" name=""/>
        <dsp:cNvSpPr/>
      </dsp:nvSpPr>
      <dsp:spPr>
        <a:xfrm>
          <a:off x="0" y="2163297"/>
          <a:ext cx="10006028" cy="72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kern="1200" dirty="0" smtClean="0">
              <a:latin typeface="+mn-lt"/>
            </a:rPr>
            <a:t>Включить в Положение о закупке информацию  по закупки у СМСП по ПП 1352</a:t>
          </a:r>
          <a:endParaRPr lang="ru-RU" sz="2200" kern="1200" dirty="0">
            <a:latin typeface="+mn-lt"/>
          </a:endParaRPr>
        </a:p>
      </dsp:txBody>
      <dsp:txXfrm>
        <a:off x="0" y="2163297"/>
        <a:ext cx="10006028" cy="720893"/>
      </dsp:txXfrm>
    </dsp:sp>
    <dsp:sp modelId="{03CBC648-CF79-4917-8BF4-3DD0D5231DE7}">
      <dsp:nvSpPr>
        <dsp:cNvPr id="0" name=""/>
        <dsp:cNvSpPr/>
      </dsp:nvSpPr>
      <dsp:spPr>
        <a:xfrm>
          <a:off x="0" y="2884190"/>
          <a:ext cx="10006028" cy="0"/>
        </a:xfrm>
        <a:prstGeom prst="line">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47DF5B-221C-4ECE-BDAA-D1347D7DA6E8}">
      <dsp:nvSpPr>
        <dsp:cNvPr id="0" name=""/>
        <dsp:cNvSpPr/>
      </dsp:nvSpPr>
      <dsp:spPr>
        <a:xfrm>
          <a:off x="0" y="2884190"/>
          <a:ext cx="10006028" cy="72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kern="1200" dirty="0" smtClean="0">
              <a:latin typeface="+mn-lt"/>
            </a:rPr>
            <a:t>Вести учет закупок у СМСП с детализацией на малых и средних, непосредственно у СМСП, с привлечение СМСП и т.д.</a:t>
          </a:r>
          <a:endParaRPr lang="ru-RU" sz="2200" kern="1200" dirty="0">
            <a:latin typeface="+mn-lt"/>
          </a:endParaRPr>
        </a:p>
      </dsp:txBody>
      <dsp:txXfrm>
        <a:off x="0" y="2884190"/>
        <a:ext cx="10006028" cy="720893"/>
      </dsp:txXfrm>
    </dsp:sp>
    <dsp:sp modelId="{BA7CBF33-3391-494C-8659-8BD29A80A692}">
      <dsp:nvSpPr>
        <dsp:cNvPr id="0" name=""/>
        <dsp:cNvSpPr/>
      </dsp:nvSpPr>
      <dsp:spPr>
        <a:xfrm>
          <a:off x="0" y="3605084"/>
          <a:ext cx="10006028" cy="0"/>
        </a:xfrm>
        <a:prstGeom prst="line">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B5A6B-31E3-461D-9A2B-D63A2BEC65E3}">
      <dsp:nvSpPr>
        <dsp:cNvPr id="0" name=""/>
        <dsp:cNvSpPr/>
      </dsp:nvSpPr>
      <dsp:spPr>
        <a:xfrm>
          <a:off x="0" y="3605084"/>
          <a:ext cx="10006028" cy="72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kern="1200" dirty="0" smtClean="0">
              <a:latin typeface="+mn-lt"/>
            </a:rPr>
            <a:t>Провести закупки в требуемом объеме (25% (20 – среди СМСП) </a:t>
          </a:r>
          <a:endParaRPr lang="ru-RU" sz="2200" kern="1200" dirty="0">
            <a:latin typeface="+mn-lt"/>
          </a:endParaRPr>
        </a:p>
      </dsp:txBody>
      <dsp:txXfrm>
        <a:off x="0" y="3605084"/>
        <a:ext cx="10006028" cy="720893"/>
      </dsp:txXfrm>
    </dsp:sp>
    <dsp:sp modelId="{8B8CF3A4-CE3F-420D-8CED-3DE1D4D57934}">
      <dsp:nvSpPr>
        <dsp:cNvPr id="0" name=""/>
        <dsp:cNvSpPr/>
      </dsp:nvSpPr>
      <dsp:spPr>
        <a:xfrm>
          <a:off x="0" y="4325978"/>
          <a:ext cx="10006028" cy="0"/>
        </a:xfrm>
        <a:prstGeom prst="line">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A2FABF-EC6C-4A68-94E9-A68E7AA8D59F}">
      <dsp:nvSpPr>
        <dsp:cNvPr id="0" name=""/>
        <dsp:cNvSpPr/>
      </dsp:nvSpPr>
      <dsp:spPr>
        <a:xfrm>
          <a:off x="0" y="4325978"/>
          <a:ext cx="10006028" cy="72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kern="1200" dirty="0" smtClean="0">
              <a:latin typeface="+mn-lt"/>
            </a:rPr>
            <a:t>Разместить отчет об СМСП (не позднее 01.02)</a:t>
          </a:r>
          <a:endParaRPr lang="ru-RU" sz="2200" kern="1200" dirty="0">
            <a:latin typeface="+mn-lt"/>
          </a:endParaRPr>
        </a:p>
      </dsp:txBody>
      <dsp:txXfrm>
        <a:off x="0" y="4325978"/>
        <a:ext cx="10006028" cy="720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0221-BFF0-40AC-90C4-AE5EA81634AD}">
      <dsp:nvSpPr>
        <dsp:cNvPr id="0" name=""/>
        <dsp:cNvSpPr/>
      </dsp:nvSpPr>
      <dsp:spPr>
        <a:xfrm>
          <a:off x="184307" y="1352"/>
          <a:ext cx="6791957" cy="96957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latin typeface="+mn-lt"/>
            </a:rPr>
            <a:t>Закупки у СМСП осуществляются путем проведения предусмотренных положением о закупке торгов, иных способов закупки:</a:t>
          </a:r>
          <a:endParaRPr lang="ru-RU" sz="2000" kern="1200" dirty="0">
            <a:solidFill>
              <a:schemeClr val="tx1"/>
            </a:solidFill>
            <a:latin typeface="+mn-lt"/>
          </a:endParaRPr>
        </a:p>
      </dsp:txBody>
      <dsp:txXfrm>
        <a:off x="212705" y="29750"/>
        <a:ext cx="6735161" cy="912779"/>
      </dsp:txXfrm>
    </dsp:sp>
    <dsp:sp modelId="{AEEEA78D-79BB-4E86-8C4E-A223B1477E5F}">
      <dsp:nvSpPr>
        <dsp:cNvPr id="0" name=""/>
        <dsp:cNvSpPr/>
      </dsp:nvSpPr>
      <dsp:spPr>
        <a:xfrm>
          <a:off x="863503" y="970927"/>
          <a:ext cx="812307" cy="589895"/>
        </a:xfrm>
        <a:custGeom>
          <a:avLst/>
          <a:gdLst/>
          <a:ahLst/>
          <a:cxnLst/>
          <a:rect l="0" t="0" r="0" b="0"/>
          <a:pathLst>
            <a:path>
              <a:moveTo>
                <a:pt x="0" y="0"/>
              </a:moveTo>
              <a:lnTo>
                <a:pt x="0" y="589895"/>
              </a:lnTo>
              <a:lnTo>
                <a:pt x="812307" y="58989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6A6FF-7EF7-4B5A-A672-8A16F11FD3DC}">
      <dsp:nvSpPr>
        <dsp:cNvPr id="0" name=""/>
        <dsp:cNvSpPr/>
      </dsp:nvSpPr>
      <dsp:spPr>
        <a:xfrm>
          <a:off x="1675811" y="1167559"/>
          <a:ext cx="7932871" cy="786526"/>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ru-RU" sz="2000" b="1" kern="1200" dirty="0" smtClean="0">
              <a:solidFill>
                <a:srgbClr val="FF0000"/>
              </a:solidFill>
              <a:latin typeface="+mn-lt"/>
            </a:rPr>
            <a:t>«А» </a:t>
          </a:r>
          <a:r>
            <a:rPr lang="ru-RU" sz="2000" kern="1200" dirty="0" smtClean="0">
              <a:latin typeface="+mn-lt"/>
            </a:rPr>
            <a:t>участниками которых являются любые лица, </a:t>
          </a:r>
          <a:r>
            <a:rPr lang="ru-RU" sz="2000" b="1" kern="1200" dirty="0" smtClean="0">
              <a:latin typeface="+mn-lt"/>
            </a:rPr>
            <a:t>в том числе СМСП </a:t>
          </a:r>
          <a:r>
            <a:rPr lang="ru-RU" sz="2000" b="1" kern="1200" dirty="0" smtClean="0">
              <a:solidFill>
                <a:srgbClr val="7030A0"/>
              </a:solidFill>
              <a:latin typeface="+mn-lt"/>
            </a:rPr>
            <a:t>«на общих основаниях»</a:t>
          </a:r>
          <a:endParaRPr lang="ru-RU" sz="2000" b="1" kern="1200" dirty="0">
            <a:solidFill>
              <a:srgbClr val="7030A0"/>
            </a:solidFill>
            <a:latin typeface="+mn-lt"/>
          </a:endParaRPr>
        </a:p>
      </dsp:txBody>
      <dsp:txXfrm>
        <a:off x="1698848" y="1190596"/>
        <a:ext cx="7886797" cy="740452"/>
      </dsp:txXfrm>
    </dsp:sp>
    <dsp:sp modelId="{1DF10EF1-4465-43BE-9BB1-E6EF8FB9ADA3}">
      <dsp:nvSpPr>
        <dsp:cNvPr id="0" name=""/>
        <dsp:cNvSpPr/>
      </dsp:nvSpPr>
      <dsp:spPr>
        <a:xfrm>
          <a:off x="863503" y="970927"/>
          <a:ext cx="812307" cy="1573053"/>
        </a:xfrm>
        <a:custGeom>
          <a:avLst/>
          <a:gdLst/>
          <a:ahLst/>
          <a:cxnLst/>
          <a:rect l="0" t="0" r="0" b="0"/>
          <a:pathLst>
            <a:path>
              <a:moveTo>
                <a:pt x="0" y="0"/>
              </a:moveTo>
              <a:lnTo>
                <a:pt x="0" y="1573053"/>
              </a:lnTo>
              <a:lnTo>
                <a:pt x="812307" y="1573053"/>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D29AC-43E1-4752-A6CB-F3D3FB1CACEF}">
      <dsp:nvSpPr>
        <dsp:cNvPr id="0" name=""/>
        <dsp:cNvSpPr/>
      </dsp:nvSpPr>
      <dsp:spPr>
        <a:xfrm>
          <a:off x="1675811" y="2150717"/>
          <a:ext cx="7980805" cy="786526"/>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ru-RU" sz="2000" b="1" kern="1200" dirty="0" smtClean="0">
              <a:solidFill>
                <a:srgbClr val="FF0000"/>
              </a:solidFill>
              <a:latin typeface="+mn-lt"/>
            </a:rPr>
            <a:t>«Б» </a:t>
          </a:r>
          <a:r>
            <a:rPr lang="ru-RU" sz="2000" b="1" kern="1200" dirty="0" smtClean="0">
              <a:latin typeface="+mn-lt"/>
            </a:rPr>
            <a:t>участниками которых являются только СМСП</a:t>
          </a:r>
        </a:p>
        <a:p>
          <a:pPr lvl="0" algn="l" defTabSz="889000">
            <a:lnSpc>
              <a:spcPct val="90000"/>
            </a:lnSpc>
            <a:spcBef>
              <a:spcPct val="0"/>
            </a:spcBef>
            <a:spcAft>
              <a:spcPct val="35000"/>
            </a:spcAft>
          </a:pPr>
          <a:r>
            <a:rPr lang="ru-RU" sz="2000" b="1" kern="1200" dirty="0" smtClean="0">
              <a:solidFill>
                <a:srgbClr val="7030A0"/>
              </a:solidFill>
              <a:latin typeface="+mn-lt"/>
            </a:rPr>
            <a:t> («</a:t>
          </a:r>
          <a:r>
            <a:rPr lang="ru-RU" sz="2000" b="1" kern="1200" dirty="0" err="1" smtClean="0">
              <a:solidFill>
                <a:srgbClr val="7030A0"/>
              </a:solidFill>
              <a:latin typeface="+mn-lt"/>
            </a:rPr>
            <a:t>спецторги</a:t>
          </a:r>
          <a:r>
            <a:rPr lang="ru-RU" sz="2000" b="1" kern="1200" dirty="0" smtClean="0">
              <a:solidFill>
                <a:srgbClr val="7030A0"/>
              </a:solidFill>
              <a:latin typeface="+mn-lt"/>
            </a:rPr>
            <a:t>»)</a:t>
          </a:r>
          <a:endParaRPr lang="ru-RU" sz="2000" b="1" kern="1200" dirty="0">
            <a:solidFill>
              <a:srgbClr val="7030A0"/>
            </a:solidFill>
            <a:latin typeface="+mn-lt"/>
          </a:endParaRPr>
        </a:p>
      </dsp:txBody>
      <dsp:txXfrm>
        <a:off x="1698848" y="2173754"/>
        <a:ext cx="7934731" cy="740452"/>
      </dsp:txXfrm>
    </dsp:sp>
    <dsp:sp modelId="{C5DD961C-B695-4116-A9F7-F53C9584CEB1}">
      <dsp:nvSpPr>
        <dsp:cNvPr id="0" name=""/>
        <dsp:cNvSpPr/>
      </dsp:nvSpPr>
      <dsp:spPr>
        <a:xfrm>
          <a:off x="863503" y="970927"/>
          <a:ext cx="812307" cy="2778940"/>
        </a:xfrm>
        <a:custGeom>
          <a:avLst/>
          <a:gdLst/>
          <a:ahLst/>
          <a:cxnLst/>
          <a:rect l="0" t="0" r="0" b="0"/>
          <a:pathLst>
            <a:path>
              <a:moveTo>
                <a:pt x="0" y="0"/>
              </a:moveTo>
              <a:lnTo>
                <a:pt x="0" y="2778940"/>
              </a:lnTo>
              <a:lnTo>
                <a:pt x="812307" y="2778940"/>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91A05-97F3-45E2-B445-4BF144365318}">
      <dsp:nvSpPr>
        <dsp:cNvPr id="0" name=""/>
        <dsp:cNvSpPr/>
      </dsp:nvSpPr>
      <dsp:spPr>
        <a:xfrm>
          <a:off x="1675811" y="3133876"/>
          <a:ext cx="7957813" cy="123198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ru-RU" sz="2000" b="1" kern="1200" dirty="0" smtClean="0">
              <a:solidFill>
                <a:srgbClr val="FF0000"/>
              </a:solidFill>
              <a:latin typeface="+mn-lt"/>
            </a:rPr>
            <a:t>«В» </a:t>
          </a:r>
          <a:r>
            <a:rPr lang="ru-RU" sz="2000" kern="1200" dirty="0" smtClean="0">
              <a:latin typeface="+mn-lt"/>
            </a:rPr>
            <a:t>в отношении участников которых заказчиком устанавливается </a:t>
          </a:r>
          <a:r>
            <a:rPr lang="ru-RU" sz="2000" b="1" kern="1200" dirty="0" smtClean="0">
              <a:latin typeface="+mn-lt"/>
            </a:rPr>
            <a:t>требование о привлечении к исполнению договора субподрядчиков (соисполнителей) из числа СМСП</a:t>
          </a:r>
          <a:endParaRPr lang="ru-RU" sz="2000" b="1" kern="1200" dirty="0">
            <a:latin typeface="+mn-lt"/>
          </a:endParaRPr>
        </a:p>
      </dsp:txBody>
      <dsp:txXfrm>
        <a:off x="1711895" y="3169960"/>
        <a:ext cx="7885645" cy="1159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8E75C-DF80-48B2-8FB2-4928782A917D}">
      <dsp:nvSpPr>
        <dsp:cNvPr id="0" name=""/>
        <dsp:cNvSpPr/>
      </dsp:nvSpPr>
      <dsp:spPr>
        <a:xfrm>
          <a:off x="0" y="245881"/>
          <a:ext cx="11465859" cy="16065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878" tIns="312420" rIns="889878" bIns="142240" numCol="1" spcCol="1270" anchor="t" anchorCtr="0">
          <a:noAutofit/>
        </a:bodyPr>
        <a:lstStyle/>
        <a:p>
          <a:pPr marL="228600" lvl="1" indent="-228600" algn="l" defTabSz="889000">
            <a:lnSpc>
              <a:spcPct val="90000"/>
            </a:lnSpc>
            <a:spcBef>
              <a:spcPct val="0"/>
            </a:spcBef>
            <a:spcAft>
              <a:spcPct val="15000"/>
            </a:spcAft>
            <a:buChar char="••"/>
          </a:pPr>
          <a:r>
            <a:rPr lang="ru-RU" sz="2000" b="0" i="0" kern="1200" dirty="0" smtClean="0">
              <a:latin typeface="+mn-lt"/>
            </a:rPr>
            <a:t>Для осуществления закупок в соответствии с </a:t>
          </a:r>
          <a:r>
            <a:rPr lang="ru-RU" sz="2000" b="1" i="0" kern="1200" dirty="0" smtClean="0">
              <a:solidFill>
                <a:srgbClr val="7030A0"/>
              </a:solidFill>
              <a:latin typeface="+mn-lt"/>
            </a:rPr>
            <a:t>подпунктом "б" пункта 4 Положения </a:t>
          </a:r>
          <a:r>
            <a:rPr lang="ru-RU" sz="2000" b="0" i="0" kern="1200" dirty="0" smtClean="0">
              <a:latin typeface="+mn-lt"/>
            </a:rPr>
            <a:t>заказчики утверждают перечень товаров, работ, услуг. При этом допускается осуществление закупки ТРУ, включенных в такой перечень, у любых лиц, в том числе не являющихся субъектами малого и среднего предпринимательства.</a:t>
          </a:r>
          <a:endParaRPr lang="ru-RU" sz="2000" b="1" u="none" kern="1200" dirty="0">
            <a:latin typeface="+mn-lt"/>
          </a:endParaRPr>
        </a:p>
      </dsp:txBody>
      <dsp:txXfrm>
        <a:off x="0" y="245881"/>
        <a:ext cx="11465859" cy="1606500"/>
      </dsp:txXfrm>
    </dsp:sp>
    <dsp:sp modelId="{A6631AFB-A5D8-4D57-8FC9-929DA2E94BC1}">
      <dsp:nvSpPr>
        <dsp:cNvPr id="0" name=""/>
        <dsp:cNvSpPr/>
      </dsp:nvSpPr>
      <dsp:spPr>
        <a:xfrm>
          <a:off x="573292" y="24481"/>
          <a:ext cx="8026101" cy="44280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368" tIns="0" rIns="303368"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latin typeface="+mn-lt"/>
            </a:rPr>
            <a:t>П. 8 Положения об особенностях участия СМСП</a:t>
          </a:r>
          <a:endParaRPr lang="ru-RU" sz="2000" kern="1200" dirty="0">
            <a:solidFill>
              <a:schemeClr val="tx1"/>
            </a:solidFill>
            <a:latin typeface="+mn-lt"/>
          </a:endParaRPr>
        </a:p>
      </dsp:txBody>
      <dsp:txXfrm>
        <a:off x="594908" y="46097"/>
        <a:ext cx="7982869" cy="399568"/>
      </dsp:txXfrm>
    </dsp:sp>
    <dsp:sp modelId="{23186328-68B0-4B3A-83C6-AAEE3FD460E5}">
      <dsp:nvSpPr>
        <dsp:cNvPr id="0" name=""/>
        <dsp:cNvSpPr/>
      </dsp:nvSpPr>
      <dsp:spPr>
        <a:xfrm>
          <a:off x="0" y="2154781"/>
          <a:ext cx="11465859" cy="16065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878" tIns="312420" rIns="889878" bIns="14224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latin typeface="+mn-lt"/>
            </a:rPr>
            <a:t>Перечень составляется на основании ОКПД2 и включает в себя наименования ТРУ и соответствующий код (с обязательным указанием разделов, подразделов и рекомендуемым указанием групп и подгрупп видов экономической деятельности, классов и подклассов продукции и услуг, а также видов продукции и услуг)</a:t>
          </a:r>
          <a:endParaRPr lang="ru-RU" sz="2000" kern="1200" dirty="0">
            <a:latin typeface="+mn-lt"/>
          </a:endParaRPr>
        </a:p>
      </dsp:txBody>
      <dsp:txXfrm>
        <a:off x="0" y="2154781"/>
        <a:ext cx="11465859" cy="1606500"/>
      </dsp:txXfrm>
    </dsp:sp>
    <dsp:sp modelId="{000BBB8C-5E26-4A7E-A567-20D7D5C4ED63}">
      <dsp:nvSpPr>
        <dsp:cNvPr id="0" name=""/>
        <dsp:cNvSpPr/>
      </dsp:nvSpPr>
      <dsp:spPr>
        <a:xfrm>
          <a:off x="573292" y="1933381"/>
          <a:ext cx="8026101" cy="44280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368" tIns="0" rIns="303368"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latin typeface="+mn-lt"/>
            </a:rPr>
            <a:t>П. 9</a:t>
          </a:r>
          <a:r>
            <a:rPr lang="en-US" sz="2000" kern="1200" dirty="0" smtClean="0">
              <a:solidFill>
                <a:schemeClr val="tx1"/>
              </a:solidFill>
              <a:latin typeface="+mn-lt"/>
            </a:rPr>
            <a:t> </a:t>
          </a:r>
          <a:r>
            <a:rPr lang="ru-RU" sz="2000" kern="1200" dirty="0" smtClean="0">
              <a:solidFill>
                <a:schemeClr val="tx1"/>
              </a:solidFill>
              <a:latin typeface="+mn-lt"/>
            </a:rPr>
            <a:t>Положения об особенностях участия СМСП</a:t>
          </a:r>
          <a:endParaRPr lang="ru-RU" sz="2000" kern="1200" dirty="0">
            <a:solidFill>
              <a:schemeClr val="tx1"/>
            </a:solidFill>
            <a:latin typeface="+mn-lt"/>
          </a:endParaRPr>
        </a:p>
      </dsp:txBody>
      <dsp:txXfrm>
        <a:off x="594908" y="1954997"/>
        <a:ext cx="7982869" cy="399568"/>
      </dsp:txXfrm>
    </dsp:sp>
    <dsp:sp modelId="{F0126086-A140-4607-9C8D-563BD9BB14BB}">
      <dsp:nvSpPr>
        <dsp:cNvPr id="0" name=""/>
        <dsp:cNvSpPr/>
      </dsp:nvSpPr>
      <dsp:spPr>
        <a:xfrm>
          <a:off x="0" y="4063681"/>
          <a:ext cx="11465859" cy="744187"/>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878" tIns="312420" rIns="889878" bIns="14224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latin typeface="+mn-lt"/>
            </a:rPr>
            <a:t>Заказчик размещает перечень ЕИС, </a:t>
          </a:r>
          <a:r>
            <a:rPr lang="ru-RU" sz="2000" b="1" u="sng" kern="1200" dirty="0" smtClean="0">
              <a:solidFill>
                <a:srgbClr val="7030A0"/>
              </a:solidFill>
              <a:latin typeface="+mn-lt"/>
            </a:rPr>
            <a:t>а также на сайте заказчика в сети "Интернет"</a:t>
          </a:r>
          <a:endParaRPr lang="ru-RU" sz="2000" b="1" u="sng" kern="1200" dirty="0">
            <a:solidFill>
              <a:srgbClr val="7030A0"/>
            </a:solidFill>
            <a:latin typeface="+mn-lt"/>
          </a:endParaRPr>
        </a:p>
      </dsp:txBody>
      <dsp:txXfrm>
        <a:off x="0" y="4063681"/>
        <a:ext cx="11465859" cy="744187"/>
      </dsp:txXfrm>
    </dsp:sp>
    <dsp:sp modelId="{2CF77D73-DFF3-47F4-9E4C-6F1257B11BBC}">
      <dsp:nvSpPr>
        <dsp:cNvPr id="0" name=""/>
        <dsp:cNvSpPr/>
      </dsp:nvSpPr>
      <dsp:spPr>
        <a:xfrm>
          <a:off x="573292" y="3842281"/>
          <a:ext cx="8026101" cy="44280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368" tIns="0" rIns="303368"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latin typeface="+mn-lt"/>
            </a:rPr>
            <a:t>П. </a:t>
          </a:r>
          <a:r>
            <a:rPr lang="en-US" sz="2000" kern="1200" dirty="0" smtClean="0">
              <a:solidFill>
                <a:schemeClr val="tx1"/>
              </a:solidFill>
              <a:latin typeface="+mn-lt"/>
            </a:rPr>
            <a:t>10 </a:t>
          </a:r>
          <a:r>
            <a:rPr lang="ru-RU" sz="2000" kern="1200" dirty="0" smtClean="0">
              <a:solidFill>
                <a:schemeClr val="tx1"/>
              </a:solidFill>
              <a:latin typeface="+mn-lt"/>
            </a:rPr>
            <a:t>Положения об особенностях участия СМСП</a:t>
          </a:r>
          <a:endParaRPr lang="ru-RU" sz="2000" kern="1200" dirty="0">
            <a:solidFill>
              <a:schemeClr val="tx1"/>
            </a:solidFill>
            <a:latin typeface="+mn-lt"/>
          </a:endParaRPr>
        </a:p>
      </dsp:txBody>
      <dsp:txXfrm>
        <a:off x="594908" y="3863897"/>
        <a:ext cx="7982869"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225EF-1DFF-45F8-9F63-7954E847A12B}">
      <dsp:nvSpPr>
        <dsp:cNvPr id="0" name=""/>
        <dsp:cNvSpPr/>
      </dsp:nvSpPr>
      <dsp:spPr>
        <a:xfrm>
          <a:off x="0" y="0"/>
          <a:ext cx="8497824" cy="1049426"/>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kern="1200" smtClean="0"/>
            <a:t>Просчитать оплаты по всем договорам с 01.01. по 31.12 или суммы договоров</a:t>
          </a:r>
          <a:endParaRPr lang="ru-RU" sz="2700" kern="1200" dirty="0"/>
        </a:p>
      </dsp:txBody>
      <dsp:txXfrm>
        <a:off x="30737" y="30737"/>
        <a:ext cx="7276734" cy="987952"/>
      </dsp:txXfrm>
    </dsp:sp>
    <dsp:sp modelId="{520E7F16-B6C1-4BEB-86F4-52025785837A}">
      <dsp:nvSpPr>
        <dsp:cNvPr id="0" name=""/>
        <dsp:cNvSpPr/>
      </dsp:nvSpPr>
      <dsp:spPr>
        <a:xfrm>
          <a:off x="711692" y="1240230"/>
          <a:ext cx="8497824" cy="1049426"/>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kern="1200" smtClean="0"/>
            <a:t>Вычесть оплаты (суммы договоров) по исключениям п.7 положения</a:t>
          </a:r>
          <a:endParaRPr lang="ru-RU" sz="2700" kern="1200" dirty="0"/>
        </a:p>
      </dsp:txBody>
      <dsp:txXfrm>
        <a:off x="742429" y="1270967"/>
        <a:ext cx="7042530" cy="987952"/>
      </dsp:txXfrm>
    </dsp:sp>
    <dsp:sp modelId="{B8E85573-EDC7-41F5-8EE0-46FDFE752445}">
      <dsp:nvSpPr>
        <dsp:cNvPr id="0" name=""/>
        <dsp:cNvSpPr/>
      </dsp:nvSpPr>
      <dsp:spPr>
        <a:xfrm>
          <a:off x="1412763" y="2480461"/>
          <a:ext cx="8497824" cy="1049426"/>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kern="1200" smtClean="0"/>
            <a:t>Выделить объем оплаты (суммы договоров) у малых и микро</a:t>
          </a:r>
          <a:endParaRPr lang="ru-RU" sz="2700" kern="1200" dirty="0"/>
        </a:p>
      </dsp:txBody>
      <dsp:txXfrm>
        <a:off x="1443500" y="2511198"/>
        <a:ext cx="7053152" cy="987952"/>
      </dsp:txXfrm>
    </dsp:sp>
    <dsp:sp modelId="{6A246F1A-E30D-454A-8068-AC88AEB6373B}">
      <dsp:nvSpPr>
        <dsp:cNvPr id="0" name=""/>
        <dsp:cNvSpPr/>
      </dsp:nvSpPr>
      <dsp:spPr>
        <a:xfrm>
          <a:off x="2124455" y="3720692"/>
          <a:ext cx="8497824" cy="1049426"/>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kern="1200" smtClean="0"/>
            <a:t>Рассчитать объем закупок у СМСП (автоматически)</a:t>
          </a:r>
          <a:endParaRPr lang="ru-RU" sz="2700" kern="1200" dirty="0"/>
        </a:p>
      </dsp:txBody>
      <dsp:txXfrm>
        <a:off x="2155192" y="3751429"/>
        <a:ext cx="7042530" cy="987952"/>
      </dsp:txXfrm>
    </dsp:sp>
    <dsp:sp modelId="{E184DAD7-1970-42DE-B035-D7826B5682CB}">
      <dsp:nvSpPr>
        <dsp:cNvPr id="0" name=""/>
        <dsp:cNvSpPr/>
      </dsp:nvSpPr>
      <dsp:spPr>
        <a:xfrm>
          <a:off x="7815696" y="803765"/>
          <a:ext cx="682127" cy="682127"/>
        </a:xfrm>
        <a:prstGeom prst="downArrow">
          <a:avLst>
            <a:gd name="adj1" fmla="val 55000"/>
            <a:gd name="adj2" fmla="val 45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a:solidFill>
              <a:schemeClr val="bg1"/>
            </a:solidFill>
          </a:endParaRPr>
        </a:p>
      </dsp:txBody>
      <dsp:txXfrm>
        <a:off x="7969175" y="803765"/>
        <a:ext cx="375169" cy="513301"/>
      </dsp:txXfrm>
    </dsp:sp>
    <dsp:sp modelId="{DB8D1294-5AC7-45FE-A221-60F26DBCF9CF}">
      <dsp:nvSpPr>
        <dsp:cNvPr id="0" name=""/>
        <dsp:cNvSpPr/>
      </dsp:nvSpPr>
      <dsp:spPr>
        <a:xfrm>
          <a:off x="8527389" y="2043995"/>
          <a:ext cx="682127" cy="682127"/>
        </a:xfrm>
        <a:prstGeom prst="downArrow">
          <a:avLst>
            <a:gd name="adj1" fmla="val 55000"/>
            <a:gd name="adj2" fmla="val 45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a:solidFill>
              <a:schemeClr val="bg1"/>
            </a:solidFill>
          </a:endParaRPr>
        </a:p>
      </dsp:txBody>
      <dsp:txXfrm>
        <a:off x="8680868" y="2043995"/>
        <a:ext cx="375169" cy="513301"/>
      </dsp:txXfrm>
    </dsp:sp>
    <dsp:sp modelId="{5F1099D9-F662-470C-9485-B9F2C72822ED}">
      <dsp:nvSpPr>
        <dsp:cNvPr id="0" name=""/>
        <dsp:cNvSpPr/>
      </dsp:nvSpPr>
      <dsp:spPr>
        <a:xfrm>
          <a:off x="9228460" y="3284226"/>
          <a:ext cx="682127" cy="682127"/>
        </a:xfrm>
        <a:prstGeom prst="downArrow">
          <a:avLst>
            <a:gd name="adj1" fmla="val 55000"/>
            <a:gd name="adj2" fmla="val 45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a:solidFill>
              <a:schemeClr val="bg1"/>
            </a:solidFill>
          </a:endParaRPr>
        </a:p>
      </dsp:txBody>
      <dsp:txXfrm>
        <a:off x="9381939" y="3284226"/>
        <a:ext cx="375169" cy="5133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725FB-D4A8-4ACA-B64F-0661D779B42C}">
      <dsp:nvSpPr>
        <dsp:cNvPr id="0" name=""/>
        <dsp:cNvSpPr/>
      </dsp:nvSpPr>
      <dsp:spPr>
        <a:xfrm>
          <a:off x="1157683" y="811"/>
          <a:ext cx="4590963" cy="1086546"/>
        </a:xfrm>
        <a:prstGeom prst="roundRect">
          <a:avLst>
            <a:gd name="adj" fmla="val 10000"/>
          </a:avLst>
        </a:prstGeom>
        <a:solidFill>
          <a:schemeClr val="accent5">
            <a:lumMod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ru-RU" sz="2200" kern="1200" dirty="0" smtClean="0">
              <a:latin typeface="+mn-lt"/>
            </a:rPr>
            <a:t>Заказчик начинает руководствоваться 44-ФЗ в случае (ч.8.1 ст.3 223-ФЗ).:</a:t>
          </a:r>
          <a:endParaRPr lang="ru-RU" sz="2200" kern="1200" dirty="0">
            <a:latin typeface="+mn-lt"/>
          </a:endParaRPr>
        </a:p>
      </dsp:txBody>
      <dsp:txXfrm>
        <a:off x="1189507" y="32635"/>
        <a:ext cx="4527315" cy="1022898"/>
      </dsp:txXfrm>
    </dsp:sp>
    <dsp:sp modelId="{C11F384A-E3C4-45B8-8C9E-2C194F3B5317}">
      <dsp:nvSpPr>
        <dsp:cNvPr id="0" name=""/>
        <dsp:cNvSpPr/>
      </dsp:nvSpPr>
      <dsp:spPr>
        <a:xfrm>
          <a:off x="1616780" y="1087357"/>
          <a:ext cx="459096" cy="814909"/>
        </a:xfrm>
        <a:custGeom>
          <a:avLst/>
          <a:gdLst/>
          <a:ahLst/>
          <a:cxnLst/>
          <a:rect l="0" t="0" r="0" b="0"/>
          <a:pathLst>
            <a:path>
              <a:moveTo>
                <a:pt x="0" y="0"/>
              </a:moveTo>
              <a:lnTo>
                <a:pt x="0" y="814909"/>
              </a:lnTo>
              <a:lnTo>
                <a:pt x="459096" y="81490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AE7BA7-14AE-4C05-865C-A81773C32EEB}">
      <dsp:nvSpPr>
        <dsp:cNvPr id="0" name=""/>
        <dsp:cNvSpPr/>
      </dsp:nvSpPr>
      <dsp:spPr>
        <a:xfrm>
          <a:off x="2075876" y="1358994"/>
          <a:ext cx="7451901" cy="1086546"/>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ru-RU" sz="2200" kern="1200" dirty="0" smtClean="0">
              <a:latin typeface="+mn-lt"/>
            </a:rPr>
            <a:t>невыполнения заказчиком обязанности осуществить закупки у СМСП в течение календарного года в установленном </a:t>
          </a:r>
          <a:r>
            <a:rPr lang="ru-RU" sz="2200" b="1" kern="1200" dirty="0" smtClean="0">
              <a:solidFill>
                <a:srgbClr val="00B050"/>
              </a:solidFill>
              <a:latin typeface="+mn-lt"/>
            </a:rPr>
            <a:t>объеме</a:t>
          </a:r>
          <a:endParaRPr lang="ru-RU" sz="2200" kern="1200" dirty="0">
            <a:latin typeface="+mn-lt"/>
          </a:endParaRPr>
        </a:p>
      </dsp:txBody>
      <dsp:txXfrm>
        <a:off x="2107700" y="1390818"/>
        <a:ext cx="7388253" cy="1022898"/>
      </dsp:txXfrm>
    </dsp:sp>
    <dsp:sp modelId="{AB10FB58-9780-4A33-ACBC-A5E82D8E1F7C}">
      <dsp:nvSpPr>
        <dsp:cNvPr id="0" name=""/>
        <dsp:cNvSpPr/>
      </dsp:nvSpPr>
      <dsp:spPr>
        <a:xfrm>
          <a:off x="1616780" y="1087357"/>
          <a:ext cx="459096" cy="2191700"/>
        </a:xfrm>
        <a:custGeom>
          <a:avLst/>
          <a:gdLst/>
          <a:ahLst/>
          <a:cxnLst/>
          <a:rect l="0" t="0" r="0" b="0"/>
          <a:pathLst>
            <a:path>
              <a:moveTo>
                <a:pt x="0" y="0"/>
              </a:moveTo>
              <a:lnTo>
                <a:pt x="0" y="2191700"/>
              </a:lnTo>
              <a:lnTo>
                <a:pt x="459096" y="2191700"/>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2A085-A41C-4253-A886-494BBA8E63E3}">
      <dsp:nvSpPr>
        <dsp:cNvPr id="0" name=""/>
        <dsp:cNvSpPr/>
      </dsp:nvSpPr>
      <dsp:spPr>
        <a:xfrm>
          <a:off x="2075876" y="2717177"/>
          <a:ext cx="7417497" cy="11237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ru-RU" sz="2200" kern="1200" dirty="0" smtClean="0">
              <a:latin typeface="+mn-lt"/>
            </a:rPr>
            <a:t>размещения </a:t>
          </a:r>
          <a:r>
            <a:rPr lang="ru-RU" sz="2200" b="1" kern="1200" dirty="0" smtClean="0">
              <a:solidFill>
                <a:srgbClr val="00B050"/>
              </a:solidFill>
              <a:latin typeface="+mn-lt"/>
            </a:rPr>
            <a:t>недостоверной информации </a:t>
          </a:r>
          <a:r>
            <a:rPr lang="ru-RU" sz="2200" kern="1200" dirty="0" smtClean="0">
              <a:latin typeface="+mn-lt"/>
            </a:rPr>
            <a:t>о годовом </a:t>
          </a:r>
          <a:r>
            <a:rPr lang="ru-RU" sz="2200" kern="1200" dirty="0" smtClean="0">
              <a:solidFill>
                <a:srgbClr val="00B050"/>
              </a:solidFill>
              <a:latin typeface="+mn-lt"/>
            </a:rPr>
            <a:t>объеме</a:t>
          </a:r>
          <a:r>
            <a:rPr lang="ru-RU" sz="2200" kern="1200" dirty="0" smtClean="0">
              <a:latin typeface="+mn-lt"/>
            </a:rPr>
            <a:t> закупок у таких субъектов, включенной в отчет, или </a:t>
          </a:r>
          <a:r>
            <a:rPr lang="ru-RU" sz="2200" b="1" kern="1200" dirty="0" err="1" smtClean="0">
              <a:solidFill>
                <a:srgbClr val="00B050"/>
              </a:solidFill>
              <a:latin typeface="+mn-lt"/>
            </a:rPr>
            <a:t>неразмещения</a:t>
          </a:r>
          <a:r>
            <a:rPr lang="ru-RU" sz="2200" b="1" kern="1200" dirty="0" smtClean="0">
              <a:solidFill>
                <a:srgbClr val="00B050"/>
              </a:solidFill>
              <a:latin typeface="+mn-lt"/>
            </a:rPr>
            <a:t> </a:t>
          </a:r>
          <a:r>
            <a:rPr lang="ru-RU" sz="2200" kern="1200" dirty="0" smtClean="0">
              <a:latin typeface="+mn-lt"/>
            </a:rPr>
            <a:t>указанного отчета в ЕИС</a:t>
          </a:r>
          <a:endParaRPr lang="ru-RU" sz="2200" b="1" kern="1200" dirty="0">
            <a:latin typeface="+mn-lt"/>
          </a:endParaRPr>
        </a:p>
      </dsp:txBody>
      <dsp:txXfrm>
        <a:off x="2108790" y="2750091"/>
        <a:ext cx="7351669" cy="10579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122696D-B68D-42EE-90D8-613DF5D03F2D}" type="datetimeFigureOut">
              <a:rPr lang="ru-RU" smtClean="0"/>
              <a:t>14.12.2022</a:t>
            </a:fld>
            <a:endParaRPr lang="ru-RU"/>
          </a:p>
        </p:txBody>
      </p:sp>
      <p:sp>
        <p:nvSpPr>
          <p:cNvPr id="4" name="Образ слайда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3BCD848-4FF3-4BDD-AE22-E6FB9ED6A594}" type="slidenum">
              <a:rPr lang="ru-RU" smtClean="0"/>
              <a:t>‹#›</a:t>
            </a:fld>
            <a:endParaRPr lang="ru-RU"/>
          </a:p>
        </p:txBody>
      </p:sp>
    </p:spTree>
    <p:extLst>
      <p:ext uri="{BB962C8B-B14F-4D97-AF65-F5344CB8AC3E}">
        <p14:creationId xmlns:p14="http://schemas.microsoft.com/office/powerpoint/2010/main" val="416919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D8BD707-D9CF-40AE-B4C6-C98DA3205C09}" type="datetimeFigureOut">
              <a:rPr lang="en-US" smtClean="0"/>
              <a:t>12/14/2022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6F15528-21DE-4FAA-801E-634DDDAF4B2B}"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095530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51071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314218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5024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7E7E7E"/>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defRPr sz="1400" b="0" i="0">
                <a:solidFill>
                  <a:srgbClr val="7E7E7E"/>
                </a:solidFill>
                <a:latin typeface="Calibri"/>
                <a:cs typeface="Calibri"/>
              </a:defRPr>
            </a:lvl1pPr>
          </a:lstStyle>
          <a:p>
            <a:pPr marL="16933" indent="987189">
              <a:lnSpc>
                <a:spcPts val="1467"/>
              </a:lnSpc>
            </a:pPr>
            <a:r>
              <a:rPr lang="ru-RU" spc="-13" smtClean="0"/>
              <a:t>Р</a:t>
            </a:r>
            <a:r>
              <a:rPr lang="ru-RU" smtClean="0"/>
              <a:t>а</a:t>
            </a:r>
            <a:r>
              <a:rPr lang="ru-RU" spc="-7" smtClean="0"/>
              <a:t>з</a:t>
            </a:r>
            <a:r>
              <a:rPr lang="ru-RU" smtClean="0"/>
              <a:t>р</a:t>
            </a:r>
            <a:r>
              <a:rPr lang="ru-RU" spc="-7" smtClean="0"/>
              <a:t>а</a:t>
            </a:r>
            <a:r>
              <a:rPr lang="ru-RU" smtClean="0"/>
              <a:t>б</a:t>
            </a:r>
            <a:r>
              <a:rPr lang="ru-RU" spc="-7" smtClean="0"/>
              <a:t>о</a:t>
            </a:r>
            <a:r>
              <a:rPr lang="ru-RU" smtClean="0"/>
              <a:t>тка</a:t>
            </a:r>
          </a:p>
          <a:p>
            <a:pPr marL="16933"/>
            <a:r>
              <a:rPr lang="ru-RU" smtClean="0"/>
              <a:t>Николай Шибанов,</a:t>
            </a:r>
            <a:r>
              <a:rPr lang="ru-RU" spc="-180" smtClean="0"/>
              <a:t> </a:t>
            </a:r>
            <a:r>
              <a:rPr lang="ru-RU" smtClean="0"/>
              <a:t>2022</a:t>
            </a:r>
            <a:endParaRPr lang="ru-RU"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160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19637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D8BD707-D9CF-40AE-B4C6-C98DA3205C09}" type="datetimeFigureOut">
              <a:rPr lang="en-US" smtClean="0"/>
              <a:t>12/14/2022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6F15528-21DE-4FAA-801E-634DDDAF4B2B}"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860779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90566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12/14/2022</a:t>
            </a:fld>
            <a:endParaRPr lang="en-US"/>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29875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12/14/2022</a:t>
            </a:fld>
            <a:endParaRPr lang="en-US"/>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396152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12/14/2022</a:t>
            </a:fld>
            <a:endParaRPr lang="en-US"/>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53263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D8BD707-D9CF-40AE-B4C6-C98DA3205C09}" type="datetimeFigureOut">
              <a:rPr lang="en-US" smtClean="0"/>
              <a:t>12/14/2022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6F15528-21DE-4FAA-801E-634DDDAF4B2B}"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262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D8BD707-D9CF-40AE-B4C6-C98DA3205C09}" type="datetimeFigureOut">
              <a:rPr lang="en-US" smtClean="0"/>
              <a:t>12/14/2022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6F15528-21DE-4FAA-801E-634DDDAF4B2B}"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761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D8BD707-D9CF-40AE-B4C6-C98DA3205C09}" type="datetimeFigureOut">
              <a:rPr lang="en-US" smtClean="0"/>
              <a:t>12/14/2022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6F15528-21DE-4FAA-801E-634DDDAF4B2B}"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889839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9216" userDrawn="1">
          <p15:clr>
            <a:srgbClr val="F26B43"/>
          </p15:clr>
        </p15:guide>
        <p15:guide id="1" pos="1248" userDrawn="1">
          <p15:clr>
            <a:srgbClr val="F26B43"/>
          </p15:clr>
        </p15:guide>
        <p15:guide id="2" pos="1152" userDrawn="1">
          <p15:clr>
            <a:srgbClr val="F26B43"/>
          </p15:clr>
        </p15:guide>
        <p15:guide id="3" orient="horz" pos="1368" userDrawn="1">
          <p15:clr>
            <a:srgbClr val="F26B43"/>
          </p15:clr>
        </p15:guide>
        <p15:guide id="4" orient="horz" pos="1440" userDrawn="1">
          <p15:clr>
            <a:srgbClr val="F26B43"/>
          </p15:clr>
        </p15:guide>
        <p15:guide id="5" orient="horz" pos="3696" userDrawn="1">
          <p15:clr>
            <a:srgbClr val="F26B43"/>
          </p15:clr>
        </p15:guide>
        <p15:guide id="6" orient="horz" pos="432" userDrawn="1">
          <p15:clr>
            <a:srgbClr val="F26B43"/>
          </p15:clr>
        </p15:guide>
        <p15:guide id="7" orient="horz" pos="1512" userDrawn="1">
          <p15:clr>
            <a:srgbClr val="F26B43"/>
          </p15:clr>
        </p15:guide>
        <p15:guide id="8" pos="6912" userDrawn="1">
          <p15:clr>
            <a:srgbClr val="F26B43"/>
          </p15:clr>
        </p15:guide>
        <p15:guide id="9" pos="936" userDrawn="1">
          <p15:clr>
            <a:srgbClr val="F26B43"/>
          </p15:clr>
        </p15:guide>
        <p15:guide id="10" pos="8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hyperlink" Target="https://minjust.gov.ru/uploaded/files/reestr-nezaregistrirovannyih-obschestvennyih-obedinenij-vyipolnyayuschih-funktsii-inostrannogo-agenta-1006ke3yugi.xlsx" TargetMode="External"/><Relationship Id="rId2" Type="http://schemas.openxmlformats.org/officeDocument/2006/relationships/hyperlink" Target="http://unro.minjust.ru/NKOForeignAgent.aspx" TargetMode="External"/><Relationship Id="rId1" Type="http://schemas.openxmlformats.org/officeDocument/2006/relationships/slideLayout" Target="../slideLayouts/slideLayout7.xml"/><Relationship Id="rId6" Type="http://schemas.openxmlformats.org/officeDocument/2006/relationships/hyperlink" Target="https://minjust.gov.ru/ru/activity/directions/942/spisok-lic-vypolnyayushih-funkcii-inostrannogo-agenta/?hash=cfa8947a-b36e-447a-aca0-dcf06a53cf4d" TargetMode="External"/><Relationship Id="rId5" Type="http://schemas.openxmlformats.org/officeDocument/2006/relationships/hyperlink" Target="https://minjust.gov.ru/ru/documents/7755/" TargetMode="External"/><Relationship Id="rId4" Type="http://schemas.openxmlformats.org/officeDocument/2006/relationships/hyperlink" Target="https://minjust.gov.ru/ru/pages/reestr-nezaregistrirovannyh-obshestvennyh-obedinenij-vypolnyayushih-funkcii-inostrannogo-agenta/"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gossluzhba.gov.ru/reestr"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1.xml.rels><?xml version="1.0" encoding="UTF-8" standalone="yes"?>
<Relationships xmlns="http://schemas.openxmlformats.org/package/2006/relationships"><Relationship Id="rId2" Type="http://schemas.openxmlformats.org/officeDocument/2006/relationships/hyperlink" Target="https://fstec.ru/tekhnicheskaya-zashchita-informatsii/obespechenie-bezopasnosti-kii/288-prikazy/1587-prikaz-fstek-rossii-ot-6-dekabrya-2017-g-n-227"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15128" y="1143000"/>
            <a:ext cx="8361229" cy="2743680"/>
          </a:xfrm>
        </p:spPr>
        <p:txBody>
          <a:bodyPr/>
          <a:lstStyle/>
          <a:p>
            <a:r>
              <a:rPr lang="ru-RU" sz="4400" dirty="0" smtClean="0">
                <a:solidFill>
                  <a:schemeClr val="tx1"/>
                </a:solidFill>
              </a:rPr>
              <a:t>223-ФЗ</a:t>
            </a:r>
            <a:r>
              <a:rPr lang="ru-RU" sz="4400" dirty="0">
                <a:solidFill>
                  <a:schemeClr val="tx1"/>
                </a:solidFill>
              </a:rPr>
              <a:t>: изменения законодательства, особенности осуществления </a:t>
            </a:r>
            <a:r>
              <a:rPr lang="ru-RU" sz="4400" dirty="0" smtClean="0">
                <a:solidFill>
                  <a:schemeClr val="tx1"/>
                </a:solidFill>
              </a:rPr>
              <a:t>закупок</a:t>
            </a:r>
            <a:endParaRPr lang="ru-RU" sz="4400" dirty="0">
              <a:solidFill>
                <a:schemeClr val="tx1"/>
              </a:solidFill>
            </a:endParaRPr>
          </a:p>
        </p:txBody>
      </p:sp>
      <p:sp>
        <p:nvSpPr>
          <p:cNvPr id="3" name="Подзаголовок 2"/>
          <p:cNvSpPr>
            <a:spLocks noGrp="1"/>
          </p:cNvSpPr>
          <p:nvPr>
            <p:ph type="subTitle" idx="1"/>
          </p:nvPr>
        </p:nvSpPr>
        <p:spPr/>
        <p:txBody>
          <a:bodyPr/>
          <a:lstStyle/>
          <a:p>
            <a:r>
              <a:rPr lang="ru-RU" dirty="0" smtClean="0"/>
              <a:t>Мероприятие 12.12.2022</a:t>
            </a:r>
            <a:endParaRPr lang="ru-RU" dirty="0"/>
          </a:p>
        </p:txBody>
      </p:sp>
    </p:spTree>
    <p:extLst>
      <p:ext uri="{BB962C8B-B14F-4D97-AF65-F5344CB8AC3E}">
        <p14:creationId xmlns:p14="http://schemas.microsoft.com/office/powerpoint/2010/main" val="2965852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0" y="1905000"/>
            <a:ext cx="10134600" cy="3816429"/>
          </a:xfrm>
          <a:prstGeom prst="rect">
            <a:avLst/>
          </a:prstGeom>
        </p:spPr>
        <p:txBody>
          <a:bodyPr wrap="square">
            <a:spAutoFit/>
          </a:bodyPr>
          <a:lstStyle/>
          <a:p>
            <a:r>
              <a:rPr lang="ru-RU" sz="2200" dirty="0"/>
              <a:t>Постановление Марийского УФАС от 27 апреля 2022 г. № 012/04/7.32.3-277/2022</a:t>
            </a:r>
          </a:p>
          <a:p>
            <a:endParaRPr lang="ru-RU" sz="2200" b="1" dirty="0" smtClean="0"/>
          </a:p>
          <a:p>
            <a:endParaRPr lang="ru-RU" sz="2200" dirty="0"/>
          </a:p>
          <a:p>
            <a:r>
              <a:rPr lang="ru-RU" sz="2200" dirty="0" smtClean="0"/>
              <a:t>70</a:t>
            </a:r>
            <a:r>
              <a:rPr lang="ru-RU" sz="2200" dirty="0"/>
              <a:t>% по факту поставки Товара </a:t>
            </a:r>
            <a:r>
              <a:rPr lang="ru-RU" sz="2200" dirty="0">
                <a:solidFill>
                  <a:srgbClr val="FF0000"/>
                </a:solidFill>
              </a:rPr>
              <a:t>в течение 30 (Тридцати) рабочих дней </a:t>
            </a:r>
            <a:r>
              <a:rPr lang="ru-RU" sz="2200" dirty="0">
                <a:solidFill>
                  <a:srgbClr val="000000"/>
                </a:solidFill>
              </a:rPr>
              <a:t>со дня</a:t>
            </a:r>
          </a:p>
          <a:p>
            <a:r>
              <a:rPr lang="ru-RU" sz="2200" dirty="0"/>
              <a:t>подписания акта приема-передачи товара, накладной или УПД.</a:t>
            </a:r>
          </a:p>
          <a:p>
            <a:pPr marR="1180"/>
            <a:r>
              <a:rPr lang="ru-RU" sz="2200" dirty="0"/>
              <a:t>Следовательно, Заказчиком установлены ненадлежащие сроки оплаты поставленных товаров, выполненных услуг по договорам для субъектов малого и среднего предпринимательства, что является нарушением Постановления Правительства РФ от 11.12.2014 № 1352</a:t>
            </a:r>
            <a:r>
              <a:rPr lang="ru-RU" sz="2200" dirty="0" smtClean="0"/>
              <a:t>.</a:t>
            </a:r>
          </a:p>
          <a:p>
            <a:pPr marR="1180"/>
            <a:endParaRPr lang="ru-RU" sz="2200" dirty="0"/>
          </a:p>
          <a:p>
            <a:r>
              <a:rPr lang="ru-RU" sz="2200" dirty="0"/>
              <a:t>ИТОГО: ч. 7 ст. 7.32.3 КоАП РФ – 2 000 руб.</a:t>
            </a:r>
          </a:p>
        </p:txBody>
      </p:sp>
      <p:sp>
        <p:nvSpPr>
          <p:cNvPr id="3" name="Прямоугольник 2"/>
          <p:cNvSpPr/>
          <p:nvPr/>
        </p:nvSpPr>
        <p:spPr>
          <a:xfrm>
            <a:off x="1219200" y="420469"/>
            <a:ext cx="6096000" cy="430887"/>
          </a:xfrm>
          <a:prstGeom prst="rect">
            <a:avLst/>
          </a:prstGeom>
        </p:spPr>
        <p:txBody>
          <a:bodyPr>
            <a:spAutoFit/>
          </a:bodyPr>
          <a:lstStyle/>
          <a:p>
            <a:r>
              <a:rPr lang="ru-RU" sz="2200" dirty="0" smtClean="0">
                <a:solidFill>
                  <a:srgbClr val="1F487C"/>
                </a:solidFill>
              </a:rPr>
              <a:t>Неверные сроки оплаты в документации</a:t>
            </a:r>
            <a:endParaRPr lang="ru-RU" sz="2200" dirty="0">
              <a:solidFill>
                <a:srgbClr val="1F487C"/>
              </a:solidFill>
            </a:endParaRPr>
          </a:p>
        </p:txBody>
      </p:sp>
    </p:spTree>
    <p:extLst>
      <p:ext uri="{BB962C8B-B14F-4D97-AF65-F5344CB8AC3E}">
        <p14:creationId xmlns:p14="http://schemas.microsoft.com/office/powerpoint/2010/main" val="30387714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0"/>
            <a:ext cx="11125200" cy="6463308"/>
          </a:xfrm>
          <a:prstGeom prst="rect">
            <a:avLst/>
          </a:prstGeom>
        </p:spPr>
        <p:txBody>
          <a:bodyPr wrap="square">
            <a:spAutoFit/>
          </a:bodyPr>
          <a:lstStyle/>
          <a:p>
            <a:r>
              <a:rPr lang="ru-RU" b="1" dirty="0">
                <a:solidFill>
                  <a:srgbClr val="000000"/>
                </a:solidFill>
              </a:rPr>
              <a:t>Нужно привести положение о закупке в соответствие с изменениями 223-ФЗ</a:t>
            </a:r>
          </a:p>
          <a:p>
            <a:r>
              <a:rPr lang="ru-RU" sz="1800" b="1" dirty="0" smtClean="0">
                <a:solidFill>
                  <a:srgbClr val="222222"/>
                </a:solidFill>
                <a:cs typeface="Roboto" panose="020B0604020202020204" charset="0"/>
              </a:rPr>
              <a:t>В положение о закупке включают:</a:t>
            </a:r>
          </a:p>
          <a:p>
            <a:endParaRPr lang="ru-RU" sz="1800" dirty="0">
              <a:solidFill>
                <a:srgbClr val="222222"/>
              </a:solidFill>
              <a:cs typeface="Roboto" panose="020B0604020202020204" charset="0"/>
            </a:endParaRPr>
          </a:p>
          <a:p>
            <a:pPr>
              <a:buFont typeface="Arial" panose="020B0604020202020204" pitchFamily="34" charset="0"/>
              <a:buChar char="•"/>
            </a:pPr>
            <a:r>
              <a:rPr lang="ru-RU" sz="1800" dirty="0">
                <a:solidFill>
                  <a:schemeClr val="tx1"/>
                </a:solidFill>
                <a:cs typeface="Roboto" panose="020B0604020202020204" charset="0"/>
              </a:rPr>
              <a:t>перечень товаров, работ, услуг, который заказчик оплатит позже семи рабочих </a:t>
            </a:r>
            <a:r>
              <a:rPr lang="ru-RU" sz="1800" dirty="0" smtClean="0">
                <a:solidFill>
                  <a:schemeClr val="tx1"/>
                </a:solidFill>
                <a:cs typeface="Roboto" panose="020B0604020202020204" charset="0"/>
              </a:rPr>
              <a:t>дней (</a:t>
            </a:r>
            <a:r>
              <a:rPr lang="ru-RU" b="1" dirty="0">
                <a:solidFill>
                  <a:srgbClr val="000000"/>
                </a:solidFill>
              </a:rPr>
              <a:t>Иной срок оплаты по перечням ТРУ в </a:t>
            </a:r>
            <a:r>
              <a:rPr lang="ru-RU" b="1" dirty="0" err="1" smtClean="0">
                <a:solidFill>
                  <a:srgbClr val="000000"/>
                </a:solidFill>
              </a:rPr>
              <a:t>ПоЗ</a:t>
            </a:r>
            <a:r>
              <a:rPr lang="ru-RU" b="1" dirty="0" smtClean="0">
                <a:solidFill>
                  <a:srgbClr val="000000"/>
                </a:solidFill>
              </a:rPr>
              <a:t> должен </a:t>
            </a:r>
            <a:r>
              <a:rPr lang="ru-RU" b="1" dirty="0">
                <a:solidFill>
                  <a:srgbClr val="000000"/>
                </a:solidFill>
              </a:rPr>
              <a:t>быть обоснован </a:t>
            </a:r>
            <a:r>
              <a:rPr lang="ru-RU" b="1" dirty="0" smtClean="0">
                <a:solidFill>
                  <a:srgbClr val="000000"/>
                </a:solidFill>
              </a:rPr>
              <a:t>заказчиком)</a:t>
            </a:r>
            <a:endParaRPr lang="ru-RU" b="1" dirty="0">
              <a:solidFill>
                <a:srgbClr val="000000"/>
              </a:solidFill>
            </a:endParaRPr>
          </a:p>
          <a:p>
            <a:pPr>
              <a:buFont typeface="Arial" panose="020B0604020202020204" pitchFamily="34" charset="0"/>
              <a:buChar char="•"/>
            </a:pPr>
            <a:r>
              <a:rPr lang="ru-RU" sz="1800" dirty="0" smtClean="0">
                <a:solidFill>
                  <a:schemeClr val="tx1"/>
                </a:solidFill>
                <a:cs typeface="Roboto" panose="020B0604020202020204" charset="0"/>
              </a:rPr>
              <a:t>порядок </a:t>
            </a:r>
            <a:r>
              <a:rPr lang="ru-RU" sz="1800" dirty="0">
                <a:solidFill>
                  <a:schemeClr val="tx1"/>
                </a:solidFill>
                <a:cs typeface="Roboto" panose="020B0604020202020204" charset="0"/>
              </a:rPr>
              <a:t>определения иного срока оплаты </a:t>
            </a:r>
            <a:r>
              <a:rPr lang="ru-RU" sz="1800" dirty="0">
                <a:solidFill>
                  <a:srgbClr val="222222"/>
                </a:solidFill>
                <a:cs typeface="Roboto" panose="020B0604020202020204" charset="0"/>
              </a:rPr>
              <a:t>(</a:t>
            </a:r>
            <a:r>
              <a:rPr lang="ru-RU" sz="1800" dirty="0">
                <a:solidFill>
                  <a:srgbClr val="01745C"/>
                </a:solidFill>
                <a:cs typeface="Roboto" panose="020B0604020202020204" charset="0"/>
              </a:rPr>
              <a:t>подп. «а» п. 1 ст. 1 </a:t>
            </a:r>
            <a:r>
              <a:rPr lang="ru-RU" sz="1800" dirty="0" smtClean="0">
                <a:solidFill>
                  <a:srgbClr val="01745C"/>
                </a:solidFill>
                <a:cs typeface="Roboto" panose="020B0604020202020204" charset="0"/>
              </a:rPr>
              <a:t>Закона</a:t>
            </a:r>
            <a:r>
              <a:rPr lang="ru-RU" sz="1800" dirty="0">
                <a:solidFill>
                  <a:srgbClr val="01745C"/>
                </a:solidFill>
                <a:cs typeface="Roboto" panose="020B0604020202020204" charset="0"/>
              </a:rPr>
              <a:t> от 16.04.2022 № 104-ФЗ</a:t>
            </a:r>
            <a:r>
              <a:rPr lang="ru-RU" sz="1800" dirty="0" smtClean="0">
                <a:solidFill>
                  <a:srgbClr val="222222"/>
                </a:solidFill>
                <a:cs typeface="Roboto" panose="020B0604020202020204" charset="0"/>
              </a:rPr>
              <a:t>).</a:t>
            </a:r>
          </a:p>
          <a:p>
            <a:r>
              <a:rPr lang="ru-RU" sz="1800" dirty="0" smtClean="0">
                <a:solidFill>
                  <a:schemeClr val="tx1"/>
                </a:solidFill>
                <a:cs typeface="Roboto" panose="020B0604020202020204" charset="0"/>
              </a:rPr>
              <a:t>Что это за порядок – непонятно. Возможно конкретные сроки, возможна детализация по видам закупок или видам товаров, работ, услуг</a:t>
            </a:r>
          </a:p>
          <a:p>
            <a:pPr>
              <a:buFont typeface="Arial" panose="020B0604020202020204" pitchFamily="34" charset="0"/>
              <a:buChar char="•"/>
            </a:pPr>
            <a:r>
              <a:rPr lang="ru-RU" sz="1800" dirty="0">
                <a:solidFill>
                  <a:schemeClr val="tx1"/>
                </a:solidFill>
                <a:cs typeface="Roboto" panose="020B0604020202020204" charset="0"/>
              </a:rPr>
              <a:t>правила и размер </a:t>
            </a:r>
            <a:r>
              <a:rPr lang="ru-RU" sz="1800" dirty="0" smtClean="0">
                <a:solidFill>
                  <a:schemeClr val="tx1"/>
                </a:solidFill>
                <a:cs typeface="Roboto" panose="020B0604020202020204" charset="0"/>
              </a:rPr>
              <a:t>авансирования,</a:t>
            </a:r>
          </a:p>
          <a:p>
            <a:pPr>
              <a:buFont typeface="Arial" panose="020B0604020202020204" pitchFamily="34" charset="0"/>
              <a:buChar char="•"/>
            </a:pPr>
            <a:r>
              <a:rPr lang="ru-RU" sz="1800" dirty="0" smtClean="0">
                <a:solidFill>
                  <a:schemeClr val="tx1"/>
                </a:solidFill>
                <a:cs typeface="Roboto" panose="020B0604020202020204" charset="0"/>
              </a:rPr>
              <a:t>возможность </a:t>
            </a:r>
            <a:r>
              <a:rPr lang="ru-RU" sz="1800" dirty="0">
                <a:solidFill>
                  <a:schemeClr val="tx1"/>
                </a:solidFill>
                <a:cs typeface="Roboto" panose="020B0604020202020204" charset="0"/>
              </a:rPr>
              <a:t>поэтапной оплаты.</a:t>
            </a:r>
          </a:p>
          <a:p>
            <a:pPr>
              <a:buFont typeface="Arial" panose="020B0604020202020204" pitchFamily="34" charset="0"/>
              <a:buChar char="•"/>
            </a:pPr>
            <a:endParaRPr lang="ru-RU" sz="1800" dirty="0">
              <a:solidFill>
                <a:srgbClr val="222222"/>
              </a:solidFill>
              <a:cs typeface="Roboto" panose="020B0604020202020204" charset="0"/>
            </a:endParaRPr>
          </a:p>
          <a:p>
            <a:r>
              <a:rPr lang="ru-RU" sz="1800" dirty="0">
                <a:solidFill>
                  <a:srgbClr val="7030A0"/>
                </a:solidFill>
                <a:cs typeface="Roboto" panose="020B0604020202020204" charset="0"/>
              </a:rPr>
              <a:t>Срок в семь рабочих дней </a:t>
            </a:r>
            <a:r>
              <a:rPr lang="ru-RU" sz="1800" dirty="0">
                <a:solidFill>
                  <a:schemeClr val="tx1"/>
                </a:solidFill>
                <a:cs typeface="Roboto" panose="020B0604020202020204" charset="0"/>
              </a:rPr>
              <a:t>действует и в договорах с </a:t>
            </a:r>
            <a:r>
              <a:rPr lang="ru-RU" sz="1800" dirty="0" smtClean="0">
                <a:solidFill>
                  <a:schemeClr val="tx1"/>
                </a:solidFill>
                <a:cs typeface="Roboto" panose="020B0604020202020204" charset="0"/>
              </a:rPr>
              <a:t>СМСП </a:t>
            </a:r>
            <a:r>
              <a:rPr lang="ru-RU" sz="1800" dirty="0">
                <a:solidFill>
                  <a:schemeClr val="tx1"/>
                </a:solidFill>
                <a:cs typeface="Roboto" panose="020B0604020202020204" charset="0"/>
              </a:rPr>
              <a:t>и </a:t>
            </a:r>
            <a:r>
              <a:rPr lang="ru-RU" sz="1800" dirty="0" err="1">
                <a:solidFill>
                  <a:schemeClr val="tx1"/>
                </a:solidFill>
                <a:cs typeface="Roboto" panose="020B0604020202020204" charset="0"/>
              </a:rPr>
              <a:t>самозанятым</a:t>
            </a:r>
            <a:r>
              <a:rPr lang="ru-RU" sz="1800" dirty="0">
                <a:solidFill>
                  <a:schemeClr val="tx1"/>
                </a:solidFill>
                <a:cs typeface="Roboto" panose="020B0604020202020204" charset="0"/>
              </a:rPr>
              <a:t>. Срок </a:t>
            </a:r>
            <a:r>
              <a:rPr lang="ru-RU" sz="1800" dirty="0" smtClean="0">
                <a:solidFill>
                  <a:schemeClr val="tx1"/>
                </a:solidFill>
                <a:cs typeface="Roboto" panose="020B0604020202020204" charset="0"/>
              </a:rPr>
              <a:t>отсчитывайте </a:t>
            </a:r>
            <a:r>
              <a:rPr lang="ru-RU" sz="1800" dirty="0">
                <a:solidFill>
                  <a:schemeClr val="tx1"/>
                </a:solidFill>
                <a:cs typeface="Roboto" panose="020B0604020202020204" charset="0"/>
              </a:rPr>
              <a:t>со </a:t>
            </a:r>
            <a:r>
              <a:rPr lang="ru-RU" sz="1800" i="1" dirty="0">
                <a:solidFill>
                  <a:schemeClr val="tx1"/>
                </a:solidFill>
                <a:cs typeface="Roboto" panose="020B0604020202020204" charset="0"/>
              </a:rPr>
              <a:t>дня подписания заказчиком документа о приемке поставленного товара (выполненной работы, оказанной услуги) по договору (отдельному этапу договора</a:t>
            </a:r>
            <a:r>
              <a:rPr lang="ru-RU" sz="1800" i="1" dirty="0" smtClean="0">
                <a:solidFill>
                  <a:schemeClr val="tx1"/>
                </a:solidFill>
                <a:cs typeface="Roboto" panose="020B0604020202020204" charset="0"/>
              </a:rPr>
              <a:t>).</a:t>
            </a:r>
          </a:p>
          <a:p>
            <a:r>
              <a:rPr lang="ru-RU" sz="1800" dirty="0">
                <a:solidFill>
                  <a:srgbClr val="7030A0"/>
                </a:solidFill>
                <a:cs typeface="Roboto" panose="020B0604020202020204" charset="0"/>
              </a:rPr>
              <a:t> (п. </a:t>
            </a:r>
            <a:r>
              <a:rPr lang="ru-RU" sz="1800" dirty="0" smtClean="0">
                <a:solidFill>
                  <a:srgbClr val="7030A0"/>
                </a:solidFill>
                <a:cs typeface="Roboto" panose="020B0604020202020204" charset="0"/>
              </a:rPr>
              <a:t>14.3, 28, 32.1 </a:t>
            </a:r>
            <a:r>
              <a:rPr lang="ru-RU" sz="1800" dirty="0" smtClean="0">
                <a:solidFill>
                  <a:schemeClr val="tx1"/>
                </a:solidFill>
                <a:cs typeface="Roboto" panose="020B0604020202020204" charset="0"/>
              </a:rPr>
              <a:t>постановления </a:t>
            </a:r>
            <a:r>
              <a:rPr lang="ru-RU" sz="1800" dirty="0">
                <a:solidFill>
                  <a:schemeClr val="tx1"/>
                </a:solidFill>
                <a:cs typeface="Roboto" panose="020B0604020202020204" charset="0"/>
              </a:rPr>
              <a:t>от 11.12.2014 № 1352</a:t>
            </a:r>
            <a:r>
              <a:rPr lang="ru-RU" sz="1800" dirty="0" smtClean="0">
                <a:solidFill>
                  <a:schemeClr val="tx1"/>
                </a:solidFill>
                <a:cs typeface="Roboto" panose="020B0604020202020204" charset="0"/>
              </a:rPr>
              <a:t>).</a:t>
            </a:r>
          </a:p>
          <a:p>
            <a:r>
              <a:rPr lang="ru-RU" sz="1800" b="1" dirty="0" smtClean="0">
                <a:solidFill>
                  <a:srgbClr val="222222"/>
                </a:solidFill>
                <a:cs typeface="Roboto" panose="020B0604020202020204" charset="0"/>
              </a:rPr>
              <a:t>Итого:</a:t>
            </a:r>
          </a:p>
          <a:p>
            <a:pPr marL="285750" indent="-285750">
              <a:buFontTx/>
              <a:buChar char="-"/>
            </a:pPr>
            <a:r>
              <a:rPr lang="ru-RU" sz="1800" dirty="0" smtClean="0">
                <a:solidFill>
                  <a:srgbClr val="222222"/>
                </a:solidFill>
                <a:cs typeface="Roboto" panose="020B0604020202020204" charset="0"/>
              </a:rPr>
              <a:t>Всегда 7 рабочих дней по договорам с СМСП (на общих основания и победитель СМСП, непосредственно у СМСП, привлечение СМСП),</a:t>
            </a:r>
          </a:p>
          <a:p>
            <a:pPr marL="285750" indent="-285750">
              <a:buFontTx/>
              <a:buChar char="-"/>
            </a:pPr>
            <a:r>
              <a:rPr lang="ru-RU" sz="1800" dirty="0" smtClean="0">
                <a:solidFill>
                  <a:srgbClr val="222222"/>
                </a:solidFill>
                <a:cs typeface="Roboto" panose="020B0604020202020204" charset="0"/>
              </a:rPr>
              <a:t>Срок по Положению о закупке. </a:t>
            </a:r>
            <a:r>
              <a:rPr lang="ru-RU" sz="1800" u="sng" dirty="0" smtClean="0">
                <a:solidFill>
                  <a:srgbClr val="0070C0"/>
                </a:solidFill>
                <a:cs typeface="Roboto" panose="020B0604020202020204" charset="0"/>
              </a:rPr>
              <a:t>Исключение – если товар в вашем перечне, но поставщик СМСП, то также будет 7 рабочих дней. Тут работает правило Постановления № 1352,</a:t>
            </a:r>
          </a:p>
          <a:p>
            <a:pPr marL="285750" indent="-285750">
              <a:buFontTx/>
              <a:buChar char="-"/>
            </a:pPr>
            <a:r>
              <a:rPr lang="ru-RU" sz="1800" dirty="0">
                <a:solidFill>
                  <a:schemeClr val="tx1"/>
                </a:solidFill>
                <a:cs typeface="Roboto" panose="020B0604020202020204" charset="0"/>
              </a:rPr>
              <a:t>срок оплаты установлен законодательством РФ, Правительством РФ в целях обеспечения обороноспособности и безопасности </a:t>
            </a:r>
            <a:r>
              <a:rPr lang="ru-RU" sz="1800" dirty="0" smtClean="0">
                <a:solidFill>
                  <a:schemeClr val="tx1"/>
                </a:solidFill>
                <a:cs typeface="Roboto" panose="020B0604020202020204" charset="0"/>
              </a:rPr>
              <a:t>государства (</a:t>
            </a:r>
            <a:r>
              <a:rPr lang="ru-RU" sz="1800" dirty="0"/>
              <a:t>Постановление </a:t>
            </a:r>
            <a:r>
              <a:rPr lang="ru-RU" sz="1800" dirty="0" smtClean="0"/>
              <a:t>от </a:t>
            </a:r>
            <a:r>
              <a:rPr lang="ru-RU" sz="1800" dirty="0"/>
              <a:t>04.05.2012 N </a:t>
            </a:r>
            <a:r>
              <a:rPr lang="ru-RU" sz="1800" dirty="0" smtClean="0"/>
              <a:t>442 – электроэнергия)</a:t>
            </a:r>
            <a:r>
              <a:rPr lang="ru-RU" sz="1800" dirty="0" smtClean="0">
                <a:solidFill>
                  <a:schemeClr val="tx1"/>
                </a:solidFill>
                <a:cs typeface="Roboto" panose="020B0604020202020204" charset="0"/>
              </a:rPr>
              <a:t>, </a:t>
            </a:r>
          </a:p>
          <a:p>
            <a:pPr marL="285750" indent="-285750">
              <a:buFontTx/>
              <a:buChar char="-"/>
            </a:pPr>
            <a:r>
              <a:rPr lang="ru-RU" sz="1800" dirty="0" smtClean="0">
                <a:solidFill>
                  <a:schemeClr val="tx1"/>
                </a:solidFill>
                <a:cs typeface="Roboto" panose="020B0604020202020204" charset="0"/>
              </a:rPr>
              <a:t>7 рабочих дней – что не указано в Положении о закупке, прочих постановлениях и не СМСП.</a:t>
            </a:r>
            <a:endParaRPr lang="ru-RU" sz="1800" dirty="0">
              <a:solidFill>
                <a:schemeClr val="tx1"/>
              </a:solidFill>
              <a:cs typeface="Roboto" panose="020B0604020202020204" charset="0"/>
            </a:endParaRPr>
          </a:p>
        </p:txBody>
      </p:sp>
    </p:spTree>
    <p:extLst>
      <p:ext uri="{BB962C8B-B14F-4D97-AF65-F5344CB8AC3E}">
        <p14:creationId xmlns:p14="http://schemas.microsoft.com/office/powerpoint/2010/main" val="37324854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381000"/>
            <a:ext cx="10668000" cy="6001643"/>
          </a:xfrm>
          <a:prstGeom prst="rect">
            <a:avLst/>
          </a:prstGeom>
        </p:spPr>
        <p:txBody>
          <a:bodyPr wrap="square">
            <a:spAutoFit/>
          </a:bodyPr>
          <a:lstStyle/>
          <a:p>
            <a:r>
              <a:rPr lang="ru-RU" sz="1600" b="1" dirty="0">
                <a:solidFill>
                  <a:srgbClr val="7030A0"/>
                </a:solidFill>
              </a:rPr>
              <a:t>Перечни ТРУ: </a:t>
            </a:r>
            <a:r>
              <a:rPr lang="ru-RU" sz="1600" b="1" dirty="0" smtClean="0">
                <a:solidFill>
                  <a:srgbClr val="7030A0"/>
                </a:solidFill>
              </a:rPr>
              <a:t>обоснование</a:t>
            </a:r>
          </a:p>
          <a:p>
            <a:endParaRPr lang="ru-RU" sz="1600" b="1" dirty="0">
              <a:solidFill>
                <a:srgbClr val="7030A0"/>
              </a:solidFill>
            </a:endParaRPr>
          </a:p>
          <a:p>
            <a:pPr marR="1120"/>
            <a:r>
              <a:rPr lang="ru-RU" sz="1600" dirty="0"/>
              <a:t>Установление сроков оплаты, отличных от сроков оплаты, предусмотренных частью 5.3 статьи 3 № 223-ФЗ, по отдельным видам товаров (работ, услуг) обосновано тем, что:</a:t>
            </a:r>
          </a:p>
          <a:p>
            <a:endParaRPr lang="ru-RU" sz="1600" dirty="0"/>
          </a:p>
          <a:p>
            <a:pPr marL="285750" marR="1130" indent="-285750">
              <a:buFont typeface="Arial" panose="020B0604020202020204" pitchFamily="34" charset="0"/>
              <a:buChar char="•"/>
            </a:pPr>
            <a:r>
              <a:rPr lang="ru-RU" sz="1600" dirty="0"/>
              <a:t>Указанные товары (работы, услуги) закупаются для исполнения государственного, муниципального контракта, договора, заключенного с юридическим или физическим лицом, и срок их оплаты зависит от поступления денежных средств от государственного (муниципального) заказчика, юридического, физического лица;</a:t>
            </a:r>
          </a:p>
          <a:p>
            <a:pPr marL="285750" marR="1120" indent="-285750">
              <a:buFont typeface="Arial" panose="020B0604020202020204" pitchFamily="34" charset="0"/>
              <a:buChar char="•"/>
            </a:pPr>
            <a:r>
              <a:rPr lang="ru-RU" sz="1600" dirty="0" smtClean="0"/>
              <a:t>При </a:t>
            </a:r>
            <a:r>
              <a:rPr lang="ru-RU" sz="1600" dirty="0"/>
              <a:t>отплате указанных товаров (работ, услуг) заказчик сталкивается с недостаточностью, несвоевременностью и (или) отсутствием финансирования;</a:t>
            </a:r>
          </a:p>
          <a:p>
            <a:pPr marL="285750" marR="1150" indent="-285750">
              <a:buFont typeface="Arial" panose="020B0604020202020204" pitchFamily="34" charset="0"/>
              <a:buChar char="•"/>
            </a:pPr>
            <a:r>
              <a:rPr lang="ru-RU" sz="1600" dirty="0" smtClean="0"/>
              <a:t>При </a:t>
            </a:r>
            <a:r>
              <a:rPr lang="ru-RU" sz="1600" dirty="0"/>
              <a:t>отплате указанных товаров (работ, услуг) у заказчика образуется кассовый разрыв – временная нехватка денежных средств, необходимых </a:t>
            </a:r>
            <a:r>
              <a:rPr lang="ru-RU" sz="1600" dirty="0" smtClean="0"/>
              <a:t>для ты </a:t>
            </a:r>
            <a:r>
              <a:rPr lang="ru-RU" sz="1600" dirty="0"/>
              <a:t>указанных товаров (работ, услуг</a:t>
            </a:r>
            <a:r>
              <a:rPr lang="ru-RU" sz="1600" dirty="0" smtClean="0"/>
              <a:t>);</a:t>
            </a:r>
          </a:p>
          <a:p>
            <a:pPr marL="285750" marR="1150" indent="-285750">
              <a:buFont typeface="Arial" panose="020B0604020202020204" pitchFamily="34" charset="0"/>
              <a:buChar char="•"/>
            </a:pPr>
            <a:r>
              <a:rPr lang="ru-RU" sz="1600" dirty="0" smtClean="0"/>
              <a:t>В </a:t>
            </a:r>
            <a:r>
              <a:rPr lang="ru-RU" sz="1600" dirty="0"/>
              <a:t>отношении заказчика введены политические или экономические санкции 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и (или) введены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меры ограничительного </a:t>
            </a:r>
            <a:r>
              <a:rPr lang="ru-RU" sz="1600" dirty="0" smtClean="0"/>
              <a:t>характера;</a:t>
            </a:r>
          </a:p>
          <a:p>
            <a:pPr marL="285750" marR="1150" indent="-285750">
              <a:buFont typeface="Arial" panose="020B0604020202020204" pitchFamily="34" charset="0"/>
              <a:buChar char="•"/>
            </a:pPr>
            <a:r>
              <a:rPr lang="ru-RU" sz="1600" dirty="0" smtClean="0"/>
              <a:t>Заказчик </a:t>
            </a:r>
            <a:r>
              <a:rPr lang="ru-RU" sz="1600" dirty="0"/>
              <a:t>сталкивается с последствием введения политических или экономических санкций 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и (или) введения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a:t>
            </a:r>
            <a:r>
              <a:rPr lang="ru-RU" sz="1600" dirty="0" smtClean="0"/>
              <a:t>союзов мер </a:t>
            </a:r>
            <a:r>
              <a:rPr lang="ru-RU" sz="1600" dirty="0"/>
              <a:t>ограничительного характера;</a:t>
            </a:r>
          </a:p>
          <a:p>
            <a:pPr marL="285750" marR="1150" indent="-285750">
              <a:buFont typeface="Arial" panose="020B0604020202020204" pitchFamily="34" charset="0"/>
              <a:buChar char="•"/>
            </a:pPr>
            <a:endParaRPr lang="ru-RU" sz="1600" dirty="0"/>
          </a:p>
        </p:txBody>
      </p:sp>
    </p:spTree>
    <p:extLst>
      <p:ext uri="{BB962C8B-B14F-4D97-AF65-F5344CB8AC3E}">
        <p14:creationId xmlns:p14="http://schemas.microsoft.com/office/powerpoint/2010/main" val="33635850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304800"/>
            <a:ext cx="10668000" cy="1938992"/>
          </a:xfrm>
          <a:prstGeom prst="rect">
            <a:avLst/>
          </a:prstGeom>
          <a:ln>
            <a:solidFill>
              <a:srgbClr val="FF0000"/>
            </a:solidFill>
          </a:ln>
        </p:spPr>
        <p:txBody>
          <a:bodyPr wrap="square">
            <a:spAutoFit/>
          </a:bodyPr>
          <a:lstStyle/>
          <a:p>
            <a:r>
              <a:rPr lang="ru-RU" dirty="0">
                <a:latin typeface="Arial" panose="020B0604020202020204" pitchFamily="34" charset="0"/>
              </a:rPr>
              <a:t>ОАО «РЖД»</a:t>
            </a:r>
          </a:p>
          <a:p>
            <a:pPr marR="1170"/>
            <a:r>
              <a:rPr lang="ru-RU" dirty="0">
                <a:latin typeface="Arial" panose="020B0604020202020204" pitchFamily="34" charset="0"/>
              </a:rPr>
              <a:t>32</a:t>
            </a:r>
            <a:r>
              <a:rPr lang="ru-RU" sz="1050" baseline="30000" dirty="0">
                <a:latin typeface="Arial" panose="020B0604020202020204" pitchFamily="34" charset="0"/>
              </a:rPr>
              <a:t>1</a:t>
            </a:r>
            <a:r>
              <a:rPr lang="ru-RU" baseline="30000" dirty="0">
                <a:latin typeface="Arial" panose="020B0604020202020204" pitchFamily="34" charset="0"/>
              </a:rPr>
              <a:t>. В договорах, заключаемых заказчиком по результатам закупки товаров, работ, услуг для нужд ОАО «РЖД», применяются условия расчетов с учетом следующего:</a:t>
            </a:r>
          </a:p>
          <a:p>
            <a:pPr marR="1180"/>
            <a:r>
              <a:rPr lang="ru-RU" dirty="0">
                <a:latin typeface="Arial" panose="020B0604020202020204" pitchFamily="34" charset="0"/>
              </a:rPr>
              <a:t>1) срок окончательного расчета по договорам является предельным сроком оплаты обязательств, исчисляемым с момента получения от контрагента полного комплекта документов, предусмотренного условиями договора и необходимого для осуществления платежа. Стандартный срок окончательного расчета составляет до </a:t>
            </a:r>
            <a:r>
              <a:rPr lang="ru-RU" dirty="0" smtClean="0">
                <a:latin typeface="Arial" panose="020B0604020202020204" pitchFamily="34" charset="0"/>
              </a:rPr>
              <a:t>60 календарных </a:t>
            </a:r>
            <a:r>
              <a:rPr lang="ru-RU" dirty="0">
                <a:latin typeface="Arial" panose="020B0604020202020204" pitchFamily="34" charset="0"/>
              </a:rPr>
              <a:t>дней;</a:t>
            </a:r>
          </a:p>
        </p:txBody>
      </p:sp>
      <p:pic>
        <p:nvPicPr>
          <p:cNvPr id="3" name="Рисунок 2"/>
          <p:cNvPicPr>
            <a:picLocks noChangeAspect="1"/>
          </p:cNvPicPr>
          <p:nvPr/>
        </p:nvPicPr>
        <p:blipFill>
          <a:blip r:embed="rId2"/>
          <a:stretch>
            <a:fillRect/>
          </a:stretch>
        </p:blipFill>
        <p:spPr>
          <a:xfrm>
            <a:off x="1104900" y="3048000"/>
            <a:ext cx="10439400" cy="1946160"/>
          </a:xfrm>
          <a:prstGeom prst="rect">
            <a:avLst/>
          </a:prstGeom>
        </p:spPr>
      </p:pic>
      <p:sp>
        <p:nvSpPr>
          <p:cNvPr id="4" name="Прямоугольник 3"/>
          <p:cNvSpPr/>
          <p:nvPr/>
        </p:nvSpPr>
        <p:spPr>
          <a:xfrm>
            <a:off x="1009650" y="2289780"/>
            <a:ext cx="2298643" cy="369332"/>
          </a:xfrm>
          <a:prstGeom prst="rect">
            <a:avLst/>
          </a:prstGeom>
        </p:spPr>
        <p:txBody>
          <a:bodyPr wrap="none">
            <a:spAutoFit/>
          </a:bodyPr>
          <a:lstStyle/>
          <a:p>
            <a:r>
              <a:rPr lang="ru-RU" dirty="0" smtClean="0">
                <a:solidFill>
                  <a:srgbClr val="000000"/>
                </a:solidFill>
                <a:latin typeface="Arial" panose="020B0604020202020204" pitchFamily="34" charset="0"/>
              </a:rPr>
              <a:t>АО «Почта России</a:t>
            </a:r>
            <a:r>
              <a:rPr lang="ru-RU" dirty="0">
                <a:solidFill>
                  <a:srgbClr val="000000"/>
                </a:solidFill>
                <a:latin typeface="Arial" panose="020B0604020202020204" pitchFamily="34" charset="0"/>
              </a:rPr>
              <a:t>»</a:t>
            </a:r>
            <a:endParaRPr lang="ru-RU" dirty="0"/>
          </a:p>
        </p:txBody>
      </p:sp>
      <p:pic>
        <p:nvPicPr>
          <p:cNvPr id="5" name="Рисунок 4"/>
          <p:cNvPicPr>
            <a:picLocks noChangeAspect="1"/>
          </p:cNvPicPr>
          <p:nvPr/>
        </p:nvPicPr>
        <p:blipFill>
          <a:blip r:embed="rId3"/>
          <a:stretch>
            <a:fillRect/>
          </a:stretch>
        </p:blipFill>
        <p:spPr>
          <a:xfrm>
            <a:off x="1104900" y="4994160"/>
            <a:ext cx="8273881" cy="1653600"/>
          </a:xfrm>
          <a:prstGeom prst="rect">
            <a:avLst/>
          </a:prstGeom>
        </p:spPr>
      </p:pic>
    </p:spTree>
    <p:extLst>
      <p:ext uri="{BB962C8B-B14F-4D97-AF65-F5344CB8AC3E}">
        <p14:creationId xmlns:p14="http://schemas.microsoft.com/office/powerpoint/2010/main" val="8071562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457200"/>
            <a:ext cx="10515600" cy="4401205"/>
          </a:xfrm>
          <a:prstGeom prst="rect">
            <a:avLst/>
          </a:prstGeom>
        </p:spPr>
        <p:txBody>
          <a:bodyPr wrap="square">
            <a:spAutoFit/>
          </a:bodyPr>
          <a:lstStyle/>
          <a:p>
            <a:pPr marR="1150"/>
            <a:r>
              <a:rPr lang="ru-RU" sz="2000" b="1" dirty="0" smtClean="0"/>
              <a:t>Возможные условия положения о закупках.</a:t>
            </a:r>
          </a:p>
          <a:p>
            <a:pPr marR="1150"/>
            <a:endParaRPr lang="ru-RU" sz="2000" dirty="0"/>
          </a:p>
          <a:p>
            <a:pPr marR="1150"/>
            <a:r>
              <a:rPr lang="ru-RU" sz="2000" dirty="0" smtClean="0"/>
              <a:t>Заказчиком </a:t>
            </a:r>
            <a:r>
              <a:rPr lang="ru-RU" sz="2000" dirty="0"/>
              <a:t>в соответствии с частью 5.4 статьи 3 № 223-ФЗ в настоящем Положении сформирован перечень отдельных видов товаров (работ, услуг) в разрезе кодов ОКПД 2, при осуществлении закупок которых могут применяться сроки оплаты, отличных от сроков оплаты, предусмотренных частью 5.3 статьи 3 № 223-ФЗ.</a:t>
            </a:r>
          </a:p>
          <a:p>
            <a:endParaRPr lang="ru-RU" sz="2000" dirty="0"/>
          </a:p>
          <a:p>
            <a:pPr marR="1130"/>
            <a:r>
              <a:rPr lang="ru-RU" sz="2000" dirty="0"/>
              <a:t>Указанные сроки оплаты, отличные от сроков оплаты, предусмотренных частью 5.3 статьи 3 № 223-ФЗ, не применяются в случае, </a:t>
            </a:r>
            <a:r>
              <a:rPr lang="ru-RU" sz="2000" b="1" dirty="0">
                <a:solidFill>
                  <a:srgbClr val="FF0000"/>
                </a:solidFill>
              </a:rPr>
              <a:t>если иной срок оплаты установлен законодательством Российской Федерации, Правительством Российской Федерации в целях обеспечения обороноспособности и безопасности государства.</a:t>
            </a:r>
          </a:p>
          <a:p>
            <a:endParaRPr lang="ru-RU" sz="2000" b="1" dirty="0"/>
          </a:p>
          <a:p>
            <a:r>
              <a:rPr lang="ru-RU" sz="2000" dirty="0"/>
              <a:t>Перечень отдельных видов товаров (работ, услуг), для которых установлены</a:t>
            </a:r>
          </a:p>
          <a:p>
            <a:r>
              <a:rPr lang="ru-RU" sz="2000" dirty="0"/>
              <a:t>увеличенные сроки оплаты, указание таких сроков и порядок их определения:</a:t>
            </a:r>
          </a:p>
        </p:txBody>
      </p:sp>
      <p:graphicFrame>
        <p:nvGraphicFramePr>
          <p:cNvPr id="3" name="Таблица 2"/>
          <p:cNvGraphicFramePr>
            <a:graphicFrameLocks noGrp="1"/>
          </p:cNvGraphicFramePr>
          <p:nvPr>
            <p:extLst>
              <p:ext uri="{D42A27DB-BD31-4B8C-83A1-F6EECF244321}">
                <p14:modId xmlns:p14="http://schemas.microsoft.com/office/powerpoint/2010/main" val="691747555"/>
              </p:ext>
            </p:extLst>
          </p:nvPr>
        </p:nvGraphicFramePr>
        <p:xfrm>
          <a:off x="990600" y="5105400"/>
          <a:ext cx="9753600" cy="1280160"/>
        </p:xfrm>
        <a:graphic>
          <a:graphicData uri="http://schemas.openxmlformats.org/drawingml/2006/table">
            <a:tbl>
              <a:tblPr firstRow="1" bandRow="1">
                <a:tableStyleId>{5C22544A-7EE6-4342-B048-85BDC9FD1C3A}</a:tableStyleId>
              </a:tblPr>
              <a:tblGrid>
                <a:gridCol w="822960"/>
                <a:gridCol w="2194560"/>
                <a:gridCol w="2697480"/>
                <a:gridCol w="4038600"/>
              </a:tblGrid>
              <a:tr h="1280160">
                <a:tc>
                  <a:txBody>
                    <a:bodyPr/>
                    <a:lstStyle/>
                    <a:p>
                      <a:r>
                        <a:rPr lang="ru-RU" b="0" dirty="0" smtClean="0">
                          <a:solidFill>
                            <a:schemeClr val="tx1"/>
                          </a:solidFill>
                        </a:rPr>
                        <a:t>№ </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b="0" dirty="0" smtClean="0">
                          <a:solidFill>
                            <a:schemeClr val="tx1"/>
                          </a:solidFill>
                        </a:rPr>
                        <a:t>Наименование товара</a:t>
                      </a:r>
                    </a:p>
                    <a:p>
                      <a:r>
                        <a:rPr lang="ru-RU" b="0" dirty="0" smtClean="0">
                          <a:solidFill>
                            <a:schemeClr val="tx1"/>
                          </a:solidFill>
                        </a:rPr>
                        <a:t>(работы, услуги)</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baseline="0" dirty="0" smtClean="0">
                          <a:solidFill>
                            <a:schemeClr val="tx1"/>
                          </a:solidFill>
                          <a:latin typeface="+mn-lt"/>
                          <a:ea typeface="+mn-ea"/>
                          <a:cs typeface="+mn-cs"/>
                        </a:rPr>
                        <a:t>Срок оплаты, отличных от сроков оплаты, предусмотренных частью 5.3 статьи 3 № 223-ФЗ</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baseline="0" dirty="0" smtClean="0">
                          <a:solidFill>
                            <a:schemeClr val="tx1"/>
                          </a:solidFill>
                          <a:latin typeface="+mn-lt"/>
                          <a:ea typeface="+mn-ea"/>
                          <a:cs typeface="+mn-cs"/>
                        </a:rPr>
                        <a:t>Обоснование применения сроков оплаты, отличных от сроков оплаты, предусмотренных частью 5.3 статьи 3 № 223-ФЗ	</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705818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3000" y="533400"/>
            <a:ext cx="10515600" cy="2554545"/>
          </a:xfrm>
          <a:prstGeom prst="rect">
            <a:avLst/>
          </a:prstGeom>
          <a:ln>
            <a:solidFill>
              <a:srgbClr val="FF0000"/>
            </a:solidFill>
          </a:ln>
        </p:spPr>
        <p:txBody>
          <a:bodyPr wrap="square">
            <a:spAutoFit/>
          </a:bodyPr>
          <a:lstStyle/>
          <a:p>
            <a:r>
              <a:rPr lang="ru-RU" sz="2000" dirty="0">
                <a:solidFill>
                  <a:srgbClr val="1F487C"/>
                </a:solidFill>
              </a:rPr>
              <a:t>Постановление Марийского УФАС от 11.07.2022 г. № </a:t>
            </a:r>
            <a:r>
              <a:rPr lang="ru-RU" sz="2000" dirty="0" smtClean="0">
                <a:solidFill>
                  <a:srgbClr val="1F487C"/>
                </a:solidFill>
              </a:rPr>
              <a:t>012/04/7.32.3-476/2022</a:t>
            </a:r>
          </a:p>
          <a:p>
            <a:endParaRPr lang="ru-RU" sz="2000" dirty="0">
              <a:solidFill>
                <a:srgbClr val="1F487C"/>
              </a:solidFill>
            </a:endParaRPr>
          </a:p>
          <a:p>
            <a:r>
              <a:rPr lang="ru-RU" sz="2000" dirty="0"/>
              <a:t>Размещено 10.06.2022 г.</a:t>
            </a:r>
          </a:p>
          <a:p>
            <a:r>
              <a:rPr lang="ru-RU" sz="2000" dirty="0"/>
              <a:t>Проект договора: срок оплаты в течение 10 календарных дней.</a:t>
            </a:r>
          </a:p>
          <a:p>
            <a:r>
              <a:rPr lang="ru-RU" sz="2000" dirty="0"/>
              <a:t>Следовательно, проект договора в части установления сроков оплаты не соответствуют частям 5.3 и 5.4 статьи 3 Закона о закупках.</a:t>
            </a:r>
          </a:p>
          <a:p>
            <a:r>
              <a:rPr lang="ru-RU" sz="2000" dirty="0"/>
              <a:t>ИТОГО: ч. 7 ст. 7.32.3 КоАП РФ – предупреждение (правонарушение признано</a:t>
            </a:r>
          </a:p>
          <a:p>
            <a:r>
              <a:rPr lang="ru-RU" sz="2000" dirty="0"/>
              <a:t>совершенным по неосторожности</a:t>
            </a:r>
            <a:r>
              <a:rPr lang="ru-RU" sz="2000" dirty="0" smtClean="0"/>
              <a:t>).</a:t>
            </a:r>
            <a:endParaRPr lang="ru-RU" sz="2000" dirty="0">
              <a:solidFill>
                <a:srgbClr val="1F487C"/>
              </a:solidFill>
            </a:endParaRPr>
          </a:p>
        </p:txBody>
      </p:sp>
      <p:sp>
        <p:nvSpPr>
          <p:cNvPr id="3" name="Прямоугольник 2"/>
          <p:cNvSpPr/>
          <p:nvPr/>
        </p:nvSpPr>
        <p:spPr>
          <a:xfrm>
            <a:off x="1143000" y="3505200"/>
            <a:ext cx="10515600" cy="3170099"/>
          </a:xfrm>
          <a:prstGeom prst="rect">
            <a:avLst/>
          </a:prstGeom>
          <a:ln>
            <a:solidFill>
              <a:srgbClr val="FF0000"/>
            </a:solidFill>
          </a:ln>
        </p:spPr>
        <p:txBody>
          <a:bodyPr wrap="square">
            <a:spAutoFit/>
          </a:bodyPr>
          <a:lstStyle/>
          <a:p>
            <a:r>
              <a:rPr lang="ru-RU" sz="2000" dirty="0">
                <a:solidFill>
                  <a:srgbClr val="1F487C"/>
                </a:solidFill>
              </a:rPr>
              <a:t>Решение Магаданского УФАС от 11.07.2022 г. № </a:t>
            </a:r>
            <a:r>
              <a:rPr lang="ru-RU" sz="2000" dirty="0" smtClean="0">
                <a:solidFill>
                  <a:srgbClr val="1F487C"/>
                </a:solidFill>
              </a:rPr>
              <a:t>01-10/1756</a:t>
            </a:r>
          </a:p>
          <a:p>
            <a:r>
              <a:rPr lang="ru-RU" sz="2000" dirty="0" smtClean="0"/>
              <a:t>Размещено </a:t>
            </a:r>
            <a:r>
              <a:rPr lang="ru-RU" sz="2000" dirty="0"/>
              <a:t>20.06.2022 г.</a:t>
            </a:r>
          </a:p>
          <a:p>
            <a:r>
              <a:rPr lang="ru-RU" sz="2000" dirty="0"/>
              <a:t>Проект договора: срок оплаты выполненных работ – 300 дней.</a:t>
            </a:r>
          </a:p>
          <a:p>
            <a:r>
              <a:rPr lang="ru-RU" sz="2000" dirty="0"/>
              <a:t>Срок оплаты – не позднее 300 дней, был установлен ввиду потребности заказчика, вызванной </a:t>
            </a:r>
            <a:r>
              <a:rPr lang="ru-RU" sz="2000" b="1" dirty="0"/>
              <a:t>особенностями финансово-хозяйственной деятельности общества</a:t>
            </a:r>
            <a:r>
              <a:rPr lang="ru-RU" sz="2000" dirty="0"/>
              <a:t>.</a:t>
            </a:r>
          </a:p>
          <a:p>
            <a:r>
              <a:rPr lang="ru-RU" sz="2000" dirty="0"/>
              <a:t>НО ! В </a:t>
            </a:r>
            <a:r>
              <a:rPr lang="ru-RU" sz="2000" dirty="0" err="1"/>
              <a:t>ПоЗ</a:t>
            </a:r>
            <a:r>
              <a:rPr lang="ru-RU" sz="2000" dirty="0"/>
              <a:t> не установлен перечень ТРУ, при осуществлении закупок которых применяются иные сроки оплаты. Следовательно, при проведении рассматриваемой закупки </a:t>
            </a:r>
            <a:r>
              <a:rPr lang="ru-RU" sz="2000" b="1" dirty="0"/>
              <a:t>Заказчик не имел права установить </a:t>
            </a:r>
            <a:r>
              <a:rPr lang="ru-RU" sz="2000" dirty="0"/>
              <a:t>сроки оплаты, отличные от предусмотренных частью 5.3 статьи 3 № 223-ФЗ, то есть, не более семи рабочих дней с даты приемки выполненных работ.</a:t>
            </a:r>
          </a:p>
          <a:p>
            <a:r>
              <a:rPr lang="ru-RU" sz="2000" dirty="0"/>
              <a:t>В действиях Заказчика установлено нарушение части 5.3 статьи 3 № 223-ФЗ</a:t>
            </a:r>
            <a:r>
              <a:rPr lang="ru-RU" sz="2000" dirty="0" smtClean="0"/>
              <a:t>.</a:t>
            </a:r>
            <a:endParaRPr lang="ru-RU" sz="2000" dirty="0"/>
          </a:p>
        </p:txBody>
      </p:sp>
    </p:spTree>
    <p:extLst>
      <p:ext uri="{BB962C8B-B14F-4D97-AF65-F5344CB8AC3E}">
        <p14:creationId xmlns:p14="http://schemas.microsoft.com/office/powerpoint/2010/main" val="37962833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00" y="228600"/>
            <a:ext cx="11201400" cy="5576911"/>
          </a:xfrm>
          <a:prstGeom prst="rect">
            <a:avLst/>
          </a:prstGeom>
        </p:spPr>
        <p:txBody>
          <a:bodyPr wrap="square">
            <a:spAutoFit/>
          </a:bodyPr>
          <a:lstStyle/>
          <a:p>
            <a:pPr>
              <a:lnSpc>
                <a:spcPct val="90000"/>
              </a:lnSpc>
            </a:pPr>
            <a:r>
              <a:rPr lang="ru-RU" dirty="0"/>
              <a:t>Из представленных пояснений также следует, что, по мнению ПАО «ИЛ», ч. 9 ст. 7.32.3 КоАП РФ не </a:t>
            </a:r>
          </a:p>
          <a:p>
            <a:pPr>
              <a:lnSpc>
                <a:spcPct val="90000"/>
              </a:lnSpc>
            </a:pPr>
            <a:r>
              <a:rPr lang="ru-RU" dirty="0"/>
              <a:t>распространяет свое действие в отношении Договора … поскольку он был заключен ранее введения в </a:t>
            </a:r>
          </a:p>
          <a:p>
            <a:pPr>
              <a:lnSpc>
                <a:spcPct val="90000"/>
              </a:lnSpc>
            </a:pPr>
            <a:r>
              <a:rPr lang="ru-RU" dirty="0"/>
              <a:t>действие указанной нормы КоАП РФ.</a:t>
            </a:r>
          </a:p>
          <a:p>
            <a:pPr>
              <a:lnSpc>
                <a:spcPct val="90000"/>
              </a:lnSpc>
            </a:pPr>
            <a:r>
              <a:rPr lang="ru-RU" dirty="0"/>
              <a:t>Отклоняя указанный довод, должностное лицо административного органа отмечает, что Федеральным </a:t>
            </a:r>
          </a:p>
          <a:p>
            <a:pPr>
              <a:lnSpc>
                <a:spcPct val="90000"/>
              </a:lnSpc>
            </a:pPr>
            <a:r>
              <a:rPr lang="ru-RU" dirty="0"/>
              <a:t>законом от 22.12.2020 № 453-ФЗ введена часть 9 статьи 7.32.3 КоАП РФ, согласно которой для </a:t>
            </a:r>
          </a:p>
          <a:p>
            <a:pPr>
              <a:lnSpc>
                <a:spcPct val="90000"/>
              </a:lnSpc>
            </a:pPr>
            <a:r>
              <a:rPr lang="ru-RU" dirty="0"/>
              <a:t>заказчиков, заключивших контракты и договоры в соответствии с Законом о закупках с субъектами </a:t>
            </a:r>
          </a:p>
          <a:p>
            <a:pPr>
              <a:lnSpc>
                <a:spcPct val="90000"/>
              </a:lnSpc>
            </a:pPr>
            <a:r>
              <a:rPr lang="ru-RU" dirty="0"/>
              <a:t>малого и среднего предпринимательства, предусмотрена административная ответственность в виде штрафа </a:t>
            </a:r>
            <a:r>
              <a:rPr lang="ru-RU" dirty="0" smtClean="0"/>
              <a:t>за </a:t>
            </a:r>
            <a:r>
              <a:rPr lang="ru-RU" dirty="0"/>
              <a:t>нарушение установленных законом сроков оплаты товаров, работ, услуг как по договору, так и по </a:t>
            </a:r>
            <a:r>
              <a:rPr lang="ru-RU" dirty="0" smtClean="0"/>
              <a:t>его </a:t>
            </a:r>
            <a:r>
              <a:rPr lang="ru-RU" dirty="0"/>
              <a:t>отдельному этапу.</a:t>
            </a:r>
          </a:p>
          <a:p>
            <a:pPr>
              <a:lnSpc>
                <a:spcPct val="90000"/>
              </a:lnSpc>
            </a:pPr>
            <a:r>
              <a:rPr lang="ru-RU" dirty="0"/>
              <a:t>Указанные изменения в КоАП РФ вступили в силу 02.01.2021.</a:t>
            </a:r>
          </a:p>
          <a:p>
            <a:pPr>
              <a:lnSpc>
                <a:spcPct val="90000"/>
              </a:lnSpc>
            </a:pPr>
            <a:r>
              <a:rPr lang="ru-RU" dirty="0"/>
              <a:t>Таким образом, на момент наступления срока оплаты по договору административная ответственность за </a:t>
            </a:r>
          </a:p>
          <a:p>
            <a:pPr>
              <a:lnSpc>
                <a:spcPct val="90000"/>
              </a:lnSpc>
            </a:pPr>
            <a:r>
              <a:rPr lang="ru-RU" dirty="0"/>
              <a:t>нарушение заказчиком установленного законодательством Российской Федерации в сфере закупок товаров, </a:t>
            </a:r>
            <a:r>
              <a:rPr lang="ru-RU" dirty="0" smtClean="0"/>
              <a:t>работ</a:t>
            </a:r>
            <a:r>
              <a:rPr lang="ru-RU" dirty="0"/>
              <a:t>, услуг отдельными видами юридических лиц срока оплаты товаров, работ, услуг по договору </a:t>
            </a:r>
            <a:r>
              <a:rPr lang="ru-RU" dirty="0" smtClean="0"/>
              <a:t>(</a:t>
            </a:r>
            <a:r>
              <a:rPr lang="ru-RU" dirty="0"/>
              <a:t>отдельному этапу договора), заключенному по результатам закупки с субъектом малого или среднего </a:t>
            </a:r>
            <a:r>
              <a:rPr lang="ru-RU" dirty="0" smtClean="0"/>
              <a:t>предпринимательства </a:t>
            </a:r>
            <a:r>
              <a:rPr lang="ru-RU" dirty="0"/>
              <a:t>установлена.</a:t>
            </a:r>
          </a:p>
          <a:p>
            <a:pPr>
              <a:lnSpc>
                <a:spcPct val="90000"/>
              </a:lnSpc>
            </a:pPr>
            <a:r>
              <a:rPr lang="ru-RU" dirty="0"/>
              <a:t>Таким образом правонарушение было совершено после введения в действие ч. 9 ст. 7.32.3 КоАП РФ. </a:t>
            </a:r>
          </a:p>
          <a:p>
            <a:pPr>
              <a:lnSpc>
                <a:spcPct val="90000"/>
              </a:lnSpc>
            </a:pPr>
            <a:r>
              <a:rPr lang="ru-RU" dirty="0"/>
              <a:t>Применительно к рассматриваемой ситуации должностное лицо антимонопольного органа отмечает, что </a:t>
            </a:r>
          </a:p>
          <a:p>
            <a:pPr>
              <a:lnSpc>
                <a:spcPct val="90000"/>
              </a:lnSpc>
            </a:pPr>
            <a:r>
              <a:rPr lang="ru-RU" dirty="0"/>
              <a:t>основание для освобождения от административной ответственности наличествует в том случае, когда </a:t>
            </a:r>
          </a:p>
          <a:p>
            <a:pPr>
              <a:lnSpc>
                <a:spcPct val="90000"/>
              </a:lnSpc>
            </a:pPr>
            <a:r>
              <a:rPr lang="ru-RU" dirty="0"/>
              <a:t>обязанность по оплате стоимости исполненных по договору обязательств возникла у заказчика до </a:t>
            </a:r>
          </a:p>
          <a:p>
            <a:pPr>
              <a:lnSpc>
                <a:spcPct val="90000"/>
              </a:lnSpc>
            </a:pPr>
            <a:r>
              <a:rPr lang="ru-RU" dirty="0"/>
              <a:t>введения в действие указанной нормы, т.е. ранее 02.01.2021. В данном же случае такая обязанность </a:t>
            </a:r>
          </a:p>
          <a:p>
            <a:pPr>
              <a:lnSpc>
                <a:spcPct val="90000"/>
              </a:lnSpc>
            </a:pPr>
            <a:r>
              <a:rPr lang="ru-RU" dirty="0"/>
              <a:t>возникла у заказчика 11.10.2021,  31.10.2021,  т. е.  после  вступления  в  действие  ч. 9  ст. </a:t>
            </a:r>
          </a:p>
          <a:p>
            <a:pPr>
              <a:lnSpc>
                <a:spcPct val="90000"/>
              </a:lnSpc>
            </a:pPr>
            <a:r>
              <a:rPr lang="ru-RU" dirty="0"/>
              <a:t>7.32.3 КоАП </a:t>
            </a:r>
            <a:r>
              <a:rPr lang="ru-RU" dirty="0" smtClean="0"/>
              <a:t>РФ. - Штраф </a:t>
            </a:r>
            <a:r>
              <a:rPr lang="ru-RU" dirty="0"/>
              <a:t>– 50 000 руб.</a:t>
            </a:r>
          </a:p>
        </p:txBody>
      </p:sp>
      <p:sp>
        <p:nvSpPr>
          <p:cNvPr id="4" name="Прямоугольник 3"/>
          <p:cNvSpPr/>
          <p:nvPr/>
        </p:nvSpPr>
        <p:spPr>
          <a:xfrm>
            <a:off x="1524000" y="5907916"/>
            <a:ext cx="9677400" cy="646331"/>
          </a:xfrm>
          <a:prstGeom prst="rect">
            <a:avLst/>
          </a:prstGeom>
        </p:spPr>
        <p:txBody>
          <a:bodyPr wrap="square">
            <a:spAutoFit/>
          </a:bodyPr>
          <a:lstStyle/>
          <a:p>
            <a:r>
              <a:rPr lang="ru-RU" dirty="0">
                <a:solidFill>
                  <a:srgbClr val="1F487C"/>
                </a:solidFill>
                <a:latin typeface="Trebuchet MS" panose="020B0603020202020204" pitchFamily="34" charset="0"/>
              </a:rPr>
              <a:t>Постановление Московского УФАС от 31.01.2022 г. № 077/04/7.32.3-158/2022 + постановление Московского УФАС от 01.02.2022 г. № 077/04/7.32.3-23226/2021</a:t>
            </a:r>
            <a:endParaRPr lang="ru-RU" dirty="0"/>
          </a:p>
        </p:txBody>
      </p:sp>
    </p:spTree>
    <p:extLst>
      <p:ext uri="{BB962C8B-B14F-4D97-AF65-F5344CB8AC3E}">
        <p14:creationId xmlns:p14="http://schemas.microsoft.com/office/powerpoint/2010/main" val="32221406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8200" y="466130"/>
            <a:ext cx="11506200" cy="6186309"/>
          </a:xfrm>
          <a:prstGeom prst="rect">
            <a:avLst/>
          </a:prstGeom>
        </p:spPr>
        <p:txBody>
          <a:bodyPr wrap="square">
            <a:spAutoFit/>
          </a:bodyPr>
          <a:lstStyle/>
          <a:p>
            <a:r>
              <a:rPr lang="ru-RU" sz="2200" b="1" dirty="0" smtClean="0">
                <a:solidFill>
                  <a:srgbClr val="000000"/>
                </a:solidFill>
              </a:rPr>
              <a:t>Нужно </a:t>
            </a:r>
            <a:r>
              <a:rPr lang="ru-RU" sz="2200" b="1" dirty="0">
                <a:solidFill>
                  <a:srgbClr val="000000"/>
                </a:solidFill>
              </a:rPr>
              <a:t>привести положение о </a:t>
            </a:r>
            <a:r>
              <a:rPr lang="ru-RU" sz="2200" b="1" dirty="0" smtClean="0">
                <a:solidFill>
                  <a:srgbClr val="000000"/>
                </a:solidFill>
              </a:rPr>
              <a:t>закупке и локальные акты в соответствие, выполнить прочие действия:</a:t>
            </a:r>
          </a:p>
          <a:p>
            <a:endParaRPr lang="ru-RU" sz="2200" b="1" dirty="0" smtClean="0">
              <a:solidFill>
                <a:srgbClr val="000000"/>
              </a:solidFill>
            </a:endParaRPr>
          </a:p>
          <a:p>
            <a:r>
              <a:rPr lang="ru-RU" sz="2200" b="1" i="1" dirty="0" smtClean="0">
                <a:solidFill>
                  <a:srgbClr val="002060"/>
                </a:solidFill>
              </a:rPr>
              <a:t>В части запрета </a:t>
            </a:r>
            <a:r>
              <a:rPr lang="ru-RU" sz="2200" b="1" i="1" dirty="0">
                <a:solidFill>
                  <a:srgbClr val="002060"/>
                </a:solidFill>
              </a:rPr>
              <a:t>конфликта интересов при осуществлении </a:t>
            </a:r>
            <a:r>
              <a:rPr lang="ru-RU" sz="2200" b="1" i="1" dirty="0" smtClean="0">
                <a:solidFill>
                  <a:srgbClr val="002060"/>
                </a:solidFill>
              </a:rPr>
              <a:t>закупок:</a:t>
            </a:r>
          </a:p>
          <a:p>
            <a:pPr marL="342900" indent="-342900">
              <a:buFontTx/>
              <a:buChar char="-"/>
            </a:pPr>
            <a:r>
              <a:rPr lang="ru-RU" sz="2200" dirty="0" smtClean="0">
                <a:solidFill>
                  <a:srgbClr val="000000"/>
                </a:solidFill>
              </a:rPr>
              <a:t>корректировка </a:t>
            </a:r>
            <a:r>
              <a:rPr lang="ru-RU" sz="2200" dirty="0">
                <a:solidFill>
                  <a:srgbClr val="000000"/>
                </a:solidFill>
              </a:rPr>
              <a:t>положения о закупке в части включения в него норм части 7.1, 7.2 и 7.3 Закона № 223-ФЗ. </a:t>
            </a:r>
            <a:r>
              <a:rPr lang="ru-RU" sz="2200" dirty="0" smtClean="0">
                <a:solidFill>
                  <a:srgbClr val="000000"/>
                </a:solidFill>
              </a:rPr>
              <a:t>Должны </a:t>
            </a:r>
            <a:r>
              <a:rPr lang="ru-RU" sz="2200" dirty="0">
                <a:solidFill>
                  <a:srgbClr val="000000"/>
                </a:solidFill>
              </a:rPr>
              <a:t>быть внесены и размещены в </a:t>
            </a:r>
            <a:r>
              <a:rPr lang="ru-RU" sz="2200" dirty="0" smtClean="0">
                <a:solidFill>
                  <a:srgbClr val="000000"/>
                </a:solidFill>
              </a:rPr>
              <a:t>ЕИС</a:t>
            </a:r>
            <a:r>
              <a:rPr lang="ru-RU" sz="2200" dirty="0">
                <a:solidFill>
                  <a:srgbClr val="000000"/>
                </a:solidFill>
              </a:rPr>
              <a:t> </a:t>
            </a:r>
            <a:r>
              <a:rPr lang="ru-RU" sz="2200" b="1" dirty="0">
                <a:solidFill>
                  <a:srgbClr val="000000"/>
                </a:solidFill>
              </a:rPr>
              <a:t>в срок до 01 октября 2022 года</a:t>
            </a:r>
            <a:r>
              <a:rPr lang="ru-RU" sz="2200" dirty="0">
                <a:solidFill>
                  <a:srgbClr val="000000"/>
                </a:solidFill>
              </a:rPr>
              <a:t>.  При этом закупки, объявленные до корректировки положений о закупках, но не позднее 01 октября 2022 года могут быть завершены по ранее действовавшим правилам без необходимости соблюдения конфликта интересов при осуществлении закупок. </a:t>
            </a:r>
            <a:endParaRPr lang="ru-RU" sz="2200" dirty="0" smtClean="0">
              <a:solidFill>
                <a:srgbClr val="000000"/>
              </a:solidFill>
            </a:endParaRPr>
          </a:p>
          <a:p>
            <a:pPr marL="342900" indent="-342900">
              <a:buFontTx/>
              <a:buChar char="-"/>
            </a:pPr>
            <a:r>
              <a:rPr lang="ru-RU" sz="2200" dirty="0" smtClean="0">
                <a:solidFill>
                  <a:srgbClr val="000000"/>
                </a:solidFill>
              </a:rPr>
              <a:t>издание </a:t>
            </a:r>
            <a:r>
              <a:rPr lang="ru-RU" sz="2200" dirty="0">
                <a:solidFill>
                  <a:srgbClr val="000000"/>
                </a:solidFill>
              </a:rPr>
              <a:t>локальных нормативных правовых актов, направленных на предотвращение и урегулирование конфликта интересов руководителя заказчика, членов комиссий по осуществлению закупок, предусмотренных статьёй 11 </a:t>
            </a:r>
            <a:r>
              <a:rPr lang="ru-RU" sz="2200" dirty="0" smtClean="0">
                <a:solidFill>
                  <a:srgbClr val="000000"/>
                </a:solidFill>
              </a:rPr>
              <a:t>Закона </a:t>
            </a:r>
            <a:r>
              <a:rPr lang="ru-RU" sz="2200" dirty="0">
                <a:solidFill>
                  <a:srgbClr val="000000"/>
                </a:solidFill>
              </a:rPr>
              <a:t>№ </a:t>
            </a:r>
            <a:r>
              <a:rPr lang="ru-RU" sz="2200" dirty="0" smtClean="0">
                <a:solidFill>
                  <a:srgbClr val="000000"/>
                </a:solidFill>
              </a:rPr>
              <a:t>273-ФЗ </a:t>
            </a:r>
            <a:r>
              <a:rPr lang="ru-RU" sz="2200" dirty="0">
                <a:solidFill>
                  <a:srgbClr val="000000"/>
                </a:solidFill>
              </a:rPr>
              <a:t>и методическими рекомендациями Минтруда России (в том числе положения об урегулировании конфликта интересов в организации-заказчике). </a:t>
            </a:r>
            <a:endParaRPr lang="ru-RU" sz="2200" dirty="0" smtClean="0">
              <a:solidFill>
                <a:srgbClr val="000000"/>
              </a:solidFill>
            </a:endParaRPr>
          </a:p>
          <a:p>
            <a:pPr marL="342900" indent="-342900">
              <a:buFontTx/>
              <a:buChar char="-"/>
            </a:pPr>
            <a:r>
              <a:rPr lang="ru-RU" sz="2200" dirty="0">
                <a:solidFill>
                  <a:srgbClr val="000000"/>
                </a:solidFill>
              </a:rPr>
              <a:t>к</a:t>
            </a:r>
            <a:r>
              <a:rPr lang="ru-RU" sz="2200" dirty="0" smtClean="0">
                <a:solidFill>
                  <a:srgbClr val="000000"/>
                </a:solidFill>
              </a:rPr>
              <a:t>орректировка локальных актов по работе комиссии (положение о комиссии),</a:t>
            </a:r>
          </a:p>
          <a:p>
            <a:pPr marL="342900" indent="-342900">
              <a:buFontTx/>
              <a:buChar char="-"/>
            </a:pPr>
            <a:r>
              <a:rPr lang="ru-RU" sz="2200" dirty="0" smtClean="0">
                <a:solidFill>
                  <a:srgbClr val="000000"/>
                </a:solidFill>
              </a:rPr>
              <a:t>изменение состава комиссии при необходимости</a:t>
            </a:r>
          </a:p>
          <a:p>
            <a:pPr marL="342900" indent="-342900">
              <a:buFontTx/>
              <a:buChar char="-"/>
            </a:pPr>
            <a:r>
              <a:rPr lang="ru-RU" sz="2200" i="1" dirty="0">
                <a:solidFill>
                  <a:srgbClr val="7030A0"/>
                </a:solidFill>
              </a:rPr>
              <a:t>р</a:t>
            </a:r>
            <a:r>
              <a:rPr lang="ru-RU" sz="2200" i="1" dirty="0" smtClean="0">
                <a:solidFill>
                  <a:srgbClr val="7030A0"/>
                </a:solidFill>
              </a:rPr>
              <a:t>екомендуется руководителю и членам комиссии пройти обучение по противодействию коррупцию и урегулированию конфликта интересов.</a:t>
            </a:r>
            <a:endParaRPr lang="ru-RU" sz="2200" b="0" i="1" dirty="0">
              <a:solidFill>
                <a:srgbClr val="7030A0"/>
              </a:solidFill>
              <a:effectLst/>
            </a:endParaRPr>
          </a:p>
        </p:txBody>
      </p:sp>
      <p:sp>
        <p:nvSpPr>
          <p:cNvPr id="4" name="Прямоугольник 3"/>
          <p:cNvSpPr/>
          <p:nvPr/>
        </p:nvSpPr>
        <p:spPr>
          <a:xfrm>
            <a:off x="9167646" y="0"/>
            <a:ext cx="3024354" cy="430887"/>
          </a:xfrm>
          <a:prstGeom prst="rect">
            <a:avLst/>
          </a:prstGeom>
          <a:solidFill>
            <a:srgbClr val="00B0F0"/>
          </a:solidFill>
        </p:spPr>
        <p:txBody>
          <a:bodyPr wrap="none">
            <a:spAutoFit/>
          </a:bodyPr>
          <a:lstStyle/>
          <a:p>
            <a:r>
              <a:rPr lang="ru-RU" sz="2200" b="1" dirty="0">
                <a:solidFill>
                  <a:schemeClr val="bg1"/>
                </a:solidFill>
              </a:rPr>
              <a:t>До 1 октября 2022 года</a:t>
            </a:r>
            <a:endParaRPr lang="ru-RU" sz="2200" dirty="0">
              <a:solidFill>
                <a:schemeClr val="bg1"/>
              </a:solidFill>
            </a:endParaRPr>
          </a:p>
        </p:txBody>
      </p:sp>
    </p:spTree>
    <p:extLst>
      <p:ext uri="{BB962C8B-B14F-4D97-AF65-F5344CB8AC3E}">
        <p14:creationId xmlns:p14="http://schemas.microsoft.com/office/powerpoint/2010/main" val="32353175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61646" y="23446"/>
            <a:ext cx="11049000" cy="4154984"/>
          </a:xfrm>
          <a:prstGeom prst="rect">
            <a:avLst/>
          </a:prstGeom>
        </p:spPr>
        <p:txBody>
          <a:bodyPr wrap="square">
            <a:spAutoFit/>
          </a:bodyPr>
          <a:lstStyle/>
          <a:p>
            <a:r>
              <a:rPr lang="ru-RU" sz="2200" b="1" dirty="0" smtClean="0">
                <a:solidFill>
                  <a:srgbClr val="000000"/>
                </a:solidFill>
              </a:rPr>
              <a:t>Нужно </a:t>
            </a:r>
            <a:r>
              <a:rPr lang="ru-RU" sz="2200" b="1" dirty="0">
                <a:solidFill>
                  <a:srgbClr val="000000"/>
                </a:solidFill>
              </a:rPr>
              <a:t>привести положение о закупке в </a:t>
            </a:r>
            <a:r>
              <a:rPr lang="ru-RU" sz="2200" b="1" dirty="0" smtClean="0">
                <a:solidFill>
                  <a:srgbClr val="000000"/>
                </a:solidFill>
              </a:rPr>
              <a:t>соответствие:</a:t>
            </a:r>
          </a:p>
          <a:p>
            <a:endParaRPr lang="ru-RU" sz="2200" b="1" dirty="0" smtClean="0">
              <a:solidFill>
                <a:srgbClr val="000000"/>
              </a:solidFill>
            </a:endParaRPr>
          </a:p>
          <a:p>
            <a:r>
              <a:rPr lang="ru-RU" sz="2200" b="1" dirty="0">
                <a:solidFill>
                  <a:srgbClr val="002060"/>
                </a:solidFill>
              </a:rPr>
              <a:t>в</a:t>
            </a:r>
            <a:r>
              <a:rPr lang="ru-RU" sz="2200" b="1" dirty="0" smtClean="0">
                <a:solidFill>
                  <a:srgbClr val="002060"/>
                </a:solidFill>
              </a:rPr>
              <a:t> части страны происхождения товара</a:t>
            </a:r>
          </a:p>
          <a:p>
            <a:pPr marL="342900" indent="-342900">
              <a:buFontTx/>
              <a:buChar char="-"/>
            </a:pPr>
            <a:r>
              <a:rPr lang="ru-RU" sz="2200" dirty="0" smtClean="0"/>
              <a:t>корректировку </a:t>
            </a:r>
            <a:r>
              <a:rPr lang="ru-RU" sz="2200" dirty="0"/>
              <a:t>положения о закупке, включив </a:t>
            </a:r>
            <a:r>
              <a:rPr lang="ru-RU" sz="2200" dirty="0" smtClean="0"/>
              <a:t> </a:t>
            </a:r>
            <a:r>
              <a:rPr lang="ru-RU" sz="2200" dirty="0"/>
              <a:t>новацию о стране происхождения поставляемого товара при проведении конкурентных закупок в правила описания предмета конкурентной закупки. </a:t>
            </a:r>
            <a:endParaRPr lang="ru-RU" sz="2200" dirty="0" smtClean="0"/>
          </a:p>
          <a:p>
            <a:pPr marL="342900" indent="-342900">
              <a:buFontTx/>
              <a:buChar char="-"/>
            </a:pPr>
            <a:r>
              <a:rPr lang="ru-RU" sz="2200" dirty="0"/>
              <a:t>в целях реализации новой редакции пункта </a:t>
            </a:r>
            <a:r>
              <a:rPr lang="ru-RU" sz="2200" dirty="0" smtClean="0"/>
              <a:t>2 части </a:t>
            </a:r>
            <a:r>
              <a:rPr lang="ru-RU" sz="2200" dirty="0"/>
              <a:t>6.1 статьи 3 Закона № 223-ФЗ о праве заказчика требовать конкретную страну происхождения поставляемого товара при проведении конкурентной закупки необходимо привести своё положение о закупке в соответствии с буквальным текстом Постановления № 925 (</a:t>
            </a:r>
            <a:r>
              <a:rPr lang="ru-RU" sz="2200" b="1" dirty="0">
                <a:solidFill>
                  <a:srgbClr val="002060"/>
                </a:solidFill>
              </a:rPr>
              <a:t>о праве заказчика, но не обязанности применять приоритет, предусмотренный положением о закупке). </a:t>
            </a:r>
            <a:endParaRPr lang="ru-RU" sz="2200" b="1" i="1" dirty="0">
              <a:solidFill>
                <a:srgbClr val="002060"/>
              </a:solidFill>
              <a:effectLst/>
            </a:endParaRPr>
          </a:p>
        </p:txBody>
      </p:sp>
      <p:sp>
        <p:nvSpPr>
          <p:cNvPr id="4" name="Прямоугольник 3"/>
          <p:cNvSpPr/>
          <p:nvPr/>
        </p:nvSpPr>
        <p:spPr>
          <a:xfrm>
            <a:off x="732692" y="4178430"/>
            <a:ext cx="11306908" cy="2462213"/>
          </a:xfrm>
          <a:prstGeom prst="rect">
            <a:avLst/>
          </a:prstGeom>
        </p:spPr>
        <p:txBody>
          <a:bodyPr wrap="square">
            <a:spAutoFit/>
          </a:bodyPr>
          <a:lstStyle/>
          <a:p>
            <a:r>
              <a:rPr lang="ru-RU" sz="1400" dirty="0" smtClean="0">
                <a:solidFill>
                  <a:srgbClr val="000000"/>
                </a:solidFill>
              </a:rPr>
              <a:t>В положения указывают</a:t>
            </a:r>
            <a:r>
              <a:rPr lang="ru-RU" sz="1400" dirty="0">
                <a:solidFill>
                  <a:srgbClr val="000000"/>
                </a:solidFill>
              </a:rPr>
              <a:t>, что при проведении закупки является обязательным предоставление </a:t>
            </a:r>
            <a:r>
              <a:rPr lang="ru-RU" sz="1400" dirty="0" smtClean="0">
                <a:solidFill>
                  <a:srgbClr val="000000"/>
                </a:solidFill>
              </a:rPr>
              <a:t>приоритета. Такое </a:t>
            </a:r>
            <a:r>
              <a:rPr lang="ru-RU" sz="1400" dirty="0">
                <a:solidFill>
                  <a:srgbClr val="000000"/>
                </a:solidFill>
              </a:rPr>
              <a:t>требование к содержанию извещению и документации о закупке: </a:t>
            </a:r>
          </a:p>
          <a:p>
            <a:r>
              <a:rPr lang="ru-RU" sz="1400" b="1" dirty="0" smtClean="0">
                <a:solidFill>
                  <a:srgbClr val="000000"/>
                </a:solidFill>
              </a:rPr>
              <a:t>-</a:t>
            </a:r>
            <a:r>
              <a:rPr lang="ru-RU" sz="1400" dirty="0" smtClean="0">
                <a:solidFill>
                  <a:srgbClr val="000000"/>
                </a:solidFill>
              </a:rPr>
              <a:t> </a:t>
            </a:r>
            <a:r>
              <a:rPr lang="ru-RU" sz="1400" dirty="0">
                <a:solidFill>
                  <a:srgbClr val="000000"/>
                </a:solidFill>
              </a:rPr>
              <a:t>не соответствует буквальному содержанию Постановления </a:t>
            </a:r>
            <a:r>
              <a:rPr lang="ru-RU" sz="1400" dirty="0" smtClean="0">
                <a:solidFill>
                  <a:srgbClr val="000000"/>
                </a:solidFill>
              </a:rPr>
              <a:t>№ </a:t>
            </a:r>
            <a:r>
              <a:rPr lang="ru-RU" sz="1400" dirty="0">
                <a:solidFill>
                  <a:srgbClr val="000000"/>
                </a:solidFill>
              </a:rPr>
              <a:t>925, </a:t>
            </a:r>
            <a:r>
              <a:rPr lang="ru-RU" sz="1400" dirty="0" smtClean="0">
                <a:solidFill>
                  <a:srgbClr val="000000"/>
                </a:solidFill>
              </a:rPr>
              <a:t>. В пункте </a:t>
            </a:r>
            <a:r>
              <a:rPr lang="ru-RU" sz="1400" dirty="0">
                <a:solidFill>
                  <a:srgbClr val="000000"/>
                </a:solidFill>
              </a:rPr>
              <a:t>5 </a:t>
            </a:r>
            <a:r>
              <a:rPr lang="ru-RU" sz="1400" dirty="0" smtClean="0">
                <a:solidFill>
                  <a:srgbClr val="000000"/>
                </a:solidFill>
              </a:rPr>
              <a:t>указано -  </a:t>
            </a:r>
            <a:r>
              <a:rPr lang="ru-RU" sz="1400" dirty="0">
                <a:solidFill>
                  <a:srgbClr val="000000"/>
                </a:solidFill>
              </a:rPr>
              <a:t>условием предоставления приоритета является включение в документацию о закупке сведений о его предоставлении </a:t>
            </a:r>
            <a:r>
              <a:rPr lang="ru-RU" sz="1400" b="1" dirty="0">
                <a:solidFill>
                  <a:srgbClr val="000000"/>
                </a:solidFill>
              </a:rPr>
              <a:t>(то есть предоставление </a:t>
            </a:r>
            <a:r>
              <a:rPr lang="ru-RU" sz="1400" b="1" dirty="0" smtClean="0">
                <a:solidFill>
                  <a:srgbClr val="000000"/>
                </a:solidFill>
              </a:rPr>
              <a:t>приоритета является </a:t>
            </a:r>
            <a:r>
              <a:rPr lang="ru-RU" sz="1400" b="1" dirty="0">
                <a:solidFill>
                  <a:srgbClr val="000000"/>
                </a:solidFill>
              </a:rPr>
              <a:t>правом, а не обязанностью заказчика)</a:t>
            </a:r>
            <a:r>
              <a:rPr lang="ru-RU" sz="1400" dirty="0">
                <a:solidFill>
                  <a:srgbClr val="000000"/>
                </a:solidFill>
              </a:rPr>
              <a:t>; </a:t>
            </a:r>
          </a:p>
          <a:p>
            <a:pPr marL="285750" indent="-285750">
              <a:buFontTx/>
              <a:buChar char="-"/>
            </a:pPr>
            <a:r>
              <a:rPr lang="ru-RU" sz="1400" dirty="0" smtClean="0">
                <a:solidFill>
                  <a:srgbClr val="000000"/>
                </a:solidFill>
              </a:rPr>
              <a:t>включение </a:t>
            </a:r>
            <a:r>
              <a:rPr lang="ru-RU" sz="1400" dirty="0">
                <a:solidFill>
                  <a:srgbClr val="000000"/>
                </a:solidFill>
              </a:rPr>
              <a:t>в извещение и документацию о закупке сведений о предоставлении </a:t>
            </a:r>
            <a:r>
              <a:rPr lang="ru-RU" sz="1400" dirty="0" smtClean="0">
                <a:solidFill>
                  <a:srgbClr val="000000"/>
                </a:solidFill>
              </a:rPr>
              <a:t>приоритета </a:t>
            </a:r>
            <a:r>
              <a:rPr lang="ru-RU" sz="1400" dirty="0">
                <a:solidFill>
                  <a:srgbClr val="000000"/>
                </a:solidFill>
              </a:rPr>
              <a:t>делает фактически невозможным применение </a:t>
            </a:r>
            <a:r>
              <a:rPr lang="ru-RU" sz="1400" dirty="0" smtClean="0">
                <a:solidFill>
                  <a:srgbClr val="000000"/>
                </a:solidFill>
              </a:rPr>
              <a:t>права указать страну происхождения.</a:t>
            </a:r>
          </a:p>
          <a:p>
            <a:r>
              <a:rPr lang="ru-RU" sz="1400" dirty="0" smtClean="0"/>
              <a:t>Пункт </a:t>
            </a:r>
            <a:r>
              <a:rPr lang="ru-RU" sz="1400" dirty="0"/>
              <a:t>8 п</a:t>
            </a:r>
            <a:r>
              <a:rPr lang="ru-RU" sz="1400" dirty="0" smtClean="0"/>
              <a:t>остановления № 925 -  </a:t>
            </a:r>
            <a:r>
              <a:rPr lang="ru-RU" sz="1400" dirty="0"/>
              <a:t>приоритет устанавливается </a:t>
            </a:r>
            <a:r>
              <a:rPr lang="ru-RU" sz="1400" b="1" dirty="0"/>
              <a:t>с учетом положений Генерального соглашения по тарифам и торговле 1994 года</a:t>
            </a:r>
            <a:r>
              <a:rPr lang="ru-RU" sz="1400" dirty="0"/>
              <a:t> и Договора о Евразийском экономическом союзе от 29 мая 2014 г., </a:t>
            </a:r>
            <a:r>
              <a:rPr lang="ru-RU" sz="1400" b="1" dirty="0"/>
              <a:t>то </a:t>
            </a:r>
            <a:r>
              <a:rPr lang="ru-RU" sz="1400" b="1" dirty="0" smtClean="0"/>
              <a:t>есть </a:t>
            </a:r>
            <a:r>
              <a:rPr lang="ru-RU" sz="1400" b="1" dirty="0"/>
              <a:t>невозможно требовать конкретную страну происхождения товара</a:t>
            </a:r>
            <a:r>
              <a:rPr lang="ru-RU" sz="1400" dirty="0"/>
              <a:t> (например, Российскую Федерации, государство-члена Евразийского экономического союза, Донецкую Народную Республику, Луганскую Народную Республику</a:t>
            </a:r>
            <a:r>
              <a:rPr lang="ru-RU" sz="1400" dirty="0" smtClean="0"/>
              <a:t>).</a:t>
            </a:r>
            <a:endParaRPr lang="ru-RU" sz="1400" b="0" i="0" dirty="0">
              <a:solidFill>
                <a:srgbClr val="000000"/>
              </a:solidFill>
              <a:effectLst/>
            </a:endParaRPr>
          </a:p>
        </p:txBody>
      </p:sp>
      <p:sp>
        <p:nvSpPr>
          <p:cNvPr id="5" name="Прямоугольник 4"/>
          <p:cNvSpPr/>
          <p:nvPr/>
        </p:nvSpPr>
        <p:spPr>
          <a:xfrm>
            <a:off x="9167646" y="0"/>
            <a:ext cx="3024354" cy="430887"/>
          </a:xfrm>
          <a:prstGeom prst="rect">
            <a:avLst/>
          </a:prstGeom>
          <a:solidFill>
            <a:srgbClr val="00B0F0"/>
          </a:solidFill>
        </p:spPr>
        <p:txBody>
          <a:bodyPr wrap="none">
            <a:spAutoFit/>
          </a:bodyPr>
          <a:lstStyle/>
          <a:p>
            <a:r>
              <a:rPr lang="ru-RU" sz="2200" b="1" dirty="0">
                <a:solidFill>
                  <a:schemeClr val="bg1"/>
                </a:solidFill>
              </a:rPr>
              <a:t>До 1 октября 2022 года</a:t>
            </a:r>
            <a:endParaRPr lang="ru-RU" sz="2200" dirty="0">
              <a:solidFill>
                <a:schemeClr val="bg1"/>
              </a:solidFill>
            </a:endParaRPr>
          </a:p>
        </p:txBody>
      </p:sp>
    </p:spTree>
    <p:extLst>
      <p:ext uri="{BB962C8B-B14F-4D97-AF65-F5344CB8AC3E}">
        <p14:creationId xmlns:p14="http://schemas.microsoft.com/office/powerpoint/2010/main" val="24978595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0600" y="461665"/>
            <a:ext cx="11049000" cy="5970865"/>
          </a:xfrm>
          <a:prstGeom prst="rect">
            <a:avLst/>
          </a:prstGeom>
        </p:spPr>
        <p:txBody>
          <a:bodyPr wrap="square">
            <a:spAutoFit/>
          </a:bodyPr>
          <a:lstStyle/>
          <a:p>
            <a:r>
              <a:rPr lang="ru-RU" sz="2200" b="1" dirty="0" smtClean="0">
                <a:solidFill>
                  <a:srgbClr val="000000"/>
                </a:solidFill>
              </a:rPr>
              <a:t>Нужно </a:t>
            </a:r>
            <a:r>
              <a:rPr lang="ru-RU" sz="2200" b="1" dirty="0">
                <a:solidFill>
                  <a:srgbClr val="000000"/>
                </a:solidFill>
              </a:rPr>
              <a:t>привести положение о закупке в </a:t>
            </a:r>
            <a:r>
              <a:rPr lang="ru-RU" sz="2200" b="1" dirty="0" smtClean="0">
                <a:solidFill>
                  <a:srgbClr val="000000"/>
                </a:solidFill>
              </a:rPr>
              <a:t>соответствие:</a:t>
            </a:r>
          </a:p>
          <a:p>
            <a:endParaRPr lang="ru-RU" sz="2200" b="1" dirty="0" smtClean="0">
              <a:solidFill>
                <a:srgbClr val="000000"/>
              </a:solidFill>
            </a:endParaRPr>
          </a:p>
          <a:p>
            <a:r>
              <a:rPr lang="ru-RU" sz="2200" b="1" dirty="0">
                <a:solidFill>
                  <a:srgbClr val="002060"/>
                </a:solidFill>
              </a:rPr>
              <a:t>в</a:t>
            </a:r>
            <a:r>
              <a:rPr lang="ru-RU" sz="2200" b="1" dirty="0" smtClean="0">
                <a:solidFill>
                  <a:srgbClr val="002060"/>
                </a:solidFill>
              </a:rPr>
              <a:t> части независимых гарантий</a:t>
            </a:r>
          </a:p>
          <a:p>
            <a:endParaRPr lang="ru-RU" sz="2200" b="1" dirty="0" smtClean="0">
              <a:solidFill>
                <a:srgbClr val="002060"/>
              </a:solidFill>
            </a:endParaRPr>
          </a:p>
          <a:p>
            <a:r>
              <a:rPr lang="ru-RU" sz="2200" dirty="0" smtClean="0"/>
              <a:t>- условие про независимые гарантии с учетом постановления от </a:t>
            </a:r>
            <a:r>
              <a:rPr lang="ru-RU" sz="2200" dirty="0"/>
              <a:t>09.08.2022 N 1397</a:t>
            </a:r>
          </a:p>
          <a:p>
            <a:r>
              <a:rPr lang="ru-RU" sz="2200" dirty="0" smtClean="0"/>
              <a:t>- можно </a:t>
            </a:r>
            <a:r>
              <a:rPr lang="ru-RU" sz="2200" dirty="0"/>
              <a:t>установить отдельные требования по независимой гарантии для субъектов СМСП и конкурентных процедур и для всех прочих. </a:t>
            </a:r>
          </a:p>
          <a:p>
            <a:r>
              <a:rPr lang="ru-RU" sz="2200" dirty="0" smtClean="0"/>
              <a:t>- внесите </a:t>
            </a:r>
            <a:r>
              <a:rPr lang="ru-RU" sz="2200" dirty="0"/>
              <a:t>изменения в положение о закупке в части отказа принимать заявки и заключать договор за несоответствие независимой гарантии.</a:t>
            </a:r>
          </a:p>
          <a:p>
            <a:r>
              <a:rPr lang="ru-RU" sz="2200" dirty="0"/>
              <a:t>- </a:t>
            </a:r>
            <a:r>
              <a:rPr lang="ru-RU" sz="2200" dirty="0" smtClean="0"/>
              <a:t>Указать условие, что </a:t>
            </a:r>
            <a:r>
              <a:rPr lang="ru-RU" sz="2200" dirty="0"/>
              <a:t>заказчиком предъявляется требование об уплате денежной суммы по независимой гарантии, предоставленной в качестве обеспечения заявки на участие в конкурентной закупке с участием субъектов малого и среднего предпринимательства.</a:t>
            </a:r>
            <a:endParaRPr lang="ru-RU" sz="2200" dirty="0" smtClean="0"/>
          </a:p>
          <a:p>
            <a:endParaRPr lang="ru-RU" sz="2200" b="1" dirty="0" smtClean="0">
              <a:solidFill>
                <a:srgbClr val="002060"/>
              </a:solidFill>
            </a:endParaRPr>
          </a:p>
          <a:p>
            <a:r>
              <a:rPr lang="ru-RU" sz="2400" dirty="0"/>
              <a:t>Положения о закупках нужно привести в соответствие с п. 1, 3 и 4 ч. 14.1 ст. 3.4 и разместить в ЕИС до 01.10.2022. Закупки, извещения о которых размещены до изменения Положения, но не позднее 01.10.2022, завершаются по ранее действовавшим правилам с учетом ч. 5 ст. </a:t>
            </a:r>
            <a:r>
              <a:rPr lang="ru-RU" sz="2400" dirty="0" smtClean="0"/>
              <a:t>3 ФЗ </a:t>
            </a:r>
            <a:r>
              <a:rPr lang="ru-RU" sz="2400" dirty="0"/>
              <a:t>N 109-ФЗ</a:t>
            </a:r>
            <a:r>
              <a:rPr lang="ru-RU" sz="2400" dirty="0" smtClean="0"/>
              <a:t>.</a:t>
            </a:r>
            <a:endParaRPr lang="ru-RU" sz="2200" b="1" dirty="0" smtClean="0">
              <a:solidFill>
                <a:srgbClr val="002060"/>
              </a:solidFill>
            </a:endParaRPr>
          </a:p>
        </p:txBody>
      </p:sp>
      <p:sp>
        <p:nvSpPr>
          <p:cNvPr id="4" name="Прямоугольник 3"/>
          <p:cNvSpPr/>
          <p:nvPr/>
        </p:nvSpPr>
        <p:spPr>
          <a:xfrm>
            <a:off x="9167646" y="0"/>
            <a:ext cx="3024354" cy="430887"/>
          </a:xfrm>
          <a:prstGeom prst="rect">
            <a:avLst/>
          </a:prstGeom>
          <a:solidFill>
            <a:srgbClr val="00B0F0"/>
          </a:solidFill>
        </p:spPr>
        <p:txBody>
          <a:bodyPr wrap="none">
            <a:spAutoFit/>
          </a:bodyPr>
          <a:lstStyle/>
          <a:p>
            <a:r>
              <a:rPr lang="ru-RU" sz="2200" b="1" dirty="0">
                <a:solidFill>
                  <a:schemeClr val="bg1"/>
                </a:solidFill>
              </a:rPr>
              <a:t>До 1 октября 2022 года</a:t>
            </a:r>
            <a:endParaRPr lang="ru-RU" sz="2200" dirty="0">
              <a:solidFill>
                <a:schemeClr val="bg1"/>
              </a:solidFill>
            </a:endParaRPr>
          </a:p>
        </p:txBody>
      </p:sp>
    </p:spTree>
    <p:extLst>
      <p:ext uri="{BB962C8B-B14F-4D97-AF65-F5344CB8AC3E}">
        <p14:creationId xmlns:p14="http://schemas.microsoft.com/office/powerpoint/2010/main" val="12766859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0600" y="609600"/>
            <a:ext cx="11049000" cy="6586418"/>
          </a:xfrm>
          <a:prstGeom prst="rect">
            <a:avLst/>
          </a:prstGeom>
        </p:spPr>
        <p:txBody>
          <a:bodyPr wrap="square">
            <a:spAutoFit/>
          </a:bodyPr>
          <a:lstStyle/>
          <a:p>
            <a:r>
              <a:rPr lang="ru-RU" sz="2200" b="1" dirty="0" smtClean="0">
                <a:solidFill>
                  <a:srgbClr val="000000"/>
                </a:solidFill>
              </a:rPr>
              <a:t>Нужно </a:t>
            </a:r>
            <a:r>
              <a:rPr lang="ru-RU" sz="2200" b="1" dirty="0">
                <a:solidFill>
                  <a:srgbClr val="000000"/>
                </a:solidFill>
              </a:rPr>
              <a:t>привести положение о закупке в </a:t>
            </a:r>
            <a:r>
              <a:rPr lang="ru-RU" sz="2200" b="1" dirty="0" smtClean="0">
                <a:solidFill>
                  <a:srgbClr val="000000"/>
                </a:solidFill>
              </a:rPr>
              <a:t>соответствие:</a:t>
            </a:r>
          </a:p>
          <a:p>
            <a:endParaRPr lang="ru-RU" sz="2200" b="1" dirty="0" smtClean="0">
              <a:solidFill>
                <a:srgbClr val="000000"/>
              </a:solidFill>
            </a:endParaRPr>
          </a:p>
          <a:p>
            <a:r>
              <a:rPr lang="ru-RU" sz="2200" b="1" dirty="0">
                <a:solidFill>
                  <a:srgbClr val="002060"/>
                </a:solidFill>
              </a:rPr>
              <a:t>в</a:t>
            </a:r>
            <a:r>
              <a:rPr lang="ru-RU" sz="2200" b="1" dirty="0" smtClean="0">
                <a:solidFill>
                  <a:srgbClr val="002060"/>
                </a:solidFill>
              </a:rPr>
              <a:t> части извещения (документации) конкурентной закупки (обеспечение заявки, обеспечение договора):</a:t>
            </a:r>
          </a:p>
          <a:p>
            <a:endParaRPr lang="ru-RU" sz="2200" b="1" dirty="0" smtClean="0">
              <a:solidFill>
                <a:srgbClr val="002060"/>
              </a:solidFill>
            </a:endParaRPr>
          </a:p>
          <a:p>
            <a:pPr marL="342900" indent="-342900">
              <a:buFontTx/>
              <a:buChar char="-"/>
            </a:pPr>
            <a:r>
              <a:rPr lang="ru-RU" sz="2200" dirty="0" smtClean="0"/>
              <a:t>откорректировать условия положения в части извещения (документации) конкурентной процедуры</a:t>
            </a:r>
          </a:p>
          <a:p>
            <a:pPr marL="342900" indent="-342900">
              <a:buFontTx/>
              <a:buChar char="-"/>
            </a:pPr>
            <a:r>
              <a:rPr lang="ru-RU" sz="2200" dirty="0" smtClean="0"/>
              <a:t>внести изменения в разработанные извещения (документации)</a:t>
            </a:r>
          </a:p>
          <a:p>
            <a:endParaRPr lang="ru-RU" sz="2200" b="1" dirty="0" smtClean="0">
              <a:solidFill>
                <a:srgbClr val="002060"/>
              </a:solidFill>
            </a:endParaRPr>
          </a:p>
          <a:p>
            <a:endParaRPr lang="ru-RU" sz="2200" b="1" dirty="0" smtClean="0">
              <a:solidFill>
                <a:srgbClr val="002060"/>
              </a:solidFill>
            </a:endParaRPr>
          </a:p>
          <a:p>
            <a:endParaRPr lang="ru-RU" sz="2200" b="1" dirty="0" smtClean="0">
              <a:solidFill>
                <a:srgbClr val="002060"/>
              </a:solidFill>
            </a:endParaRPr>
          </a:p>
          <a:p>
            <a:endParaRPr lang="ru-RU" sz="2200" b="1" dirty="0" smtClean="0">
              <a:solidFill>
                <a:srgbClr val="002060"/>
              </a:solidFill>
            </a:endParaRPr>
          </a:p>
          <a:p>
            <a:r>
              <a:rPr lang="ru-RU" sz="2200" dirty="0" smtClean="0"/>
              <a:t>Положения </a:t>
            </a:r>
            <a:r>
              <a:rPr lang="ru-RU" sz="2200" dirty="0"/>
              <a:t>о закупках нужно </a:t>
            </a:r>
            <a:r>
              <a:rPr lang="ru-RU" sz="2200" dirty="0" smtClean="0"/>
              <a:t>привести в </a:t>
            </a:r>
            <a:r>
              <a:rPr lang="ru-RU" sz="2200" dirty="0"/>
              <a:t>соответствие с ч. 10 ст. 4 и разместить в ЕИС до 01.10.2022. Закупки, извещения о которых размещены до изменения Положения, но не позднее 01.10.2022, завершаются по ранее действовавшим правилам с учетом ч. 5 ст. 3 ФЗ N 109-ФЗ.</a:t>
            </a:r>
          </a:p>
          <a:p>
            <a:endParaRPr lang="ru-RU" sz="2400" dirty="0" smtClean="0"/>
          </a:p>
          <a:p>
            <a:endParaRPr lang="ru-RU" sz="2400" dirty="0"/>
          </a:p>
          <a:p>
            <a:endParaRPr lang="ru-RU" sz="2200" b="1" dirty="0" smtClean="0">
              <a:solidFill>
                <a:srgbClr val="002060"/>
              </a:solidFill>
            </a:endParaRPr>
          </a:p>
        </p:txBody>
      </p:sp>
      <p:sp>
        <p:nvSpPr>
          <p:cNvPr id="4" name="Прямоугольник 3"/>
          <p:cNvSpPr/>
          <p:nvPr/>
        </p:nvSpPr>
        <p:spPr>
          <a:xfrm>
            <a:off x="9167646" y="0"/>
            <a:ext cx="3024354" cy="430887"/>
          </a:xfrm>
          <a:prstGeom prst="rect">
            <a:avLst/>
          </a:prstGeom>
          <a:solidFill>
            <a:srgbClr val="00B0F0"/>
          </a:solidFill>
        </p:spPr>
        <p:txBody>
          <a:bodyPr wrap="none">
            <a:spAutoFit/>
          </a:bodyPr>
          <a:lstStyle/>
          <a:p>
            <a:r>
              <a:rPr lang="ru-RU" sz="2200" b="1" dirty="0">
                <a:solidFill>
                  <a:schemeClr val="bg1"/>
                </a:solidFill>
              </a:rPr>
              <a:t>До 1 октября 2022 года</a:t>
            </a:r>
            <a:endParaRPr lang="ru-RU" sz="2200" dirty="0">
              <a:solidFill>
                <a:schemeClr val="bg1"/>
              </a:solidFill>
            </a:endParaRPr>
          </a:p>
        </p:txBody>
      </p:sp>
    </p:spTree>
    <p:extLst>
      <p:ext uri="{BB962C8B-B14F-4D97-AF65-F5344CB8AC3E}">
        <p14:creationId xmlns:p14="http://schemas.microsoft.com/office/powerpoint/2010/main" val="276801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66800" y="928993"/>
            <a:ext cx="10591800" cy="5047728"/>
          </a:xfrm>
          <a:prstGeom prst="rect">
            <a:avLst/>
          </a:prstGeom>
        </p:spPr>
        <p:txBody>
          <a:bodyPr vert="horz" wrap="square" lIns="0" tIns="0" rIns="0" bIns="0" rtlCol="0">
            <a:spAutoFit/>
          </a:bodyPr>
          <a:lstStyle/>
          <a:p>
            <a:pPr marL="16933"/>
            <a:r>
              <a:rPr sz="1867" b="1" dirty="0">
                <a:solidFill>
                  <a:srgbClr val="006FC0"/>
                </a:solidFill>
                <a:latin typeface="Georgia"/>
                <a:cs typeface="Georgia"/>
              </a:rPr>
              <a:t>Варианты закупок у</a:t>
            </a:r>
            <a:r>
              <a:rPr sz="1867" b="1" spc="-140" dirty="0">
                <a:solidFill>
                  <a:srgbClr val="006FC0"/>
                </a:solidFill>
                <a:latin typeface="Georgia"/>
                <a:cs typeface="Georgia"/>
              </a:rPr>
              <a:t> </a:t>
            </a:r>
            <a:r>
              <a:rPr sz="1867" b="1" dirty="0">
                <a:solidFill>
                  <a:srgbClr val="006FC0"/>
                </a:solidFill>
                <a:latin typeface="Georgia"/>
                <a:cs typeface="Georgia"/>
              </a:rPr>
              <a:t>заказчика</a:t>
            </a:r>
            <a:r>
              <a:rPr sz="1867" b="1" dirty="0">
                <a:solidFill>
                  <a:srgbClr val="006FC0"/>
                </a:solidFill>
                <a:latin typeface="Georgia"/>
                <a:cs typeface="Georgia"/>
              </a:rPr>
              <a:t>:</a:t>
            </a:r>
            <a:endParaRPr sz="1867" dirty="0">
              <a:latin typeface="Georgia"/>
              <a:cs typeface="Georgia"/>
            </a:endParaRPr>
          </a:p>
          <a:p>
            <a:pPr>
              <a:spcBef>
                <a:spcPts val="27"/>
              </a:spcBef>
            </a:pPr>
            <a:endParaRPr sz="1933" dirty="0">
              <a:latin typeface="Times New Roman"/>
              <a:cs typeface="Times New Roman"/>
            </a:endParaRPr>
          </a:p>
          <a:p>
            <a:pPr marL="16933">
              <a:buAutoNum type="arabicParenR"/>
              <a:tabLst>
                <a:tab pos="325959" algn="l"/>
              </a:tabLst>
            </a:pPr>
            <a:r>
              <a:rPr sz="1600" dirty="0">
                <a:latin typeface="Georgia"/>
                <a:cs typeface="Georgia"/>
              </a:rPr>
              <a:t>для </a:t>
            </a:r>
            <a:r>
              <a:rPr sz="1600" spc="-7" dirty="0">
                <a:latin typeface="Georgia"/>
                <a:cs typeface="Georgia"/>
              </a:rPr>
              <a:t>закупок </a:t>
            </a:r>
            <a:r>
              <a:rPr sz="1600" spc="-13" dirty="0">
                <a:latin typeface="Georgia"/>
                <a:cs typeface="Georgia"/>
              </a:rPr>
              <a:t>НЕ </a:t>
            </a:r>
            <a:r>
              <a:rPr sz="1600" spc="-7" dirty="0">
                <a:latin typeface="Georgia"/>
                <a:cs typeface="Georgia"/>
              </a:rPr>
              <a:t>СРЕДИ СМСП </a:t>
            </a:r>
            <a:r>
              <a:rPr sz="1600" dirty="0">
                <a:latin typeface="Georgia"/>
                <a:cs typeface="Georgia"/>
              </a:rPr>
              <a:t>– </a:t>
            </a:r>
            <a:r>
              <a:rPr sz="1600" spc="-7" dirty="0">
                <a:latin typeface="Georgia"/>
                <a:cs typeface="Georgia"/>
              </a:rPr>
              <a:t>стандартный вариант по </a:t>
            </a:r>
            <a:r>
              <a:rPr sz="1600" dirty="0">
                <a:latin typeface="Georgia"/>
                <a:cs typeface="Georgia"/>
              </a:rPr>
              <a:t>ч. 5.3 </a:t>
            </a:r>
            <a:r>
              <a:rPr sz="1600" spc="-7" dirty="0">
                <a:latin typeface="Georgia"/>
                <a:cs typeface="Georgia"/>
              </a:rPr>
              <a:t>ст.</a:t>
            </a:r>
            <a:r>
              <a:rPr sz="1600" spc="167" dirty="0">
                <a:latin typeface="Georgia"/>
                <a:cs typeface="Georgia"/>
              </a:rPr>
              <a:t> </a:t>
            </a:r>
            <a:r>
              <a:rPr sz="1600" spc="-7" dirty="0">
                <a:latin typeface="Georgia"/>
                <a:cs typeface="Georgia"/>
              </a:rPr>
              <a:t>3:</a:t>
            </a:r>
            <a:endParaRPr sz="1600" dirty="0">
              <a:latin typeface="Georgia"/>
              <a:cs typeface="Georgia"/>
            </a:endParaRPr>
          </a:p>
          <a:p>
            <a:pPr marL="16933"/>
            <a:r>
              <a:rPr sz="1600" i="1" dirty="0">
                <a:latin typeface="Georgia"/>
                <a:cs typeface="Georgia"/>
              </a:rPr>
              <a:t>не более 7 рабочих </a:t>
            </a:r>
            <a:r>
              <a:rPr sz="1600" i="1" spc="-7" dirty="0">
                <a:latin typeface="Georgia"/>
                <a:cs typeface="Georgia"/>
              </a:rPr>
              <a:t>дней </a:t>
            </a:r>
            <a:r>
              <a:rPr sz="1600" i="1" dirty="0">
                <a:latin typeface="Georgia"/>
                <a:cs typeface="Georgia"/>
              </a:rPr>
              <a:t>с </a:t>
            </a:r>
            <a:r>
              <a:rPr sz="1600" i="1" spc="-7" dirty="0">
                <a:latin typeface="Georgia"/>
                <a:cs typeface="Georgia"/>
              </a:rPr>
              <a:t>даты </a:t>
            </a:r>
            <a:r>
              <a:rPr sz="1600" i="1" dirty="0">
                <a:latin typeface="Georgia"/>
                <a:cs typeface="Georgia"/>
              </a:rPr>
              <a:t>приемки </a:t>
            </a:r>
            <a:r>
              <a:rPr sz="1600" i="1" spc="-7" dirty="0">
                <a:latin typeface="Georgia"/>
                <a:cs typeface="Georgia"/>
              </a:rPr>
              <a:t>поставленного товара</a:t>
            </a:r>
            <a:r>
              <a:rPr sz="1600" i="1" spc="-47" dirty="0">
                <a:latin typeface="Georgia"/>
                <a:cs typeface="Georgia"/>
              </a:rPr>
              <a:t> </a:t>
            </a:r>
            <a:r>
              <a:rPr sz="1600" i="1" dirty="0">
                <a:latin typeface="Georgia"/>
                <a:cs typeface="Georgia"/>
              </a:rPr>
              <a:t>...</a:t>
            </a:r>
            <a:endParaRPr sz="1600" dirty="0">
              <a:latin typeface="Georgia"/>
              <a:cs typeface="Georgia"/>
            </a:endParaRPr>
          </a:p>
          <a:p>
            <a:pPr>
              <a:spcBef>
                <a:spcPts val="7"/>
              </a:spcBef>
            </a:pPr>
            <a:endParaRPr sz="1667" dirty="0">
              <a:latin typeface="Times New Roman"/>
              <a:cs typeface="Times New Roman"/>
            </a:endParaRPr>
          </a:p>
          <a:p>
            <a:pPr marL="16933" marR="484281">
              <a:buAutoNum type="arabicParenR" startAt="2"/>
              <a:tabLst>
                <a:tab pos="354744" algn="l"/>
              </a:tabLst>
            </a:pPr>
            <a:r>
              <a:rPr sz="1600" dirty="0">
                <a:latin typeface="Georgia"/>
                <a:cs typeface="Georgia"/>
              </a:rPr>
              <a:t>для </a:t>
            </a:r>
            <a:r>
              <a:rPr sz="1600" spc="-7" dirty="0">
                <a:latin typeface="Georgia"/>
                <a:cs typeface="Georgia"/>
              </a:rPr>
              <a:t>закупок </a:t>
            </a:r>
            <a:r>
              <a:rPr sz="1600" spc="-13" dirty="0">
                <a:latin typeface="Georgia"/>
                <a:cs typeface="Georgia"/>
              </a:rPr>
              <a:t>НЕ </a:t>
            </a:r>
            <a:r>
              <a:rPr sz="1600" spc="-7" dirty="0">
                <a:latin typeface="Georgia"/>
                <a:cs typeface="Georgia"/>
              </a:rPr>
              <a:t>СРЕДИ СМСП </a:t>
            </a:r>
            <a:r>
              <a:rPr sz="1600" dirty="0">
                <a:latin typeface="Georgia"/>
                <a:cs typeface="Georgia"/>
              </a:rPr>
              <a:t>– </a:t>
            </a:r>
            <a:r>
              <a:rPr sz="1600" spc="-7" dirty="0">
                <a:latin typeface="Georgia"/>
                <a:cs typeface="Georgia"/>
              </a:rPr>
              <a:t>исключения </a:t>
            </a:r>
            <a:r>
              <a:rPr sz="1600" dirty="0">
                <a:latin typeface="Georgia"/>
                <a:cs typeface="Georgia"/>
              </a:rPr>
              <a:t>из </a:t>
            </a:r>
            <a:r>
              <a:rPr sz="1600" spc="-7" dirty="0">
                <a:latin typeface="Georgia"/>
                <a:cs typeface="Georgia"/>
              </a:rPr>
              <a:t>стандартного варианта </a:t>
            </a:r>
            <a:r>
              <a:rPr sz="1600" dirty="0">
                <a:latin typeface="Georgia"/>
                <a:cs typeface="Georgia"/>
              </a:rPr>
              <a:t>(их </a:t>
            </a:r>
            <a:r>
              <a:rPr sz="1600" spc="-7" dirty="0">
                <a:latin typeface="Georgia"/>
                <a:cs typeface="Georgia"/>
              </a:rPr>
              <a:t>может </a:t>
            </a:r>
            <a:r>
              <a:rPr sz="1600" dirty="0">
                <a:latin typeface="Georgia"/>
                <a:cs typeface="Georgia"/>
              </a:rPr>
              <a:t>быть </a:t>
            </a:r>
            <a:r>
              <a:rPr sz="1600" spc="-7" dirty="0">
                <a:latin typeface="Georgia"/>
                <a:cs typeface="Georgia"/>
              </a:rPr>
              <a:t>сколь </a:t>
            </a:r>
            <a:r>
              <a:rPr sz="1600" dirty="0">
                <a:latin typeface="Georgia"/>
                <a:cs typeface="Georgia"/>
              </a:rPr>
              <a:t>угодно много):  </a:t>
            </a:r>
            <a:r>
              <a:rPr sz="1600" i="1" spc="-7" dirty="0">
                <a:latin typeface="Georgia"/>
                <a:cs typeface="Georgia"/>
              </a:rPr>
              <a:t>иной срок оплаты установлен законодательством </a:t>
            </a:r>
            <a:r>
              <a:rPr sz="1600" i="1" dirty="0">
                <a:latin typeface="Georgia"/>
                <a:cs typeface="Georgia"/>
              </a:rPr>
              <a:t>РФ, </a:t>
            </a:r>
            <a:r>
              <a:rPr sz="1600" i="1" spc="-7" dirty="0">
                <a:latin typeface="Georgia"/>
                <a:cs typeface="Georgia"/>
              </a:rPr>
              <a:t>Правительством </a:t>
            </a:r>
            <a:r>
              <a:rPr sz="1600" i="1" dirty="0">
                <a:latin typeface="Georgia"/>
                <a:cs typeface="Georgia"/>
              </a:rPr>
              <a:t>РФ </a:t>
            </a:r>
            <a:r>
              <a:rPr sz="1600" i="1" spc="-7" dirty="0">
                <a:latin typeface="Georgia"/>
                <a:cs typeface="Georgia"/>
              </a:rPr>
              <a:t>в </a:t>
            </a:r>
            <a:r>
              <a:rPr sz="1600" i="1" dirty="0">
                <a:latin typeface="Georgia"/>
                <a:cs typeface="Georgia"/>
              </a:rPr>
              <a:t>целях </a:t>
            </a:r>
            <a:r>
              <a:rPr sz="1600" i="1" spc="-7" dirty="0">
                <a:latin typeface="Georgia"/>
                <a:cs typeface="Georgia"/>
              </a:rPr>
              <a:t>обеспечения  обороноспособности и безопасности</a:t>
            </a:r>
            <a:r>
              <a:rPr sz="1600" i="1" spc="127" dirty="0">
                <a:latin typeface="Georgia"/>
                <a:cs typeface="Georgia"/>
              </a:rPr>
              <a:t> </a:t>
            </a:r>
            <a:r>
              <a:rPr sz="1600" i="1" spc="-7" dirty="0">
                <a:latin typeface="Georgia"/>
                <a:cs typeface="Georgia"/>
              </a:rPr>
              <a:t>государства</a:t>
            </a:r>
            <a:r>
              <a:rPr sz="1600" i="1" spc="-7" dirty="0">
                <a:latin typeface="Georgia"/>
                <a:cs typeface="Georgia"/>
              </a:rPr>
              <a:t>;</a:t>
            </a:r>
            <a:endParaRPr sz="1600" dirty="0">
              <a:latin typeface="Georgia"/>
              <a:cs typeface="Georgia"/>
            </a:endParaRPr>
          </a:p>
          <a:p>
            <a:pPr>
              <a:lnSpc>
                <a:spcPct val="100000"/>
              </a:lnSpc>
              <a:buFont typeface="Georgia"/>
              <a:buAutoNum type="arabicParenR" startAt="2"/>
            </a:pPr>
            <a:endParaRPr sz="1667" dirty="0">
              <a:latin typeface="Times New Roman"/>
              <a:cs typeface="Times New Roman"/>
            </a:endParaRPr>
          </a:p>
          <a:p>
            <a:pPr marL="352205" indent="-335272">
              <a:buAutoNum type="arabicParenR" startAt="2"/>
              <a:tabLst>
                <a:tab pos="353051" algn="l"/>
              </a:tabLst>
            </a:pPr>
            <a:r>
              <a:rPr sz="1600" dirty="0">
                <a:latin typeface="Georgia"/>
                <a:cs typeface="Georgia"/>
              </a:rPr>
              <a:t>для </a:t>
            </a:r>
            <a:r>
              <a:rPr sz="1600" spc="-7" dirty="0">
                <a:latin typeface="Georgia"/>
                <a:cs typeface="Georgia"/>
              </a:rPr>
              <a:t>закупок </a:t>
            </a:r>
            <a:r>
              <a:rPr sz="1600" spc="-13" dirty="0">
                <a:latin typeface="Georgia"/>
                <a:cs typeface="Georgia"/>
              </a:rPr>
              <a:t>НЕ </a:t>
            </a:r>
            <a:r>
              <a:rPr sz="1600" spc="-7" dirty="0">
                <a:latin typeface="Georgia"/>
                <a:cs typeface="Georgia"/>
              </a:rPr>
              <a:t>СРЕДИ СМСП </a:t>
            </a:r>
            <a:r>
              <a:rPr sz="1600" dirty="0">
                <a:latin typeface="Georgia"/>
                <a:cs typeface="Georgia"/>
              </a:rPr>
              <a:t>– </a:t>
            </a:r>
            <a:r>
              <a:rPr sz="1600" spc="-7" dirty="0">
                <a:latin typeface="Georgia"/>
                <a:cs typeface="Georgia"/>
              </a:rPr>
              <a:t>исключения уже </a:t>
            </a:r>
            <a:r>
              <a:rPr sz="1600" dirty="0">
                <a:latin typeface="Georgia"/>
                <a:cs typeface="Georgia"/>
              </a:rPr>
              <a:t>в </a:t>
            </a:r>
            <a:r>
              <a:rPr sz="1600" spc="-7" dirty="0">
                <a:latin typeface="Georgia"/>
                <a:cs typeface="Georgia"/>
              </a:rPr>
              <a:t>силу Положения конкретного заказчика </a:t>
            </a:r>
            <a:r>
              <a:rPr sz="1600" dirty="0">
                <a:latin typeface="Georgia"/>
                <a:cs typeface="Georgia"/>
              </a:rPr>
              <a:t>по </a:t>
            </a:r>
            <a:r>
              <a:rPr sz="1600" spc="-7" dirty="0">
                <a:latin typeface="Georgia"/>
                <a:cs typeface="Georgia"/>
              </a:rPr>
              <a:t>ч. </a:t>
            </a:r>
            <a:r>
              <a:rPr sz="1600" dirty="0">
                <a:latin typeface="Georgia"/>
                <a:cs typeface="Georgia"/>
              </a:rPr>
              <a:t>5.4 </a:t>
            </a:r>
            <a:r>
              <a:rPr sz="1600" spc="-7" dirty="0">
                <a:latin typeface="Georgia"/>
                <a:cs typeface="Georgia"/>
              </a:rPr>
              <a:t>ст.</a:t>
            </a:r>
            <a:r>
              <a:rPr sz="1600" spc="353" dirty="0">
                <a:latin typeface="Georgia"/>
                <a:cs typeface="Georgia"/>
              </a:rPr>
              <a:t> </a:t>
            </a:r>
            <a:r>
              <a:rPr sz="1600" dirty="0">
                <a:latin typeface="Georgia"/>
                <a:cs typeface="Georgia"/>
              </a:rPr>
              <a:t>3:</a:t>
            </a:r>
          </a:p>
          <a:p>
            <a:pPr marL="16933"/>
            <a:r>
              <a:rPr sz="1600" i="1" spc="-7" dirty="0">
                <a:latin typeface="Georgia"/>
                <a:cs typeface="Georgia"/>
              </a:rPr>
              <a:t>перечень </a:t>
            </a:r>
            <a:r>
              <a:rPr sz="1600" i="1" dirty="0">
                <a:latin typeface="Georgia"/>
                <a:cs typeface="Georgia"/>
              </a:rPr>
              <a:t>товаров, работ, </a:t>
            </a:r>
            <a:r>
              <a:rPr sz="1600" i="1" spc="-7" dirty="0">
                <a:latin typeface="Georgia"/>
                <a:cs typeface="Georgia"/>
              </a:rPr>
              <a:t>услуг, </a:t>
            </a:r>
            <a:r>
              <a:rPr sz="1600" i="1" dirty="0">
                <a:latin typeface="Georgia"/>
                <a:cs typeface="Georgia"/>
              </a:rPr>
              <a:t>при осуществлении </a:t>
            </a:r>
            <a:r>
              <a:rPr sz="1600" i="1" spc="-7" dirty="0">
                <a:latin typeface="Georgia"/>
                <a:cs typeface="Georgia"/>
              </a:rPr>
              <a:t>закупок </a:t>
            </a:r>
            <a:r>
              <a:rPr sz="1600" i="1" dirty="0">
                <a:latin typeface="Georgia"/>
                <a:cs typeface="Georgia"/>
              </a:rPr>
              <a:t>которых применяются такие </a:t>
            </a:r>
            <a:r>
              <a:rPr sz="1600" i="1" spc="-7" dirty="0">
                <a:latin typeface="Georgia"/>
                <a:cs typeface="Georgia"/>
              </a:rPr>
              <a:t>сроки</a:t>
            </a:r>
            <a:r>
              <a:rPr sz="1600" i="1" spc="27" dirty="0">
                <a:latin typeface="Georgia"/>
                <a:cs typeface="Georgia"/>
              </a:rPr>
              <a:t> </a:t>
            </a:r>
            <a:r>
              <a:rPr sz="1600" i="1" dirty="0">
                <a:latin typeface="Georgia"/>
                <a:cs typeface="Georgia"/>
              </a:rPr>
              <a:t>оплаты</a:t>
            </a:r>
            <a:endParaRPr sz="1600" dirty="0">
              <a:latin typeface="Georgia"/>
              <a:cs typeface="Georgia"/>
            </a:endParaRPr>
          </a:p>
          <a:p>
            <a:pPr>
              <a:lnSpc>
                <a:spcPct val="100000"/>
              </a:lnSpc>
            </a:pPr>
            <a:endParaRPr sz="1667" dirty="0">
              <a:latin typeface="Times New Roman"/>
              <a:cs typeface="Times New Roman"/>
            </a:endParaRPr>
          </a:p>
          <a:p>
            <a:pPr marL="16933" marR="644296">
              <a:buAutoNum type="arabicParenR" startAt="4"/>
              <a:tabLst>
                <a:tab pos="354744" algn="l"/>
              </a:tabLst>
            </a:pPr>
            <a:r>
              <a:rPr sz="1600" dirty="0">
                <a:latin typeface="Georgia"/>
                <a:cs typeface="Georgia"/>
              </a:rPr>
              <a:t>для </a:t>
            </a:r>
            <a:r>
              <a:rPr sz="1600" spc="-7" dirty="0">
                <a:latin typeface="Georgia"/>
                <a:cs typeface="Georgia"/>
              </a:rPr>
              <a:t>закупок СРЕДИ СМСП </a:t>
            </a:r>
            <a:r>
              <a:rPr sz="1600" dirty="0">
                <a:latin typeface="Georgia"/>
                <a:cs typeface="Georgia"/>
              </a:rPr>
              <a:t>– </a:t>
            </a:r>
            <a:r>
              <a:rPr sz="1600" spc="-7" dirty="0">
                <a:latin typeface="Georgia"/>
                <a:cs typeface="Georgia"/>
              </a:rPr>
              <a:t>общие правила </a:t>
            </a:r>
            <a:r>
              <a:rPr sz="1600" dirty="0">
                <a:latin typeface="Georgia"/>
                <a:cs typeface="Georgia"/>
              </a:rPr>
              <a:t>в </a:t>
            </a:r>
            <a:r>
              <a:rPr sz="1600" spc="-7" dirty="0">
                <a:latin typeface="Georgia"/>
                <a:cs typeface="Georgia"/>
              </a:rPr>
              <a:t>силу постановления Правительства </a:t>
            </a:r>
            <a:r>
              <a:rPr sz="1600" dirty="0">
                <a:latin typeface="Georgia"/>
                <a:cs typeface="Georgia"/>
              </a:rPr>
              <a:t>РФ от </a:t>
            </a:r>
            <a:r>
              <a:rPr sz="1600" spc="-7" dirty="0">
                <a:latin typeface="Georgia"/>
                <a:cs typeface="Georgia"/>
              </a:rPr>
              <a:t>11.12.2014 </a:t>
            </a:r>
            <a:r>
              <a:rPr sz="1600" dirty="0">
                <a:latin typeface="Georgia"/>
                <a:cs typeface="Georgia"/>
              </a:rPr>
              <a:t>№ 1352;  </a:t>
            </a:r>
            <a:r>
              <a:rPr sz="1600" spc="-7" dirty="0">
                <a:latin typeface="Georgia"/>
                <a:cs typeface="Georgia"/>
              </a:rPr>
              <a:t>никакие перечни </a:t>
            </a:r>
            <a:r>
              <a:rPr sz="1600" dirty="0">
                <a:latin typeface="Georgia"/>
                <a:cs typeface="Georgia"/>
              </a:rPr>
              <a:t>в </a:t>
            </a:r>
            <a:r>
              <a:rPr sz="1600" spc="-7" dirty="0">
                <a:latin typeface="Georgia"/>
                <a:cs typeface="Georgia"/>
              </a:rPr>
              <a:t>Положении заказчика </a:t>
            </a:r>
            <a:r>
              <a:rPr sz="1600" dirty="0">
                <a:latin typeface="Georgia"/>
                <a:cs typeface="Georgia"/>
              </a:rPr>
              <a:t>тут </a:t>
            </a:r>
            <a:r>
              <a:rPr sz="1600" spc="-7" dirty="0">
                <a:latin typeface="Georgia"/>
                <a:cs typeface="Georgia"/>
              </a:rPr>
              <a:t>уже не </a:t>
            </a:r>
            <a:r>
              <a:rPr sz="1600" dirty="0">
                <a:latin typeface="Georgia"/>
                <a:cs typeface="Georgia"/>
              </a:rPr>
              <a:t>помогут, </a:t>
            </a:r>
            <a:r>
              <a:rPr sz="1600" spc="-7" dirty="0">
                <a:latin typeface="Georgia"/>
                <a:cs typeface="Georgia"/>
              </a:rPr>
              <a:t>правила общие </a:t>
            </a:r>
            <a:r>
              <a:rPr sz="1600" dirty="0">
                <a:latin typeface="Georgia"/>
                <a:cs typeface="Georgia"/>
              </a:rPr>
              <a:t>в </a:t>
            </a:r>
            <a:r>
              <a:rPr sz="1600" spc="-7" dirty="0">
                <a:latin typeface="Georgia"/>
                <a:cs typeface="Georgia"/>
              </a:rPr>
              <a:t>силу</a:t>
            </a:r>
            <a:r>
              <a:rPr sz="1600" spc="167" dirty="0">
                <a:latin typeface="Georgia"/>
                <a:cs typeface="Georgia"/>
              </a:rPr>
              <a:t> </a:t>
            </a:r>
            <a:r>
              <a:rPr sz="1600" spc="-7" dirty="0">
                <a:latin typeface="Georgia"/>
                <a:cs typeface="Georgia"/>
              </a:rPr>
              <a:t>закона</a:t>
            </a:r>
            <a:r>
              <a:rPr sz="1600" spc="-7" dirty="0">
                <a:latin typeface="Georgia"/>
                <a:cs typeface="Georgia"/>
              </a:rPr>
              <a:t>:</a:t>
            </a:r>
            <a:endParaRPr sz="1600" dirty="0">
              <a:latin typeface="Georgia"/>
              <a:cs typeface="Georgia"/>
            </a:endParaRPr>
          </a:p>
          <a:p>
            <a:pPr marL="16933" marR="6773"/>
            <a:r>
              <a:rPr sz="1600" i="1" dirty="0">
                <a:latin typeface="Georgia"/>
                <a:cs typeface="Georgia"/>
              </a:rPr>
              <a:t>14.3. </a:t>
            </a:r>
            <a:r>
              <a:rPr sz="1600" i="1" spc="-7" dirty="0">
                <a:latin typeface="Georgia"/>
                <a:cs typeface="Georgia"/>
              </a:rPr>
              <a:t>При осуществлении закупки в соответствии </a:t>
            </a:r>
            <a:r>
              <a:rPr sz="1600" i="1" dirty="0">
                <a:latin typeface="Georgia"/>
                <a:cs typeface="Georgia"/>
              </a:rPr>
              <a:t>с подпунктом </a:t>
            </a:r>
            <a:r>
              <a:rPr sz="1600" i="1" spc="-7" dirty="0">
                <a:latin typeface="Georgia"/>
                <a:cs typeface="Georgia"/>
              </a:rPr>
              <a:t>"а" </a:t>
            </a:r>
            <a:r>
              <a:rPr sz="1600" i="1" dirty="0">
                <a:latin typeface="Georgia"/>
                <a:cs typeface="Georgia"/>
              </a:rPr>
              <a:t>пункта 4 </a:t>
            </a:r>
            <a:r>
              <a:rPr sz="1600" i="1" spc="-7" dirty="0">
                <a:latin typeface="Georgia"/>
                <a:cs typeface="Georgia"/>
              </a:rPr>
              <a:t>настоящего Положения срок  оплаты поставленных товаров (выполненных </a:t>
            </a:r>
            <a:r>
              <a:rPr sz="1600" i="1" dirty="0">
                <a:latin typeface="Georgia"/>
                <a:cs typeface="Georgia"/>
              </a:rPr>
              <a:t>работ, </a:t>
            </a:r>
            <a:r>
              <a:rPr sz="1600" i="1" spc="-7" dirty="0">
                <a:latin typeface="Georgia"/>
                <a:cs typeface="Georgia"/>
              </a:rPr>
              <a:t>оказанных услуг) </a:t>
            </a:r>
            <a:r>
              <a:rPr sz="1600" i="1" dirty="0">
                <a:latin typeface="Georgia"/>
                <a:cs typeface="Georgia"/>
              </a:rPr>
              <a:t>по договору (отдельному этапу  договора), заключенному по </a:t>
            </a:r>
            <a:r>
              <a:rPr sz="1600" i="1" spc="-7" dirty="0">
                <a:latin typeface="Georgia"/>
                <a:cs typeface="Georgia"/>
              </a:rPr>
              <a:t>результатам закупки </a:t>
            </a:r>
            <a:r>
              <a:rPr sz="1600" i="1" dirty="0">
                <a:latin typeface="Georgia"/>
                <a:cs typeface="Georgia"/>
              </a:rPr>
              <a:t>с субъектом </a:t>
            </a:r>
            <a:r>
              <a:rPr sz="1600" i="1" spc="-7" dirty="0">
                <a:latin typeface="Georgia"/>
                <a:cs typeface="Georgia"/>
              </a:rPr>
              <a:t>малого </a:t>
            </a:r>
            <a:r>
              <a:rPr sz="1600" i="1" dirty="0">
                <a:latin typeface="Georgia"/>
                <a:cs typeface="Georgia"/>
              </a:rPr>
              <a:t>и </a:t>
            </a:r>
            <a:r>
              <a:rPr sz="1600" i="1" spc="-7" dirty="0">
                <a:latin typeface="Georgia"/>
                <a:cs typeface="Georgia"/>
              </a:rPr>
              <a:t>среднего предпринимательства, должен  составлять </a:t>
            </a:r>
            <a:r>
              <a:rPr sz="1600" i="1" dirty="0">
                <a:latin typeface="Georgia"/>
                <a:cs typeface="Georgia"/>
              </a:rPr>
              <a:t>не более 7 рабочих </a:t>
            </a:r>
            <a:r>
              <a:rPr sz="1600" i="1" spc="-7" dirty="0">
                <a:latin typeface="Georgia"/>
                <a:cs typeface="Georgia"/>
              </a:rPr>
              <a:t>дней со дня подписания заказчиком документа о </a:t>
            </a:r>
            <a:r>
              <a:rPr sz="1600" i="1" dirty="0">
                <a:latin typeface="Georgia"/>
                <a:cs typeface="Georgia"/>
              </a:rPr>
              <a:t>приемке </a:t>
            </a:r>
            <a:r>
              <a:rPr sz="1600" i="1" spc="-7" dirty="0">
                <a:latin typeface="Georgia"/>
                <a:cs typeface="Georgia"/>
              </a:rPr>
              <a:t>поставленного товара  (выполненной </a:t>
            </a:r>
            <a:r>
              <a:rPr sz="1600" i="1" dirty="0">
                <a:latin typeface="Georgia"/>
                <a:cs typeface="Georgia"/>
              </a:rPr>
              <a:t>работы, </a:t>
            </a:r>
            <a:r>
              <a:rPr sz="1600" i="1" spc="-7" dirty="0">
                <a:latin typeface="Georgia"/>
                <a:cs typeface="Georgia"/>
              </a:rPr>
              <a:t>оказанной </a:t>
            </a:r>
            <a:r>
              <a:rPr sz="1600" i="1" dirty="0">
                <a:latin typeface="Georgia"/>
                <a:cs typeface="Georgia"/>
              </a:rPr>
              <a:t>услуги) по договору (отдельному этапу</a:t>
            </a:r>
            <a:r>
              <a:rPr sz="1600" i="1" spc="-127" dirty="0">
                <a:latin typeface="Georgia"/>
                <a:cs typeface="Georgia"/>
              </a:rPr>
              <a:t> </a:t>
            </a:r>
            <a:r>
              <a:rPr sz="1600" i="1" dirty="0">
                <a:latin typeface="Georgia"/>
                <a:cs typeface="Georgia"/>
              </a:rPr>
              <a:t>договора</a:t>
            </a:r>
            <a:r>
              <a:rPr sz="1600" i="1" dirty="0">
                <a:latin typeface="Georgia"/>
                <a:cs typeface="Georgia"/>
              </a:rPr>
              <a:t>).</a:t>
            </a:r>
            <a:endParaRPr sz="1600" dirty="0">
              <a:latin typeface="Georgia"/>
              <a:cs typeface="Georgia"/>
            </a:endParaRPr>
          </a:p>
        </p:txBody>
      </p:sp>
      <p:sp>
        <p:nvSpPr>
          <p:cNvPr id="4" name="object 4"/>
          <p:cNvSpPr txBox="1">
            <a:spLocks noGrp="1"/>
          </p:cNvSpPr>
          <p:nvPr>
            <p:ph type="title" idx="4294967295"/>
          </p:nvPr>
        </p:nvSpPr>
        <p:spPr>
          <a:xfrm>
            <a:off x="4605867" y="251885"/>
            <a:ext cx="7586133" cy="677108"/>
          </a:xfrm>
          <a:prstGeom prst="rect">
            <a:avLst/>
          </a:prstGeom>
        </p:spPr>
        <p:txBody>
          <a:bodyPr vert="horz" wrap="square" lIns="0" tIns="0" rIns="0" bIns="0" rtlCol="0" anchor="t">
            <a:spAutoFit/>
          </a:bodyPr>
          <a:lstStyle/>
          <a:p>
            <a:pPr marL="16933">
              <a:lnSpc>
                <a:spcPct val="100000"/>
              </a:lnSpc>
              <a:tabLst>
                <a:tab pos="452955" algn="l"/>
              </a:tabLst>
            </a:pPr>
            <a:r>
              <a:rPr dirty="0" err="1" smtClean="0"/>
              <a:t>Сроки</a:t>
            </a:r>
            <a:r>
              <a:rPr dirty="0" smtClean="0"/>
              <a:t> </a:t>
            </a:r>
            <a:r>
              <a:rPr dirty="0"/>
              <a:t>оплаты по</a:t>
            </a:r>
            <a:r>
              <a:rPr spc="-107" dirty="0"/>
              <a:t> </a:t>
            </a:r>
            <a:r>
              <a:rPr dirty="0"/>
              <a:t>договорам</a:t>
            </a:r>
          </a:p>
        </p:txBody>
      </p:sp>
    </p:spTree>
    <p:extLst>
      <p:ext uri="{BB962C8B-B14F-4D97-AF65-F5344CB8AC3E}">
        <p14:creationId xmlns:p14="http://schemas.microsoft.com/office/powerpoint/2010/main" val="28495464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0600" y="461665"/>
            <a:ext cx="11049000" cy="4832092"/>
          </a:xfrm>
          <a:prstGeom prst="rect">
            <a:avLst/>
          </a:prstGeom>
        </p:spPr>
        <p:txBody>
          <a:bodyPr wrap="square">
            <a:spAutoFit/>
          </a:bodyPr>
          <a:lstStyle/>
          <a:p>
            <a:r>
              <a:rPr lang="ru-RU" sz="2200" b="1" dirty="0" smtClean="0">
                <a:solidFill>
                  <a:srgbClr val="000000"/>
                </a:solidFill>
              </a:rPr>
              <a:t>Нужно </a:t>
            </a:r>
            <a:r>
              <a:rPr lang="ru-RU" sz="2200" b="1" dirty="0">
                <a:solidFill>
                  <a:srgbClr val="000000"/>
                </a:solidFill>
              </a:rPr>
              <a:t>привести положение о закупке в </a:t>
            </a:r>
            <a:r>
              <a:rPr lang="ru-RU" sz="2200" b="1" dirty="0" smtClean="0">
                <a:solidFill>
                  <a:srgbClr val="000000"/>
                </a:solidFill>
              </a:rPr>
              <a:t>соответствие:</a:t>
            </a:r>
          </a:p>
          <a:p>
            <a:endParaRPr lang="ru-RU" sz="2200" b="1" dirty="0" smtClean="0">
              <a:solidFill>
                <a:srgbClr val="000000"/>
              </a:solidFill>
            </a:endParaRPr>
          </a:p>
          <a:p>
            <a:r>
              <a:rPr lang="ru-RU" sz="2200" b="1" dirty="0">
                <a:solidFill>
                  <a:srgbClr val="002060"/>
                </a:solidFill>
              </a:rPr>
              <a:t>в</a:t>
            </a:r>
            <a:r>
              <a:rPr lang="ru-RU" sz="2200" b="1" dirty="0" smtClean="0">
                <a:solidFill>
                  <a:srgbClr val="002060"/>
                </a:solidFill>
              </a:rPr>
              <a:t> части неконкурентного способа «электронный магазин»</a:t>
            </a:r>
          </a:p>
          <a:p>
            <a:r>
              <a:rPr lang="ru-RU" sz="2200" dirty="0" smtClean="0"/>
              <a:t> </a:t>
            </a:r>
            <a:endParaRPr lang="ru-RU" sz="2200" dirty="0"/>
          </a:p>
          <a:p>
            <a:pPr marL="342900" indent="-342900">
              <a:buFontTx/>
              <a:buChar char="-"/>
            </a:pPr>
            <a:r>
              <a:rPr lang="ru-RU" sz="2200" dirty="0" smtClean="0"/>
              <a:t>прописать </a:t>
            </a:r>
            <a:r>
              <a:rPr lang="ru-RU" sz="2200" dirty="0"/>
              <a:t>этот неконкурентный способ закупки в своём положении или типовом положении о закупке, включив в них новый пункт 20 (1) Положения об особенностях участия субъектов малого и среднего предпринимательства в закупках товаров, работ, услуг отдельными видами юридических лиц, годовом объеме таких закупок и порядке расчета указанного объема, утвержденное постановлением Правительства </a:t>
            </a:r>
            <a:r>
              <a:rPr lang="ru-RU" sz="2200" dirty="0" smtClean="0"/>
              <a:t>от </a:t>
            </a:r>
            <a:r>
              <a:rPr lang="ru-RU" sz="2200" dirty="0"/>
              <a:t>11 декабря 2014 г. № 1352. </a:t>
            </a:r>
            <a:endParaRPr lang="ru-RU" sz="2200" dirty="0" smtClean="0"/>
          </a:p>
          <a:p>
            <a:r>
              <a:rPr lang="ru-RU" sz="2200" dirty="0" smtClean="0"/>
              <a:t>- установить какие </a:t>
            </a:r>
            <a:r>
              <a:rPr lang="ru-RU" sz="2200" dirty="0"/>
              <a:t>конкретно критерии оценки, установленные положением, будут использоваться для выбора победителя данного неконкурентного способа закупки с участием субъектов МСП </a:t>
            </a:r>
            <a:r>
              <a:rPr lang="ru-RU" sz="2200" dirty="0" smtClean="0"/>
              <a:t>(могут </a:t>
            </a:r>
            <a:r>
              <a:rPr lang="ru-RU" sz="2200" dirty="0"/>
              <a:t>быть как стоимостные, так и </a:t>
            </a:r>
            <a:r>
              <a:rPr lang="ru-RU" sz="2200" dirty="0" err="1"/>
              <a:t>нестоимостные</a:t>
            </a:r>
            <a:r>
              <a:rPr lang="ru-RU" sz="2200" dirty="0"/>
              <a:t> критерии оценки).</a:t>
            </a:r>
            <a:endParaRPr lang="ru-RU" sz="2200" b="1" i="1" dirty="0">
              <a:solidFill>
                <a:srgbClr val="002060"/>
              </a:solidFill>
              <a:effectLst/>
            </a:endParaRPr>
          </a:p>
        </p:txBody>
      </p:sp>
      <p:sp>
        <p:nvSpPr>
          <p:cNvPr id="5" name="Прямоугольник 4"/>
          <p:cNvSpPr/>
          <p:nvPr/>
        </p:nvSpPr>
        <p:spPr>
          <a:xfrm>
            <a:off x="1752600" y="5294545"/>
            <a:ext cx="9753600" cy="1015663"/>
          </a:xfrm>
          <a:prstGeom prst="rect">
            <a:avLst/>
          </a:prstGeom>
          <a:ln>
            <a:solidFill>
              <a:srgbClr val="FF0000"/>
            </a:solidFill>
          </a:ln>
        </p:spPr>
        <p:txBody>
          <a:bodyPr wrap="square">
            <a:spAutoFit/>
          </a:bodyPr>
          <a:lstStyle/>
          <a:p>
            <a:r>
              <a:rPr lang="ru-RU" sz="2000" dirty="0" smtClean="0"/>
              <a:t>Не распространяются </a:t>
            </a:r>
            <a:r>
              <a:rPr lang="ru-RU" sz="2000" dirty="0"/>
              <a:t>на данных способ закупки </a:t>
            </a:r>
            <a:r>
              <a:rPr lang="ru-RU" sz="2000" dirty="0" smtClean="0"/>
              <a:t>правила </a:t>
            </a:r>
            <a:r>
              <a:rPr lang="ru-RU" sz="2000" dirty="0"/>
              <a:t>описания предмета конкурентной закупки (в том числе возможность закупки товара конкретного производителя или с конкретным товарным знаком</a:t>
            </a:r>
            <a:r>
              <a:rPr lang="ru-RU" sz="2000" dirty="0" smtClean="0"/>
              <a:t>).</a:t>
            </a:r>
            <a:endParaRPr lang="ru-RU" sz="2000" dirty="0"/>
          </a:p>
        </p:txBody>
      </p:sp>
      <p:sp>
        <p:nvSpPr>
          <p:cNvPr id="6" name="Прямоугольник 5"/>
          <p:cNvSpPr/>
          <p:nvPr/>
        </p:nvSpPr>
        <p:spPr>
          <a:xfrm>
            <a:off x="9167646" y="0"/>
            <a:ext cx="3024354" cy="430887"/>
          </a:xfrm>
          <a:prstGeom prst="rect">
            <a:avLst/>
          </a:prstGeom>
          <a:solidFill>
            <a:srgbClr val="00B0F0"/>
          </a:solidFill>
        </p:spPr>
        <p:txBody>
          <a:bodyPr wrap="none">
            <a:spAutoFit/>
          </a:bodyPr>
          <a:lstStyle/>
          <a:p>
            <a:r>
              <a:rPr lang="ru-RU" sz="2200" b="1" dirty="0">
                <a:solidFill>
                  <a:schemeClr val="bg1"/>
                </a:solidFill>
              </a:rPr>
              <a:t>До 1 октября 2022 года</a:t>
            </a:r>
            <a:endParaRPr lang="ru-RU" sz="2200" dirty="0">
              <a:solidFill>
                <a:schemeClr val="bg1"/>
              </a:solidFill>
            </a:endParaRPr>
          </a:p>
        </p:txBody>
      </p:sp>
    </p:spTree>
    <p:extLst>
      <p:ext uri="{BB962C8B-B14F-4D97-AF65-F5344CB8AC3E}">
        <p14:creationId xmlns:p14="http://schemas.microsoft.com/office/powerpoint/2010/main" val="28485037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0600" y="240804"/>
            <a:ext cx="11049000" cy="6309420"/>
          </a:xfrm>
          <a:prstGeom prst="rect">
            <a:avLst/>
          </a:prstGeom>
        </p:spPr>
        <p:txBody>
          <a:bodyPr wrap="square">
            <a:spAutoFit/>
          </a:bodyPr>
          <a:lstStyle/>
          <a:p>
            <a:r>
              <a:rPr lang="ru-RU" sz="2200" b="1" dirty="0" smtClean="0">
                <a:solidFill>
                  <a:srgbClr val="000000"/>
                </a:solidFill>
              </a:rPr>
              <a:t>Нужно </a:t>
            </a:r>
            <a:r>
              <a:rPr lang="ru-RU" sz="2200" b="1" dirty="0">
                <a:solidFill>
                  <a:srgbClr val="000000"/>
                </a:solidFill>
              </a:rPr>
              <a:t>привести положение о закупке в </a:t>
            </a:r>
            <a:r>
              <a:rPr lang="ru-RU" sz="2200" b="1" dirty="0" smtClean="0">
                <a:solidFill>
                  <a:srgbClr val="000000"/>
                </a:solidFill>
              </a:rPr>
              <a:t>соответствие:</a:t>
            </a:r>
          </a:p>
          <a:p>
            <a:endParaRPr lang="ru-RU" sz="2200" b="1" dirty="0" smtClean="0">
              <a:solidFill>
                <a:srgbClr val="000000"/>
              </a:solidFill>
            </a:endParaRPr>
          </a:p>
          <a:p>
            <a:r>
              <a:rPr lang="ru-RU" sz="2000" b="1" dirty="0" smtClean="0">
                <a:solidFill>
                  <a:srgbClr val="002060"/>
                </a:solidFill>
              </a:rPr>
              <a:t>В части права </a:t>
            </a:r>
            <a:r>
              <a:rPr lang="ru-RU" sz="2000" b="1" dirty="0">
                <a:solidFill>
                  <a:srgbClr val="002060"/>
                </a:solidFill>
              </a:rPr>
              <a:t>на осуществление строительных закупок «под ключ»</a:t>
            </a:r>
            <a:r>
              <a:rPr lang="ru-RU" sz="2000" dirty="0" smtClean="0"/>
              <a:t> </a:t>
            </a:r>
            <a:endParaRPr lang="ru-RU" sz="2000" dirty="0"/>
          </a:p>
          <a:p>
            <a:pPr marL="342900" indent="-342900">
              <a:buFontTx/>
              <a:buChar char="-"/>
            </a:pPr>
            <a:r>
              <a:rPr lang="ru-RU" sz="2000" dirty="0" smtClean="0"/>
              <a:t>прописать такие закупки в положении о закупках,</a:t>
            </a:r>
          </a:p>
          <a:p>
            <a:pPr marL="342900" indent="-342900">
              <a:buFontTx/>
              <a:buChar char="-"/>
            </a:pPr>
            <a:r>
              <a:rPr lang="ru-RU" sz="2000" dirty="0" smtClean="0"/>
              <a:t>определить метод обоснования цены (</a:t>
            </a:r>
            <a:r>
              <a:rPr lang="ru-RU" sz="2000" dirty="0"/>
              <a:t>НМЦД</a:t>
            </a:r>
            <a:r>
              <a:rPr lang="ru-RU" sz="2000" dirty="0" smtClean="0"/>
              <a:t>), можно  </a:t>
            </a:r>
            <a:r>
              <a:rPr lang="ru-RU" sz="2000" dirty="0"/>
              <a:t>применить и приказ Минстроя России от 30.03.2020 № 175/</a:t>
            </a:r>
            <a:r>
              <a:rPr lang="ru-RU" sz="2000" dirty="0" err="1"/>
              <a:t>пр</a:t>
            </a:r>
            <a:r>
              <a:rPr lang="ru-RU" sz="2000" dirty="0"/>
              <a:t>, которым установлен порядок обоснования начальной (максимальной) цены контракта для строительных закупок «под ключ» в рамках </a:t>
            </a:r>
            <a:r>
              <a:rPr lang="ru-RU" sz="2000" dirty="0" smtClean="0"/>
              <a:t>Закона </a:t>
            </a:r>
            <a:r>
              <a:rPr lang="ru-RU" sz="2000" dirty="0"/>
              <a:t>№ </a:t>
            </a:r>
            <a:r>
              <a:rPr lang="ru-RU" sz="2000" dirty="0" smtClean="0"/>
              <a:t>44-ФЗ. Можно использовать </a:t>
            </a:r>
            <a:r>
              <a:rPr lang="ru-RU" sz="2000" dirty="0"/>
              <a:t>не </a:t>
            </a:r>
            <a:r>
              <a:rPr lang="ru-RU" sz="2000" dirty="0" smtClean="0"/>
              <a:t>НМЦД, </a:t>
            </a:r>
            <a:r>
              <a:rPr lang="ru-RU" sz="2000" dirty="0"/>
              <a:t>которая достоверно неизвестна до проведения государственной экспертизы результатов проектно-изыскательских работ, а формулу цены договора и максимальное значение цены договора. </a:t>
            </a:r>
            <a:r>
              <a:rPr lang="ru-RU" sz="2000" dirty="0" smtClean="0"/>
              <a:t>Формулы из пунктов </a:t>
            </a:r>
            <a:r>
              <a:rPr lang="ru-RU" sz="2000" dirty="0"/>
              <a:t>5.5 и 5.6 Типовых условий контрактов на выполнение работ по строительству (реконструкции) объекта капитального строительства, утв. приказом Минстроя России от 14.01.2020 N 9/</a:t>
            </a:r>
            <a:r>
              <a:rPr lang="ru-RU" sz="2000" dirty="0" err="1"/>
              <a:t>пр</a:t>
            </a:r>
            <a:r>
              <a:rPr lang="ru-RU" sz="2000" dirty="0"/>
              <a:t> </a:t>
            </a:r>
            <a:r>
              <a:rPr lang="ru-RU" sz="2000" dirty="0" smtClean="0"/>
              <a:t>(Закон № 44-ФЗ). Максимальное </a:t>
            </a:r>
            <a:r>
              <a:rPr lang="ru-RU" sz="2000" dirty="0"/>
              <a:t>значения цены договора может выступать имеющийся у заказчика объём </a:t>
            </a:r>
            <a:r>
              <a:rPr lang="ru-RU" sz="2000" dirty="0" smtClean="0"/>
              <a:t>финансирования</a:t>
            </a:r>
          </a:p>
          <a:p>
            <a:pPr marL="342900" indent="-342900">
              <a:buFontTx/>
              <a:buChar char="-"/>
            </a:pPr>
            <a:r>
              <a:rPr lang="ru-RU" sz="2000" dirty="0" smtClean="0"/>
              <a:t>какие требования к участнику в таких закупках</a:t>
            </a:r>
            <a:r>
              <a:rPr lang="ru-RU" sz="2000" dirty="0"/>
              <a:t>: членство в саморегулируемой организации в области инженерных изысканий, архитектурно-строительного проектирования, строительства, реконструкции, капитального ремонта, сноса объектов капитального строительства, за исключением случаев, предусмотренных законодательством о градостроительной деятельности (</a:t>
            </a:r>
            <a:r>
              <a:rPr lang="ru-RU" sz="2000" dirty="0" smtClean="0"/>
              <a:t>ч.2.1 ст. </a:t>
            </a:r>
            <a:r>
              <a:rPr lang="ru-RU" sz="2000" dirty="0"/>
              <a:t>47, </a:t>
            </a:r>
            <a:r>
              <a:rPr lang="ru-RU" sz="2000" dirty="0" smtClean="0"/>
              <a:t>ч.4.1 ст.48</a:t>
            </a:r>
            <a:r>
              <a:rPr lang="ru-RU" sz="2000" dirty="0"/>
              <a:t>, </a:t>
            </a:r>
            <a:r>
              <a:rPr lang="ru-RU" sz="2000" dirty="0" smtClean="0"/>
              <a:t>ч.2.1 </a:t>
            </a:r>
            <a:r>
              <a:rPr lang="ru-RU" sz="2000" dirty="0"/>
              <a:t>и 2.2 </a:t>
            </a:r>
            <a:r>
              <a:rPr lang="ru-RU" sz="2000" dirty="0" smtClean="0"/>
              <a:t>ст. </a:t>
            </a:r>
            <a:r>
              <a:rPr lang="ru-RU" sz="2000" dirty="0"/>
              <a:t>52, </a:t>
            </a:r>
            <a:r>
              <a:rPr lang="ru-RU" sz="2000" dirty="0" smtClean="0"/>
              <a:t>ч. </a:t>
            </a:r>
            <a:r>
              <a:rPr lang="ru-RU" sz="2000" dirty="0"/>
              <a:t>5 и 6 </a:t>
            </a:r>
            <a:r>
              <a:rPr lang="ru-RU" sz="2000" dirty="0" smtClean="0"/>
              <a:t>ст.55.31 </a:t>
            </a:r>
            <a:r>
              <a:rPr lang="ru-RU" sz="2000" dirty="0" err="1" smtClean="0"/>
              <a:t>ГрК</a:t>
            </a:r>
            <a:r>
              <a:rPr lang="ru-RU" sz="2000" dirty="0" smtClean="0"/>
              <a:t> РФ</a:t>
            </a:r>
            <a:r>
              <a:rPr lang="ru-RU" sz="2000" dirty="0"/>
              <a:t>);</a:t>
            </a:r>
            <a:endParaRPr lang="ru-RU" sz="2000" dirty="0" smtClean="0"/>
          </a:p>
          <a:p>
            <a:r>
              <a:rPr lang="ru-RU" sz="2000" dirty="0" smtClean="0"/>
              <a:t>- </a:t>
            </a:r>
            <a:r>
              <a:rPr lang="ru-RU" sz="2000" dirty="0" smtClean="0">
                <a:solidFill>
                  <a:srgbClr val="000000"/>
                </a:solidFill>
              </a:rPr>
              <a:t> </a:t>
            </a:r>
            <a:r>
              <a:rPr lang="ru-RU" sz="2000" dirty="0">
                <a:solidFill>
                  <a:srgbClr val="000000"/>
                </a:solidFill>
              </a:rPr>
              <a:t>разработать шаблоны закупочных документаций на осуществление таких закупок,</a:t>
            </a:r>
            <a:endParaRPr lang="ru-RU" sz="2000" b="1" i="1" dirty="0">
              <a:solidFill>
                <a:srgbClr val="002060"/>
              </a:solidFill>
              <a:effectLst/>
            </a:endParaRPr>
          </a:p>
        </p:txBody>
      </p:sp>
      <p:sp>
        <p:nvSpPr>
          <p:cNvPr id="4" name="Прямоугольник 3"/>
          <p:cNvSpPr/>
          <p:nvPr/>
        </p:nvSpPr>
        <p:spPr>
          <a:xfrm>
            <a:off x="9167646" y="0"/>
            <a:ext cx="3024354" cy="430887"/>
          </a:xfrm>
          <a:prstGeom prst="rect">
            <a:avLst/>
          </a:prstGeom>
          <a:solidFill>
            <a:srgbClr val="00B0F0"/>
          </a:solidFill>
        </p:spPr>
        <p:txBody>
          <a:bodyPr wrap="none">
            <a:spAutoFit/>
          </a:bodyPr>
          <a:lstStyle/>
          <a:p>
            <a:r>
              <a:rPr lang="ru-RU" sz="2200" b="1" dirty="0">
                <a:solidFill>
                  <a:schemeClr val="bg1"/>
                </a:solidFill>
              </a:rPr>
              <a:t>До 1 октября 2022 года</a:t>
            </a:r>
            <a:endParaRPr lang="ru-RU" sz="2200" dirty="0">
              <a:solidFill>
                <a:schemeClr val="bg1"/>
              </a:solidFill>
            </a:endParaRPr>
          </a:p>
        </p:txBody>
      </p:sp>
    </p:spTree>
    <p:extLst>
      <p:ext uri="{BB962C8B-B14F-4D97-AF65-F5344CB8AC3E}">
        <p14:creationId xmlns:p14="http://schemas.microsoft.com/office/powerpoint/2010/main" val="3565340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0800" y="265346"/>
            <a:ext cx="10476483" cy="1354217"/>
          </a:xfrm>
          <a:prstGeom prst="rect">
            <a:avLst/>
          </a:prstGeom>
        </p:spPr>
        <p:txBody>
          <a:bodyPr vert="horz" wrap="square" lIns="0" tIns="0" rIns="0" bIns="0" rtlCol="0" anchor="t">
            <a:spAutoFit/>
          </a:bodyPr>
          <a:lstStyle/>
          <a:p>
            <a:pPr marL="16933">
              <a:lnSpc>
                <a:spcPct val="100000"/>
              </a:lnSpc>
            </a:pPr>
            <a:r>
              <a:rPr dirty="0"/>
              <a:t>В каких случаях </a:t>
            </a:r>
            <a:r>
              <a:rPr spc="-7" dirty="0"/>
              <a:t>может </a:t>
            </a:r>
            <a:r>
              <a:rPr dirty="0"/>
              <a:t>меняться</a:t>
            </a:r>
            <a:r>
              <a:rPr spc="-7" dirty="0"/>
              <a:t> Положение?</a:t>
            </a:r>
          </a:p>
        </p:txBody>
      </p:sp>
      <p:sp>
        <p:nvSpPr>
          <p:cNvPr id="3" name="object 3"/>
          <p:cNvSpPr txBox="1"/>
          <p:nvPr/>
        </p:nvSpPr>
        <p:spPr>
          <a:xfrm>
            <a:off x="1111164" y="2057400"/>
            <a:ext cx="10895753" cy="3620863"/>
          </a:xfrm>
          <a:prstGeom prst="rect">
            <a:avLst/>
          </a:prstGeom>
        </p:spPr>
        <p:txBody>
          <a:bodyPr vert="horz" wrap="square" lIns="0" tIns="0" rIns="0" bIns="0" rtlCol="0">
            <a:spAutoFit/>
          </a:bodyPr>
          <a:lstStyle/>
          <a:p>
            <a:pPr marL="16933"/>
            <a:r>
              <a:rPr sz="2133" b="1" spc="-13" dirty="0">
                <a:solidFill>
                  <a:srgbClr val="7030A0"/>
                </a:solidFill>
                <a:latin typeface="Georgia"/>
                <a:cs typeface="Georgia"/>
              </a:rPr>
              <a:t>Варианты </a:t>
            </a:r>
            <a:r>
              <a:rPr sz="2133" b="1" spc="-7" dirty="0">
                <a:solidFill>
                  <a:srgbClr val="7030A0"/>
                </a:solidFill>
                <a:latin typeface="Georgia"/>
                <a:cs typeface="Georgia"/>
              </a:rPr>
              <a:t>изменений</a:t>
            </a:r>
            <a:r>
              <a:rPr sz="2133" b="1" spc="67" dirty="0">
                <a:solidFill>
                  <a:srgbClr val="7030A0"/>
                </a:solidFill>
                <a:latin typeface="Georgia"/>
                <a:cs typeface="Georgia"/>
              </a:rPr>
              <a:t> </a:t>
            </a:r>
            <a:r>
              <a:rPr sz="2133" b="1" spc="-7" dirty="0">
                <a:solidFill>
                  <a:srgbClr val="7030A0"/>
                </a:solidFill>
                <a:latin typeface="Georgia"/>
                <a:cs typeface="Georgia"/>
              </a:rPr>
              <a:t>Положения</a:t>
            </a:r>
            <a:r>
              <a:rPr sz="2133" spc="-7" dirty="0">
                <a:solidFill>
                  <a:srgbClr val="7030A0"/>
                </a:solidFill>
                <a:latin typeface="Georgia"/>
                <a:cs typeface="Georgia"/>
              </a:rPr>
              <a:t>.</a:t>
            </a:r>
            <a:endParaRPr sz="2133" dirty="0">
              <a:solidFill>
                <a:srgbClr val="7030A0"/>
              </a:solidFill>
              <a:latin typeface="Georgia"/>
              <a:cs typeface="Georgia"/>
            </a:endParaRPr>
          </a:p>
          <a:p>
            <a:pPr>
              <a:spcBef>
                <a:spcPts val="33"/>
              </a:spcBef>
            </a:pPr>
            <a:endParaRPr sz="2200" dirty="0">
              <a:solidFill>
                <a:srgbClr val="0070C0"/>
              </a:solidFill>
              <a:latin typeface="Times New Roman"/>
              <a:cs typeface="Times New Roman"/>
            </a:endParaRPr>
          </a:p>
          <a:p>
            <a:pPr marL="16933">
              <a:buAutoNum type="arabicPeriod"/>
              <a:tabLst>
                <a:tab pos="403850" algn="l"/>
                <a:tab pos="404697" algn="l"/>
              </a:tabLst>
            </a:pPr>
            <a:r>
              <a:rPr sz="2133" spc="-13" dirty="0">
                <a:solidFill>
                  <a:srgbClr val="0070C0"/>
                </a:solidFill>
                <a:latin typeface="Georgia"/>
                <a:cs typeface="Georgia"/>
              </a:rPr>
              <a:t>По </a:t>
            </a:r>
            <a:r>
              <a:rPr sz="2133" spc="-7" dirty="0">
                <a:solidFill>
                  <a:srgbClr val="0070C0"/>
                </a:solidFill>
                <a:latin typeface="Georgia"/>
                <a:cs typeface="Georgia"/>
              </a:rPr>
              <a:t>своей</a:t>
            </a:r>
            <a:r>
              <a:rPr sz="2133" spc="-100" dirty="0">
                <a:solidFill>
                  <a:srgbClr val="0070C0"/>
                </a:solidFill>
                <a:latin typeface="Georgia"/>
                <a:cs typeface="Georgia"/>
              </a:rPr>
              <a:t> </a:t>
            </a:r>
            <a:r>
              <a:rPr sz="2133" spc="-7" dirty="0">
                <a:solidFill>
                  <a:srgbClr val="0070C0"/>
                </a:solidFill>
                <a:latin typeface="Georgia"/>
                <a:cs typeface="Georgia"/>
              </a:rPr>
              <a:t>инициативе.</a:t>
            </a:r>
            <a:endParaRPr sz="2133" dirty="0">
              <a:solidFill>
                <a:srgbClr val="0070C0"/>
              </a:solidFill>
              <a:latin typeface="Georgia"/>
              <a:cs typeface="Georgia"/>
            </a:endParaRPr>
          </a:p>
          <a:p>
            <a:pPr marL="439409" indent="-422476">
              <a:buAutoNum type="arabicPeriod"/>
              <a:tabLst>
                <a:tab pos="439409" algn="l"/>
                <a:tab pos="440256" algn="l"/>
              </a:tabLst>
            </a:pPr>
            <a:r>
              <a:rPr sz="2133" spc="-7" dirty="0">
                <a:latin typeface="Georgia"/>
                <a:cs typeface="Georgia"/>
              </a:rPr>
              <a:t>В связи с изменениями ФЗ </a:t>
            </a:r>
            <a:r>
              <a:rPr sz="2133" spc="-13" dirty="0">
                <a:latin typeface="Georgia"/>
                <a:cs typeface="Georgia"/>
              </a:rPr>
              <a:t>и/или </a:t>
            </a:r>
            <a:r>
              <a:rPr sz="2133" spc="-7" dirty="0">
                <a:latin typeface="Georgia"/>
                <a:cs typeface="Georgia"/>
              </a:rPr>
              <a:t>иных</a:t>
            </a:r>
            <a:r>
              <a:rPr sz="2133" spc="120" dirty="0">
                <a:latin typeface="Georgia"/>
                <a:cs typeface="Georgia"/>
              </a:rPr>
              <a:t> </a:t>
            </a:r>
            <a:r>
              <a:rPr sz="2133" spc="-7" dirty="0">
                <a:latin typeface="Georgia"/>
                <a:cs typeface="Georgia"/>
              </a:rPr>
              <a:t>актов.</a:t>
            </a:r>
            <a:endParaRPr sz="2133" dirty="0">
              <a:latin typeface="Georgia"/>
              <a:cs typeface="Georgia"/>
            </a:endParaRPr>
          </a:p>
          <a:p>
            <a:pPr marL="16933" marR="236214">
              <a:buAutoNum type="arabicPeriod"/>
              <a:tabLst>
                <a:tab pos="436869" algn="l"/>
                <a:tab pos="437716" algn="l"/>
              </a:tabLst>
            </a:pPr>
            <a:r>
              <a:rPr lang="ru-RU" sz="2133" spc="-7" dirty="0" smtClean="0">
                <a:latin typeface="Georgia"/>
                <a:cs typeface="Georgia"/>
              </a:rPr>
              <a:t> </a:t>
            </a:r>
            <a:r>
              <a:rPr sz="2133" spc="-7" dirty="0" smtClean="0">
                <a:latin typeface="Georgia"/>
                <a:cs typeface="Georgia"/>
              </a:rPr>
              <a:t>В </a:t>
            </a:r>
            <a:r>
              <a:rPr sz="2133" spc="-7" dirty="0">
                <a:latin typeface="Georgia"/>
                <a:cs typeface="Georgia"/>
              </a:rPr>
              <a:t>связи с изменениями ФЗ или иных актов, которые прямо обязывают привести  Положение в</a:t>
            </a:r>
            <a:r>
              <a:rPr sz="2133" spc="-40" dirty="0">
                <a:latin typeface="Georgia"/>
                <a:cs typeface="Georgia"/>
              </a:rPr>
              <a:t> </a:t>
            </a:r>
            <a:r>
              <a:rPr sz="2133" spc="-7" dirty="0">
                <a:latin typeface="Georgia"/>
                <a:cs typeface="Georgia"/>
              </a:rPr>
              <a:t>соответствие.</a:t>
            </a:r>
            <a:endParaRPr sz="2133" dirty="0">
              <a:latin typeface="Georgia"/>
              <a:cs typeface="Georgia"/>
            </a:endParaRPr>
          </a:p>
          <a:p>
            <a:pPr marL="439409" indent="-422476">
              <a:buAutoNum type="arabicPeriod"/>
              <a:tabLst>
                <a:tab pos="439409" algn="l"/>
                <a:tab pos="440256" algn="l"/>
              </a:tabLst>
            </a:pPr>
            <a:r>
              <a:rPr sz="2133" spc="-13" dirty="0">
                <a:solidFill>
                  <a:srgbClr val="0070C0"/>
                </a:solidFill>
                <a:latin typeface="Georgia"/>
                <a:cs typeface="Georgia"/>
              </a:rPr>
              <a:t>На </a:t>
            </a:r>
            <a:r>
              <a:rPr sz="2133" spc="-7" dirty="0">
                <a:solidFill>
                  <a:srgbClr val="0070C0"/>
                </a:solidFill>
                <a:latin typeface="Georgia"/>
                <a:cs typeface="Georgia"/>
              </a:rPr>
              <a:t>основе предписания/представления КО, надзорного</a:t>
            </a:r>
            <a:r>
              <a:rPr sz="2133" spc="193" dirty="0">
                <a:solidFill>
                  <a:srgbClr val="0070C0"/>
                </a:solidFill>
                <a:latin typeface="Georgia"/>
                <a:cs typeface="Georgia"/>
              </a:rPr>
              <a:t> </a:t>
            </a:r>
            <a:r>
              <a:rPr sz="2133" spc="-7" dirty="0">
                <a:solidFill>
                  <a:srgbClr val="0070C0"/>
                </a:solidFill>
                <a:latin typeface="Georgia"/>
                <a:cs typeface="Georgia"/>
              </a:rPr>
              <a:t>органа.</a:t>
            </a:r>
            <a:endParaRPr sz="2133" dirty="0">
              <a:solidFill>
                <a:srgbClr val="0070C0"/>
              </a:solidFill>
              <a:latin typeface="Georgia"/>
              <a:cs typeface="Georgia"/>
            </a:endParaRPr>
          </a:p>
          <a:p>
            <a:pPr marL="16933" marR="4910544">
              <a:buAutoNum type="arabicPeriod"/>
              <a:tabLst>
                <a:tab pos="430943" algn="l"/>
                <a:tab pos="431789" algn="l"/>
              </a:tabLst>
            </a:pPr>
            <a:r>
              <a:rPr lang="ru-RU" sz="2133" spc="-7" dirty="0" smtClean="0">
                <a:latin typeface="Georgia"/>
                <a:cs typeface="Georgia"/>
              </a:rPr>
              <a:t> </a:t>
            </a:r>
            <a:r>
              <a:rPr sz="2133" spc="-7" dirty="0" smtClean="0">
                <a:latin typeface="Georgia"/>
                <a:cs typeface="Georgia"/>
              </a:rPr>
              <a:t>В </a:t>
            </a:r>
            <a:r>
              <a:rPr sz="2133" spc="-7" dirty="0">
                <a:latin typeface="Georgia"/>
                <a:cs typeface="Georgia"/>
              </a:rPr>
              <a:t>связи с </a:t>
            </a:r>
            <a:r>
              <a:rPr sz="2133" spc="-13" dirty="0">
                <a:latin typeface="Georgia"/>
                <a:cs typeface="Georgia"/>
              </a:rPr>
              <a:t>изменением </a:t>
            </a:r>
            <a:r>
              <a:rPr sz="2133" spc="-7" dirty="0">
                <a:latin typeface="Georgia"/>
                <a:cs typeface="Georgia"/>
              </a:rPr>
              <a:t>типового </a:t>
            </a:r>
            <a:r>
              <a:rPr sz="2133" spc="-7" dirty="0" err="1">
                <a:latin typeface="Georgia"/>
                <a:cs typeface="Georgia"/>
              </a:rPr>
              <a:t>Положения</a:t>
            </a:r>
            <a:r>
              <a:rPr sz="2133" spc="-7" dirty="0">
                <a:latin typeface="Georgia"/>
                <a:cs typeface="Georgia"/>
              </a:rPr>
              <a:t>  </a:t>
            </a:r>
            <a:r>
              <a:rPr sz="2133" spc="-7" dirty="0" smtClean="0">
                <a:latin typeface="Georgia"/>
                <a:cs typeface="Georgia"/>
              </a:rPr>
              <a:t>(</a:t>
            </a:r>
            <a:r>
              <a:rPr sz="2133" spc="-7" dirty="0" err="1" smtClean="0">
                <a:latin typeface="Georgia"/>
                <a:cs typeface="Georgia"/>
              </a:rPr>
              <a:t>для</a:t>
            </a:r>
            <a:r>
              <a:rPr sz="2133" spc="-7" dirty="0" smtClean="0">
                <a:latin typeface="Georgia"/>
                <a:cs typeface="Georgia"/>
              </a:rPr>
              <a:t> </a:t>
            </a:r>
            <a:r>
              <a:rPr sz="2133" spc="-7" dirty="0" err="1">
                <a:latin typeface="Georgia"/>
                <a:cs typeface="Georgia"/>
              </a:rPr>
              <a:t>некоторых</a:t>
            </a:r>
            <a:r>
              <a:rPr sz="2133" spc="-47" dirty="0">
                <a:latin typeface="Georgia"/>
                <a:cs typeface="Georgia"/>
              </a:rPr>
              <a:t> </a:t>
            </a:r>
            <a:r>
              <a:rPr sz="2133" spc="-7" dirty="0" err="1" smtClean="0">
                <a:latin typeface="Georgia"/>
                <a:cs typeface="Georgia"/>
              </a:rPr>
              <a:t>заказчиков</a:t>
            </a:r>
            <a:r>
              <a:rPr sz="2133" spc="-7" dirty="0">
                <a:latin typeface="Georgia"/>
                <a:cs typeface="Georgia"/>
              </a:rPr>
              <a:t>).</a:t>
            </a:r>
            <a:endParaRPr sz="2133" dirty="0">
              <a:latin typeface="Georgia"/>
              <a:cs typeface="Georgia"/>
            </a:endParaRPr>
          </a:p>
          <a:p>
            <a:pPr marL="16933" marR="6773">
              <a:buAutoNum type="arabicPeriod"/>
              <a:tabLst>
                <a:tab pos="439409" algn="l"/>
                <a:tab pos="440256" algn="l"/>
              </a:tabLst>
            </a:pPr>
            <a:r>
              <a:rPr sz="2133" spc="-7" dirty="0">
                <a:latin typeface="Georgia"/>
                <a:cs typeface="Georgia"/>
              </a:rPr>
              <a:t>В связи с изменениями Положения «материнской» организации </a:t>
            </a:r>
            <a:r>
              <a:rPr sz="2133" spc="-7" dirty="0" err="1">
                <a:latin typeface="Georgia"/>
                <a:cs typeface="Georgia"/>
              </a:rPr>
              <a:t>Положения</a:t>
            </a:r>
            <a:r>
              <a:rPr sz="2133" spc="-7" dirty="0">
                <a:latin typeface="Georgia"/>
                <a:cs typeface="Georgia"/>
              </a:rPr>
              <a:t> </a:t>
            </a:r>
            <a:endParaRPr lang="ru-RU" sz="2133" spc="-7" dirty="0" smtClean="0">
              <a:latin typeface="Georgia"/>
              <a:cs typeface="Georgia"/>
            </a:endParaRPr>
          </a:p>
          <a:p>
            <a:pPr marL="16933" marR="6773">
              <a:tabLst>
                <a:tab pos="439409" algn="l"/>
                <a:tab pos="440256" algn="l"/>
              </a:tabLst>
            </a:pPr>
            <a:r>
              <a:rPr sz="2133" spc="-7" dirty="0" smtClean="0">
                <a:latin typeface="Georgia"/>
                <a:cs typeface="Georgia"/>
              </a:rPr>
              <a:t>(</a:t>
            </a:r>
            <a:r>
              <a:rPr sz="2133" spc="-7" dirty="0">
                <a:latin typeface="Georgia"/>
                <a:cs typeface="Georgia"/>
              </a:rPr>
              <a:t>для  некоторых</a:t>
            </a:r>
            <a:r>
              <a:rPr sz="2133" spc="-60" dirty="0">
                <a:latin typeface="Georgia"/>
                <a:cs typeface="Georgia"/>
              </a:rPr>
              <a:t> </a:t>
            </a:r>
            <a:r>
              <a:rPr sz="2133" spc="-7" dirty="0">
                <a:latin typeface="Georgia"/>
                <a:cs typeface="Georgia"/>
              </a:rPr>
              <a:t>заказчиков).</a:t>
            </a:r>
            <a:endParaRPr sz="2133" dirty="0">
              <a:latin typeface="Georgia"/>
              <a:cs typeface="Georgia"/>
            </a:endParaRPr>
          </a:p>
        </p:txBody>
      </p:sp>
    </p:spTree>
    <p:extLst>
      <p:ext uri="{BB962C8B-B14F-4D97-AF65-F5344CB8AC3E}">
        <p14:creationId xmlns:p14="http://schemas.microsoft.com/office/powerpoint/2010/main" val="23695664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77335" y="265346"/>
            <a:ext cx="11119948" cy="677108"/>
          </a:xfrm>
          <a:prstGeom prst="rect">
            <a:avLst/>
          </a:prstGeom>
        </p:spPr>
        <p:txBody>
          <a:bodyPr vert="horz" wrap="square" lIns="0" tIns="0" rIns="0" bIns="0" rtlCol="0" anchor="t">
            <a:spAutoFit/>
          </a:bodyPr>
          <a:lstStyle/>
          <a:p>
            <a:pPr marL="16933">
              <a:lnSpc>
                <a:spcPct val="100000"/>
              </a:lnSpc>
            </a:pPr>
            <a:r>
              <a:rPr dirty="0"/>
              <a:t>В каких случаях </a:t>
            </a:r>
            <a:r>
              <a:rPr spc="-7" dirty="0"/>
              <a:t>может </a:t>
            </a:r>
            <a:r>
              <a:rPr dirty="0"/>
              <a:t>меняться</a:t>
            </a:r>
            <a:r>
              <a:rPr spc="-7" dirty="0"/>
              <a:t> Положение?</a:t>
            </a:r>
          </a:p>
        </p:txBody>
      </p:sp>
      <p:sp>
        <p:nvSpPr>
          <p:cNvPr id="2" name="object 2"/>
          <p:cNvSpPr txBox="1"/>
          <p:nvPr/>
        </p:nvSpPr>
        <p:spPr>
          <a:xfrm>
            <a:off x="1142999" y="2041821"/>
            <a:ext cx="10329365" cy="3292633"/>
          </a:xfrm>
          <a:prstGeom prst="rect">
            <a:avLst/>
          </a:prstGeom>
        </p:spPr>
        <p:txBody>
          <a:bodyPr vert="horz" wrap="square" lIns="0" tIns="0" rIns="0" bIns="0" rtlCol="0">
            <a:spAutoFit/>
          </a:bodyPr>
          <a:lstStyle/>
          <a:p>
            <a:pPr marL="16933"/>
            <a:r>
              <a:rPr sz="2133" spc="-7" dirty="0">
                <a:latin typeface="Georgia"/>
                <a:cs typeface="Georgia"/>
              </a:rPr>
              <a:t>Специальные последствия </a:t>
            </a:r>
            <a:r>
              <a:rPr sz="2133" spc="-13" dirty="0">
                <a:latin typeface="Georgia"/>
                <a:cs typeface="Georgia"/>
              </a:rPr>
              <a:t>для</a:t>
            </a:r>
            <a:r>
              <a:rPr sz="2133" spc="-13" dirty="0">
                <a:latin typeface="Georgia"/>
                <a:cs typeface="Georgia"/>
              </a:rPr>
              <a:t> </a:t>
            </a:r>
            <a:r>
              <a:rPr sz="2133" spc="-7" dirty="0">
                <a:latin typeface="Georgia"/>
                <a:cs typeface="Georgia"/>
              </a:rPr>
              <a:t>БУ,</a:t>
            </a:r>
            <a:r>
              <a:rPr sz="2133" spc="87" dirty="0">
                <a:latin typeface="Georgia"/>
                <a:cs typeface="Georgia"/>
              </a:rPr>
              <a:t> </a:t>
            </a:r>
            <a:r>
              <a:rPr sz="2133" spc="-13" dirty="0">
                <a:latin typeface="Georgia"/>
                <a:cs typeface="Georgia"/>
              </a:rPr>
              <a:t>УП:</a:t>
            </a:r>
            <a:endParaRPr sz="2133" dirty="0">
              <a:latin typeface="Georgia"/>
              <a:cs typeface="Georgia"/>
            </a:endParaRPr>
          </a:p>
          <a:p>
            <a:pPr>
              <a:spcBef>
                <a:spcPts val="33"/>
              </a:spcBef>
            </a:pPr>
            <a:endParaRPr sz="2200" dirty="0">
              <a:latin typeface="Times New Roman"/>
              <a:cs typeface="Times New Roman"/>
            </a:endParaRPr>
          </a:p>
          <a:p>
            <a:pPr marL="16933"/>
            <a:r>
              <a:rPr sz="2133" b="1" spc="-7" dirty="0">
                <a:solidFill>
                  <a:srgbClr val="006FC0"/>
                </a:solidFill>
                <a:latin typeface="Georgia"/>
                <a:cs typeface="Georgia"/>
              </a:rPr>
              <a:t>Ч. 2 ст. </a:t>
            </a:r>
            <a:r>
              <a:rPr sz="2133" b="1" spc="-7" dirty="0">
                <a:solidFill>
                  <a:srgbClr val="006FC0"/>
                </a:solidFill>
                <a:latin typeface="Georgia"/>
                <a:cs typeface="Georgia"/>
              </a:rPr>
              <a:t>15</a:t>
            </a:r>
            <a:r>
              <a:rPr sz="2133" b="1" dirty="0">
                <a:solidFill>
                  <a:srgbClr val="006FC0"/>
                </a:solidFill>
                <a:latin typeface="Georgia"/>
                <a:cs typeface="Georgia"/>
              </a:rPr>
              <a:t> </a:t>
            </a:r>
            <a:r>
              <a:rPr sz="2133" b="1" spc="-13" dirty="0">
                <a:solidFill>
                  <a:srgbClr val="006FC0"/>
                </a:solidFill>
                <a:latin typeface="Georgia"/>
                <a:cs typeface="Georgia"/>
              </a:rPr>
              <a:t>44-ФЗ:</a:t>
            </a:r>
            <a:endParaRPr sz="2133" dirty="0">
              <a:latin typeface="Georgia"/>
              <a:cs typeface="Georgia"/>
            </a:endParaRPr>
          </a:p>
          <a:p>
            <a:pPr marL="16933" marR="27093"/>
            <a:r>
              <a:rPr sz="2133" spc="-7" dirty="0">
                <a:latin typeface="Georgia"/>
                <a:cs typeface="Georgia"/>
              </a:rPr>
              <a:t>2. При </a:t>
            </a:r>
            <a:r>
              <a:rPr sz="2133" spc="-13" dirty="0">
                <a:latin typeface="Georgia"/>
                <a:cs typeface="Georgia"/>
              </a:rPr>
              <a:t>наличии </a:t>
            </a:r>
            <a:r>
              <a:rPr sz="2133" spc="-7" dirty="0">
                <a:latin typeface="Georgia"/>
                <a:cs typeface="Georgia"/>
              </a:rPr>
              <a:t>правового акта, принятого бюджетным учреждением в соответствии с  частью 3 статьи 2 Федерального закона от 18 июля 2011 года</a:t>
            </a:r>
            <a:r>
              <a:rPr sz="2133" spc="-7" dirty="0">
                <a:latin typeface="Georgia"/>
                <a:cs typeface="Georgia"/>
              </a:rPr>
              <a:t> N</a:t>
            </a:r>
            <a:r>
              <a:rPr sz="2133" spc="320" dirty="0">
                <a:latin typeface="Georgia"/>
                <a:cs typeface="Georgia"/>
              </a:rPr>
              <a:t> </a:t>
            </a:r>
            <a:r>
              <a:rPr sz="2133" spc="-13" dirty="0">
                <a:latin typeface="Georgia"/>
                <a:cs typeface="Georgia"/>
              </a:rPr>
              <a:t>223-ФЗ</a:t>
            </a:r>
            <a:endParaRPr sz="2133" dirty="0">
              <a:latin typeface="Georgia"/>
              <a:cs typeface="Georgia"/>
            </a:endParaRPr>
          </a:p>
          <a:p>
            <a:pPr marL="16933"/>
            <a:r>
              <a:rPr sz="2133" spc="-7" dirty="0">
                <a:latin typeface="Georgia"/>
                <a:cs typeface="Georgia"/>
              </a:rPr>
              <a:t>"О закупках товаров, работ, </a:t>
            </a:r>
            <a:r>
              <a:rPr sz="2133" spc="-13" dirty="0">
                <a:latin typeface="Georgia"/>
                <a:cs typeface="Georgia"/>
              </a:rPr>
              <a:t>услуг </a:t>
            </a:r>
            <a:r>
              <a:rPr sz="2133" spc="-7" dirty="0">
                <a:latin typeface="Georgia"/>
                <a:cs typeface="Georgia"/>
              </a:rPr>
              <a:t>отдельными видами </a:t>
            </a:r>
            <a:r>
              <a:rPr sz="2133" spc="-13" dirty="0">
                <a:latin typeface="Georgia"/>
                <a:cs typeface="Georgia"/>
              </a:rPr>
              <a:t>юридических</a:t>
            </a:r>
            <a:r>
              <a:rPr sz="2133" spc="353" dirty="0">
                <a:latin typeface="Georgia"/>
                <a:cs typeface="Georgia"/>
              </a:rPr>
              <a:t> </a:t>
            </a:r>
            <a:r>
              <a:rPr sz="2133" spc="-7" dirty="0">
                <a:latin typeface="Georgia"/>
                <a:cs typeface="Georgia"/>
              </a:rPr>
              <a:t>лиц</a:t>
            </a:r>
            <a:r>
              <a:rPr sz="2133" spc="-7" dirty="0">
                <a:latin typeface="Georgia"/>
                <a:cs typeface="Georgia"/>
              </a:rPr>
              <a:t>«</a:t>
            </a:r>
            <a:endParaRPr sz="2133" dirty="0">
              <a:latin typeface="Georgia"/>
              <a:cs typeface="Georgia"/>
            </a:endParaRPr>
          </a:p>
          <a:p>
            <a:pPr marL="16933" marR="6773"/>
            <a:r>
              <a:rPr sz="2133" b="1" spc="-7" dirty="0">
                <a:solidFill>
                  <a:srgbClr val="006FC0"/>
                </a:solidFill>
                <a:latin typeface="Georgia"/>
                <a:cs typeface="Georgia"/>
              </a:rPr>
              <a:t>и размещенного до начала года в единой </a:t>
            </a:r>
            <a:r>
              <a:rPr sz="2133" b="1" spc="-13" dirty="0">
                <a:solidFill>
                  <a:srgbClr val="006FC0"/>
                </a:solidFill>
                <a:latin typeface="Georgia"/>
                <a:cs typeface="Georgia"/>
              </a:rPr>
              <a:t>информационной </a:t>
            </a:r>
            <a:r>
              <a:rPr sz="2133" b="1" dirty="0">
                <a:solidFill>
                  <a:srgbClr val="006FC0"/>
                </a:solidFill>
                <a:latin typeface="Georgia"/>
                <a:cs typeface="Georgia"/>
              </a:rPr>
              <a:t>системе</a:t>
            </a:r>
            <a:r>
              <a:rPr sz="2133" dirty="0">
                <a:latin typeface="Georgia"/>
                <a:cs typeface="Georgia"/>
              </a:rPr>
              <a:t>, </a:t>
            </a:r>
            <a:r>
              <a:rPr sz="2133" spc="-7" dirty="0">
                <a:latin typeface="Georgia"/>
                <a:cs typeface="Georgia"/>
              </a:rPr>
              <a:t>данное  учреждение вправе осуществлять в соответствующем году с соблюдением требований  указанных Федерального закона и правового акта</a:t>
            </a:r>
            <a:r>
              <a:rPr sz="2133" spc="213" dirty="0">
                <a:latin typeface="Georgia"/>
                <a:cs typeface="Georgia"/>
              </a:rPr>
              <a:t> </a:t>
            </a:r>
            <a:r>
              <a:rPr sz="2133" spc="-7" dirty="0">
                <a:latin typeface="Georgia"/>
                <a:cs typeface="Georgia"/>
              </a:rPr>
              <a:t>закупки</a:t>
            </a:r>
            <a:r>
              <a:rPr sz="2133" spc="-7" dirty="0">
                <a:latin typeface="Georgia"/>
                <a:cs typeface="Georgia"/>
              </a:rPr>
              <a:t>:</a:t>
            </a:r>
            <a:endParaRPr sz="2133" dirty="0">
              <a:latin typeface="Georgia"/>
              <a:cs typeface="Georgia"/>
            </a:endParaRPr>
          </a:p>
        </p:txBody>
      </p:sp>
    </p:spTree>
    <p:extLst>
      <p:ext uri="{BB962C8B-B14F-4D97-AF65-F5344CB8AC3E}">
        <p14:creationId xmlns:p14="http://schemas.microsoft.com/office/powerpoint/2010/main" val="10022788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37970" y="1516244"/>
            <a:ext cx="942677" cy="952635"/>
          </a:xfrm>
          <a:prstGeom prst="rect">
            <a:avLst/>
          </a:prstGeom>
          <a:blipFill>
            <a:blip r:embed="rId2" cstate="print"/>
            <a:stretch>
              <a:fillRect/>
            </a:stretch>
          </a:blipFill>
        </p:spPr>
        <p:txBody>
          <a:bodyPr wrap="square" lIns="0" tIns="0" rIns="0" bIns="0" rtlCol="0"/>
          <a:lstStyle/>
          <a:p>
            <a:endParaRPr sz="2400"/>
          </a:p>
        </p:txBody>
      </p:sp>
      <p:sp>
        <p:nvSpPr>
          <p:cNvPr id="3" name="object 3"/>
          <p:cNvSpPr/>
          <p:nvPr/>
        </p:nvSpPr>
        <p:spPr>
          <a:xfrm>
            <a:off x="9800843" y="1529588"/>
            <a:ext cx="2118191" cy="827363"/>
          </a:xfrm>
          <a:prstGeom prst="rect">
            <a:avLst/>
          </a:prstGeom>
          <a:blipFill>
            <a:blip r:embed="rId3" cstate="print"/>
            <a:stretch>
              <a:fillRect/>
            </a:stretch>
          </a:blipFill>
        </p:spPr>
        <p:txBody>
          <a:bodyPr wrap="square" lIns="0" tIns="0" rIns="0" bIns="0" rtlCol="0"/>
          <a:lstStyle/>
          <a:p>
            <a:endParaRPr sz="2400"/>
          </a:p>
        </p:txBody>
      </p:sp>
      <p:sp>
        <p:nvSpPr>
          <p:cNvPr id="4" name="object 4"/>
          <p:cNvSpPr txBox="1"/>
          <p:nvPr/>
        </p:nvSpPr>
        <p:spPr>
          <a:xfrm>
            <a:off x="1320799" y="2342219"/>
            <a:ext cx="10055893" cy="2977225"/>
          </a:xfrm>
          <a:prstGeom prst="rect">
            <a:avLst/>
          </a:prstGeom>
        </p:spPr>
        <p:txBody>
          <a:bodyPr vert="horz" wrap="square" lIns="0" tIns="0" rIns="0" bIns="0" rtlCol="0">
            <a:spAutoFit/>
          </a:bodyPr>
          <a:lstStyle/>
          <a:p>
            <a:pPr marL="16933">
              <a:tabLst>
                <a:tab pos="476661" algn="l"/>
              </a:tabLst>
            </a:pPr>
            <a:r>
              <a:rPr sz="2133" b="1" spc="-7" dirty="0">
                <a:solidFill>
                  <a:srgbClr val="006FC0"/>
                </a:solidFill>
                <a:latin typeface="Georgia"/>
                <a:cs typeface="Georgia"/>
              </a:rPr>
              <a:t>5.	В связи с изменением типового</a:t>
            </a:r>
            <a:r>
              <a:rPr sz="2133" b="1" spc="87" dirty="0">
                <a:solidFill>
                  <a:srgbClr val="006FC0"/>
                </a:solidFill>
                <a:latin typeface="Georgia"/>
                <a:cs typeface="Georgia"/>
              </a:rPr>
              <a:t> </a:t>
            </a:r>
            <a:r>
              <a:rPr sz="2133" b="1" spc="-7" dirty="0">
                <a:solidFill>
                  <a:srgbClr val="006FC0"/>
                </a:solidFill>
                <a:latin typeface="Georgia"/>
                <a:cs typeface="Georgia"/>
              </a:rPr>
              <a:t>Положения</a:t>
            </a:r>
            <a:endParaRPr sz="2133" dirty="0">
              <a:latin typeface="Georgia"/>
              <a:cs typeface="Georgia"/>
            </a:endParaRPr>
          </a:p>
          <a:p>
            <a:pPr marL="16933"/>
            <a:r>
              <a:rPr sz="2133" b="1" spc="-7" dirty="0">
                <a:solidFill>
                  <a:srgbClr val="006FC0"/>
                </a:solidFill>
                <a:latin typeface="Georgia"/>
                <a:cs typeface="Georgia"/>
              </a:rPr>
              <a:t>(для некоторых</a:t>
            </a:r>
            <a:r>
              <a:rPr sz="2133" b="1" spc="-67" dirty="0">
                <a:solidFill>
                  <a:srgbClr val="006FC0"/>
                </a:solidFill>
                <a:latin typeface="Georgia"/>
                <a:cs typeface="Georgia"/>
              </a:rPr>
              <a:t> </a:t>
            </a:r>
            <a:r>
              <a:rPr sz="2133" b="1" spc="-7" dirty="0">
                <a:solidFill>
                  <a:srgbClr val="006FC0"/>
                </a:solidFill>
                <a:latin typeface="Georgia"/>
                <a:cs typeface="Georgia"/>
              </a:rPr>
              <a:t>заказчиков</a:t>
            </a:r>
            <a:r>
              <a:rPr sz="2133" b="1" spc="-7" dirty="0">
                <a:solidFill>
                  <a:srgbClr val="006FC0"/>
                </a:solidFill>
                <a:latin typeface="Georgia"/>
                <a:cs typeface="Georgia"/>
              </a:rPr>
              <a:t>).</a:t>
            </a:r>
            <a:endParaRPr sz="2133" dirty="0">
              <a:latin typeface="Georgia"/>
              <a:cs typeface="Georgia"/>
            </a:endParaRPr>
          </a:p>
          <a:p>
            <a:pPr>
              <a:spcBef>
                <a:spcPts val="67"/>
              </a:spcBef>
            </a:pPr>
            <a:endParaRPr sz="2200" dirty="0">
              <a:latin typeface="Times New Roman"/>
              <a:cs typeface="Times New Roman"/>
            </a:endParaRPr>
          </a:p>
          <a:p>
            <a:pPr marL="16933"/>
            <a:r>
              <a:rPr sz="2133" spc="-7" dirty="0">
                <a:latin typeface="Georgia"/>
                <a:cs typeface="Georgia"/>
              </a:rPr>
              <a:t>Ч. 2.6 ст. </a:t>
            </a:r>
            <a:r>
              <a:rPr sz="2133" spc="-7" dirty="0">
                <a:latin typeface="Georgia"/>
                <a:cs typeface="Georgia"/>
              </a:rPr>
              <a:t>2</a:t>
            </a:r>
            <a:r>
              <a:rPr sz="2133" dirty="0">
                <a:latin typeface="Georgia"/>
                <a:cs typeface="Georgia"/>
              </a:rPr>
              <a:t> </a:t>
            </a:r>
            <a:r>
              <a:rPr sz="2133" spc="-13" dirty="0">
                <a:latin typeface="Georgia"/>
                <a:cs typeface="Georgia"/>
              </a:rPr>
              <a:t>223-ФЗ:</a:t>
            </a:r>
            <a:endParaRPr sz="2133" dirty="0">
              <a:latin typeface="Georgia"/>
              <a:cs typeface="Georgia"/>
            </a:endParaRPr>
          </a:p>
          <a:p>
            <a:pPr marL="16933" marR="6773"/>
            <a:r>
              <a:rPr sz="2133" i="1" spc="-7" dirty="0">
                <a:latin typeface="Georgia"/>
                <a:cs typeface="Georgia"/>
              </a:rPr>
              <a:t>2.6. В </a:t>
            </a:r>
            <a:r>
              <a:rPr sz="2133" i="1" spc="-13" dirty="0">
                <a:latin typeface="Georgia"/>
                <a:cs typeface="Georgia"/>
              </a:rPr>
              <a:t>случае </a:t>
            </a:r>
            <a:r>
              <a:rPr sz="2133" i="1" spc="-7" dirty="0">
                <a:latin typeface="Georgia"/>
                <a:cs typeface="Georgia"/>
              </a:rPr>
              <a:t>внесения изменений в </a:t>
            </a:r>
            <a:r>
              <a:rPr sz="2133" i="1" spc="-13" dirty="0">
                <a:latin typeface="Georgia"/>
                <a:cs typeface="Georgia"/>
              </a:rPr>
              <a:t>типовое </a:t>
            </a:r>
            <a:r>
              <a:rPr sz="2133" i="1" spc="-7" dirty="0">
                <a:latin typeface="Georgia"/>
                <a:cs typeface="Georgia"/>
              </a:rPr>
              <a:t>положение о закупке  </a:t>
            </a:r>
            <a:r>
              <a:rPr sz="2133" i="1" u="sng" spc="-7" dirty="0">
                <a:latin typeface="Georgia"/>
                <a:cs typeface="Georgia"/>
              </a:rPr>
              <a:t>такие изменения обязательны </a:t>
            </a:r>
            <a:r>
              <a:rPr sz="2133" i="1" spc="-7" dirty="0">
                <a:latin typeface="Georgia"/>
                <a:cs typeface="Georgia"/>
              </a:rPr>
              <a:t>для применения соответствующими бюджетными  учреждениями, автономными учреждениями, унитарными предприятиями,  положения о закупке которых</a:t>
            </a:r>
            <a:r>
              <a:rPr sz="2133" i="1" spc="33" dirty="0">
                <a:latin typeface="Georgia"/>
                <a:cs typeface="Georgia"/>
              </a:rPr>
              <a:t> </a:t>
            </a:r>
            <a:r>
              <a:rPr sz="2133" i="1" spc="-7" dirty="0">
                <a:latin typeface="Georgia"/>
                <a:cs typeface="Georgia"/>
              </a:rPr>
              <a:t>утверждены</a:t>
            </a:r>
            <a:endParaRPr sz="2133" dirty="0">
              <a:latin typeface="Georgia"/>
              <a:cs typeface="Georgia"/>
            </a:endParaRPr>
          </a:p>
          <a:p>
            <a:pPr marL="16933"/>
            <a:r>
              <a:rPr sz="2133" i="1" spc="-7" dirty="0">
                <a:latin typeface="Georgia"/>
                <a:cs typeface="Georgia"/>
              </a:rPr>
              <a:t>в соответствии с типовым положением о</a:t>
            </a:r>
            <a:r>
              <a:rPr sz="2133" i="1" spc="113" dirty="0">
                <a:latin typeface="Georgia"/>
                <a:cs typeface="Georgia"/>
              </a:rPr>
              <a:t> </a:t>
            </a:r>
            <a:r>
              <a:rPr sz="2133" i="1" spc="-7" dirty="0">
                <a:latin typeface="Georgia"/>
                <a:cs typeface="Georgia"/>
              </a:rPr>
              <a:t>закупке</a:t>
            </a:r>
            <a:r>
              <a:rPr sz="2133" i="1" spc="-7" dirty="0">
                <a:latin typeface="Georgia"/>
                <a:cs typeface="Georgia"/>
              </a:rPr>
              <a:t>.</a:t>
            </a:r>
            <a:endParaRPr sz="2133" dirty="0">
              <a:latin typeface="Georgia"/>
              <a:cs typeface="Georgia"/>
            </a:endParaRPr>
          </a:p>
        </p:txBody>
      </p:sp>
      <p:sp>
        <p:nvSpPr>
          <p:cNvPr id="5" name="object 5"/>
          <p:cNvSpPr txBox="1">
            <a:spLocks noGrp="1"/>
          </p:cNvSpPr>
          <p:nvPr>
            <p:ph type="title"/>
          </p:nvPr>
        </p:nvSpPr>
        <p:spPr>
          <a:xfrm>
            <a:off x="1320800" y="265346"/>
            <a:ext cx="10476483" cy="1354217"/>
          </a:xfrm>
          <a:prstGeom prst="rect">
            <a:avLst/>
          </a:prstGeom>
        </p:spPr>
        <p:txBody>
          <a:bodyPr vert="horz" wrap="square" lIns="0" tIns="0" rIns="0" bIns="0" rtlCol="0" anchor="t">
            <a:spAutoFit/>
          </a:bodyPr>
          <a:lstStyle/>
          <a:p>
            <a:pPr marL="16933">
              <a:lnSpc>
                <a:spcPct val="100000"/>
              </a:lnSpc>
            </a:pPr>
            <a:r>
              <a:rPr dirty="0"/>
              <a:t>В каких случаях </a:t>
            </a:r>
            <a:r>
              <a:rPr spc="-7" dirty="0"/>
              <a:t>может </a:t>
            </a:r>
            <a:r>
              <a:rPr dirty="0"/>
              <a:t>меняться</a:t>
            </a:r>
            <a:r>
              <a:rPr spc="-7" dirty="0"/>
              <a:t> Положение?</a:t>
            </a:r>
          </a:p>
        </p:txBody>
      </p:sp>
    </p:spTree>
    <p:extLst>
      <p:ext uri="{BB962C8B-B14F-4D97-AF65-F5344CB8AC3E}">
        <p14:creationId xmlns:p14="http://schemas.microsoft.com/office/powerpoint/2010/main" val="23316867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308860"/>
            <a:ext cx="10699901" cy="3938771"/>
          </a:xfrm>
          <a:prstGeom prst="rect">
            <a:avLst/>
          </a:prstGeom>
        </p:spPr>
        <p:txBody>
          <a:bodyPr vert="horz" wrap="square" lIns="0" tIns="0" rIns="0" bIns="0" rtlCol="0">
            <a:spAutoFit/>
          </a:bodyPr>
          <a:lstStyle/>
          <a:p>
            <a:pPr marL="16933"/>
            <a:r>
              <a:rPr sz="2133" dirty="0">
                <a:latin typeface="Georgia"/>
                <a:cs typeface="Georgia"/>
              </a:rPr>
              <a:t>Ч. </a:t>
            </a:r>
            <a:r>
              <a:rPr sz="2133" spc="-7" dirty="0">
                <a:latin typeface="Georgia"/>
                <a:cs typeface="Georgia"/>
              </a:rPr>
              <a:t>2.7 ст. </a:t>
            </a:r>
            <a:r>
              <a:rPr sz="2133" spc="-7" dirty="0">
                <a:latin typeface="Georgia"/>
                <a:cs typeface="Georgia"/>
              </a:rPr>
              <a:t>2</a:t>
            </a:r>
            <a:r>
              <a:rPr sz="2133" spc="-60" dirty="0">
                <a:latin typeface="Georgia"/>
                <a:cs typeface="Georgia"/>
              </a:rPr>
              <a:t> </a:t>
            </a:r>
            <a:r>
              <a:rPr sz="2133" spc="-7" dirty="0">
                <a:latin typeface="Georgia"/>
                <a:cs typeface="Georgia"/>
              </a:rPr>
              <a:t>223-ФЗ:</a:t>
            </a:r>
            <a:endParaRPr sz="2133" dirty="0">
              <a:latin typeface="Georgia"/>
              <a:cs typeface="Georgia"/>
            </a:endParaRPr>
          </a:p>
          <a:p>
            <a:pPr marL="16933" marR="192189"/>
            <a:r>
              <a:rPr sz="2133" i="1" spc="-7" dirty="0">
                <a:latin typeface="Georgia"/>
                <a:cs typeface="Georgia"/>
              </a:rPr>
              <a:t>2.7. Изменения, внесенные в </a:t>
            </a:r>
            <a:r>
              <a:rPr sz="2133" i="1" spc="-13" dirty="0">
                <a:latin typeface="Georgia"/>
                <a:cs typeface="Georgia"/>
              </a:rPr>
              <a:t>типовое </a:t>
            </a:r>
            <a:r>
              <a:rPr sz="2133" i="1" spc="-7" dirty="0">
                <a:latin typeface="Georgia"/>
                <a:cs typeface="Georgia"/>
              </a:rPr>
              <a:t>положение о закупке, подлежат размещению в  ЕИС утвердившими их ФОИВ, органом исполнительной власти субъекта РФ, ОМС  либо организацией, </a:t>
            </a:r>
            <a:r>
              <a:rPr sz="2133" i="1" spc="-13" dirty="0">
                <a:latin typeface="Georgia"/>
                <a:cs typeface="Georgia"/>
              </a:rPr>
              <a:t>указанными </a:t>
            </a:r>
            <a:r>
              <a:rPr sz="2133" i="1" spc="-7" dirty="0">
                <a:latin typeface="Georgia"/>
                <a:cs typeface="Georgia"/>
              </a:rPr>
              <a:t>в </a:t>
            </a:r>
            <a:r>
              <a:rPr sz="2133" i="1" spc="-13" dirty="0">
                <a:latin typeface="Georgia"/>
                <a:cs typeface="Georgia"/>
              </a:rPr>
              <a:t>части </a:t>
            </a:r>
            <a:r>
              <a:rPr sz="2133" i="1" spc="-7" dirty="0">
                <a:latin typeface="Georgia"/>
                <a:cs typeface="Georgia"/>
              </a:rPr>
              <a:t>2.1 настоящей статьи, в течение 15 дней с  даты утверждения таких</a:t>
            </a:r>
            <a:r>
              <a:rPr sz="2133" i="1" spc="-20" dirty="0">
                <a:latin typeface="Georgia"/>
                <a:cs typeface="Georgia"/>
              </a:rPr>
              <a:t> </a:t>
            </a:r>
            <a:r>
              <a:rPr sz="2133" i="1" spc="-7" dirty="0">
                <a:latin typeface="Georgia"/>
                <a:cs typeface="Georgia"/>
              </a:rPr>
              <a:t>изменений</a:t>
            </a:r>
            <a:r>
              <a:rPr sz="2133" i="1" spc="-7" dirty="0">
                <a:latin typeface="Georgia"/>
                <a:cs typeface="Georgia"/>
              </a:rPr>
              <a:t>.</a:t>
            </a:r>
            <a:endParaRPr sz="2133" dirty="0">
              <a:latin typeface="Georgia"/>
              <a:cs typeface="Georgia"/>
            </a:endParaRPr>
          </a:p>
          <a:p>
            <a:pPr marL="16933" marR="57572"/>
            <a:r>
              <a:rPr sz="2133" i="1" spc="-7" dirty="0">
                <a:latin typeface="Georgia"/>
                <a:cs typeface="Georgia"/>
              </a:rPr>
              <a:t>При размещении изменений, внесенных в </a:t>
            </a:r>
            <a:r>
              <a:rPr sz="2133" i="1" spc="-13" dirty="0">
                <a:latin typeface="Georgia"/>
                <a:cs typeface="Georgia"/>
              </a:rPr>
              <a:t>типовое </a:t>
            </a:r>
            <a:r>
              <a:rPr sz="2133" i="1" spc="-7" dirty="0">
                <a:latin typeface="Georgia"/>
                <a:cs typeface="Georgia"/>
              </a:rPr>
              <a:t>положение о закупке, </a:t>
            </a:r>
            <a:r>
              <a:rPr sz="2133" i="1" u="sng" spc="-7" dirty="0">
                <a:latin typeface="Georgia"/>
                <a:cs typeface="Georgia"/>
              </a:rPr>
              <a:t>указывается  срок</a:t>
            </a:r>
            <a:r>
              <a:rPr sz="2133" i="1" spc="-7" dirty="0">
                <a:latin typeface="Georgia"/>
                <a:cs typeface="Georgia"/>
              </a:rPr>
              <a:t>, в течение которого соответствующие бюджетные учреждения, автономные  учреждения, унитарные</a:t>
            </a:r>
            <a:r>
              <a:rPr sz="2133" i="1" spc="-27" dirty="0">
                <a:latin typeface="Georgia"/>
                <a:cs typeface="Georgia"/>
              </a:rPr>
              <a:t> </a:t>
            </a:r>
            <a:r>
              <a:rPr sz="2133" i="1" spc="-7" dirty="0">
                <a:latin typeface="Georgia"/>
                <a:cs typeface="Georgia"/>
              </a:rPr>
              <a:t>предприятия</a:t>
            </a:r>
            <a:endParaRPr sz="2133" dirty="0">
              <a:latin typeface="Georgia"/>
              <a:cs typeface="Georgia"/>
            </a:endParaRPr>
          </a:p>
          <a:p>
            <a:pPr marL="16933"/>
            <a:r>
              <a:rPr sz="2133" i="1" u="sng" spc="-7" dirty="0">
                <a:latin typeface="Georgia"/>
                <a:cs typeface="Georgia"/>
              </a:rPr>
              <a:t>обязаны внести изменения </a:t>
            </a:r>
            <a:r>
              <a:rPr sz="2133" i="1" spc="-7" dirty="0">
                <a:latin typeface="Georgia"/>
                <a:cs typeface="Georgia"/>
              </a:rPr>
              <a:t>в положение о закупке или утвердить </a:t>
            </a:r>
            <a:r>
              <a:rPr sz="2133" i="1" spc="-13" dirty="0">
                <a:latin typeface="Georgia"/>
                <a:cs typeface="Georgia"/>
              </a:rPr>
              <a:t>новое </a:t>
            </a:r>
            <a:r>
              <a:rPr sz="2133" i="1" spc="-7" dirty="0" err="1">
                <a:latin typeface="Georgia"/>
                <a:cs typeface="Georgia"/>
              </a:rPr>
              <a:t>положение</a:t>
            </a:r>
            <a:r>
              <a:rPr sz="2133" i="1" spc="287" dirty="0">
                <a:latin typeface="Georgia"/>
                <a:cs typeface="Georgia"/>
              </a:rPr>
              <a:t> </a:t>
            </a:r>
            <a:r>
              <a:rPr sz="2133" i="1" spc="-7" dirty="0" smtClean="0">
                <a:latin typeface="Georgia"/>
                <a:cs typeface="Georgia"/>
              </a:rPr>
              <a:t>о</a:t>
            </a:r>
            <a:r>
              <a:rPr lang="ru-RU" sz="2133" i="1" spc="-7" dirty="0" smtClean="0">
                <a:latin typeface="Georgia"/>
                <a:cs typeface="Georgia"/>
              </a:rPr>
              <a:t> </a:t>
            </a:r>
            <a:r>
              <a:rPr sz="2133" i="1" spc="-7" dirty="0" err="1" smtClean="0">
                <a:latin typeface="Georgia"/>
                <a:cs typeface="Georgia"/>
              </a:rPr>
              <a:t>закупке</a:t>
            </a:r>
            <a:r>
              <a:rPr sz="2133" i="1" spc="-7" dirty="0">
                <a:latin typeface="Georgia"/>
                <a:cs typeface="Georgia"/>
              </a:rPr>
              <a:t>.</a:t>
            </a:r>
            <a:endParaRPr sz="2133" dirty="0">
              <a:latin typeface="Georgia"/>
              <a:cs typeface="Georgia"/>
            </a:endParaRPr>
          </a:p>
          <a:p>
            <a:pPr marL="16933" marR="6773"/>
            <a:r>
              <a:rPr sz="2133" i="1" spc="-7" dirty="0">
                <a:latin typeface="Georgia"/>
                <a:cs typeface="Georgia"/>
              </a:rPr>
              <a:t>При этом такой срок не может составлять менее 15 дней с даты размещения в ЕИС  изменений, внесенных в </a:t>
            </a:r>
            <a:r>
              <a:rPr sz="2133" i="1" spc="-13" dirty="0">
                <a:latin typeface="Georgia"/>
                <a:cs typeface="Georgia"/>
              </a:rPr>
              <a:t>типовое </a:t>
            </a:r>
            <a:r>
              <a:rPr sz="2133" i="1" spc="-7" dirty="0">
                <a:latin typeface="Georgia"/>
                <a:cs typeface="Georgia"/>
              </a:rPr>
              <a:t>положение о</a:t>
            </a:r>
            <a:r>
              <a:rPr sz="2133" i="1" spc="133" dirty="0">
                <a:latin typeface="Georgia"/>
                <a:cs typeface="Georgia"/>
              </a:rPr>
              <a:t> </a:t>
            </a:r>
            <a:r>
              <a:rPr sz="2133" i="1" spc="-7" dirty="0">
                <a:latin typeface="Georgia"/>
                <a:cs typeface="Georgia"/>
              </a:rPr>
              <a:t>закупке</a:t>
            </a:r>
            <a:r>
              <a:rPr sz="2133" i="1" spc="-7" dirty="0">
                <a:latin typeface="Georgia"/>
                <a:cs typeface="Georgia"/>
              </a:rPr>
              <a:t>.</a:t>
            </a:r>
            <a:endParaRPr sz="2133" dirty="0">
              <a:latin typeface="Georgia"/>
              <a:cs typeface="Georgia"/>
            </a:endParaRPr>
          </a:p>
        </p:txBody>
      </p:sp>
      <p:sp>
        <p:nvSpPr>
          <p:cNvPr id="3" name="object 3"/>
          <p:cNvSpPr txBox="1">
            <a:spLocks noGrp="1"/>
          </p:cNvSpPr>
          <p:nvPr>
            <p:ph type="title"/>
          </p:nvPr>
        </p:nvSpPr>
        <p:spPr>
          <a:xfrm>
            <a:off x="914400" y="265346"/>
            <a:ext cx="10882883" cy="677108"/>
          </a:xfrm>
          <a:prstGeom prst="rect">
            <a:avLst/>
          </a:prstGeom>
        </p:spPr>
        <p:txBody>
          <a:bodyPr vert="horz" wrap="square" lIns="0" tIns="0" rIns="0" bIns="0" rtlCol="0" anchor="t">
            <a:spAutoFit/>
          </a:bodyPr>
          <a:lstStyle/>
          <a:p>
            <a:pPr marL="16933">
              <a:lnSpc>
                <a:spcPct val="100000"/>
              </a:lnSpc>
            </a:pPr>
            <a:r>
              <a:rPr dirty="0"/>
              <a:t>В каких случаях </a:t>
            </a:r>
            <a:r>
              <a:rPr spc="-7" dirty="0"/>
              <a:t>может </a:t>
            </a:r>
            <a:r>
              <a:rPr dirty="0"/>
              <a:t>меняться</a:t>
            </a:r>
            <a:r>
              <a:rPr spc="-7" dirty="0"/>
              <a:t> Положение?</a:t>
            </a:r>
          </a:p>
        </p:txBody>
      </p:sp>
      <p:sp>
        <p:nvSpPr>
          <p:cNvPr id="4" name="object 4"/>
          <p:cNvSpPr/>
          <p:nvPr/>
        </p:nvSpPr>
        <p:spPr>
          <a:xfrm>
            <a:off x="10337970" y="1516244"/>
            <a:ext cx="942677" cy="952635"/>
          </a:xfrm>
          <a:prstGeom prst="rect">
            <a:avLst/>
          </a:prstGeom>
          <a:blipFill>
            <a:blip r:embed="rId2" cstate="print"/>
            <a:stretch>
              <a:fillRect/>
            </a:stretch>
          </a:blipFill>
        </p:spPr>
        <p:txBody>
          <a:bodyPr wrap="square" lIns="0" tIns="0" rIns="0" bIns="0" rtlCol="0"/>
          <a:lstStyle/>
          <a:p>
            <a:endParaRPr sz="2400"/>
          </a:p>
        </p:txBody>
      </p:sp>
      <p:sp>
        <p:nvSpPr>
          <p:cNvPr id="5" name="object 5"/>
          <p:cNvSpPr/>
          <p:nvPr/>
        </p:nvSpPr>
        <p:spPr>
          <a:xfrm>
            <a:off x="9800843" y="1529588"/>
            <a:ext cx="2118191" cy="827363"/>
          </a:xfrm>
          <a:prstGeom prst="rect">
            <a:avLst/>
          </a:prstGeom>
          <a:blipFill>
            <a:blip r:embed="rId3" cstate="print"/>
            <a:stretch>
              <a:fillRect/>
            </a:stretch>
          </a:blipFill>
        </p:spPr>
        <p:txBody>
          <a:bodyPr wrap="square" lIns="0" tIns="0" rIns="0" bIns="0" rtlCol="0"/>
          <a:lstStyle/>
          <a:p>
            <a:endParaRPr sz="2400"/>
          </a:p>
        </p:txBody>
      </p:sp>
    </p:spTree>
    <p:extLst>
      <p:ext uri="{BB962C8B-B14F-4D97-AF65-F5344CB8AC3E}">
        <p14:creationId xmlns:p14="http://schemas.microsoft.com/office/powerpoint/2010/main" val="3732719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7600" y="2362200"/>
            <a:ext cx="10084376" cy="3539815"/>
          </a:xfrm>
          <a:prstGeom prst="rect">
            <a:avLst/>
          </a:prstGeom>
        </p:spPr>
        <p:txBody>
          <a:bodyPr vert="horz" wrap="square" lIns="0" tIns="0" rIns="0" bIns="0" rtlCol="0">
            <a:spAutoFit/>
          </a:bodyPr>
          <a:lstStyle/>
          <a:p>
            <a:pPr marL="16933">
              <a:tabLst>
                <a:tab pos="489361" algn="l"/>
              </a:tabLst>
            </a:pPr>
            <a:r>
              <a:rPr sz="2133" b="1" spc="-7" dirty="0">
                <a:solidFill>
                  <a:srgbClr val="006FC0"/>
                </a:solidFill>
                <a:latin typeface="Georgia"/>
                <a:cs typeface="Georgia"/>
              </a:rPr>
              <a:t>6.	В связи с изменениями Положения «материнской»</a:t>
            </a:r>
            <a:r>
              <a:rPr sz="2133" b="1" spc="213" dirty="0">
                <a:solidFill>
                  <a:srgbClr val="006FC0"/>
                </a:solidFill>
                <a:latin typeface="Georgia"/>
                <a:cs typeface="Georgia"/>
              </a:rPr>
              <a:t> </a:t>
            </a:r>
            <a:r>
              <a:rPr sz="2133" b="1" spc="-13" dirty="0">
                <a:solidFill>
                  <a:srgbClr val="006FC0"/>
                </a:solidFill>
                <a:latin typeface="Georgia"/>
                <a:cs typeface="Georgia"/>
              </a:rPr>
              <a:t>организации</a:t>
            </a:r>
            <a:endParaRPr sz="2133" dirty="0">
              <a:latin typeface="Georgia"/>
              <a:cs typeface="Georgia"/>
            </a:endParaRPr>
          </a:p>
          <a:p>
            <a:pPr marL="16933"/>
            <a:r>
              <a:rPr sz="2133" b="1" spc="-7" dirty="0">
                <a:solidFill>
                  <a:srgbClr val="006FC0"/>
                </a:solidFill>
                <a:latin typeface="Georgia"/>
                <a:cs typeface="Georgia"/>
              </a:rPr>
              <a:t>Положения (для некоторых заказчиков</a:t>
            </a:r>
            <a:r>
              <a:rPr sz="2133" b="1" spc="-7" dirty="0">
                <a:solidFill>
                  <a:srgbClr val="006FC0"/>
                </a:solidFill>
                <a:latin typeface="Georgia"/>
                <a:cs typeface="Georgia"/>
              </a:rPr>
              <a:t>).</a:t>
            </a:r>
            <a:endParaRPr sz="2133" dirty="0">
              <a:latin typeface="Georgia"/>
              <a:cs typeface="Georgia"/>
            </a:endParaRPr>
          </a:p>
          <a:p>
            <a:pPr>
              <a:spcBef>
                <a:spcPts val="20"/>
              </a:spcBef>
            </a:pPr>
            <a:endParaRPr sz="1933" dirty="0">
              <a:latin typeface="Times New Roman"/>
              <a:cs typeface="Times New Roman"/>
            </a:endParaRPr>
          </a:p>
          <a:p>
            <a:pPr marL="16933"/>
            <a:r>
              <a:rPr sz="1867" dirty="0">
                <a:latin typeface="Georgia"/>
                <a:cs typeface="Georgia"/>
              </a:rPr>
              <a:t>Ч. 5 ст. </a:t>
            </a:r>
            <a:r>
              <a:rPr sz="1867" dirty="0">
                <a:latin typeface="Georgia"/>
                <a:cs typeface="Georgia"/>
              </a:rPr>
              <a:t>2</a:t>
            </a:r>
            <a:r>
              <a:rPr sz="1867" spc="-133" dirty="0">
                <a:latin typeface="Georgia"/>
                <a:cs typeface="Georgia"/>
              </a:rPr>
              <a:t> </a:t>
            </a:r>
            <a:r>
              <a:rPr sz="1867" dirty="0">
                <a:latin typeface="Georgia"/>
                <a:cs typeface="Georgia"/>
              </a:rPr>
              <a:t>223-ФЗ:</a:t>
            </a:r>
          </a:p>
          <a:p>
            <a:pPr marL="16933" marR="6773"/>
            <a:r>
              <a:rPr sz="1867" i="1" dirty="0">
                <a:latin typeface="Georgia"/>
                <a:cs typeface="Georgia"/>
              </a:rPr>
              <a:t>5. В </a:t>
            </a:r>
            <a:r>
              <a:rPr sz="1867" i="1" spc="-7" dirty="0">
                <a:latin typeface="Georgia"/>
                <a:cs typeface="Georgia"/>
              </a:rPr>
              <a:t>случае </a:t>
            </a:r>
            <a:r>
              <a:rPr sz="1867" i="1" dirty="0">
                <a:latin typeface="Georgia"/>
                <a:cs typeface="Georgia"/>
              </a:rPr>
              <a:t>внесения изменений в положение о </a:t>
            </a:r>
            <a:r>
              <a:rPr sz="1867" i="1" spc="-7" dirty="0">
                <a:latin typeface="Georgia"/>
                <a:cs typeface="Georgia"/>
              </a:rPr>
              <a:t>закупке </a:t>
            </a:r>
            <a:r>
              <a:rPr sz="1867" i="1" dirty="0">
                <a:latin typeface="Georgia"/>
                <a:cs typeface="Georgia"/>
              </a:rPr>
              <a:t>юридического лица, указанного в п. 1 </a:t>
            </a:r>
            <a:r>
              <a:rPr sz="1867" i="1" spc="-7" dirty="0">
                <a:latin typeface="Georgia"/>
                <a:cs typeface="Georgia"/>
              </a:rPr>
              <a:t>ч. </a:t>
            </a:r>
            <a:r>
              <a:rPr sz="1867" i="1" dirty="0">
                <a:latin typeface="Georgia"/>
                <a:cs typeface="Georgia"/>
              </a:rPr>
              <a:t>2</a:t>
            </a:r>
            <a:r>
              <a:rPr sz="1867" i="1" spc="-187" dirty="0">
                <a:latin typeface="Georgia"/>
                <a:cs typeface="Georgia"/>
              </a:rPr>
              <a:t> </a:t>
            </a:r>
            <a:r>
              <a:rPr sz="1867" i="1" dirty="0">
                <a:latin typeface="Georgia"/>
                <a:cs typeface="Georgia"/>
              </a:rPr>
              <a:t>ст.  1 223-ФЗ, размещение таких изменений в ЕИС в порядке, предусмотренном </a:t>
            </a:r>
            <a:r>
              <a:rPr sz="1867" i="1" spc="-7" dirty="0">
                <a:latin typeface="Georgia"/>
                <a:cs typeface="Georgia"/>
              </a:rPr>
              <a:t>ч. </a:t>
            </a:r>
            <a:r>
              <a:rPr sz="1867" i="1" dirty="0">
                <a:latin typeface="Georgia"/>
                <a:cs typeface="Georgia"/>
              </a:rPr>
              <a:t>1 ст. 4 223-ФЗ,  </a:t>
            </a:r>
            <a:r>
              <a:rPr sz="1867" i="1" u="sng" dirty="0">
                <a:latin typeface="Georgia"/>
                <a:cs typeface="Georgia"/>
              </a:rPr>
              <a:t>является основанием для присоединившегося </a:t>
            </a:r>
            <a:r>
              <a:rPr sz="1867" i="1" dirty="0">
                <a:latin typeface="Georgia"/>
                <a:cs typeface="Georgia"/>
              </a:rPr>
              <a:t>юридического </a:t>
            </a:r>
            <a:r>
              <a:rPr sz="1867" i="1" spc="-7" dirty="0">
                <a:latin typeface="Georgia"/>
                <a:cs typeface="Georgia"/>
              </a:rPr>
              <a:t>лица </a:t>
            </a:r>
            <a:r>
              <a:rPr sz="1867" i="1" dirty="0">
                <a:latin typeface="Georgia"/>
                <a:cs typeface="Georgia"/>
              </a:rPr>
              <a:t>принять решение о  присоединении к таким</a:t>
            </a:r>
            <a:r>
              <a:rPr sz="1867" i="1" spc="-180" dirty="0">
                <a:latin typeface="Georgia"/>
                <a:cs typeface="Georgia"/>
              </a:rPr>
              <a:t> </a:t>
            </a:r>
            <a:r>
              <a:rPr sz="1867" i="1" dirty="0">
                <a:latin typeface="Georgia"/>
                <a:cs typeface="Georgia"/>
              </a:rPr>
              <a:t>изменениям</a:t>
            </a:r>
            <a:r>
              <a:rPr sz="1867" i="1" dirty="0">
                <a:latin typeface="Georgia"/>
                <a:cs typeface="Georgia"/>
              </a:rPr>
              <a:t>.</a:t>
            </a:r>
            <a:endParaRPr sz="1867" dirty="0">
              <a:latin typeface="Georgia"/>
              <a:cs typeface="Georgia"/>
            </a:endParaRPr>
          </a:p>
          <a:p>
            <a:pPr marL="16933" marR="629058"/>
            <a:r>
              <a:rPr sz="1867" i="1" dirty="0">
                <a:latin typeface="Georgia"/>
                <a:cs typeface="Georgia"/>
              </a:rPr>
              <a:t>Такое </a:t>
            </a:r>
            <a:r>
              <a:rPr sz="1867" i="1" u="sng" dirty="0">
                <a:latin typeface="Georgia"/>
                <a:cs typeface="Georgia"/>
              </a:rPr>
              <a:t>решение </a:t>
            </a:r>
            <a:r>
              <a:rPr sz="1867" i="1" dirty="0">
                <a:latin typeface="Georgia"/>
                <a:cs typeface="Georgia"/>
              </a:rPr>
              <a:t>присоединившееся </a:t>
            </a:r>
            <a:r>
              <a:rPr sz="1867" i="1" spc="-7" dirty="0">
                <a:latin typeface="Georgia"/>
                <a:cs typeface="Georgia"/>
              </a:rPr>
              <a:t>юридическое </a:t>
            </a:r>
            <a:r>
              <a:rPr sz="1867" i="1" dirty="0">
                <a:latin typeface="Georgia"/>
                <a:cs typeface="Georgia"/>
              </a:rPr>
              <a:t>лицо принимает в течение </a:t>
            </a:r>
            <a:r>
              <a:rPr sz="1867" i="1" spc="-7" dirty="0">
                <a:latin typeface="Georgia"/>
                <a:cs typeface="Georgia"/>
              </a:rPr>
              <a:t>15 </a:t>
            </a:r>
            <a:r>
              <a:rPr sz="1867" i="1" dirty="0">
                <a:latin typeface="Georgia"/>
                <a:cs typeface="Georgia"/>
              </a:rPr>
              <a:t>дней с даты  размещения </a:t>
            </a:r>
            <a:r>
              <a:rPr sz="1867" i="1" spc="-7" dirty="0">
                <a:latin typeface="Georgia"/>
                <a:cs typeface="Georgia"/>
              </a:rPr>
              <a:t>юридическим </a:t>
            </a:r>
            <a:r>
              <a:rPr sz="1867" i="1" dirty="0">
                <a:latin typeface="Georgia"/>
                <a:cs typeface="Georgia"/>
              </a:rPr>
              <a:t>лицом, указанным в п. 1 </a:t>
            </a:r>
            <a:r>
              <a:rPr sz="1867" i="1" spc="-7" dirty="0">
                <a:latin typeface="Georgia"/>
                <a:cs typeface="Georgia"/>
              </a:rPr>
              <a:t>ч. </a:t>
            </a:r>
            <a:r>
              <a:rPr sz="1867" i="1" dirty="0">
                <a:latin typeface="Georgia"/>
                <a:cs typeface="Georgia"/>
              </a:rPr>
              <a:t>2 ст. 1 223-ФЗ, изменений в положение</a:t>
            </a:r>
            <a:r>
              <a:rPr sz="1867" i="1" spc="-187" dirty="0">
                <a:latin typeface="Georgia"/>
                <a:cs typeface="Georgia"/>
              </a:rPr>
              <a:t> </a:t>
            </a:r>
            <a:r>
              <a:rPr sz="1867" i="1" dirty="0">
                <a:latin typeface="Georgia"/>
                <a:cs typeface="Georgia"/>
              </a:rPr>
              <a:t>о  </a:t>
            </a:r>
            <a:r>
              <a:rPr sz="1867" i="1" spc="-7" dirty="0">
                <a:latin typeface="Georgia"/>
                <a:cs typeface="Georgia"/>
              </a:rPr>
              <a:t>закупке </a:t>
            </a:r>
            <a:r>
              <a:rPr sz="1867" i="1" dirty="0">
                <a:latin typeface="Georgia"/>
                <a:cs typeface="Georgia"/>
              </a:rPr>
              <a:t>и размещает в порядке, предусмотренном </a:t>
            </a:r>
            <a:r>
              <a:rPr sz="1867" i="1" spc="-7" dirty="0">
                <a:latin typeface="Georgia"/>
                <a:cs typeface="Georgia"/>
              </a:rPr>
              <a:t>ч. </a:t>
            </a:r>
            <a:r>
              <a:rPr sz="1867" i="1" dirty="0">
                <a:latin typeface="Georgia"/>
                <a:cs typeface="Georgia"/>
              </a:rPr>
              <a:t>1 ст. </a:t>
            </a:r>
            <a:r>
              <a:rPr sz="1867" i="1" dirty="0">
                <a:latin typeface="Georgia"/>
                <a:cs typeface="Georgia"/>
              </a:rPr>
              <a:t>4</a:t>
            </a:r>
            <a:r>
              <a:rPr sz="1867" i="1" spc="-127" dirty="0">
                <a:latin typeface="Georgia"/>
                <a:cs typeface="Georgia"/>
              </a:rPr>
              <a:t> </a:t>
            </a:r>
            <a:r>
              <a:rPr sz="1867" i="1" dirty="0">
                <a:latin typeface="Georgia"/>
                <a:cs typeface="Georgia"/>
              </a:rPr>
              <a:t>223-ФЗ.</a:t>
            </a:r>
            <a:endParaRPr sz="1867" dirty="0">
              <a:latin typeface="Georgia"/>
              <a:cs typeface="Georgia"/>
            </a:endParaRPr>
          </a:p>
        </p:txBody>
      </p:sp>
      <p:sp>
        <p:nvSpPr>
          <p:cNvPr id="4" name="object 4"/>
          <p:cNvSpPr txBox="1">
            <a:spLocks noGrp="1"/>
          </p:cNvSpPr>
          <p:nvPr>
            <p:ph type="title"/>
          </p:nvPr>
        </p:nvSpPr>
        <p:spPr>
          <a:xfrm>
            <a:off x="1117600" y="265346"/>
            <a:ext cx="10679683" cy="1354217"/>
          </a:xfrm>
          <a:prstGeom prst="rect">
            <a:avLst/>
          </a:prstGeom>
        </p:spPr>
        <p:txBody>
          <a:bodyPr vert="horz" wrap="square" lIns="0" tIns="0" rIns="0" bIns="0" rtlCol="0" anchor="t">
            <a:spAutoFit/>
          </a:bodyPr>
          <a:lstStyle/>
          <a:p>
            <a:pPr marL="16933">
              <a:lnSpc>
                <a:spcPct val="100000"/>
              </a:lnSpc>
            </a:pPr>
            <a:r>
              <a:rPr dirty="0"/>
              <a:t>В каких случаях </a:t>
            </a:r>
            <a:r>
              <a:rPr spc="-7" dirty="0"/>
              <a:t>может </a:t>
            </a:r>
            <a:r>
              <a:rPr dirty="0"/>
              <a:t>меняться</a:t>
            </a:r>
            <a:r>
              <a:rPr spc="-7" dirty="0"/>
              <a:t> Положение?</a:t>
            </a:r>
          </a:p>
        </p:txBody>
      </p:sp>
    </p:spTree>
    <p:extLst>
      <p:ext uri="{BB962C8B-B14F-4D97-AF65-F5344CB8AC3E}">
        <p14:creationId xmlns:p14="http://schemas.microsoft.com/office/powerpoint/2010/main" val="25753009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8060" y="1524000"/>
            <a:ext cx="10899140" cy="5192062"/>
          </a:xfrm>
          <a:prstGeom prst="rect">
            <a:avLst/>
          </a:prstGeom>
        </p:spPr>
        <p:txBody>
          <a:bodyPr vert="horz" wrap="square" lIns="0" tIns="0" rIns="0" bIns="0" rtlCol="0">
            <a:spAutoFit/>
          </a:bodyPr>
          <a:lstStyle/>
          <a:p>
            <a:pPr marL="16933"/>
            <a:r>
              <a:rPr sz="1867" b="1" dirty="0">
                <a:solidFill>
                  <a:srgbClr val="006FC0"/>
                </a:solidFill>
                <a:latin typeface="Georgia"/>
                <a:cs typeface="Georgia"/>
              </a:rPr>
              <a:t>Ч. 1 ст. 4 223-ФЗ:</a:t>
            </a:r>
            <a:endParaRPr sz="1867" dirty="0">
              <a:latin typeface="Georgia"/>
              <a:cs typeface="Georgia"/>
            </a:endParaRPr>
          </a:p>
          <a:p>
            <a:pPr marR="4620990"/>
            <a:r>
              <a:rPr sz="1867" dirty="0">
                <a:latin typeface="Georgia"/>
                <a:cs typeface="Georgia"/>
              </a:rPr>
              <a:t>1. Положение о закупке, изменения, вносимые</a:t>
            </a:r>
            <a:r>
              <a:rPr sz="1867" dirty="0">
                <a:latin typeface="Georgia"/>
                <a:cs typeface="Georgia"/>
              </a:rPr>
              <a:t> в </a:t>
            </a:r>
            <a:r>
              <a:rPr sz="1867" dirty="0" err="1" smtClean="0">
                <a:latin typeface="Georgia"/>
                <a:cs typeface="Georgia"/>
              </a:rPr>
              <a:t>указанное</a:t>
            </a:r>
            <a:r>
              <a:rPr lang="ru-RU" sz="1867" dirty="0" smtClean="0">
                <a:latin typeface="Georgia"/>
                <a:cs typeface="Georgia"/>
              </a:rPr>
              <a:t> П</a:t>
            </a:r>
            <a:r>
              <a:rPr sz="1867" dirty="0" err="1" smtClean="0">
                <a:latin typeface="Georgia"/>
                <a:cs typeface="Georgia"/>
              </a:rPr>
              <a:t>оложение</a:t>
            </a:r>
            <a:r>
              <a:rPr sz="1867" dirty="0" smtClean="0">
                <a:latin typeface="Georgia"/>
                <a:cs typeface="Georgia"/>
              </a:rPr>
              <a:t>,</a:t>
            </a:r>
            <a:r>
              <a:rPr lang="ru-RU" sz="1867" dirty="0" smtClean="0">
                <a:latin typeface="Georgia"/>
                <a:cs typeface="Georgia"/>
              </a:rPr>
              <a:t> </a:t>
            </a:r>
            <a:r>
              <a:rPr sz="1867" dirty="0" err="1" smtClean="0">
                <a:latin typeface="Georgia"/>
                <a:cs typeface="Georgia"/>
              </a:rPr>
              <a:t>подлежат</a:t>
            </a:r>
            <a:r>
              <a:rPr sz="1867" dirty="0" smtClean="0">
                <a:latin typeface="Georgia"/>
                <a:cs typeface="Georgia"/>
              </a:rPr>
              <a:t> </a:t>
            </a:r>
            <a:r>
              <a:rPr sz="1867" dirty="0">
                <a:latin typeface="Georgia"/>
                <a:cs typeface="Georgia"/>
              </a:rPr>
              <a:t>обязательному размещению в ЕИС  не позднее чем в течение 15 дней со дня утверждения.</a:t>
            </a:r>
          </a:p>
          <a:p>
            <a:pPr>
              <a:lnSpc>
                <a:spcPct val="100000"/>
              </a:lnSpc>
            </a:pPr>
            <a:endParaRPr sz="2133" dirty="0">
              <a:latin typeface="Times New Roman"/>
              <a:cs typeface="Times New Roman"/>
            </a:endParaRPr>
          </a:p>
          <a:p>
            <a:pPr>
              <a:spcBef>
                <a:spcPts val="33"/>
              </a:spcBef>
            </a:pPr>
            <a:endParaRPr sz="1733" dirty="0">
              <a:latin typeface="Times New Roman"/>
              <a:cs typeface="Times New Roman"/>
            </a:endParaRPr>
          </a:p>
          <a:p>
            <a:pPr marL="16933"/>
            <a:r>
              <a:rPr sz="1867" dirty="0">
                <a:latin typeface="Georgia"/>
                <a:cs typeface="Georgia"/>
              </a:rPr>
              <a:t>Постановление Правительства РФ от 10.09.2012 № </a:t>
            </a:r>
            <a:r>
              <a:rPr sz="1867" b="1" dirty="0">
                <a:solidFill>
                  <a:srgbClr val="006FC0"/>
                </a:solidFill>
                <a:latin typeface="Georgia"/>
                <a:cs typeface="Georgia"/>
              </a:rPr>
              <a:t>908</a:t>
            </a:r>
            <a:endParaRPr sz="1867" dirty="0">
              <a:latin typeface="Georgia"/>
              <a:cs typeface="Georgia"/>
            </a:endParaRPr>
          </a:p>
          <a:p>
            <a:pPr marL="16933" marR="479201"/>
            <a:r>
              <a:rPr sz="1867" dirty="0">
                <a:latin typeface="Georgia"/>
                <a:cs typeface="Georgia"/>
              </a:rPr>
              <a:t>«Об утверждении Положения о размещении в единой информационной системе информации о  закупке»:</a:t>
            </a:r>
          </a:p>
          <a:p>
            <a:pPr marL="16933" marR="38944">
              <a:buAutoNum type="arabicPeriod" startAt="12"/>
              <a:tabLst>
                <a:tab pos="373371" algn="l"/>
              </a:tabLst>
            </a:pPr>
            <a:r>
              <a:rPr sz="1867" dirty="0">
                <a:latin typeface="Georgia"/>
                <a:cs typeface="Georgia"/>
              </a:rPr>
              <a:t>Для размещения информации о внесении изменений в положение о закупке представитель  заказчика в соответствии с пунктом 10 настоящего Положения </a:t>
            </a:r>
            <a:r>
              <a:rPr sz="1867" b="1" dirty="0">
                <a:solidFill>
                  <a:srgbClr val="006FC0"/>
                </a:solidFill>
                <a:latin typeface="Georgia"/>
                <a:cs typeface="Georgia"/>
              </a:rPr>
              <a:t>размещает измененный  электронный вид положения о закупке и при необходимости вносит изменения в  документ, содержащий основные сведения о положении о закупке, а также размещает  электронный вид документа, предусмотренного пунктом 5 Положения.</a:t>
            </a:r>
            <a:endParaRPr sz="1867" dirty="0">
              <a:latin typeface="Georgia"/>
              <a:cs typeface="Georgia"/>
            </a:endParaRPr>
          </a:p>
          <a:p>
            <a:pPr marL="16933" marR="6773">
              <a:buAutoNum type="arabicPeriod" startAt="12"/>
              <a:tabLst>
                <a:tab pos="370831" algn="l"/>
              </a:tabLst>
            </a:pPr>
            <a:r>
              <a:rPr sz="1867" dirty="0">
                <a:latin typeface="Georgia"/>
                <a:cs typeface="Georgia"/>
              </a:rPr>
              <a:t>Изменения в положение о закупке считаются размещенными в ЕИС надлежащим образом после  размещения в соответствии с п. 4 настоящего Положения в ЕИС документов, предусмотренных п. 12  настоящего Положения.</a:t>
            </a:r>
          </a:p>
        </p:txBody>
      </p:sp>
      <p:sp>
        <p:nvSpPr>
          <p:cNvPr id="3" name="object 3"/>
          <p:cNvSpPr txBox="1">
            <a:spLocks noGrp="1"/>
          </p:cNvSpPr>
          <p:nvPr>
            <p:ph type="title"/>
          </p:nvPr>
        </p:nvSpPr>
        <p:spPr>
          <a:xfrm>
            <a:off x="914400" y="265346"/>
            <a:ext cx="10882883" cy="677108"/>
          </a:xfrm>
          <a:prstGeom prst="rect">
            <a:avLst/>
          </a:prstGeom>
        </p:spPr>
        <p:txBody>
          <a:bodyPr vert="horz" wrap="square" lIns="0" tIns="0" rIns="0" bIns="0" rtlCol="0" anchor="t">
            <a:spAutoFit/>
          </a:bodyPr>
          <a:lstStyle/>
          <a:p>
            <a:pPr marL="16933">
              <a:lnSpc>
                <a:spcPct val="100000"/>
              </a:lnSpc>
            </a:pPr>
            <a:r>
              <a:rPr dirty="0"/>
              <a:t>В каких случаях </a:t>
            </a:r>
            <a:r>
              <a:rPr spc="-7" dirty="0"/>
              <a:t>может </a:t>
            </a:r>
            <a:r>
              <a:rPr dirty="0"/>
              <a:t>меняться</a:t>
            </a:r>
            <a:r>
              <a:rPr spc="-7" dirty="0"/>
              <a:t> Положение?</a:t>
            </a:r>
          </a:p>
        </p:txBody>
      </p:sp>
    </p:spTree>
    <p:extLst>
      <p:ext uri="{BB962C8B-B14F-4D97-AF65-F5344CB8AC3E}">
        <p14:creationId xmlns:p14="http://schemas.microsoft.com/office/powerpoint/2010/main" val="18992606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56671" y="1289923"/>
            <a:ext cx="10906125" cy="2223686"/>
          </a:xfrm>
          <a:prstGeom prst="rect">
            <a:avLst/>
          </a:prstGeom>
        </p:spPr>
        <p:txBody>
          <a:bodyPr vert="horz" wrap="square" lIns="0" tIns="0" rIns="0" bIns="0" rtlCol="0">
            <a:spAutoFit/>
          </a:bodyPr>
          <a:lstStyle/>
          <a:p>
            <a:pPr marL="878205">
              <a:lnSpc>
                <a:spcPct val="100000"/>
              </a:lnSpc>
            </a:pPr>
            <a:r>
              <a:rPr sz="2200" b="1" i="1" spc="-10" dirty="0">
                <a:latin typeface="Calibri"/>
                <a:cs typeface="Calibri"/>
              </a:rPr>
              <a:t>Ежемесячная </a:t>
            </a:r>
            <a:r>
              <a:rPr sz="2200" b="1" i="1" spc="-5" dirty="0">
                <a:latin typeface="Calibri"/>
                <a:cs typeface="Calibri"/>
              </a:rPr>
              <a:t>отчетность с 1 октября 2021</a:t>
            </a:r>
            <a:r>
              <a:rPr sz="2200" b="1" i="1" spc="-75" dirty="0">
                <a:latin typeface="Calibri"/>
                <a:cs typeface="Calibri"/>
              </a:rPr>
              <a:t> </a:t>
            </a:r>
            <a:r>
              <a:rPr sz="2200" b="1" i="1" spc="-5" dirty="0">
                <a:latin typeface="Calibri"/>
                <a:cs typeface="Calibri"/>
              </a:rPr>
              <a:t>года</a:t>
            </a:r>
            <a:endParaRPr sz="2200" dirty="0">
              <a:latin typeface="Calibri"/>
              <a:cs typeface="Calibri"/>
            </a:endParaRPr>
          </a:p>
          <a:p>
            <a:pPr>
              <a:lnSpc>
                <a:spcPct val="100000"/>
              </a:lnSpc>
            </a:pPr>
            <a:endParaRPr sz="2200" dirty="0">
              <a:latin typeface="Times New Roman"/>
              <a:cs typeface="Times New Roman"/>
            </a:endParaRPr>
          </a:p>
          <a:p>
            <a:pPr marL="12700" marR="5080" algn="just">
              <a:lnSpc>
                <a:spcPct val="100000"/>
              </a:lnSpc>
              <a:spcBef>
                <a:spcPts val="1500"/>
              </a:spcBef>
            </a:pPr>
            <a:r>
              <a:rPr sz="2200" spc="-15" dirty="0">
                <a:latin typeface="Calibri"/>
                <a:cs typeface="Calibri"/>
              </a:rPr>
              <a:t>Сведения, предусмотренные </a:t>
            </a:r>
            <a:r>
              <a:rPr sz="2200" spc="-10" dirty="0">
                <a:latin typeface="Calibri"/>
                <a:cs typeface="Calibri"/>
              </a:rPr>
              <a:t>пунктами </a:t>
            </a:r>
            <a:r>
              <a:rPr sz="2200" spc="-5" dirty="0">
                <a:latin typeface="Calibri"/>
                <a:cs typeface="Calibri"/>
              </a:rPr>
              <a:t>1 - 3 </a:t>
            </a:r>
            <a:r>
              <a:rPr sz="2200" spc="-10" dirty="0">
                <a:latin typeface="Calibri"/>
                <a:cs typeface="Calibri"/>
              </a:rPr>
              <a:t>части </a:t>
            </a:r>
            <a:r>
              <a:rPr sz="2200" spc="-5" dirty="0">
                <a:latin typeface="Calibri"/>
                <a:cs typeface="Calibri"/>
              </a:rPr>
              <a:t>19 </a:t>
            </a:r>
            <a:r>
              <a:rPr sz="2200" spc="-10" dirty="0">
                <a:latin typeface="Calibri"/>
                <a:cs typeface="Calibri"/>
              </a:rPr>
              <a:t>статьи </a:t>
            </a:r>
            <a:r>
              <a:rPr sz="2200" spc="-5" dirty="0">
                <a:latin typeface="Calibri"/>
                <a:cs typeface="Calibri"/>
              </a:rPr>
              <a:t>4 № </a:t>
            </a:r>
            <a:r>
              <a:rPr sz="2200" spc="-10" dirty="0">
                <a:latin typeface="Calibri"/>
                <a:cs typeface="Calibri"/>
              </a:rPr>
              <a:t>223-ФЗ </a:t>
            </a:r>
            <a:r>
              <a:rPr sz="2200" spc="-5" dirty="0">
                <a:latin typeface="Calibri"/>
                <a:cs typeface="Calibri"/>
              </a:rPr>
              <a:t>(далее - </a:t>
            </a:r>
            <a:r>
              <a:rPr sz="2200" spc="-15" dirty="0">
                <a:latin typeface="Calibri"/>
                <a:cs typeface="Calibri"/>
              </a:rPr>
              <a:t>сведения  </a:t>
            </a:r>
            <a:r>
              <a:rPr sz="2200" spc="-5" dirty="0">
                <a:latin typeface="Calibri"/>
                <a:cs typeface="Calibri"/>
              </a:rPr>
              <a:t>о </a:t>
            </a:r>
            <a:r>
              <a:rPr sz="2200" spc="-10" dirty="0">
                <a:latin typeface="Calibri"/>
                <a:cs typeface="Calibri"/>
              </a:rPr>
              <a:t>заключенных </a:t>
            </a:r>
            <a:r>
              <a:rPr sz="2200" spc="-15" dirty="0">
                <a:latin typeface="Calibri"/>
                <a:cs typeface="Calibri"/>
              </a:rPr>
              <a:t>договорах), </a:t>
            </a:r>
            <a:r>
              <a:rPr sz="2200" b="1" spc="-15" dirty="0">
                <a:latin typeface="Calibri"/>
                <a:cs typeface="Calibri"/>
              </a:rPr>
              <a:t>формируются </a:t>
            </a:r>
            <a:r>
              <a:rPr sz="2200" spc="-5" dirty="0">
                <a:latin typeface="Calibri"/>
                <a:cs typeface="Calibri"/>
              </a:rPr>
              <a:t>в </a:t>
            </a:r>
            <a:r>
              <a:rPr lang="ru-RU" sz="2200" spc="-10" dirty="0" smtClean="0">
                <a:latin typeface="Calibri"/>
                <a:cs typeface="Calibri"/>
              </a:rPr>
              <a:t>ЕИС </a:t>
            </a:r>
            <a:r>
              <a:rPr sz="2200" spc="-5" dirty="0" err="1" smtClean="0">
                <a:latin typeface="Calibri"/>
                <a:cs typeface="Calibri"/>
              </a:rPr>
              <a:t>по</a:t>
            </a:r>
            <a:r>
              <a:rPr sz="2200" spc="-5" dirty="0" smtClean="0">
                <a:latin typeface="Calibri"/>
                <a:cs typeface="Calibri"/>
              </a:rPr>
              <a:t> </a:t>
            </a:r>
            <a:r>
              <a:rPr sz="2200" spc="-5" dirty="0">
                <a:latin typeface="Calibri"/>
                <a:cs typeface="Calibri"/>
              </a:rPr>
              <a:t>форме  </a:t>
            </a:r>
            <a:r>
              <a:rPr sz="2200" spc="-20" dirty="0">
                <a:latin typeface="Calibri"/>
                <a:cs typeface="Calibri"/>
              </a:rPr>
              <a:t>согласно </a:t>
            </a:r>
            <a:r>
              <a:rPr sz="2200" spc="-15" dirty="0">
                <a:latin typeface="Calibri"/>
                <a:cs typeface="Calibri"/>
              </a:rPr>
              <a:t>приложению </a:t>
            </a:r>
            <a:r>
              <a:rPr sz="2200" spc="-10" dirty="0">
                <a:latin typeface="Calibri"/>
                <a:cs typeface="Calibri"/>
              </a:rPr>
              <a:t>не </a:t>
            </a:r>
            <a:r>
              <a:rPr sz="2200" b="1" spc="-5" dirty="0">
                <a:solidFill>
                  <a:srgbClr val="FF0000"/>
                </a:solidFill>
                <a:latin typeface="Calibri"/>
                <a:cs typeface="Calibri"/>
              </a:rPr>
              <a:t>позднее </a:t>
            </a:r>
            <a:r>
              <a:rPr sz="2200" b="1" spc="-10" dirty="0">
                <a:solidFill>
                  <a:srgbClr val="FF0000"/>
                </a:solidFill>
                <a:latin typeface="Calibri"/>
                <a:cs typeface="Calibri"/>
              </a:rPr>
              <a:t>1-го </a:t>
            </a:r>
            <a:r>
              <a:rPr sz="2200" b="1" spc="-5" dirty="0">
                <a:solidFill>
                  <a:srgbClr val="FF0000"/>
                </a:solidFill>
                <a:latin typeface="Calibri"/>
                <a:cs typeface="Calibri"/>
              </a:rPr>
              <a:t>числа месяца</a:t>
            </a:r>
            <a:r>
              <a:rPr sz="2200" spc="-5" dirty="0">
                <a:latin typeface="Calibri"/>
                <a:cs typeface="Calibri"/>
              </a:rPr>
              <a:t>, </a:t>
            </a:r>
            <a:r>
              <a:rPr sz="2200" spc="-20" dirty="0">
                <a:latin typeface="Calibri"/>
                <a:cs typeface="Calibri"/>
              </a:rPr>
              <a:t>следующего </a:t>
            </a:r>
            <a:r>
              <a:rPr sz="2200" spc="-5" dirty="0">
                <a:latin typeface="Calibri"/>
                <a:cs typeface="Calibri"/>
              </a:rPr>
              <a:t>за </a:t>
            </a:r>
            <a:r>
              <a:rPr sz="2200" spc="-10" dirty="0">
                <a:latin typeface="Calibri"/>
                <a:cs typeface="Calibri"/>
              </a:rPr>
              <a:t>отчетным, </a:t>
            </a:r>
            <a:r>
              <a:rPr sz="2200" b="1" spc="-15" dirty="0">
                <a:latin typeface="Calibri"/>
                <a:cs typeface="Calibri"/>
              </a:rPr>
              <a:t>путем  </a:t>
            </a:r>
            <a:r>
              <a:rPr sz="2200" b="1" spc="-10" dirty="0">
                <a:latin typeface="Calibri"/>
                <a:cs typeface="Calibri"/>
              </a:rPr>
              <a:t>обработки </a:t>
            </a:r>
            <a:r>
              <a:rPr sz="2200" b="1" spc="-5" dirty="0">
                <a:latin typeface="Calibri"/>
                <a:cs typeface="Calibri"/>
              </a:rPr>
              <a:t>информации, </a:t>
            </a:r>
            <a:r>
              <a:rPr sz="2200" b="1" spc="-10" dirty="0">
                <a:latin typeface="Calibri"/>
                <a:cs typeface="Calibri"/>
              </a:rPr>
              <a:t>включенной </a:t>
            </a:r>
            <a:r>
              <a:rPr sz="2200" b="1" spc="-5" dirty="0">
                <a:latin typeface="Calibri"/>
                <a:cs typeface="Calibri"/>
              </a:rPr>
              <a:t>в реестр </a:t>
            </a:r>
            <a:r>
              <a:rPr sz="2200" b="1" spc="-10" dirty="0">
                <a:latin typeface="Calibri"/>
                <a:cs typeface="Calibri"/>
              </a:rPr>
              <a:t>договоров, </a:t>
            </a:r>
            <a:r>
              <a:rPr sz="2200" b="1" spc="-5" dirty="0">
                <a:latin typeface="Calibri"/>
                <a:cs typeface="Calibri"/>
              </a:rPr>
              <a:t>заключенных </a:t>
            </a:r>
            <a:r>
              <a:rPr sz="2200" b="1" spc="-10" dirty="0">
                <a:latin typeface="Calibri"/>
                <a:cs typeface="Calibri"/>
              </a:rPr>
              <a:t>заказчиками </a:t>
            </a:r>
            <a:r>
              <a:rPr sz="2200" b="1" spc="-5" dirty="0">
                <a:latin typeface="Calibri"/>
                <a:cs typeface="Calibri"/>
              </a:rPr>
              <a:t>по  </a:t>
            </a:r>
            <a:r>
              <a:rPr sz="2200" b="1" spc="-25" dirty="0">
                <a:latin typeface="Calibri"/>
                <a:cs typeface="Calibri"/>
              </a:rPr>
              <a:t>результатам </a:t>
            </a:r>
            <a:r>
              <a:rPr sz="2200" b="1" dirty="0">
                <a:latin typeface="Calibri"/>
                <a:cs typeface="Calibri"/>
              </a:rPr>
              <a:t> </a:t>
            </a:r>
            <a:r>
              <a:rPr sz="2200" b="1" spc="-5" dirty="0">
                <a:latin typeface="Calibri"/>
                <a:cs typeface="Calibri"/>
              </a:rPr>
              <a:t>закупки.</a:t>
            </a:r>
            <a:endParaRPr sz="2200" dirty="0">
              <a:latin typeface="Calibri"/>
              <a:cs typeface="Calibri"/>
            </a:endParaRPr>
          </a:p>
        </p:txBody>
      </p:sp>
      <p:sp>
        <p:nvSpPr>
          <p:cNvPr id="4" name="object 4"/>
          <p:cNvSpPr/>
          <p:nvPr/>
        </p:nvSpPr>
        <p:spPr>
          <a:xfrm>
            <a:off x="10993373" y="3716273"/>
            <a:ext cx="385445" cy="1234440"/>
          </a:xfrm>
          <a:custGeom>
            <a:avLst/>
            <a:gdLst/>
            <a:ahLst/>
            <a:cxnLst/>
            <a:rect l="l" t="t" r="r" b="b"/>
            <a:pathLst>
              <a:path w="385445" h="1234439">
                <a:moveTo>
                  <a:pt x="0" y="1041653"/>
                </a:moveTo>
                <a:lnTo>
                  <a:pt x="96266" y="1041653"/>
                </a:lnTo>
                <a:lnTo>
                  <a:pt x="96266" y="0"/>
                </a:lnTo>
                <a:lnTo>
                  <a:pt x="288798" y="0"/>
                </a:lnTo>
                <a:lnTo>
                  <a:pt x="288798" y="1041653"/>
                </a:lnTo>
                <a:lnTo>
                  <a:pt x="385064" y="1041653"/>
                </a:lnTo>
                <a:lnTo>
                  <a:pt x="192532" y="1234439"/>
                </a:lnTo>
                <a:lnTo>
                  <a:pt x="0" y="1041653"/>
                </a:lnTo>
                <a:close/>
              </a:path>
            </a:pathLst>
          </a:custGeom>
          <a:ln w="25908">
            <a:solidFill>
              <a:srgbClr val="385D89"/>
            </a:solidFill>
          </a:ln>
        </p:spPr>
        <p:txBody>
          <a:bodyPr wrap="square" lIns="0" tIns="0" rIns="0" bIns="0" rtlCol="0"/>
          <a:lstStyle/>
          <a:p>
            <a:endParaRPr/>
          </a:p>
        </p:txBody>
      </p:sp>
      <p:sp>
        <p:nvSpPr>
          <p:cNvPr id="5" name="object 5"/>
          <p:cNvSpPr txBox="1"/>
          <p:nvPr/>
        </p:nvSpPr>
        <p:spPr>
          <a:xfrm>
            <a:off x="1270677" y="4800600"/>
            <a:ext cx="10278109" cy="1695336"/>
          </a:xfrm>
          <a:prstGeom prst="rect">
            <a:avLst/>
          </a:prstGeom>
          <a:ln w="9144">
            <a:solidFill>
              <a:srgbClr val="D34817"/>
            </a:solidFill>
          </a:ln>
        </p:spPr>
        <p:txBody>
          <a:bodyPr vert="horz" wrap="square" lIns="0" tIns="0" rIns="0" bIns="0" rtlCol="0">
            <a:spAutoFit/>
          </a:bodyPr>
          <a:lstStyle/>
          <a:p>
            <a:pPr marL="1051560">
              <a:lnSpc>
                <a:spcPts val="2545"/>
              </a:lnSpc>
            </a:pPr>
            <a:r>
              <a:rPr sz="2200" spc="-10" dirty="0">
                <a:solidFill>
                  <a:srgbClr val="1F487C"/>
                </a:solidFill>
                <a:latin typeface="Arial"/>
                <a:cs typeface="Arial"/>
              </a:rPr>
              <a:t>Первая </a:t>
            </a:r>
            <a:r>
              <a:rPr sz="2200" spc="-5" dirty="0">
                <a:solidFill>
                  <a:srgbClr val="1F487C"/>
                </a:solidFill>
                <a:latin typeface="Arial"/>
                <a:cs typeface="Arial"/>
              </a:rPr>
              <a:t>часть </a:t>
            </a:r>
            <a:r>
              <a:rPr sz="2200" spc="-30" dirty="0">
                <a:solidFill>
                  <a:srgbClr val="1F487C"/>
                </a:solidFill>
                <a:latin typeface="Arial"/>
                <a:cs typeface="Arial"/>
              </a:rPr>
              <a:t>отчета </a:t>
            </a:r>
            <a:r>
              <a:rPr sz="2200" spc="-5" dirty="0">
                <a:solidFill>
                  <a:srgbClr val="1F487C"/>
                </a:solidFill>
                <a:latin typeface="Arial"/>
                <a:cs typeface="Arial"/>
              </a:rPr>
              <a:t>– </a:t>
            </a:r>
            <a:r>
              <a:rPr sz="2200" spc="-15" dirty="0">
                <a:solidFill>
                  <a:srgbClr val="1F487C"/>
                </a:solidFill>
                <a:latin typeface="Arial"/>
                <a:cs typeface="Arial"/>
              </a:rPr>
              <a:t>автоматически </a:t>
            </a:r>
            <a:r>
              <a:rPr sz="2200" spc="-5" dirty="0">
                <a:solidFill>
                  <a:srgbClr val="1F487C"/>
                </a:solidFill>
                <a:latin typeface="Arial"/>
                <a:cs typeface="Arial"/>
              </a:rPr>
              <a:t>из реестра</a:t>
            </a:r>
            <a:r>
              <a:rPr sz="2200" spc="185" dirty="0">
                <a:solidFill>
                  <a:srgbClr val="1F487C"/>
                </a:solidFill>
                <a:latin typeface="Arial"/>
                <a:cs typeface="Arial"/>
              </a:rPr>
              <a:t> </a:t>
            </a:r>
            <a:r>
              <a:rPr sz="2200" spc="-15" dirty="0">
                <a:solidFill>
                  <a:srgbClr val="1F487C"/>
                </a:solidFill>
                <a:latin typeface="Arial"/>
                <a:cs typeface="Arial"/>
              </a:rPr>
              <a:t>договоров</a:t>
            </a:r>
            <a:endParaRPr sz="2200" dirty="0">
              <a:latin typeface="Arial"/>
              <a:cs typeface="Arial"/>
            </a:endParaRPr>
          </a:p>
          <a:p>
            <a:pPr>
              <a:lnSpc>
                <a:spcPct val="100000"/>
              </a:lnSpc>
              <a:spcBef>
                <a:spcPts val="50"/>
              </a:spcBef>
            </a:pPr>
            <a:endParaRPr sz="2250" dirty="0">
              <a:latin typeface="Times New Roman"/>
              <a:cs typeface="Times New Roman"/>
            </a:endParaRPr>
          </a:p>
          <a:p>
            <a:pPr algn="ctr">
              <a:lnSpc>
                <a:spcPct val="100000"/>
              </a:lnSpc>
            </a:pPr>
            <a:r>
              <a:rPr sz="2200" spc="-15" dirty="0">
                <a:solidFill>
                  <a:srgbClr val="1F487C"/>
                </a:solidFill>
                <a:latin typeface="Arial"/>
                <a:cs typeface="Arial"/>
              </a:rPr>
              <a:t>Количество </a:t>
            </a:r>
            <a:r>
              <a:rPr sz="2200" spc="-5" dirty="0">
                <a:solidFill>
                  <a:srgbClr val="1F487C"/>
                </a:solidFill>
                <a:latin typeface="Arial"/>
                <a:cs typeface="Arial"/>
              </a:rPr>
              <a:t>и общая стоимость </a:t>
            </a:r>
            <a:r>
              <a:rPr sz="2200" spc="-20" dirty="0">
                <a:solidFill>
                  <a:srgbClr val="1F487C"/>
                </a:solidFill>
                <a:latin typeface="Arial"/>
                <a:cs typeface="Arial"/>
              </a:rPr>
              <a:t>заполняется </a:t>
            </a:r>
            <a:r>
              <a:rPr sz="2200" spc="-15" dirty="0">
                <a:solidFill>
                  <a:srgbClr val="1F487C"/>
                </a:solidFill>
                <a:latin typeface="Arial"/>
                <a:cs typeface="Arial"/>
              </a:rPr>
              <a:t>автоматически </a:t>
            </a:r>
            <a:r>
              <a:rPr sz="2200" spc="-5" dirty="0">
                <a:solidFill>
                  <a:srgbClr val="1F487C"/>
                </a:solidFill>
                <a:latin typeface="Arial"/>
                <a:cs typeface="Arial"/>
              </a:rPr>
              <a:t>по </a:t>
            </a:r>
            <a:r>
              <a:rPr sz="2200" spc="-10" dirty="0">
                <a:solidFill>
                  <a:srgbClr val="1F487C"/>
                </a:solidFill>
                <a:latin typeface="Arial"/>
                <a:cs typeface="Arial"/>
              </a:rPr>
              <a:t>реестру</a:t>
            </a:r>
            <a:r>
              <a:rPr sz="2200" spc="200" dirty="0">
                <a:solidFill>
                  <a:srgbClr val="1F487C"/>
                </a:solidFill>
                <a:latin typeface="Arial"/>
                <a:cs typeface="Arial"/>
              </a:rPr>
              <a:t> </a:t>
            </a:r>
            <a:r>
              <a:rPr sz="2200" spc="-15" dirty="0">
                <a:solidFill>
                  <a:srgbClr val="1F487C"/>
                </a:solidFill>
                <a:latin typeface="Arial"/>
                <a:cs typeface="Arial"/>
              </a:rPr>
              <a:t>договоров</a:t>
            </a:r>
            <a:endParaRPr sz="2200" dirty="0">
              <a:latin typeface="Arial"/>
              <a:cs typeface="Arial"/>
            </a:endParaRPr>
          </a:p>
          <a:p>
            <a:pPr algn="ctr">
              <a:lnSpc>
                <a:spcPct val="100000"/>
              </a:lnSpc>
            </a:pPr>
            <a:r>
              <a:rPr sz="2200" b="1" spc="-25" dirty="0">
                <a:solidFill>
                  <a:srgbClr val="1F487C"/>
                </a:solidFill>
                <a:latin typeface="Arial"/>
                <a:cs typeface="Arial"/>
              </a:rPr>
              <a:t>(исходя </a:t>
            </a:r>
            <a:r>
              <a:rPr sz="2200" b="1" spc="-10" dirty="0">
                <a:solidFill>
                  <a:srgbClr val="1F487C"/>
                </a:solidFill>
                <a:latin typeface="Arial"/>
                <a:cs typeface="Arial"/>
              </a:rPr>
              <a:t>из </a:t>
            </a:r>
            <a:r>
              <a:rPr sz="2200" b="1" spc="-30" dirty="0">
                <a:solidFill>
                  <a:srgbClr val="1F487C"/>
                </a:solidFill>
                <a:latin typeface="Arial"/>
                <a:cs typeface="Arial"/>
              </a:rPr>
              <a:t>того, </a:t>
            </a:r>
            <a:r>
              <a:rPr sz="2200" b="1" spc="-35" dirty="0">
                <a:solidFill>
                  <a:srgbClr val="1F487C"/>
                </a:solidFill>
                <a:latin typeface="Arial"/>
                <a:cs typeface="Arial"/>
              </a:rPr>
              <a:t>что </a:t>
            </a:r>
            <a:r>
              <a:rPr sz="2200" b="1" spc="-25" dirty="0">
                <a:solidFill>
                  <a:srgbClr val="1F487C"/>
                </a:solidFill>
                <a:latin typeface="Arial"/>
                <a:cs typeface="Arial"/>
              </a:rPr>
              <a:t>есть </a:t>
            </a:r>
            <a:r>
              <a:rPr sz="2200" b="1" spc="-5" dirty="0">
                <a:solidFill>
                  <a:srgbClr val="1F487C"/>
                </a:solidFill>
                <a:latin typeface="Arial"/>
                <a:cs typeface="Arial"/>
              </a:rPr>
              <a:t>в</a:t>
            </a:r>
            <a:r>
              <a:rPr sz="2200" b="1" spc="254" dirty="0">
                <a:solidFill>
                  <a:srgbClr val="1F487C"/>
                </a:solidFill>
                <a:latin typeface="Arial"/>
                <a:cs typeface="Arial"/>
              </a:rPr>
              <a:t> </a:t>
            </a:r>
            <a:r>
              <a:rPr sz="2200" b="1" spc="-10" dirty="0">
                <a:solidFill>
                  <a:srgbClr val="1F487C"/>
                </a:solidFill>
                <a:latin typeface="Arial"/>
                <a:cs typeface="Arial"/>
              </a:rPr>
              <a:t>реестре</a:t>
            </a:r>
            <a:r>
              <a:rPr sz="1600" b="1" spc="-10" dirty="0">
                <a:solidFill>
                  <a:srgbClr val="1F487C"/>
                </a:solidFill>
                <a:latin typeface="Arial"/>
                <a:cs typeface="Arial"/>
              </a:rPr>
              <a:t>)</a:t>
            </a:r>
            <a:endParaRPr sz="1600" dirty="0">
              <a:latin typeface="Arial"/>
              <a:cs typeface="Arial"/>
            </a:endParaRPr>
          </a:p>
        </p:txBody>
      </p:sp>
      <p:sp>
        <p:nvSpPr>
          <p:cNvPr id="6" name="Прямоугольник 5"/>
          <p:cNvSpPr/>
          <p:nvPr/>
        </p:nvSpPr>
        <p:spPr>
          <a:xfrm>
            <a:off x="2578533" y="76860"/>
            <a:ext cx="7662399" cy="1200329"/>
          </a:xfrm>
          <a:prstGeom prst="rect">
            <a:avLst/>
          </a:prstGeom>
        </p:spPr>
        <p:txBody>
          <a:bodyPr wrap="square">
            <a:spAutoFit/>
          </a:bodyPr>
          <a:lstStyle/>
          <a:p>
            <a:r>
              <a:rPr lang="ru-RU" b="1" dirty="0">
                <a:solidFill>
                  <a:srgbClr val="22272F"/>
                </a:solidFill>
                <a:latin typeface="PT Serif"/>
              </a:rPr>
              <a:t>VIII. Порядок размещения отчетности о заключенных </a:t>
            </a:r>
            <a:r>
              <a:rPr lang="ru-RU" b="1" dirty="0" smtClean="0">
                <a:solidFill>
                  <a:srgbClr val="22272F"/>
                </a:solidFill>
                <a:latin typeface="PT Serif"/>
              </a:rPr>
              <a:t>договорах</a:t>
            </a:r>
          </a:p>
          <a:p>
            <a:r>
              <a:rPr lang="ru-RU" b="1" dirty="0"/>
              <a:t>Постановление Правительства РФ от 10 сентября 2012 г. N 908 "Об утверждении Положения о размещении в единой информационной системе информации о закупке</a:t>
            </a:r>
            <a:r>
              <a:rPr lang="ru-RU" b="1" dirty="0" smtClean="0"/>
              <a:t>"</a:t>
            </a:r>
            <a:endParaRPr lang="ru-RU" dirty="0"/>
          </a:p>
        </p:txBody>
      </p:sp>
    </p:spTree>
    <p:extLst>
      <p:ext uri="{BB962C8B-B14F-4D97-AF65-F5344CB8AC3E}">
        <p14:creationId xmlns:p14="http://schemas.microsoft.com/office/powerpoint/2010/main" val="10197768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229350" y="352425"/>
            <a:ext cx="5962650" cy="368300"/>
          </a:xfrm>
          <a:prstGeom prst="rect">
            <a:avLst/>
          </a:prstGeom>
        </p:spPr>
        <p:txBody>
          <a:bodyPr vert="horz" wrap="square" lIns="0" tIns="0" rIns="0" bIns="0" rtlCol="0">
            <a:spAutoFit/>
          </a:bodyPr>
          <a:lstStyle/>
          <a:p>
            <a:pPr marL="12700">
              <a:lnSpc>
                <a:spcPct val="100000"/>
              </a:lnSpc>
            </a:pPr>
            <a:r>
              <a:rPr lang="ru-RU" sz="2400" spc="-5" dirty="0" smtClean="0">
                <a:latin typeface="+mn-lt"/>
                <a:cs typeface="Trebuchet MS"/>
              </a:rPr>
              <a:t>Е</a:t>
            </a:r>
            <a:r>
              <a:rPr sz="2400" spc="-5" dirty="0" err="1" smtClean="0">
                <a:latin typeface="+mn-lt"/>
                <a:cs typeface="Trebuchet MS"/>
              </a:rPr>
              <a:t>жемесячная</a:t>
            </a:r>
            <a:r>
              <a:rPr sz="2400" spc="-140" dirty="0" smtClean="0">
                <a:latin typeface="+mn-lt"/>
                <a:cs typeface="Trebuchet MS"/>
              </a:rPr>
              <a:t> </a:t>
            </a:r>
            <a:r>
              <a:rPr sz="2400" spc="-5" dirty="0">
                <a:latin typeface="+mn-lt"/>
                <a:cs typeface="Trebuchet MS"/>
              </a:rPr>
              <a:t>отчетность</a:t>
            </a:r>
            <a:endParaRPr sz="2400" dirty="0">
              <a:latin typeface="+mn-lt"/>
              <a:cs typeface="Trebuchet MS"/>
            </a:endParaRPr>
          </a:p>
        </p:txBody>
      </p:sp>
      <p:sp>
        <p:nvSpPr>
          <p:cNvPr id="3" name="object 3"/>
          <p:cNvSpPr txBox="1"/>
          <p:nvPr/>
        </p:nvSpPr>
        <p:spPr>
          <a:xfrm>
            <a:off x="1143000" y="1490888"/>
            <a:ext cx="10114026" cy="4616648"/>
          </a:xfrm>
          <a:prstGeom prst="rect">
            <a:avLst/>
          </a:prstGeom>
        </p:spPr>
        <p:txBody>
          <a:bodyPr vert="horz" wrap="square" lIns="0" tIns="0" rIns="0" bIns="0" rtlCol="0">
            <a:spAutoFit/>
          </a:bodyPr>
          <a:lstStyle/>
          <a:p>
            <a:pPr marL="539750">
              <a:lnSpc>
                <a:spcPct val="100000"/>
              </a:lnSpc>
            </a:pPr>
            <a:r>
              <a:rPr sz="2000" spc="-10" dirty="0">
                <a:solidFill>
                  <a:srgbClr val="1F487C"/>
                </a:solidFill>
                <a:latin typeface="Calibri"/>
                <a:cs typeface="Calibri"/>
              </a:rPr>
              <a:t>Вторая </a:t>
            </a:r>
            <a:r>
              <a:rPr sz="2000" spc="-5" dirty="0">
                <a:solidFill>
                  <a:srgbClr val="1F487C"/>
                </a:solidFill>
                <a:latin typeface="Calibri"/>
                <a:cs typeface="Calibri"/>
              </a:rPr>
              <a:t>часть отчета </a:t>
            </a:r>
            <a:r>
              <a:rPr sz="2000" dirty="0">
                <a:solidFill>
                  <a:srgbClr val="1F487C"/>
                </a:solidFill>
                <a:latin typeface="Calibri"/>
                <a:cs typeface="Calibri"/>
              </a:rPr>
              <a:t>– </a:t>
            </a:r>
            <a:r>
              <a:rPr sz="2000" spc="-10" dirty="0">
                <a:solidFill>
                  <a:srgbClr val="1F487C"/>
                </a:solidFill>
                <a:latin typeface="Calibri"/>
                <a:cs typeface="Calibri"/>
              </a:rPr>
              <a:t>заказчика </a:t>
            </a:r>
            <a:r>
              <a:rPr sz="2000" spc="-5" dirty="0">
                <a:solidFill>
                  <a:srgbClr val="1F487C"/>
                </a:solidFill>
                <a:latin typeface="Calibri"/>
                <a:cs typeface="Calibri"/>
              </a:rPr>
              <a:t>САМИ</a:t>
            </a:r>
            <a:r>
              <a:rPr sz="2000" spc="-114" dirty="0">
                <a:solidFill>
                  <a:srgbClr val="1F487C"/>
                </a:solidFill>
                <a:latin typeface="Calibri"/>
                <a:cs typeface="Calibri"/>
              </a:rPr>
              <a:t> </a:t>
            </a:r>
            <a:r>
              <a:rPr sz="2000" spc="-5" dirty="0">
                <a:solidFill>
                  <a:srgbClr val="1F487C"/>
                </a:solidFill>
                <a:latin typeface="Calibri"/>
                <a:cs typeface="Calibri"/>
              </a:rPr>
              <a:t>размещают</a:t>
            </a:r>
            <a:endParaRPr sz="2000" dirty="0">
              <a:latin typeface="Calibri"/>
              <a:cs typeface="Calibri"/>
            </a:endParaRPr>
          </a:p>
          <a:p>
            <a:pPr>
              <a:lnSpc>
                <a:spcPct val="100000"/>
              </a:lnSpc>
              <a:spcBef>
                <a:spcPts val="30"/>
              </a:spcBef>
            </a:pPr>
            <a:endParaRPr sz="2000" dirty="0">
              <a:latin typeface="Times New Roman"/>
              <a:cs typeface="Times New Roman"/>
            </a:endParaRPr>
          </a:p>
          <a:p>
            <a:pPr marL="12700">
              <a:lnSpc>
                <a:spcPct val="100000"/>
              </a:lnSpc>
            </a:pPr>
            <a:r>
              <a:rPr sz="2000" spc="-10" dirty="0">
                <a:latin typeface="Calibri"/>
                <a:cs typeface="Calibri"/>
              </a:rPr>
              <a:t>Заказчик </a:t>
            </a:r>
            <a:r>
              <a:rPr sz="2000" b="1" spc="-5" dirty="0">
                <a:solidFill>
                  <a:srgbClr val="FF0000"/>
                </a:solidFill>
                <a:latin typeface="Calibri"/>
                <a:cs typeface="Calibri"/>
              </a:rPr>
              <a:t>не позднее 10-го </a:t>
            </a:r>
            <a:r>
              <a:rPr sz="2000" b="1" dirty="0">
                <a:solidFill>
                  <a:srgbClr val="FF0000"/>
                </a:solidFill>
                <a:latin typeface="Calibri"/>
                <a:cs typeface="Calibri"/>
              </a:rPr>
              <a:t>числа </a:t>
            </a:r>
            <a:r>
              <a:rPr sz="2000" b="1" spc="-5" dirty="0">
                <a:solidFill>
                  <a:srgbClr val="FF0000"/>
                </a:solidFill>
                <a:latin typeface="Calibri"/>
                <a:cs typeface="Calibri"/>
              </a:rPr>
              <a:t>месяца</a:t>
            </a:r>
            <a:r>
              <a:rPr sz="2000" spc="-5" dirty="0">
                <a:latin typeface="Calibri"/>
                <a:cs typeface="Calibri"/>
              </a:rPr>
              <a:t>, </a:t>
            </a:r>
            <a:r>
              <a:rPr sz="2000" spc="-10" dirty="0">
                <a:latin typeface="Calibri"/>
                <a:cs typeface="Calibri"/>
              </a:rPr>
              <a:t>следующего </a:t>
            </a:r>
            <a:r>
              <a:rPr sz="2000" spc="-5" dirty="0">
                <a:latin typeface="Calibri"/>
                <a:cs typeface="Calibri"/>
              </a:rPr>
              <a:t>за</a:t>
            </a:r>
            <a:r>
              <a:rPr sz="2000" spc="45" dirty="0">
                <a:latin typeface="Calibri"/>
                <a:cs typeface="Calibri"/>
              </a:rPr>
              <a:t> </a:t>
            </a:r>
            <a:r>
              <a:rPr sz="2000" spc="-10" dirty="0">
                <a:latin typeface="Calibri"/>
                <a:cs typeface="Calibri"/>
              </a:rPr>
              <a:t>отчетным:</a:t>
            </a:r>
            <a:endParaRPr sz="2000" dirty="0">
              <a:latin typeface="Calibri"/>
              <a:cs typeface="Calibri"/>
            </a:endParaRPr>
          </a:p>
          <a:p>
            <a:pPr marL="12700" marR="142240">
              <a:lnSpc>
                <a:spcPct val="100000"/>
              </a:lnSpc>
            </a:pPr>
            <a:r>
              <a:rPr sz="2000" spc="-5" dirty="0">
                <a:latin typeface="Calibri"/>
                <a:cs typeface="Calibri"/>
              </a:rPr>
              <a:t>а) включает </a:t>
            </a:r>
            <a:r>
              <a:rPr sz="2000" dirty="0">
                <a:latin typeface="Calibri"/>
                <a:cs typeface="Calibri"/>
              </a:rPr>
              <a:t>в </a:t>
            </a:r>
            <a:r>
              <a:rPr sz="2000" spc="-10" dirty="0">
                <a:latin typeface="Calibri"/>
                <a:cs typeface="Calibri"/>
              </a:rPr>
              <a:t>сведения </a:t>
            </a:r>
            <a:r>
              <a:rPr sz="2000" spc="-5" dirty="0">
                <a:latin typeface="Calibri"/>
                <a:cs typeface="Calibri"/>
              </a:rPr>
              <a:t>о заключенных </a:t>
            </a:r>
            <a:r>
              <a:rPr sz="2000" spc="-10" dirty="0">
                <a:latin typeface="Calibri"/>
                <a:cs typeface="Calibri"/>
              </a:rPr>
              <a:t>договорах предусмотренную настоящим </a:t>
            </a:r>
            <a:r>
              <a:rPr sz="2000" spc="-15" dirty="0">
                <a:latin typeface="Calibri"/>
                <a:cs typeface="Calibri"/>
              </a:rPr>
              <a:t>Положением </a:t>
            </a:r>
            <a:r>
              <a:rPr sz="2000" spc="-5" dirty="0">
                <a:latin typeface="Calibri"/>
                <a:cs typeface="Calibri"/>
              </a:rPr>
              <a:t>информацию </a:t>
            </a:r>
            <a:r>
              <a:rPr sz="2000" dirty="0">
                <a:latin typeface="Calibri"/>
                <a:cs typeface="Calibri"/>
              </a:rPr>
              <a:t>в  </a:t>
            </a:r>
            <a:r>
              <a:rPr sz="2000" spc="-5" dirty="0">
                <a:latin typeface="Calibri"/>
                <a:cs typeface="Calibri"/>
              </a:rPr>
              <a:t>отношении</a:t>
            </a:r>
            <a:r>
              <a:rPr sz="2000" spc="-55" dirty="0">
                <a:latin typeface="Calibri"/>
                <a:cs typeface="Calibri"/>
              </a:rPr>
              <a:t> </a:t>
            </a:r>
            <a:r>
              <a:rPr sz="2000" spc="-5" dirty="0">
                <a:latin typeface="Calibri"/>
                <a:cs typeface="Calibri"/>
              </a:rPr>
              <a:t>закупок:</a:t>
            </a:r>
            <a:endParaRPr sz="2000" dirty="0">
              <a:latin typeface="Calibri"/>
              <a:cs typeface="Calibri"/>
            </a:endParaRPr>
          </a:p>
          <a:p>
            <a:pPr marL="299085" marR="41275" indent="-286385">
              <a:lnSpc>
                <a:spcPct val="100000"/>
              </a:lnSpc>
              <a:buFont typeface="Arial"/>
              <a:buChar char="•"/>
              <a:tabLst>
                <a:tab pos="299085" algn="l"/>
                <a:tab pos="299720" algn="l"/>
              </a:tabLst>
            </a:pPr>
            <a:r>
              <a:rPr sz="2000" spc="-10" dirty="0">
                <a:latin typeface="Calibri"/>
                <a:cs typeface="Calibri"/>
              </a:rPr>
              <a:t>сведения </a:t>
            </a:r>
            <a:r>
              <a:rPr sz="2000" spc="-5" dirty="0">
                <a:latin typeface="Calibri"/>
                <a:cs typeface="Calibri"/>
              </a:rPr>
              <a:t>о </a:t>
            </a:r>
            <a:r>
              <a:rPr sz="2000" spc="-10" dirty="0">
                <a:latin typeface="Calibri"/>
                <a:cs typeface="Calibri"/>
              </a:rPr>
              <a:t>которых </a:t>
            </a:r>
            <a:r>
              <a:rPr sz="2000" spc="-5" dirty="0">
                <a:latin typeface="Calibri"/>
                <a:cs typeface="Calibri"/>
              </a:rPr>
              <a:t>не </a:t>
            </a:r>
            <a:r>
              <a:rPr sz="2000" spc="-15" dirty="0">
                <a:latin typeface="Calibri"/>
                <a:cs typeface="Calibri"/>
              </a:rPr>
              <a:t>подлежат </a:t>
            </a:r>
            <a:r>
              <a:rPr sz="2000" spc="-5" dirty="0">
                <a:latin typeface="Calibri"/>
                <a:cs typeface="Calibri"/>
              </a:rPr>
              <a:t>размещению </a:t>
            </a:r>
            <a:r>
              <a:rPr sz="2000" dirty="0">
                <a:latin typeface="Calibri"/>
                <a:cs typeface="Calibri"/>
              </a:rPr>
              <a:t>в </a:t>
            </a:r>
            <a:r>
              <a:rPr sz="2000" spc="-10" dirty="0">
                <a:latin typeface="Calibri"/>
                <a:cs typeface="Calibri"/>
              </a:rPr>
              <a:t>единой </a:t>
            </a:r>
            <a:r>
              <a:rPr sz="2000" spc="-5" dirty="0">
                <a:latin typeface="Calibri"/>
                <a:cs typeface="Calibri"/>
              </a:rPr>
              <a:t>информационной </a:t>
            </a:r>
            <a:r>
              <a:rPr sz="2000" spc="-10" dirty="0">
                <a:latin typeface="Calibri"/>
                <a:cs typeface="Calibri"/>
              </a:rPr>
              <a:t>системе </a:t>
            </a:r>
            <a:r>
              <a:rPr sz="2000" dirty="0">
                <a:latin typeface="Calibri"/>
                <a:cs typeface="Calibri"/>
              </a:rPr>
              <a:t>в </a:t>
            </a:r>
            <a:r>
              <a:rPr sz="2000" spc="-10" dirty="0">
                <a:latin typeface="Calibri"/>
                <a:cs typeface="Calibri"/>
              </a:rPr>
              <a:t>соответствии </a:t>
            </a:r>
            <a:r>
              <a:rPr sz="2000" dirty="0">
                <a:latin typeface="Calibri"/>
                <a:cs typeface="Calibri"/>
              </a:rPr>
              <a:t>с </a:t>
            </a:r>
            <a:r>
              <a:rPr sz="2000" spc="-5" dirty="0">
                <a:latin typeface="Calibri"/>
                <a:cs typeface="Calibri"/>
              </a:rPr>
              <a:t>частью  </a:t>
            </a:r>
            <a:r>
              <a:rPr sz="2000" dirty="0">
                <a:latin typeface="Calibri"/>
                <a:cs typeface="Calibri"/>
              </a:rPr>
              <a:t>15 </a:t>
            </a:r>
            <a:r>
              <a:rPr sz="2000" spc="-5" dirty="0">
                <a:latin typeface="Calibri"/>
                <a:cs typeface="Calibri"/>
              </a:rPr>
              <a:t>статьи </a:t>
            </a:r>
            <a:r>
              <a:rPr sz="2000" dirty="0">
                <a:latin typeface="Calibri"/>
                <a:cs typeface="Calibri"/>
              </a:rPr>
              <a:t>4 </a:t>
            </a:r>
            <a:r>
              <a:rPr sz="2000" dirty="0" smtClean="0">
                <a:latin typeface="Calibri"/>
                <a:cs typeface="Calibri"/>
              </a:rPr>
              <a:t> </a:t>
            </a:r>
            <a:r>
              <a:rPr sz="2000" spc="-10" dirty="0">
                <a:latin typeface="Calibri"/>
                <a:cs typeface="Calibri"/>
              </a:rPr>
              <a:t>закона;</a:t>
            </a:r>
            <a:endParaRPr sz="2000" dirty="0">
              <a:latin typeface="Calibri"/>
              <a:cs typeface="Calibri"/>
            </a:endParaRPr>
          </a:p>
          <a:p>
            <a:pPr marL="298450" marR="5080" indent="-285750">
              <a:lnSpc>
                <a:spcPct val="100000"/>
              </a:lnSpc>
              <a:buFont typeface="Arial"/>
              <a:buChar char="•"/>
              <a:tabLst>
                <a:tab pos="299085" algn="l"/>
                <a:tab pos="299720" algn="l"/>
              </a:tabLst>
            </a:pPr>
            <a:r>
              <a:rPr sz="2000" spc="-5" dirty="0">
                <a:latin typeface="Calibri"/>
                <a:cs typeface="Calibri"/>
              </a:rPr>
              <a:t>указанных </a:t>
            </a:r>
            <a:r>
              <a:rPr sz="2000" dirty="0">
                <a:latin typeface="Calibri"/>
                <a:cs typeface="Calibri"/>
              </a:rPr>
              <a:t>в </a:t>
            </a:r>
            <a:r>
              <a:rPr sz="2000" spc="-5" dirty="0">
                <a:latin typeface="Calibri"/>
                <a:cs typeface="Calibri"/>
              </a:rPr>
              <a:t>пунктах </a:t>
            </a:r>
            <a:r>
              <a:rPr sz="2000" dirty="0">
                <a:latin typeface="Calibri"/>
                <a:cs typeface="Calibri"/>
              </a:rPr>
              <a:t>1 - 3 </a:t>
            </a:r>
            <a:r>
              <a:rPr sz="2000" spc="-5" dirty="0">
                <a:latin typeface="Calibri"/>
                <a:cs typeface="Calibri"/>
              </a:rPr>
              <a:t>части </a:t>
            </a:r>
            <a:r>
              <a:rPr sz="2000" dirty="0">
                <a:latin typeface="Calibri"/>
                <a:cs typeface="Calibri"/>
              </a:rPr>
              <a:t>15 </a:t>
            </a:r>
            <a:r>
              <a:rPr sz="2000" spc="-5" dirty="0">
                <a:latin typeface="Calibri"/>
                <a:cs typeface="Calibri"/>
              </a:rPr>
              <a:t>статьи </a:t>
            </a:r>
            <a:r>
              <a:rPr sz="2000" dirty="0">
                <a:latin typeface="Calibri"/>
                <a:cs typeface="Calibri"/>
              </a:rPr>
              <a:t>4 </a:t>
            </a:r>
            <a:r>
              <a:rPr sz="2000" spc="-10" dirty="0">
                <a:latin typeface="Calibri"/>
                <a:cs typeface="Calibri"/>
              </a:rPr>
              <a:t>закона, </a:t>
            </a:r>
            <a:r>
              <a:rPr sz="2000" dirty="0">
                <a:latin typeface="Calibri"/>
                <a:cs typeface="Calibri"/>
              </a:rPr>
              <a:t>в </a:t>
            </a:r>
            <a:r>
              <a:rPr sz="2000" spc="-5" dirty="0">
                <a:latin typeface="Calibri"/>
                <a:cs typeface="Calibri"/>
              </a:rPr>
              <a:t>случае принятия </a:t>
            </a:r>
            <a:r>
              <a:rPr sz="2000" spc="-10" dirty="0">
                <a:latin typeface="Calibri"/>
                <a:cs typeface="Calibri"/>
              </a:rPr>
              <a:t>заказчиком </a:t>
            </a:r>
            <a:r>
              <a:rPr sz="2000" spc="-5" dirty="0">
                <a:latin typeface="Calibri"/>
                <a:cs typeface="Calibri"/>
              </a:rPr>
              <a:t>решения о неразмещении  </a:t>
            </a:r>
            <a:r>
              <a:rPr sz="2000" spc="-10" dirty="0">
                <a:latin typeface="Calibri"/>
                <a:cs typeface="Calibri"/>
              </a:rPr>
              <a:t>сведений </a:t>
            </a:r>
            <a:r>
              <a:rPr sz="2000" spc="-5" dirty="0">
                <a:latin typeface="Calibri"/>
                <a:cs typeface="Calibri"/>
              </a:rPr>
              <a:t>о таких закупках </a:t>
            </a:r>
            <a:r>
              <a:rPr sz="2000" dirty="0">
                <a:latin typeface="Calibri"/>
                <a:cs typeface="Calibri"/>
              </a:rPr>
              <a:t>в </a:t>
            </a:r>
            <a:r>
              <a:rPr lang="ru-RU" sz="2000" spc="-10" dirty="0" smtClean="0">
                <a:latin typeface="Calibri"/>
                <a:cs typeface="Calibri"/>
              </a:rPr>
              <a:t>ЕИС</a:t>
            </a:r>
            <a:r>
              <a:rPr sz="2000" spc="-10" dirty="0" smtClean="0">
                <a:latin typeface="Calibri"/>
                <a:cs typeface="Calibri"/>
              </a:rPr>
              <a:t>;</a:t>
            </a:r>
            <a:endParaRPr sz="2000" dirty="0">
              <a:latin typeface="Calibri"/>
              <a:cs typeface="Calibri"/>
            </a:endParaRPr>
          </a:p>
          <a:p>
            <a:pPr marL="299085" marR="550545" indent="-286385">
              <a:lnSpc>
                <a:spcPct val="100000"/>
              </a:lnSpc>
              <a:buFont typeface="Arial"/>
              <a:buChar char="•"/>
              <a:tabLst>
                <a:tab pos="299085" algn="l"/>
                <a:tab pos="299720" algn="l"/>
              </a:tabLst>
            </a:pPr>
            <a:r>
              <a:rPr sz="2000" u="sng" dirty="0">
                <a:latin typeface="Calibri"/>
                <a:cs typeface="Calibri"/>
              </a:rPr>
              <a:t>у </a:t>
            </a:r>
            <a:r>
              <a:rPr sz="2000" u="sng" spc="-10" dirty="0">
                <a:latin typeface="Calibri"/>
                <a:cs typeface="Calibri"/>
              </a:rPr>
              <a:t>единственного </a:t>
            </a:r>
            <a:r>
              <a:rPr sz="2000" u="sng" spc="-5" dirty="0">
                <a:latin typeface="Calibri"/>
                <a:cs typeface="Calibri"/>
              </a:rPr>
              <a:t>поставщика </a:t>
            </a:r>
            <a:r>
              <a:rPr sz="2000" u="sng" spc="-10" dirty="0">
                <a:latin typeface="Calibri"/>
                <a:cs typeface="Calibri"/>
              </a:rPr>
              <a:t>(исполнителя, подрядчика), </a:t>
            </a:r>
            <a:r>
              <a:rPr sz="2000" u="sng" spc="-5" dirty="0">
                <a:latin typeface="Calibri"/>
                <a:cs typeface="Calibri"/>
              </a:rPr>
              <a:t>если </a:t>
            </a:r>
            <a:r>
              <a:rPr sz="2000" u="sng" dirty="0">
                <a:latin typeface="Calibri"/>
                <a:cs typeface="Calibri"/>
              </a:rPr>
              <a:t>в </a:t>
            </a:r>
            <a:r>
              <a:rPr sz="2000" u="sng" spc="-10" dirty="0">
                <a:latin typeface="Calibri"/>
                <a:cs typeface="Calibri"/>
              </a:rPr>
              <a:t>соответствии </a:t>
            </a:r>
            <a:r>
              <a:rPr sz="2000" u="sng" dirty="0">
                <a:latin typeface="Calibri"/>
                <a:cs typeface="Calibri"/>
              </a:rPr>
              <a:t>с </a:t>
            </a:r>
            <a:r>
              <a:rPr sz="2000" u="sng" spc="-15" dirty="0">
                <a:latin typeface="Calibri"/>
                <a:cs typeface="Calibri"/>
              </a:rPr>
              <a:t>положением </a:t>
            </a:r>
            <a:r>
              <a:rPr sz="2000" u="sng" spc="-5" dirty="0">
                <a:latin typeface="Calibri"/>
                <a:cs typeface="Calibri"/>
              </a:rPr>
              <a:t>о закупке  </a:t>
            </a:r>
            <a:r>
              <a:rPr sz="2000" u="sng" spc="-10" dirty="0">
                <a:latin typeface="Calibri"/>
                <a:cs typeface="Calibri"/>
              </a:rPr>
              <a:t>сведения </a:t>
            </a:r>
            <a:r>
              <a:rPr sz="2000" u="sng" spc="-5" dirty="0">
                <a:latin typeface="Calibri"/>
                <a:cs typeface="Calibri"/>
              </a:rPr>
              <a:t>о таких закупках не </a:t>
            </a:r>
            <a:r>
              <a:rPr sz="2000" u="sng" spc="-10" dirty="0">
                <a:latin typeface="Calibri"/>
                <a:cs typeface="Calibri"/>
              </a:rPr>
              <a:t>размещаются заказчиком </a:t>
            </a:r>
            <a:r>
              <a:rPr sz="2000" u="sng" dirty="0">
                <a:latin typeface="Calibri"/>
                <a:cs typeface="Calibri"/>
              </a:rPr>
              <a:t>в </a:t>
            </a:r>
            <a:r>
              <a:rPr lang="ru-RU" sz="2000" u="sng" spc="-10" dirty="0" smtClean="0">
                <a:latin typeface="Calibri"/>
                <a:cs typeface="Calibri"/>
              </a:rPr>
              <a:t>ЕИС </a:t>
            </a:r>
            <a:r>
              <a:rPr lang="ru-RU" sz="2000" b="1" u="sng" spc="-10" dirty="0" smtClean="0">
                <a:solidFill>
                  <a:srgbClr val="FF0000"/>
                </a:solidFill>
                <a:latin typeface="Calibri"/>
                <a:cs typeface="Calibri"/>
              </a:rPr>
              <a:t>– неизвестно что это???</a:t>
            </a:r>
            <a:r>
              <a:rPr sz="2000" u="sng" spc="-10" dirty="0" smtClean="0">
                <a:latin typeface="Calibri"/>
                <a:cs typeface="Calibri"/>
              </a:rPr>
              <a:t>;</a:t>
            </a:r>
            <a:endParaRPr sz="2000" u="sng" dirty="0">
              <a:latin typeface="Calibri"/>
              <a:cs typeface="Calibri"/>
            </a:endParaRPr>
          </a:p>
          <a:p>
            <a:pPr>
              <a:lnSpc>
                <a:spcPct val="100000"/>
              </a:lnSpc>
              <a:spcBef>
                <a:spcPts val="30"/>
              </a:spcBef>
            </a:pPr>
            <a:endParaRPr sz="2000" dirty="0">
              <a:latin typeface="Times New Roman"/>
              <a:cs typeface="Times New Roman"/>
            </a:endParaRPr>
          </a:p>
          <a:p>
            <a:pPr marL="12700" marR="260350">
              <a:lnSpc>
                <a:spcPct val="100000"/>
              </a:lnSpc>
            </a:pPr>
            <a:r>
              <a:rPr sz="2000" dirty="0">
                <a:latin typeface="Calibri"/>
                <a:cs typeface="Calibri"/>
              </a:rPr>
              <a:t>б) </a:t>
            </a:r>
            <a:r>
              <a:rPr sz="2000" spc="-10" dirty="0">
                <a:latin typeface="Calibri"/>
                <a:cs typeface="Calibri"/>
              </a:rPr>
              <a:t>подписывает сведения </a:t>
            </a:r>
            <a:r>
              <a:rPr sz="2000" spc="-5" dirty="0">
                <a:latin typeface="Calibri"/>
                <a:cs typeface="Calibri"/>
              </a:rPr>
              <a:t>о заключенных </a:t>
            </a:r>
            <a:r>
              <a:rPr sz="2000" spc="-10" dirty="0">
                <a:latin typeface="Calibri"/>
                <a:cs typeface="Calibri"/>
              </a:rPr>
              <a:t>договорах </a:t>
            </a:r>
            <a:r>
              <a:rPr sz="2000" spc="-5" dirty="0">
                <a:latin typeface="Calibri"/>
                <a:cs typeface="Calibri"/>
              </a:rPr>
              <a:t>усиленной квалифицированной </a:t>
            </a:r>
            <a:r>
              <a:rPr sz="2000" spc="-10" dirty="0">
                <a:latin typeface="Calibri"/>
                <a:cs typeface="Calibri"/>
              </a:rPr>
              <a:t>электронной </a:t>
            </a:r>
            <a:r>
              <a:rPr sz="2000" spc="-15" dirty="0">
                <a:latin typeface="Calibri"/>
                <a:cs typeface="Calibri"/>
              </a:rPr>
              <a:t>подписью  </a:t>
            </a:r>
            <a:r>
              <a:rPr sz="2000" spc="-5" dirty="0">
                <a:latin typeface="Calibri"/>
                <a:cs typeface="Calibri"/>
              </a:rPr>
              <a:t>лица, </a:t>
            </a:r>
            <a:r>
              <a:rPr sz="2000" spc="-10" dirty="0">
                <a:latin typeface="Calibri"/>
                <a:cs typeface="Calibri"/>
              </a:rPr>
              <a:t>имеющего </a:t>
            </a:r>
            <a:r>
              <a:rPr sz="2000" spc="-5" dirty="0">
                <a:latin typeface="Calibri"/>
                <a:cs typeface="Calibri"/>
              </a:rPr>
              <a:t>право действовать </a:t>
            </a:r>
            <a:r>
              <a:rPr sz="2000" spc="-10" dirty="0">
                <a:latin typeface="Calibri"/>
                <a:cs typeface="Calibri"/>
              </a:rPr>
              <a:t>от </a:t>
            </a:r>
            <a:r>
              <a:rPr sz="2000" spc="-5" dirty="0">
                <a:latin typeface="Calibri"/>
                <a:cs typeface="Calibri"/>
              </a:rPr>
              <a:t>имени</a:t>
            </a:r>
            <a:r>
              <a:rPr sz="2000" spc="100" dirty="0">
                <a:latin typeface="Calibri"/>
                <a:cs typeface="Calibri"/>
              </a:rPr>
              <a:t> </a:t>
            </a:r>
            <a:r>
              <a:rPr sz="2000" spc="-10" dirty="0">
                <a:latin typeface="Calibri"/>
                <a:cs typeface="Calibri"/>
              </a:rPr>
              <a:t>заказчика.</a:t>
            </a:r>
            <a:endParaRPr sz="2000" dirty="0">
              <a:latin typeface="Calibri"/>
              <a:cs typeface="Calibri"/>
            </a:endParaRPr>
          </a:p>
        </p:txBody>
      </p:sp>
    </p:spTree>
    <p:extLst>
      <p:ext uri="{BB962C8B-B14F-4D97-AF65-F5344CB8AC3E}">
        <p14:creationId xmlns:p14="http://schemas.microsoft.com/office/powerpoint/2010/main" val="2447063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1" y="251969"/>
            <a:ext cx="8398255" cy="677108"/>
          </a:xfrm>
          <a:prstGeom prst="rect">
            <a:avLst/>
          </a:prstGeom>
        </p:spPr>
        <p:txBody>
          <a:bodyPr vert="horz" wrap="square" lIns="0" tIns="0" rIns="0" bIns="0" rtlCol="0" anchor="t">
            <a:spAutoFit/>
          </a:bodyPr>
          <a:lstStyle/>
          <a:p>
            <a:pPr marL="16933">
              <a:lnSpc>
                <a:spcPct val="100000"/>
              </a:lnSpc>
              <a:tabLst>
                <a:tab pos="452955" algn="l"/>
              </a:tabLst>
            </a:pPr>
            <a:r>
              <a:rPr spc="-7" dirty="0"/>
              <a:t>	</a:t>
            </a:r>
            <a:r>
              <a:rPr dirty="0"/>
              <a:t>Сроки оплаты по</a:t>
            </a:r>
            <a:r>
              <a:rPr spc="-107" dirty="0"/>
              <a:t> </a:t>
            </a:r>
            <a:r>
              <a:rPr dirty="0"/>
              <a:t>договорам</a:t>
            </a:r>
          </a:p>
        </p:txBody>
      </p:sp>
      <p:sp>
        <p:nvSpPr>
          <p:cNvPr id="4" name="object 4"/>
          <p:cNvSpPr txBox="1"/>
          <p:nvPr/>
        </p:nvSpPr>
        <p:spPr>
          <a:xfrm>
            <a:off x="914400" y="1752600"/>
            <a:ext cx="10034287" cy="4052904"/>
          </a:xfrm>
          <a:prstGeom prst="rect">
            <a:avLst/>
          </a:prstGeom>
        </p:spPr>
        <p:txBody>
          <a:bodyPr vert="horz" wrap="square" lIns="0" tIns="0" rIns="0" bIns="0" rtlCol="0">
            <a:spAutoFit/>
          </a:bodyPr>
          <a:lstStyle/>
          <a:p>
            <a:pPr marL="16933" marR="6773"/>
            <a:r>
              <a:rPr sz="1867" i="1" dirty="0">
                <a:latin typeface="Georgia"/>
                <a:cs typeface="Georgia"/>
              </a:rPr>
              <a:t>5.4. При установлении </a:t>
            </a:r>
            <a:r>
              <a:rPr sz="1867" i="1" spc="-7" dirty="0">
                <a:latin typeface="Georgia"/>
                <a:cs typeface="Georgia"/>
              </a:rPr>
              <a:t>заказчиком </a:t>
            </a:r>
            <a:r>
              <a:rPr sz="1867" i="1" dirty="0">
                <a:latin typeface="Georgia"/>
                <a:cs typeface="Georgia"/>
              </a:rPr>
              <a:t>сроков оплаты, отличных от сроков оплаты,  предусмотренных частью 5.3 настоящей статьи, в положение о </a:t>
            </a:r>
            <a:r>
              <a:rPr sz="1867" i="1" spc="-7" dirty="0">
                <a:latin typeface="Georgia"/>
                <a:cs typeface="Georgia"/>
              </a:rPr>
              <a:t>закупке </a:t>
            </a:r>
            <a:r>
              <a:rPr sz="1867" i="1" dirty="0">
                <a:latin typeface="Georgia"/>
                <a:cs typeface="Georgia"/>
              </a:rPr>
              <a:t>включаются  конкретные сроки оплаты и </a:t>
            </a:r>
            <a:r>
              <a:rPr sz="1867" i="1" spc="-7" dirty="0">
                <a:latin typeface="Georgia"/>
                <a:cs typeface="Georgia"/>
              </a:rPr>
              <a:t>(или) </a:t>
            </a:r>
            <a:r>
              <a:rPr sz="1867" i="1" dirty="0">
                <a:latin typeface="Georgia"/>
                <a:cs typeface="Georgia"/>
              </a:rPr>
              <a:t>порядок определения таких сроков, а также</a:t>
            </a:r>
            <a:r>
              <a:rPr sz="1867" i="1" spc="-272" dirty="0">
                <a:latin typeface="Georgia"/>
                <a:cs typeface="Georgia"/>
              </a:rPr>
              <a:t> </a:t>
            </a:r>
            <a:r>
              <a:rPr sz="1867" i="1" dirty="0">
                <a:latin typeface="Georgia"/>
                <a:cs typeface="Georgia"/>
              </a:rPr>
              <a:t>устанавливается  </a:t>
            </a:r>
            <a:r>
              <a:rPr sz="1867" b="1" i="1" dirty="0">
                <a:solidFill>
                  <a:srgbClr val="006FC0"/>
                </a:solidFill>
                <a:latin typeface="Georgia"/>
                <a:cs typeface="Georgia"/>
              </a:rPr>
              <a:t>перечень </a:t>
            </a:r>
            <a:r>
              <a:rPr sz="1867" b="1" i="1" spc="-7" dirty="0">
                <a:solidFill>
                  <a:srgbClr val="006FC0"/>
                </a:solidFill>
                <a:latin typeface="Georgia"/>
                <a:cs typeface="Georgia"/>
              </a:rPr>
              <a:t>товаров, работ, </a:t>
            </a:r>
            <a:r>
              <a:rPr sz="1867" b="1" i="1" dirty="0">
                <a:solidFill>
                  <a:srgbClr val="006FC0"/>
                </a:solidFill>
                <a:latin typeface="Georgia"/>
                <a:cs typeface="Georgia"/>
              </a:rPr>
              <a:t>услуг</a:t>
            </a:r>
            <a:r>
              <a:rPr sz="1867" i="1" dirty="0">
                <a:latin typeface="Georgia"/>
                <a:cs typeface="Georgia"/>
              </a:rPr>
              <a:t>, при осуществлении </a:t>
            </a:r>
            <a:r>
              <a:rPr sz="1867" i="1" spc="-7" dirty="0">
                <a:latin typeface="Georgia"/>
                <a:cs typeface="Georgia"/>
              </a:rPr>
              <a:t>закупок </a:t>
            </a:r>
            <a:r>
              <a:rPr sz="1867" i="1" dirty="0">
                <a:latin typeface="Georgia"/>
                <a:cs typeface="Georgia"/>
              </a:rPr>
              <a:t>которых применяются </a:t>
            </a:r>
            <a:r>
              <a:rPr sz="1867" i="1" spc="-7" dirty="0">
                <a:latin typeface="Georgia"/>
                <a:cs typeface="Georgia"/>
              </a:rPr>
              <a:t>такие  </a:t>
            </a:r>
            <a:r>
              <a:rPr sz="1867" i="1" dirty="0">
                <a:latin typeface="Georgia"/>
                <a:cs typeface="Georgia"/>
              </a:rPr>
              <a:t>сроки</a:t>
            </a:r>
            <a:r>
              <a:rPr sz="1867" i="1" spc="-127" dirty="0">
                <a:latin typeface="Georgia"/>
                <a:cs typeface="Georgia"/>
              </a:rPr>
              <a:t> </a:t>
            </a:r>
            <a:r>
              <a:rPr sz="1867" i="1" dirty="0">
                <a:latin typeface="Georgia"/>
                <a:cs typeface="Georgia"/>
              </a:rPr>
              <a:t>оплаты</a:t>
            </a:r>
            <a:r>
              <a:rPr sz="1867" i="1" dirty="0">
                <a:latin typeface="Georgia"/>
                <a:cs typeface="Georgia"/>
              </a:rPr>
              <a:t>.</a:t>
            </a:r>
            <a:endParaRPr sz="1867" dirty="0">
              <a:latin typeface="Georgia"/>
              <a:cs typeface="Georgia"/>
            </a:endParaRPr>
          </a:p>
          <a:p>
            <a:pPr>
              <a:lnSpc>
                <a:spcPct val="100000"/>
              </a:lnSpc>
            </a:pPr>
            <a:endParaRPr sz="2133" dirty="0">
              <a:latin typeface="Times New Roman"/>
              <a:cs typeface="Times New Roman"/>
            </a:endParaRPr>
          </a:p>
          <a:p>
            <a:pPr>
              <a:spcBef>
                <a:spcPts val="33"/>
              </a:spcBef>
            </a:pPr>
            <a:endParaRPr sz="1733" dirty="0">
              <a:latin typeface="Times New Roman"/>
              <a:cs typeface="Times New Roman"/>
            </a:endParaRPr>
          </a:p>
          <a:p>
            <a:pPr marL="16933"/>
            <a:r>
              <a:rPr sz="1867" spc="-7" dirty="0">
                <a:latin typeface="Georgia"/>
                <a:cs typeface="Georgia"/>
              </a:rPr>
              <a:t>ПЕРЕЧЕНЬ </a:t>
            </a:r>
            <a:r>
              <a:rPr sz="1867" dirty="0">
                <a:latin typeface="Georgia"/>
                <a:cs typeface="Georgia"/>
              </a:rPr>
              <a:t>− Перечисление кого-чего-нибудь </a:t>
            </a:r>
            <a:r>
              <a:rPr sz="1867" spc="-7" dirty="0">
                <a:latin typeface="Georgia"/>
                <a:cs typeface="Georgia"/>
              </a:rPr>
              <a:t>по порядку, </a:t>
            </a:r>
            <a:r>
              <a:rPr sz="1867" dirty="0">
                <a:latin typeface="Georgia"/>
                <a:cs typeface="Georgia"/>
              </a:rPr>
              <a:t>а также список с таким</a:t>
            </a:r>
            <a:r>
              <a:rPr sz="1867" spc="-152" dirty="0">
                <a:latin typeface="Georgia"/>
                <a:cs typeface="Georgia"/>
              </a:rPr>
              <a:t> </a:t>
            </a:r>
            <a:r>
              <a:rPr sz="1867" dirty="0">
                <a:latin typeface="Georgia"/>
                <a:cs typeface="Georgia"/>
              </a:rPr>
              <a:t>перечислением</a:t>
            </a:r>
            <a:r>
              <a:rPr sz="1867" dirty="0">
                <a:latin typeface="Georgia"/>
                <a:cs typeface="Georgia"/>
              </a:rPr>
              <a:t>.</a:t>
            </a:r>
          </a:p>
          <a:p>
            <a:pPr marL="16933"/>
            <a:r>
              <a:rPr sz="1867" dirty="0">
                <a:latin typeface="Georgia"/>
                <a:cs typeface="Georgia"/>
              </a:rPr>
              <a:t>(«Толковый словарь» С. И.</a:t>
            </a:r>
            <a:r>
              <a:rPr sz="1867" spc="-160" dirty="0">
                <a:latin typeface="Georgia"/>
                <a:cs typeface="Georgia"/>
              </a:rPr>
              <a:t> </a:t>
            </a:r>
            <a:r>
              <a:rPr sz="1867" dirty="0">
                <a:latin typeface="Georgia"/>
                <a:cs typeface="Georgia"/>
              </a:rPr>
              <a:t>Ожегова</a:t>
            </a:r>
            <a:r>
              <a:rPr sz="1867" dirty="0">
                <a:latin typeface="Georgia"/>
                <a:cs typeface="Georgia"/>
              </a:rPr>
              <a:t>).</a:t>
            </a:r>
          </a:p>
          <a:p>
            <a:pPr>
              <a:spcBef>
                <a:spcPts val="7"/>
              </a:spcBef>
            </a:pPr>
            <a:endParaRPr sz="1933" dirty="0">
              <a:latin typeface="Times New Roman"/>
              <a:cs typeface="Times New Roman"/>
            </a:endParaRPr>
          </a:p>
          <a:p>
            <a:pPr marL="16933" marR="7718020">
              <a:spcBef>
                <a:spcPts val="7"/>
              </a:spcBef>
            </a:pPr>
            <a:r>
              <a:rPr sz="1867" dirty="0">
                <a:latin typeface="Georgia"/>
                <a:cs typeface="Georgia"/>
              </a:rPr>
              <a:t>Перечень из </a:t>
            </a:r>
            <a:r>
              <a:rPr sz="1867" spc="-7" dirty="0">
                <a:latin typeface="Georgia"/>
                <a:cs typeface="Georgia"/>
              </a:rPr>
              <a:t>одного пункта?  </a:t>
            </a:r>
            <a:r>
              <a:rPr sz="1867" dirty="0">
                <a:latin typeface="Georgia"/>
                <a:cs typeface="Georgia"/>
              </a:rPr>
              <a:t>Перечень из </a:t>
            </a:r>
            <a:r>
              <a:rPr sz="1867" spc="-7" dirty="0">
                <a:latin typeface="Georgia"/>
                <a:cs typeface="Georgia"/>
              </a:rPr>
              <a:t>разделов</a:t>
            </a:r>
            <a:r>
              <a:rPr sz="1867" spc="-113" dirty="0">
                <a:latin typeface="Georgia"/>
                <a:cs typeface="Georgia"/>
              </a:rPr>
              <a:t> </a:t>
            </a:r>
            <a:r>
              <a:rPr sz="1867" spc="-7" dirty="0">
                <a:latin typeface="Georgia"/>
                <a:cs typeface="Georgia"/>
              </a:rPr>
              <a:t>ОКПД2?</a:t>
            </a:r>
            <a:endParaRPr sz="1867" dirty="0">
              <a:latin typeface="Georgia"/>
              <a:cs typeface="Georgia"/>
            </a:endParaRPr>
          </a:p>
        </p:txBody>
      </p:sp>
    </p:spTree>
    <p:extLst>
      <p:ext uri="{BB962C8B-B14F-4D97-AF65-F5344CB8AC3E}">
        <p14:creationId xmlns:p14="http://schemas.microsoft.com/office/powerpoint/2010/main" val="110744355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112"/>
            <a:ext cx="12192000" cy="6723888"/>
          </a:xfrm>
          <a:prstGeom prst="rect">
            <a:avLst/>
          </a:prstGeom>
        </p:spPr>
      </p:pic>
    </p:spTree>
    <p:extLst>
      <p:ext uri="{BB962C8B-B14F-4D97-AF65-F5344CB8AC3E}">
        <p14:creationId xmlns:p14="http://schemas.microsoft.com/office/powerpoint/2010/main" val="18376404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411788" y="161925"/>
            <a:ext cx="6780212" cy="369888"/>
          </a:xfrm>
          <a:prstGeom prst="rect">
            <a:avLst/>
          </a:prstGeom>
        </p:spPr>
        <p:txBody>
          <a:bodyPr vert="horz" wrap="square" lIns="0" tIns="0" rIns="0" bIns="0" rtlCol="0">
            <a:spAutoFit/>
          </a:bodyPr>
          <a:lstStyle/>
          <a:p>
            <a:pPr marL="12700">
              <a:lnSpc>
                <a:spcPct val="100000"/>
              </a:lnSpc>
            </a:pPr>
            <a:r>
              <a:rPr lang="ru-RU" sz="2400" spc="-45" dirty="0">
                <a:latin typeface="Trebuchet MS"/>
                <a:cs typeface="Trebuchet MS"/>
              </a:rPr>
              <a:t>Е</a:t>
            </a:r>
            <a:r>
              <a:rPr sz="2400" spc="-5" dirty="0" err="1" smtClean="0">
                <a:latin typeface="Trebuchet MS"/>
                <a:cs typeface="Trebuchet MS"/>
              </a:rPr>
              <a:t>жемесячная</a:t>
            </a:r>
            <a:r>
              <a:rPr sz="2400" spc="-140" dirty="0" smtClean="0">
                <a:latin typeface="Trebuchet MS"/>
                <a:cs typeface="Trebuchet MS"/>
              </a:rPr>
              <a:t> </a:t>
            </a:r>
            <a:r>
              <a:rPr sz="2400" spc="-5" dirty="0">
                <a:latin typeface="Trebuchet MS"/>
                <a:cs typeface="Trebuchet MS"/>
              </a:rPr>
              <a:t>отчетность</a:t>
            </a:r>
            <a:endParaRPr sz="2400" dirty="0">
              <a:latin typeface="Trebuchet MS"/>
              <a:cs typeface="Trebuchet MS"/>
            </a:endParaRPr>
          </a:p>
        </p:txBody>
      </p:sp>
      <p:sp>
        <p:nvSpPr>
          <p:cNvPr id="3" name="object 3"/>
          <p:cNvSpPr txBox="1"/>
          <p:nvPr/>
        </p:nvSpPr>
        <p:spPr>
          <a:xfrm>
            <a:off x="838907" y="1063752"/>
            <a:ext cx="11243945" cy="3378835"/>
          </a:xfrm>
          <a:prstGeom prst="rect">
            <a:avLst/>
          </a:prstGeom>
        </p:spPr>
        <p:txBody>
          <a:bodyPr vert="horz" wrap="square" lIns="0" tIns="0" rIns="0" bIns="0" rtlCol="0">
            <a:spAutoFit/>
          </a:bodyPr>
          <a:lstStyle/>
          <a:p>
            <a:pPr marL="12700" marR="5080" indent="-635">
              <a:lnSpc>
                <a:spcPct val="100000"/>
              </a:lnSpc>
              <a:tabLst>
                <a:tab pos="8001634" algn="l"/>
              </a:tabLst>
            </a:pPr>
            <a:r>
              <a:rPr sz="2000" spc="-5" dirty="0">
                <a:latin typeface="Calibri"/>
                <a:cs typeface="Calibri"/>
              </a:rPr>
              <a:t>Закупок </a:t>
            </a:r>
            <a:r>
              <a:rPr sz="2000" dirty="0">
                <a:latin typeface="Calibri"/>
                <a:cs typeface="Calibri"/>
              </a:rPr>
              <a:t>у </a:t>
            </a:r>
            <a:r>
              <a:rPr sz="2000" spc="-10" dirty="0">
                <a:latin typeface="Calibri"/>
                <a:cs typeface="Calibri"/>
              </a:rPr>
              <a:t>единственного поставщика </a:t>
            </a:r>
            <a:r>
              <a:rPr sz="2000" spc="-15" dirty="0">
                <a:latin typeface="Calibri"/>
                <a:cs typeface="Calibri"/>
              </a:rPr>
              <a:t>(исполнителя, </a:t>
            </a:r>
            <a:r>
              <a:rPr sz="2000" spc="-20" dirty="0">
                <a:latin typeface="Calibri"/>
                <a:cs typeface="Calibri"/>
              </a:rPr>
              <a:t>подрядчика), </a:t>
            </a:r>
            <a:r>
              <a:rPr sz="2000" spc="-5" dirty="0">
                <a:latin typeface="Calibri"/>
                <a:cs typeface="Calibri"/>
              </a:rPr>
              <a:t> если</a:t>
            </a:r>
            <a:r>
              <a:rPr sz="2000" spc="70" dirty="0">
                <a:latin typeface="Calibri"/>
                <a:cs typeface="Calibri"/>
              </a:rPr>
              <a:t> </a:t>
            </a:r>
            <a:r>
              <a:rPr sz="2000" dirty="0">
                <a:latin typeface="Calibri"/>
                <a:cs typeface="Calibri"/>
              </a:rPr>
              <a:t>в	</a:t>
            </a:r>
            <a:r>
              <a:rPr sz="2000" spc="-10" dirty="0">
                <a:latin typeface="Calibri"/>
                <a:cs typeface="Calibri"/>
              </a:rPr>
              <a:t>соответствии </a:t>
            </a:r>
            <a:r>
              <a:rPr sz="2000" dirty="0">
                <a:latin typeface="Calibri"/>
                <a:cs typeface="Calibri"/>
              </a:rPr>
              <a:t>с</a:t>
            </a:r>
            <a:r>
              <a:rPr sz="2000" spc="75" dirty="0">
                <a:latin typeface="Calibri"/>
                <a:cs typeface="Calibri"/>
              </a:rPr>
              <a:t> </a:t>
            </a:r>
            <a:r>
              <a:rPr sz="2000" spc="-20" dirty="0">
                <a:latin typeface="Calibri"/>
                <a:cs typeface="Calibri"/>
              </a:rPr>
              <a:t>положением</a:t>
            </a:r>
            <a:r>
              <a:rPr sz="2000" spc="30" dirty="0">
                <a:latin typeface="Calibri"/>
                <a:cs typeface="Calibri"/>
              </a:rPr>
              <a:t> </a:t>
            </a:r>
            <a:r>
              <a:rPr sz="2000" dirty="0">
                <a:latin typeface="Calibri"/>
                <a:cs typeface="Calibri"/>
              </a:rPr>
              <a:t>о  </a:t>
            </a:r>
            <a:r>
              <a:rPr sz="2000" spc="-10" dirty="0">
                <a:latin typeface="Calibri"/>
                <a:cs typeface="Calibri"/>
              </a:rPr>
              <a:t>закупке сведения </a:t>
            </a:r>
            <a:r>
              <a:rPr sz="2000" dirty="0">
                <a:latin typeface="Calibri"/>
                <a:cs typeface="Calibri"/>
              </a:rPr>
              <a:t>о </a:t>
            </a:r>
            <a:r>
              <a:rPr sz="2000" spc="-5" dirty="0">
                <a:latin typeface="Calibri"/>
                <a:cs typeface="Calibri"/>
              </a:rPr>
              <a:t>таких </a:t>
            </a:r>
            <a:r>
              <a:rPr sz="2000" spc="-10" dirty="0">
                <a:latin typeface="Calibri"/>
                <a:cs typeface="Calibri"/>
              </a:rPr>
              <a:t>закупках не размещаются  заказчиком </a:t>
            </a:r>
            <a:r>
              <a:rPr sz="2000" dirty="0">
                <a:latin typeface="Calibri"/>
                <a:cs typeface="Calibri"/>
              </a:rPr>
              <a:t>в</a:t>
            </a:r>
            <a:r>
              <a:rPr sz="2000" spc="-180" dirty="0">
                <a:latin typeface="Calibri"/>
                <a:cs typeface="Calibri"/>
              </a:rPr>
              <a:t> </a:t>
            </a:r>
            <a:r>
              <a:rPr sz="2000" dirty="0">
                <a:latin typeface="Calibri"/>
                <a:cs typeface="Calibri"/>
              </a:rPr>
              <a:t>ЕИС;</a:t>
            </a:r>
          </a:p>
          <a:p>
            <a:pPr>
              <a:lnSpc>
                <a:spcPct val="100000"/>
              </a:lnSpc>
              <a:spcBef>
                <a:spcPts val="40"/>
              </a:spcBef>
            </a:pPr>
            <a:endParaRPr sz="2050" dirty="0">
              <a:latin typeface="Times New Roman"/>
              <a:cs typeface="Times New Roman"/>
            </a:endParaRPr>
          </a:p>
          <a:p>
            <a:pPr marL="12700" marR="27940">
              <a:lnSpc>
                <a:spcPct val="100000"/>
              </a:lnSpc>
              <a:buAutoNum type="arabicPeriod"/>
              <a:tabLst>
                <a:tab pos="261620" algn="l"/>
              </a:tabLst>
            </a:pPr>
            <a:r>
              <a:rPr sz="2000" dirty="0">
                <a:latin typeface="Calibri"/>
                <a:cs typeface="Calibri"/>
              </a:rPr>
              <a:t>Часть 5 статьи 4: при </a:t>
            </a:r>
            <a:r>
              <a:rPr sz="2000" spc="-10" dirty="0">
                <a:latin typeface="Calibri"/>
                <a:cs typeface="Calibri"/>
              </a:rPr>
              <a:t>закупке </a:t>
            </a:r>
            <a:r>
              <a:rPr sz="2000" dirty="0">
                <a:latin typeface="Calibri"/>
                <a:cs typeface="Calibri"/>
              </a:rPr>
              <a:t>у </a:t>
            </a:r>
            <a:r>
              <a:rPr sz="2000" spc="-5" dirty="0">
                <a:latin typeface="Calibri"/>
                <a:cs typeface="Calibri"/>
              </a:rPr>
              <a:t>единственного </a:t>
            </a:r>
            <a:r>
              <a:rPr sz="2000" spc="-10" dirty="0">
                <a:latin typeface="Calibri"/>
                <a:cs typeface="Calibri"/>
              </a:rPr>
              <a:t>поставщика </a:t>
            </a:r>
            <a:r>
              <a:rPr sz="2000" spc="-15" dirty="0">
                <a:latin typeface="Calibri"/>
                <a:cs typeface="Calibri"/>
              </a:rPr>
              <a:t>(исполнителя, подрядчика) </a:t>
            </a:r>
            <a:r>
              <a:rPr sz="2000" spc="-5" dirty="0">
                <a:latin typeface="Calibri"/>
                <a:cs typeface="Calibri"/>
              </a:rPr>
              <a:t>информация </a:t>
            </a:r>
            <a:r>
              <a:rPr sz="2000" dirty="0">
                <a:latin typeface="Calibri"/>
                <a:cs typeface="Calibri"/>
              </a:rPr>
              <a:t>о  </a:t>
            </a:r>
            <a:r>
              <a:rPr sz="2000" spc="-5" dirty="0">
                <a:latin typeface="Calibri"/>
                <a:cs typeface="Calibri"/>
              </a:rPr>
              <a:t>такой </a:t>
            </a:r>
            <a:r>
              <a:rPr sz="2000" spc="-10" dirty="0">
                <a:latin typeface="Calibri"/>
                <a:cs typeface="Calibri"/>
              </a:rPr>
              <a:t>закупке, предусмотренная </a:t>
            </a:r>
            <a:r>
              <a:rPr sz="2000" spc="-5" dirty="0">
                <a:latin typeface="Calibri"/>
                <a:cs typeface="Calibri"/>
              </a:rPr>
              <a:t>настоящей </a:t>
            </a:r>
            <a:r>
              <a:rPr sz="2000" dirty="0">
                <a:latin typeface="Calibri"/>
                <a:cs typeface="Calibri"/>
              </a:rPr>
              <a:t>частью, </a:t>
            </a:r>
            <a:r>
              <a:rPr sz="2000" spc="-15" dirty="0">
                <a:latin typeface="Calibri"/>
                <a:cs typeface="Calibri"/>
              </a:rPr>
              <a:t>может </a:t>
            </a:r>
            <a:r>
              <a:rPr sz="2000" dirty="0">
                <a:latin typeface="Calibri"/>
                <a:cs typeface="Calibri"/>
              </a:rPr>
              <a:t>быть </a:t>
            </a:r>
            <a:r>
              <a:rPr sz="2000" spc="-5" dirty="0">
                <a:latin typeface="Calibri"/>
                <a:cs typeface="Calibri"/>
              </a:rPr>
              <a:t>размещена </a:t>
            </a:r>
            <a:r>
              <a:rPr sz="2000" spc="-10" dirty="0">
                <a:latin typeface="Calibri"/>
                <a:cs typeface="Calibri"/>
              </a:rPr>
              <a:t>заказчиком </a:t>
            </a:r>
            <a:r>
              <a:rPr sz="2000" dirty="0">
                <a:latin typeface="Calibri"/>
                <a:cs typeface="Calibri"/>
              </a:rPr>
              <a:t>в </a:t>
            </a:r>
            <a:r>
              <a:rPr sz="2000" spc="-10" dirty="0">
                <a:latin typeface="Calibri"/>
                <a:cs typeface="Calibri"/>
              </a:rPr>
              <a:t>единой  </a:t>
            </a:r>
            <a:r>
              <a:rPr sz="2000" spc="-5" dirty="0">
                <a:latin typeface="Calibri"/>
                <a:cs typeface="Calibri"/>
              </a:rPr>
              <a:t>информационной системе </a:t>
            </a:r>
            <a:r>
              <a:rPr sz="2000" dirty="0">
                <a:latin typeface="Calibri"/>
                <a:cs typeface="Calibri"/>
              </a:rPr>
              <a:t>в случае,  </a:t>
            </a:r>
            <a:r>
              <a:rPr sz="2000" b="1" dirty="0">
                <a:solidFill>
                  <a:srgbClr val="FF0000"/>
                </a:solidFill>
                <a:latin typeface="Calibri"/>
                <a:cs typeface="Calibri"/>
              </a:rPr>
              <a:t>если </a:t>
            </a:r>
            <a:r>
              <a:rPr sz="2000" b="1" spc="-20" dirty="0">
                <a:solidFill>
                  <a:srgbClr val="FF0000"/>
                </a:solidFill>
                <a:latin typeface="Calibri"/>
                <a:cs typeface="Calibri"/>
              </a:rPr>
              <a:t>это предусмотрено </a:t>
            </a:r>
            <a:r>
              <a:rPr sz="2000" b="1" spc="-15" dirty="0">
                <a:solidFill>
                  <a:srgbClr val="FF0000"/>
                </a:solidFill>
                <a:latin typeface="Calibri"/>
                <a:cs typeface="Calibri"/>
              </a:rPr>
              <a:t>положением </a:t>
            </a:r>
            <a:r>
              <a:rPr sz="2000" dirty="0">
                <a:latin typeface="Calibri"/>
                <a:cs typeface="Calibri"/>
              </a:rPr>
              <a:t>о</a:t>
            </a:r>
            <a:r>
              <a:rPr sz="2000" spc="-70" dirty="0">
                <a:latin typeface="Calibri"/>
                <a:cs typeface="Calibri"/>
              </a:rPr>
              <a:t> </a:t>
            </a:r>
            <a:r>
              <a:rPr sz="2000" spc="-10" dirty="0">
                <a:latin typeface="Calibri"/>
                <a:cs typeface="Calibri"/>
              </a:rPr>
              <a:t>закупке.</a:t>
            </a:r>
            <a:endParaRPr sz="2000" dirty="0">
              <a:latin typeface="Calibri"/>
              <a:cs typeface="Calibri"/>
            </a:endParaRPr>
          </a:p>
          <a:p>
            <a:pPr>
              <a:lnSpc>
                <a:spcPct val="100000"/>
              </a:lnSpc>
              <a:spcBef>
                <a:spcPts val="35"/>
              </a:spcBef>
              <a:buFont typeface="Calibri"/>
              <a:buAutoNum type="arabicPeriod"/>
            </a:pPr>
            <a:endParaRPr sz="2050" dirty="0">
              <a:latin typeface="Times New Roman"/>
              <a:cs typeface="Times New Roman"/>
            </a:endParaRPr>
          </a:p>
          <a:p>
            <a:pPr marL="260985" indent="-248285">
              <a:lnSpc>
                <a:spcPct val="100000"/>
              </a:lnSpc>
              <a:spcBef>
                <a:spcPts val="5"/>
              </a:spcBef>
              <a:buAutoNum type="arabicPeriod"/>
              <a:tabLst>
                <a:tab pos="261620" algn="l"/>
              </a:tabLst>
            </a:pPr>
            <a:r>
              <a:rPr sz="2000" spc="-5" dirty="0">
                <a:latin typeface="Calibri"/>
                <a:cs typeface="Calibri"/>
              </a:rPr>
              <a:t>Пункт </a:t>
            </a:r>
            <a:r>
              <a:rPr sz="2000" dirty="0">
                <a:latin typeface="Calibri"/>
                <a:cs typeface="Calibri"/>
              </a:rPr>
              <a:t>4 правил </a:t>
            </a:r>
            <a:r>
              <a:rPr sz="2000" spc="-5" dirty="0">
                <a:latin typeface="Calibri"/>
                <a:cs typeface="Calibri"/>
              </a:rPr>
              <a:t>формирования </a:t>
            </a:r>
            <a:r>
              <a:rPr sz="2000" dirty="0">
                <a:latin typeface="Calibri"/>
                <a:cs typeface="Calibri"/>
              </a:rPr>
              <a:t>ПЗ ПП РФ №</a:t>
            </a:r>
            <a:r>
              <a:rPr sz="2000" spc="-265" dirty="0">
                <a:latin typeface="Calibri"/>
                <a:cs typeface="Calibri"/>
              </a:rPr>
              <a:t> </a:t>
            </a:r>
            <a:r>
              <a:rPr sz="2000" dirty="0">
                <a:latin typeface="Calibri"/>
                <a:cs typeface="Calibri"/>
              </a:rPr>
              <a:t>923:</a:t>
            </a:r>
          </a:p>
          <a:p>
            <a:pPr marL="12700" marR="17145" indent="-635" algn="just">
              <a:lnSpc>
                <a:spcPct val="100000"/>
              </a:lnSpc>
            </a:pPr>
            <a:r>
              <a:rPr sz="2000" dirty="0">
                <a:latin typeface="Calibri"/>
                <a:cs typeface="Calibri"/>
              </a:rPr>
              <a:t>В план </a:t>
            </a:r>
            <a:r>
              <a:rPr sz="2000" spc="-5" dirty="0">
                <a:latin typeface="Calibri"/>
                <a:cs typeface="Calibri"/>
              </a:rPr>
              <a:t>закупки </a:t>
            </a:r>
            <a:r>
              <a:rPr sz="2000" spc="-15" dirty="0">
                <a:latin typeface="Calibri"/>
                <a:cs typeface="Calibri"/>
              </a:rPr>
              <a:t>может </a:t>
            </a:r>
            <a:r>
              <a:rPr sz="2000" dirty="0">
                <a:latin typeface="Calibri"/>
                <a:cs typeface="Calibri"/>
              </a:rPr>
              <a:t>не </a:t>
            </a:r>
            <a:r>
              <a:rPr sz="2000" spc="-5" dirty="0">
                <a:latin typeface="Calibri"/>
                <a:cs typeface="Calibri"/>
              </a:rPr>
              <a:t>включаться информация </a:t>
            </a:r>
            <a:r>
              <a:rPr sz="2000" dirty="0">
                <a:latin typeface="Calibri"/>
                <a:cs typeface="Calibri"/>
              </a:rPr>
              <a:t>о </a:t>
            </a:r>
            <a:r>
              <a:rPr sz="2000" spc="-10" dirty="0">
                <a:latin typeface="Calibri"/>
                <a:cs typeface="Calibri"/>
              </a:rPr>
              <a:t>закупках, </a:t>
            </a:r>
            <a:r>
              <a:rPr sz="2000" spc="-5" dirty="0">
                <a:latin typeface="Calibri"/>
                <a:cs typeface="Calibri"/>
              </a:rPr>
              <a:t>указанных </a:t>
            </a:r>
            <a:r>
              <a:rPr sz="2000" dirty="0">
                <a:latin typeface="Calibri"/>
                <a:cs typeface="Calibri"/>
              </a:rPr>
              <a:t>в </a:t>
            </a:r>
            <a:r>
              <a:rPr sz="2000" spc="-5" dirty="0">
                <a:latin typeface="Calibri"/>
                <a:cs typeface="Calibri"/>
              </a:rPr>
              <a:t>пунктах </a:t>
            </a:r>
            <a:r>
              <a:rPr sz="2000" dirty="0">
                <a:latin typeface="Calibri"/>
                <a:cs typeface="Calibri"/>
              </a:rPr>
              <a:t>1 - 3 части 15 статьи  4 </a:t>
            </a:r>
            <a:r>
              <a:rPr sz="2000" spc="-5" dirty="0">
                <a:latin typeface="Calibri"/>
                <a:cs typeface="Calibri"/>
              </a:rPr>
              <a:t>закона, </a:t>
            </a:r>
            <a:r>
              <a:rPr sz="2000" dirty="0">
                <a:latin typeface="Calibri"/>
                <a:cs typeface="Calibri"/>
              </a:rPr>
              <a:t>в случае </a:t>
            </a:r>
            <a:r>
              <a:rPr sz="2000" spc="-5" dirty="0">
                <a:latin typeface="Calibri"/>
                <a:cs typeface="Calibri"/>
              </a:rPr>
              <a:t>принятия </a:t>
            </a:r>
            <a:r>
              <a:rPr sz="2000" spc="-10" dirty="0">
                <a:latin typeface="Calibri"/>
                <a:cs typeface="Calibri"/>
              </a:rPr>
              <a:t>заказчиком </a:t>
            </a:r>
            <a:r>
              <a:rPr sz="2000" spc="-5" dirty="0">
                <a:latin typeface="Calibri"/>
                <a:cs typeface="Calibri"/>
              </a:rPr>
              <a:t>решения </a:t>
            </a:r>
            <a:r>
              <a:rPr sz="2000" dirty="0">
                <a:latin typeface="Calibri"/>
                <a:cs typeface="Calibri"/>
              </a:rPr>
              <a:t>о </a:t>
            </a:r>
            <a:r>
              <a:rPr sz="2000" spc="-5" dirty="0">
                <a:latin typeface="Calibri"/>
                <a:cs typeface="Calibri"/>
              </a:rPr>
              <a:t>неразмещении </a:t>
            </a:r>
            <a:r>
              <a:rPr sz="2000" spc="-10" dirty="0">
                <a:latin typeface="Calibri"/>
                <a:cs typeface="Calibri"/>
              </a:rPr>
              <a:t>сведений </a:t>
            </a:r>
            <a:r>
              <a:rPr sz="2000" dirty="0">
                <a:latin typeface="Calibri"/>
                <a:cs typeface="Calibri"/>
              </a:rPr>
              <a:t>о </a:t>
            </a:r>
            <a:r>
              <a:rPr sz="2000" spc="-5" dirty="0">
                <a:latin typeface="Calibri"/>
                <a:cs typeface="Calibri"/>
              </a:rPr>
              <a:t>таких </a:t>
            </a:r>
            <a:r>
              <a:rPr sz="2000" spc="-10" dirty="0">
                <a:latin typeface="Calibri"/>
                <a:cs typeface="Calibri"/>
              </a:rPr>
              <a:t>закупках </a:t>
            </a:r>
            <a:r>
              <a:rPr sz="2000" dirty="0">
                <a:latin typeface="Calibri"/>
                <a:cs typeface="Calibri"/>
              </a:rPr>
              <a:t>в </a:t>
            </a:r>
            <a:r>
              <a:rPr sz="2000" spc="-10" dirty="0">
                <a:latin typeface="Calibri"/>
                <a:cs typeface="Calibri"/>
              </a:rPr>
              <a:t>единой  </a:t>
            </a:r>
            <a:r>
              <a:rPr sz="2000" spc="-5" dirty="0">
                <a:latin typeface="Calibri"/>
                <a:cs typeface="Calibri"/>
              </a:rPr>
              <a:t>информационной</a:t>
            </a:r>
            <a:r>
              <a:rPr sz="2000" spc="60" dirty="0">
                <a:latin typeface="Calibri"/>
                <a:cs typeface="Calibri"/>
              </a:rPr>
              <a:t> </a:t>
            </a:r>
            <a:r>
              <a:rPr sz="2000" spc="-5" dirty="0">
                <a:latin typeface="Calibri"/>
                <a:cs typeface="Calibri"/>
              </a:rPr>
              <a:t>системе.</a:t>
            </a:r>
            <a:endParaRPr sz="2000" dirty="0">
              <a:latin typeface="Calibri"/>
              <a:cs typeface="Calibri"/>
            </a:endParaRPr>
          </a:p>
        </p:txBody>
      </p:sp>
      <p:sp>
        <p:nvSpPr>
          <p:cNvPr id="4" name="object 4"/>
          <p:cNvSpPr/>
          <p:nvPr/>
        </p:nvSpPr>
        <p:spPr>
          <a:xfrm>
            <a:off x="1994154" y="4652008"/>
            <a:ext cx="1807210" cy="671830"/>
          </a:xfrm>
          <a:custGeom>
            <a:avLst/>
            <a:gdLst/>
            <a:ahLst/>
            <a:cxnLst/>
            <a:rect l="l" t="t" r="r" b="b"/>
            <a:pathLst>
              <a:path w="1807210" h="671829">
                <a:moveTo>
                  <a:pt x="0" y="111950"/>
                </a:moveTo>
                <a:lnTo>
                  <a:pt x="8801" y="68376"/>
                </a:lnTo>
                <a:lnTo>
                  <a:pt x="32804" y="32791"/>
                </a:lnTo>
                <a:lnTo>
                  <a:pt x="68402" y="8801"/>
                </a:lnTo>
                <a:lnTo>
                  <a:pt x="111988" y="0"/>
                </a:lnTo>
                <a:lnTo>
                  <a:pt x="1695094" y="0"/>
                </a:lnTo>
                <a:lnTo>
                  <a:pt x="1738680" y="8801"/>
                </a:lnTo>
                <a:lnTo>
                  <a:pt x="1774278" y="32791"/>
                </a:lnTo>
                <a:lnTo>
                  <a:pt x="1798281" y="68376"/>
                </a:lnTo>
                <a:lnTo>
                  <a:pt x="1807083" y="111950"/>
                </a:lnTo>
                <a:lnTo>
                  <a:pt x="1807083" y="559752"/>
                </a:lnTo>
                <a:lnTo>
                  <a:pt x="1798281" y="603326"/>
                </a:lnTo>
                <a:lnTo>
                  <a:pt x="1774278" y="638911"/>
                </a:lnTo>
                <a:lnTo>
                  <a:pt x="1738680" y="662901"/>
                </a:lnTo>
                <a:lnTo>
                  <a:pt x="1695094" y="671703"/>
                </a:lnTo>
                <a:lnTo>
                  <a:pt x="111988" y="671703"/>
                </a:lnTo>
                <a:lnTo>
                  <a:pt x="68402" y="662901"/>
                </a:lnTo>
                <a:lnTo>
                  <a:pt x="32804" y="638911"/>
                </a:lnTo>
                <a:lnTo>
                  <a:pt x="8801" y="603326"/>
                </a:lnTo>
                <a:lnTo>
                  <a:pt x="0" y="559752"/>
                </a:lnTo>
                <a:lnTo>
                  <a:pt x="0" y="111950"/>
                </a:lnTo>
                <a:close/>
              </a:path>
            </a:pathLst>
          </a:custGeom>
          <a:ln w="25908">
            <a:solidFill>
              <a:srgbClr val="385D89"/>
            </a:solidFill>
          </a:ln>
        </p:spPr>
        <p:txBody>
          <a:bodyPr wrap="square" lIns="0" tIns="0" rIns="0" bIns="0" rtlCol="0"/>
          <a:lstStyle/>
          <a:p>
            <a:endParaRPr/>
          </a:p>
        </p:txBody>
      </p:sp>
      <p:sp>
        <p:nvSpPr>
          <p:cNvPr id="5" name="object 5"/>
          <p:cNvSpPr txBox="1"/>
          <p:nvPr/>
        </p:nvSpPr>
        <p:spPr>
          <a:xfrm>
            <a:off x="2352954" y="4855338"/>
            <a:ext cx="1054100" cy="259079"/>
          </a:xfrm>
          <a:prstGeom prst="rect">
            <a:avLst/>
          </a:prstGeom>
        </p:spPr>
        <p:txBody>
          <a:bodyPr vert="horz" wrap="square" lIns="0" tIns="0" rIns="0" bIns="0" rtlCol="0">
            <a:spAutoFit/>
          </a:bodyPr>
          <a:lstStyle/>
          <a:p>
            <a:pPr marL="12700">
              <a:lnSpc>
                <a:spcPct val="100000"/>
              </a:lnSpc>
            </a:pPr>
            <a:r>
              <a:rPr sz="1600" spc="-30" dirty="0">
                <a:solidFill>
                  <a:srgbClr val="1F487C"/>
                </a:solidFill>
                <a:latin typeface="Arial"/>
                <a:cs typeface="Arial"/>
              </a:rPr>
              <a:t>Только</a:t>
            </a:r>
            <a:r>
              <a:rPr sz="1600" spc="-165" dirty="0">
                <a:solidFill>
                  <a:srgbClr val="1F487C"/>
                </a:solidFill>
                <a:latin typeface="Arial"/>
                <a:cs typeface="Arial"/>
              </a:rPr>
              <a:t> </a:t>
            </a:r>
            <a:r>
              <a:rPr sz="1600" spc="-5" dirty="0">
                <a:solidFill>
                  <a:srgbClr val="1F487C"/>
                </a:solidFill>
                <a:latin typeface="Arial"/>
                <a:cs typeface="Arial"/>
              </a:rPr>
              <a:t>«1»</a:t>
            </a:r>
            <a:endParaRPr sz="1600">
              <a:latin typeface="Arial"/>
              <a:cs typeface="Arial"/>
            </a:endParaRPr>
          </a:p>
        </p:txBody>
      </p:sp>
      <p:sp>
        <p:nvSpPr>
          <p:cNvPr id="6" name="object 6"/>
          <p:cNvSpPr/>
          <p:nvPr/>
        </p:nvSpPr>
        <p:spPr>
          <a:xfrm>
            <a:off x="6255258" y="4652008"/>
            <a:ext cx="1807210" cy="671830"/>
          </a:xfrm>
          <a:custGeom>
            <a:avLst/>
            <a:gdLst/>
            <a:ahLst/>
            <a:cxnLst/>
            <a:rect l="l" t="t" r="r" b="b"/>
            <a:pathLst>
              <a:path w="1807209" h="671829">
                <a:moveTo>
                  <a:pt x="0" y="111950"/>
                </a:moveTo>
                <a:lnTo>
                  <a:pt x="8801" y="68376"/>
                </a:lnTo>
                <a:lnTo>
                  <a:pt x="32804" y="32791"/>
                </a:lnTo>
                <a:lnTo>
                  <a:pt x="68402" y="8801"/>
                </a:lnTo>
                <a:lnTo>
                  <a:pt x="111988" y="0"/>
                </a:lnTo>
                <a:lnTo>
                  <a:pt x="1695094" y="0"/>
                </a:lnTo>
                <a:lnTo>
                  <a:pt x="1738680" y="8801"/>
                </a:lnTo>
                <a:lnTo>
                  <a:pt x="1774278" y="32791"/>
                </a:lnTo>
                <a:lnTo>
                  <a:pt x="1798281" y="68376"/>
                </a:lnTo>
                <a:lnTo>
                  <a:pt x="1807083" y="111950"/>
                </a:lnTo>
                <a:lnTo>
                  <a:pt x="1807083" y="559752"/>
                </a:lnTo>
                <a:lnTo>
                  <a:pt x="1798281" y="603326"/>
                </a:lnTo>
                <a:lnTo>
                  <a:pt x="1774278" y="638911"/>
                </a:lnTo>
                <a:lnTo>
                  <a:pt x="1738680" y="662901"/>
                </a:lnTo>
                <a:lnTo>
                  <a:pt x="1695094" y="671703"/>
                </a:lnTo>
                <a:lnTo>
                  <a:pt x="111988" y="671703"/>
                </a:lnTo>
                <a:lnTo>
                  <a:pt x="68402" y="662901"/>
                </a:lnTo>
                <a:lnTo>
                  <a:pt x="32804" y="638911"/>
                </a:lnTo>
                <a:lnTo>
                  <a:pt x="8801" y="603326"/>
                </a:lnTo>
                <a:lnTo>
                  <a:pt x="0" y="559752"/>
                </a:lnTo>
                <a:lnTo>
                  <a:pt x="0" y="111950"/>
                </a:lnTo>
                <a:close/>
              </a:path>
            </a:pathLst>
          </a:custGeom>
          <a:ln w="25908">
            <a:solidFill>
              <a:srgbClr val="385D89"/>
            </a:solidFill>
          </a:ln>
        </p:spPr>
        <p:txBody>
          <a:bodyPr wrap="square" lIns="0" tIns="0" rIns="0" bIns="0" rtlCol="0"/>
          <a:lstStyle/>
          <a:p>
            <a:endParaRPr/>
          </a:p>
        </p:txBody>
      </p:sp>
      <p:sp>
        <p:nvSpPr>
          <p:cNvPr id="7" name="object 7"/>
          <p:cNvSpPr txBox="1"/>
          <p:nvPr/>
        </p:nvSpPr>
        <p:spPr>
          <a:xfrm>
            <a:off x="6690869" y="4855338"/>
            <a:ext cx="918844" cy="259079"/>
          </a:xfrm>
          <a:prstGeom prst="rect">
            <a:avLst/>
          </a:prstGeom>
        </p:spPr>
        <p:txBody>
          <a:bodyPr vert="horz" wrap="square" lIns="0" tIns="0" rIns="0" bIns="0" rtlCol="0">
            <a:spAutoFit/>
          </a:bodyPr>
          <a:lstStyle/>
          <a:p>
            <a:pPr marL="12700">
              <a:lnSpc>
                <a:spcPct val="100000"/>
              </a:lnSpc>
            </a:pPr>
            <a:r>
              <a:rPr sz="1600" spc="-5" dirty="0">
                <a:solidFill>
                  <a:srgbClr val="1F487C"/>
                </a:solidFill>
                <a:latin typeface="Arial"/>
                <a:cs typeface="Arial"/>
              </a:rPr>
              <a:t>«1» и</a:t>
            </a:r>
            <a:r>
              <a:rPr sz="1600" spc="-160" dirty="0">
                <a:solidFill>
                  <a:srgbClr val="1F487C"/>
                </a:solidFill>
                <a:latin typeface="Arial"/>
                <a:cs typeface="Arial"/>
              </a:rPr>
              <a:t> </a:t>
            </a:r>
            <a:r>
              <a:rPr sz="1600" spc="-5" dirty="0">
                <a:solidFill>
                  <a:srgbClr val="1F487C"/>
                </a:solidFill>
                <a:latin typeface="Arial"/>
                <a:cs typeface="Arial"/>
              </a:rPr>
              <a:t>«2»</a:t>
            </a:r>
            <a:endParaRPr sz="1600">
              <a:latin typeface="Arial"/>
              <a:cs typeface="Arial"/>
            </a:endParaRPr>
          </a:p>
        </p:txBody>
      </p:sp>
      <p:sp>
        <p:nvSpPr>
          <p:cNvPr id="8" name="object 8"/>
          <p:cNvSpPr/>
          <p:nvPr/>
        </p:nvSpPr>
        <p:spPr>
          <a:xfrm>
            <a:off x="4124705" y="4652008"/>
            <a:ext cx="1807210" cy="671830"/>
          </a:xfrm>
          <a:custGeom>
            <a:avLst/>
            <a:gdLst/>
            <a:ahLst/>
            <a:cxnLst/>
            <a:rect l="l" t="t" r="r" b="b"/>
            <a:pathLst>
              <a:path w="1807210" h="671829">
                <a:moveTo>
                  <a:pt x="0" y="111950"/>
                </a:moveTo>
                <a:lnTo>
                  <a:pt x="8801" y="68376"/>
                </a:lnTo>
                <a:lnTo>
                  <a:pt x="32804" y="32791"/>
                </a:lnTo>
                <a:lnTo>
                  <a:pt x="68402" y="8801"/>
                </a:lnTo>
                <a:lnTo>
                  <a:pt x="111988" y="0"/>
                </a:lnTo>
                <a:lnTo>
                  <a:pt x="1695094" y="0"/>
                </a:lnTo>
                <a:lnTo>
                  <a:pt x="1738680" y="8801"/>
                </a:lnTo>
                <a:lnTo>
                  <a:pt x="1774278" y="32791"/>
                </a:lnTo>
                <a:lnTo>
                  <a:pt x="1798281" y="68376"/>
                </a:lnTo>
                <a:lnTo>
                  <a:pt x="1807083" y="111950"/>
                </a:lnTo>
                <a:lnTo>
                  <a:pt x="1807083" y="559752"/>
                </a:lnTo>
                <a:lnTo>
                  <a:pt x="1798281" y="603326"/>
                </a:lnTo>
                <a:lnTo>
                  <a:pt x="1774278" y="638911"/>
                </a:lnTo>
                <a:lnTo>
                  <a:pt x="1738680" y="662901"/>
                </a:lnTo>
                <a:lnTo>
                  <a:pt x="1695094" y="671703"/>
                </a:lnTo>
                <a:lnTo>
                  <a:pt x="111988" y="671703"/>
                </a:lnTo>
                <a:lnTo>
                  <a:pt x="68402" y="662901"/>
                </a:lnTo>
                <a:lnTo>
                  <a:pt x="32804" y="638911"/>
                </a:lnTo>
                <a:lnTo>
                  <a:pt x="8801" y="603326"/>
                </a:lnTo>
                <a:lnTo>
                  <a:pt x="0" y="559752"/>
                </a:lnTo>
                <a:lnTo>
                  <a:pt x="0" y="111950"/>
                </a:lnTo>
                <a:close/>
              </a:path>
            </a:pathLst>
          </a:custGeom>
          <a:ln w="25908">
            <a:solidFill>
              <a:srgbClr val="385D89"/>
            </a:solidFill>
          </a:ln>
        </p:spPr>
        <p:txBody>
          <a:bodyPr wrap="square" lIns="0" tIns="0" rIns="0" bIns="0" rtlCol="0"/>
          <a:lstStyle/>
          <a:p>
            <a:endParaRPr/>
          </a:p>
        </p:txBody>
      </p:sp>
      <p:sp>
        <p:nvSpPr>
          <p:cNvPr id="9" name="object 9"/>
          <p:cNvSpPr txBox="1"/>
          <p:nvPr/>
        </p:nvSpPr>
        <p:spPr>
          <a:xfrm>
            <a:off x="4483861" y="4855338"/>
            <a:ext cx="1054100" cy="259079"/>
          </a:xfrm>
          <a:prstGeom prst="rect">
            <a:avLst/>
          </a:prstGeom>
        </p:spPr>
        <p:txBody>
          <a:bodyPr vert="horz" wrap="square" lIns="0" tIns="0" rIns="0" bIns="0" rtlCol="0">
            <a:spAutoFit/>
          </a:bodyPr>
          <a:lstStyle/>
          <a:p>
            <a:pPr marL="12700">
              <a:lnSpc>
                <a:spcPct val="100000"/>
              </a:lnSpc>
            </a:pPr>
            <a:r>
              <a:rPr sz="1600" spc="-30" dirty="0">
                <a:solidFill>
                  <a:srgbClr val="1F487C"/>
                </a:solidFill>
                <a:latin typeface="Arial"/>
                <a:cs typeface="Arial"/>
              </a:rPr>
              <a:t>Только</a:t>
            </a:r>
            <a:r>
              <a:rPr sz="1600" spc="-165" dirty="0">
                <a:solidFill>
                  <a:srgbClr val="1F487C"/>
                </a:solidFill>
                <a:latin typeface="Arial"/>
                <a:cs typeface="Arial"/>
              </a:rPr>
              <a:t> </a:t>
            </a:r>
            <a:r>
              <a:rPr sz="1600" spc="-5" dirty="0">
                <a:solidFill>
                  <a:srgbClr val="1F487C"/>
                </a:solidFill>
                <a:latin typeface="Arial"/>
                <a:cs typeface="Arial"/>
              </a:rPr>
              <a:t>«2»</a:t>
            </a:r>
            <a:endParaRPr sz="1600">
              <a:latin typeface="Arial"/>
              <a:cs typeface="Arial"/>
            </a:endParaRPr>
          </a:p>
        </p:txBody>
      </p:sp>
    </p:spTree>
    <p:extLst>
      <p:ext uri="{BB962C8B-B14F-4D97-AF65-F5344CB8AC3E}">
        <p14:creationId xmlns:p14="http://schemas.microsoft.com/office/powerpoint/2010/main" val="5337639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449888" y="547688"/>
            <a:ext cx="6742112" cy="738187"/>
          </a:xfrm>
          <a:prstGeom prst="rect">
            <a:avLst/>
          </a:prstGeom>
        </p:spPr>
        <p:txBody>
          <a:bodyPr vert="horz" wrap="square" lIns="0" tIns="0" rIns="0" bIns="0" rtlCol="0">
            <a:spAutoFit/>
          </a:bodyPr>
          <a:lstStyle/>
          <a:p>
            <a:pPr marL="12700">
              <a:lnSpc>
                <a:spcPct val="100000"/>
              </a:lnSpc>
            </a:pPr>
            <a:r>
              <a:rPr sz="2400" spc="-15" dirty="0">
                <a:solidFill>
                  <a:srgbClr val="000000"/>
                </a:solidFill>
                <a:latin typeface="Calibri" panose="020F0502020204030204" pitchFamily="34" charset="0"/>
                <a:cs typeface="Calibri Light"/>
              </a:rPr>
              <a:t>п.1-3 ч.15 </a:t>
            </a:r>
            <a:r>
              <a:rPr sz="2400" spc="-10" dirty="0">
                <a:solidFill>
                  <a:srgbClr val="000000"/>
                </a:solidFill>
                <a:latin typeface="Calibri" panose="020F0502020204030204" pitchFamily="34" charset="0"/>
                <a:cs typeface="Calibri Light"/>
              </a:rPr>
              <a:t>ст. </a:t>
            </a:r>
            <a:r>
              <a:rPr sz="2400" dirty="0">
                <a:solidFill>
                  <a:srgbClr val="000000"/>
                </a:solidFill>
                <a:latin typeface="Calibri" panose="020F0502020204030204" pitchFamily="34" charset="0"/>
                <a:cs typeface="Calibri Light"/>
              </a:rPr>
              <a:t>4</a:t>
            </a:r>
            <a:r>
              <a:rPr sz="2400" spc="-395" dirty="0">
                <a:solidFill>
                  <a:srgbClr val="000000"/>
                </a:solidFill>
                <a:latin typeface="Calibri" panose="020F0502020204030204" pitchFamily="34" charset="0"/>
                <a:cs typeface="Calibri Light"/>
              </a:rPr>
              <a:t> </a:t>
            </a:r>
            <a:r>
              <a:rPr lang="ru-RU" sz="2400" spc="-395" dirty="0" smtClean="0">
                <a:solidFill>
                  <a:srgbClr val="000000"/>
                </a:solidFill>
                <a:latin typeface="Calibri" panose="020F0502020204030204" pitchFamily="34" charset="0"/>
                <a:cs typeface="Calibri Light"/>
              </a:rPr>
              <a:t>  </a:t>
            </a:r>
            <a:r>
              <a:rPr sz="2400" spc="-5" dirty="0" smtClean="0">
                <a:solidFill>
                  <a:srgbClr val="000000"/>
                </a:solidFill>
                <a:latin typeface="Calibri" panose="020F0502020204030204" pitchFamily="34" charset="0"/>
                <a:cs typeface="Calibri Light"/>
              </a:rPr>
              <a:t>№ </a:t>
            </a:r>
            <a:r>
              <a:rPr sz="2400" dirty="0">
                <a:solidFill>
                  <a:srgbClr val="000000"/>
                </a:solidFill>
                <a:latin typeface="Calibri" panose="020F0502020204030204" pitchFamily="34" charset="0"/>
                <a:cs typeface="Calibri Light"/>
              </a:rPr>
              <a:t>223-ФЗ–</a:t>
            </a:r>
            <a:endParaRPr sz="2400" dirty="0">
              <a:latin typeface="Calibri" panose="020F0502020204030204" pitchFamily="34" charset="0"/>
              <a:cs typeface="Calibri Light"/>
            </a:endParaRPr>
          </a:p>
          <a:p>
            <a:pPr marL="12700">
              <a:lnSpc>
                <a:spcPct val="100000"/>
              </a:lnSpc>
            </a:pPr>
            <a:r>
              <a:rPr sz="2400" spc="-30" dirty="0">
                <a:solidFill>
                  <a:srgbClr val="000000"/>
                </a:solidFill>
                <a:latin typeface="Calibri" panose="020F0502020204030204" pitchFamily="34" charset="0"/>
                <a:cs typeface="Calibri Light"/>
              </a:rPr>
              <a:t>только </a:t>
            </a:r>
            <a:r>
              <a:rPr sz="2400" spc="-15" dirty="0">
                <a:solidFill>
                  <a:srgbClr val="000000"/>
                </a:solidFill>
                <a:latin typeface="Calibri" panose="020F0502020204030204" pitchFamily="34" charset="0"/>
                <a:cs typeface="Calibri Light"/>
              </a:rPr>
              <a:t>для </a:t>
            </a:r>
            <a:r>
              <a:rPr sz="2400" spc="-40" dirty="0">
                <a:solidFill>
                  <a:srgbClr val="000000"/>
                </a:solidFill>
                <a:latin typeface="Calibri" panose="020F0502020204030204" pitchFamily="34" charset="0"/>
                <a:cs typeface="Calibri Light"/>
              </a:rPr>
              <a:t>неконкурентных</a:t>
            </a:r>
            <a:r>
              <a:rPr sz="2400" spc="-450" dirty="0">
                <a:solidFill>
                  <a:srgbClr val="000000"/>
                </a:solidFill>
                <a:latin typeface="Calibri" panose="020F0502020204030204" pitchFamily="34" charset="0"/>
                <a:cs typeface="Calibri Light"/>
              </a:rPr>
              <a:t> </a:t>
            </a:r>
            <a:r>
              <a:rPr sz="2400" spc="-35" dirty="0">
                <a:solidFill>
                  <a:srgbClr val="000000"/>
                </a:solidFill>
                <a:latin typeface="Calibri" panose="020F0502020204030204" pitchFamily="34" charset="0"/>
                <a:cs typeface="Calibri Light"/>
              </a:rPr>
              <a:t>закупок</a:t>
            </a:r>
            <a:endParaRPr sz="2400" dirty="0">
              <a:latin typeface="Calibri" panose="020F0502020204030204" pitchFamily="34" charset="0"/>
              <a:cs typeface="Calibri Light"/>
            </a:endParaRPr>
          </a:p>
        </p:txBody>
      </p:sp>
      <p:sp>
        <p:nvSpPr>
          <p:cNvPr id="3" name="object 3"/>
          <p:cNvSpPr txBox="1"/>
          <p:nvPr/>
        </p:nvSpPr>
        <p:spPr>
          <a:xfrm>
            <a:off x="3473703" y="2338704"/>
            <a:ext cx="6510655" cy="320675"/>
          </a:xfrm>
          <a:prstGeom prst="rect">
            <a:avLst/>
          </a:prstGeom>
        </p:spPr>
        <p:txBody>
          <a:bodyPr vert="horz" wrap="square" lIns="0" tIns="0" rIns="0" bIns="0" rtlCol="0">
            <a:spAutoFit/>
          </a:bodyPr>
          <a:lstStyle/>
          <a:p>
            <a:pPr marL="12700">
              <a:lnSpc>
                <a:spcPct val="100000"/>
              </a:lnSpc>
            </a:pPr>
            <a:r>
              <a:rPr sz="2000" b="1" spc="-10" dirty="0">
                <a:solidFill>
                  <a:srgbClr val="1F487C"/>
                </a:solidFill>
                <a:latin typeface="Arial"/>
                <a:cs typeface="Arial"/>
              </a:rPr>
              <a:t>Письмо </a:t>
            </a:r>
            <a:r>
              <a:rPr sz="2000" b="1" spc="-5" dirty="0">
                <a:solidFill>
                  <a:srgbClr val="1F487C"/>
                </a:solidFill>
                <a:latin typeface="Arial"/>
                <a:cs typeface="Arial"/>
              </a:rPr>
              <a:t>Минфина </a:t>
            </a:r>
            <a:r>
              <a:rPr sz="2000" b="1" spc="5" dirty="0">
                <a:solidFill>
                  <a:srgbClr val="1F487C"/>
                </a:solidFill>
                <a:latin typeface="Arial"/>
                <a:cs typeface="Arial"/>
              </a:rPr>
              <a:t>№ </a:t>
            </a:r>
            <a:r>
              <a:rPr sz="2000" b="1" spc="-5" dirty="0">
                <a:solidFill>
                  <a:srgbClr val="1F487C"/>
                </a:solidFill>
                <a:latin typeface="Arial"/>
                <a:cs typeface="Arial"/>
              </a:rPr>
              <a:t>24-01-08 </a:t>
            </a:r>
            <a:r>
              <a:rPr sz="2000" b="1" dirty="0">
                <a:solidFill>
                  <a:srgbClr val="1F487C"/>
                </a:solidFill>
                <a:latin typeface="Arial"/>
                <a:cs typeface="Arial"/>
              </a:rPr>
              <a:t>/ 62613 </a:t>
            </a:r>
            <a:r>
              <a:rPr sz="2000" b="1" spc="-25" dirty="0">
                <a:solidFill>
                  <a:srgbClr val="1F487C"/>
                </a:solidFill>
                <a:latin typeface="Arial"/>
                <a:cs typeface="Arial"/>
              </a:rPr>
              <a:t>от </a:t>
            </a:r>
            <a:r>
              <a:rPr sz="2000" b="1" spc="-5" dirty="0">
                <a:solidFill>
                  <a:srgbClr val="1F487C"/>
                </a:solidFill>
                <a:latin typeface="Arial"/>
                <a:cs typeface="Arial"/>
              </a:rPr>
              <a:t>17.07.2020</a:t>
            </a:r>
            <a:r>
              <a:rPr sz="2000" b="1" spc="-175" dirty="0">
                <a:solidFill>
                  <a:srgbClr val="1F487C"/>
                </a:solidFill>
                <a:latin typeface="Arial"/>
                <a:cs typeface="Arial"/>
              </a:rPr>
              <a:t> </a:t>
            </a:r>
            <a:r>
              <a:rPr sz="2000" b="1" spc="-100" dirty="0">
                <a:solidFill>
                  <a:srgbClr val="1F487C"/>
                </a:solidFill>
                <a:latin typeface="Arial"/>
                <a:cs typeface="Arial"/>
              </a:rPr>
              <a:t>г.</a:t>
            </a:r>
            <a:endParaRPr sz="2000">
              <a:latin typeface="Arial"/>
              <a:cs typeface="Arial"/>
            </a:endParaRPr>
          </a:p>
        </p:txBody>
      </p:sp>
      <p:sp>
        <p:nvSpPr>
          <p:cNvPr id="4" name="object 4"/>
          <p:cNvSpPr/>
          <p:nvPr/>
        </p:nvSpPr>
        <p:spPr>
          <a:xfrm>
            <a:off x="768095" y="3429000"/>
            <a:ext cx="10387583" cy="20955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219837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905000" y="6272870"/>
            <a:ext cx="3962400" cy="368300"/>
          </a:xfrm>
          <a:prstGeom prst="rect">
            <a:avLst/>
          </a:prstGeom>
        </p:spPr>
        <p:txBody>
          <a:bodyPr vert="horz" wrap="square" lIns="0" tIns="0" rIns="0" bIns="0" rtlCol="0">
            <a:spAutoFit/>
          </a:bodyPr>
          <a:lstStyle/>
          <a:p>
            <a:pPr marL="12700">
              <a:lnSpc>
                <a:spcPct val="100000"/>
              </a:lnSpc>
            </a:pPr>
            <a:r>
              <a:rPr sz="2400" spc="-5" dirty="0">
                <a:latin typeface="Trebuchet MS"/>
                <a:cs typeface="Trebuchet MS"/>
              </a:rPr>
              <a:t>Раздел </a:t>
            </a:r>
            <a:r>
              <a:rPr sz="2400" dirty="0">
                <a:latin typeface="Trebuchet MS"/>
                <a:cs typeface="Trebuchet MS"/>
              </a:rPr>
              <a:t>№</a:t>
            </a:r>
            <a:r>
              <a:rPr sz="2400" spc="-229" dirty="0">
                <a:latin typeface="Trebuchet MS"/>
                <a:cs typeface="Trebuchet MS"/>
              </a:rPr>
              <a:t> </a:t>
            </a:r>
            <a:r>
              <a:rPr sz="2400" spc="-5" dirty="0">
                <a:latin typeface="Trebuchet MS"/>
                <a:cs typeface="Trebuchet MS"/>
              </a:rPr>
              <a:t>1</a:t>
            </a:r>
            <a:endParaRPr sz="2400" dirty="0">
              <a:latin typeface="Trebuchet MS"/>
              <a:cs typeface="Trebuchet MS"/>
            </a:endParaRPr>
          </a:p>
        </p:txBody>
      </p:sp>
      <p:sp>
        <p:nvSpPr>
          <p:cNvPr id="3" name="object 3"/>
          <p:cNvSpPr/>
          <p:nvPr/>
        </p:nvSpPr>
        <p:spPr>
          <a:xfrm>
            <a:off x="768096" y="1283208"/>
            <a:ext cx="11088623" cy="241706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98692" y="4852903"/>
            <a:ext cx="9787255" cy="635635"/>
          </a:xfrm>
          <a:prstGeom prst="rect">
            <a:avLst/>
          </a:prstGeom>
        </p:spPr>
        <p:txBody>
          <a:bodyPr vert="horz" wrap="square" lIns="0" tIns="0" rIns="0" bIns="0" rtlCol="0">
            <a:spAutoFit/>
          </a:bodyPr>
          <a:lstStyle/>
          <a:p>
            <a:pPr marL="12700" marR="5080">
              <a:lnSpc>
                <a:spcPct val="100000"/>
              </a:lnSpc>
            </a:pPr>
            <a:r>
              <a:rPr sz="2000" spc="-5" dirty="0">
                <a:latin typeface="Calibri"/>
                <a:cs typeface="Calibri"/>
              </a:rPr>
              <a:t>Информация </a:t>
            </a:r>
            <a:r>
              <a:rPr sz="2000" spc="-10" dirty="0">
                <a:latin typeface="Calibri"/>
                <a:cs typeface="Calibri"/>
              </a:rPr>
              <a:t>формируется автоматически </a:t>
            </a:r>
            <a:r>
              <a:rPr sz="2000" dirty="0">
                <a:latin typeface="Calibri"/>
                <a:cs typeface="Calibri"/>
              </a:rPr>
              <a:t>в </a:t>
            </a:r>
            <a:r>
              <a:rPr sz="2000" spc="-5" dirty="0">
                <a:latin typeface="Calibri"/>
                <a:cs typeface="Calibri"/>
              </a:rPr>
              <a:t>соответствии </a:t>
            </a:r>
            <a:r>
              <a:rPr sz="2000" dirty="0">
                <a:latin typeface="Calibri"/>
                <a:cs typeface="Calibri"/>
              </a:rPr>
              <a:t>со </a:t>
            </a:r>
            <a:r>
              <a:rPr sz="2000" spc="-10" dirty="0">
                <a:latin typeface="Calibri"/>
                <a:cs typeface="Calibri"/>
              </a:rPr>
              <a:t>сведениями, </a:t>
            </a:r>
            <a:r>
              <a:rPr sz="2000" spc="-5" dirty="0">
                <a:latin typeface="Calibri"/>
                <a:cs typeface="Calibri"/>
              </a:rPr>
              <a:t>включенными </a:t>
            </a:r>
            <a:r>
              <a:rPr sz="2000" dirty="0">
                <a:latin typeface="Calibri"/>
                <a:cs typeface="Calibri"/>
              </a:rPr>
              <a:t>в  реестр </a:t>
            </a:r>
            <a:r>
              <a:rPr sz="2000" spc="-5" dirty="0">
                <a:latin typeface="Calibri"/>
                <a:cs typeface="Calibri"/>
              </a:rPr>
              <a:t>заказчиков, зарегистрированных </a:t>
            </a:r>
            <a:r>
              <a:rPr sz="2000" dirty="0">
                <a:latin typeface="Calibri"/>
                <a:cs typeface="Calibri"/>
              </a:rPr>
              <a:t>в </a:t>
            </a:r>
            <a:r>
              <a:rPr lang="ru-RU" sz="2000" spc="-10" dirty="0" smtClean="0">
                <a:latin typeface="Calibri"/>
                <a:cs typeface="Calibri"/>
              </a:rPr>
              <a:t>ЕИС</a:t>
            </a:r>
            <a:endParaRPr sz="2000" dirty="0">
              <a:latin typeface="Calibri"/>
              <a:cs typeface="Calibri"/>
            </a:endParaRPr>
          </a:p>
        </p:txBody>
      </p:sp>
    </p:spTree>
    <p:extLst>
      <p:ext uri="{BB962C8B-B14F-4D97-AF65-F5344CB8AC3E}">
        <p14:creationId xmlns:p14="http://schemas.microsoft.com/office/powerpoint/2010/main" val="41985420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048375" y="153988"/>
            <a:ext cx="6143625" cy="369887"/>
          </a:xfrm>
          <a:prstGeom prst="rect">
            <a:avLst/>
          </a:prstGeom>
        </p:spPr>
        <p:txBody>
          <a:bodyPr vert="horz" wrap="square" lIns="0" tIns="0" rIns="0" bIns="0" rtlCol="0">
            <a:spAutoFit/>
          </a:bodyPr>
          <a:lstStyle/>
          <a:p>
            <a:pPr marL="12700">
              <a:lnSpc>
                <a:spcPct val="100000"/>
              </a:lnSpc>
            </a:pPr>
            <a:r>
              <a:rPr sz="2400" spc="-5" dirty="0">
                <a:latin typeface="Trebuchet MS"/>
                <a:cs typeface="Trebuchet MS"/>
              </a:rPr>
              <a:t>Внесение</a:t>
            </a:r>
            <a:r>
              <a:rPr sz="2400" spc="-145" dirty="0">
                <a:latin typeface="Trebuchet MS"/>
                <a:cs typeface="Trebuchet MS"/>
              </a:rPr>
              <a:t> </a:t>
            </a:r>
            <a:r>
              <a:rPr sz="2400" spc="-5" dirty="0">
                <a:latin typeface="Trebuchet MS"/>
                <a:cs typeface="Trebuchet MS"/>
              </a:rPr>
              <a:t>изменений</a:t>
            </a:r>
            <a:endParaRPr sz="2400" dirty="0">
              <a:latin typeface="Trebuchet MS"/>
              <a:cs typeface="Trebuchet MS"/>
            </a:endParaRPr>
          </a:p>
        </p:txBody>
      </p:sp>
      <p:sp>
        <p:nvSpPr>
          <p:cNvPr id="3" name="object 3"/>
          <p:cNvSpPr txBox="1"/>
          <p:nvPr/>
        </p:nvSpPr>
        <p:spPr>
          <a:xfrm>
            <a:off x="787082" y="1123499"/>
            <a:ext cx="8373109" cy="330835"/>
          </a:xfrm>
          <a:prstGeom prst="rect">
            <a:avLst/>
          </a:prstGeom>
        </p:spPr>
        <p:txBody>
          <a:bodyPr vert="horz" wrap="square" lIns="0" tIns="0" rIns="0" bIns="0" rtlCol="0">
            <a:spAutoFit/>
          </a:bodyPr>
          <a:lstStyle/>
          <a:p>
            <a:pPr marL="12700">
              <a:lnSpc>
                <a:spcPct val="100000"/>
              </a:lnSpc>
            </a:pPr>
            <a:r>
              <a:rPr sz="2000" spc="-5" dirty="0">
                <a:latin typeface="Calibri"/>
                <a:cs typeface="Calibri"/>
              </a:rPr>
              <a:t>Внесение  изменений  </a:t>
            </a:r>
            <a:r>
              <a:rPr sz="2000" dirty="0">
                <a:latin typeface="Calibri"/>
                <a:cs typeface="Calibri"/>
              </a:rPr>
              <a:t>в  </a:t>
            </a:r>
            <a:r>
              <a:rPr sz="2000" spc="-5" dirty="0">
                <a:latin typeface="Calibri"/>
                <a:cs typeface="Calibri"/>
              </a:rPr>
              <a:t>размещенные  </a:t>
            </a:r>
            <a:r>
              <a:rPr sz="2000" spc="-10" dirty="0">
                <a:latin typeface="Calibri"/>
                <a:cs typeface="Calibri"/>
              </a:rPr>
              <a:t>сведения  </a:t>
            </a:r>
            <a:r>
              <a:rPr sz="2000" dirty="0">
                <a:latin typeface="Calibri"/>
                <a:cs typeface="Calibri"/>
              </a:rPr>
              <a:t>о  </a:t>
            </a:r>
            <a:r>
              <a:rPr sz="2000" spc="-5" dirty="0">
                <a:latin typeface="Calibri"/>
                <a:cs typeface="Calibri"/>
              </a:rPr>
              <a:t>заключенных</a:t>
            </a:r>
            <a:r>
              <a:rPr sz="2000" spc="-80" dirty="0">
                <a:latin typeface="Calibri"/>
                <a:cs typeface="Calibri"/>
              </a:rPr>
              <a:t> </a:t>
            </a:r>
            <a:r>
              <a:rPr sz="2000" spc="-15" dirty="0">
                <a:latin typeface="Calibri"/>
                <a:cs typeface="Calibri"/>
              </a:rPr>
              <a:t>договорах</a:t>
            </a:r>
            <a:endParaRPr sz="2000">
              <a:latin typeface="Calibri"/>
              <a:cs typeface="Calibri"/>
            </a:endParaRPr>
          </a:p>
        </p:txBody>
      </p:sp>
      <p:sp>
        <p:nvSpPr>
          <p:cNvPr id="4" name="object 4"/>
          <p:cNvSpPr txBox="1"/>
          <p:nvPr/>
        </p:nvSpPr>
        <p:spPr>
          <a:xfrm>
            <a:off x="9345931" y="1123499"/>
            <a:ext cx="1943100" cy="330835"/>
          </a:xfrm>
          <a:prstGeom prst="rect">
            <a:avLst/>
          </a:prstGeom>
        </p:spPr>
        <p:txBody>
          <a:bodyPr vert="horz" wrap="square" lIns="0" tIns="0" rIns="0" bIns="0" rtlCol="0">
            <a:spAutoFit/>
          </a:bodyPr>
          <a:lstStyle/>
          <a:p>
            <a:pPr marL="12700">
              <a:lnSpc>
                <a:spcPct val="100000"/>
              </a:lnSpc>
            </a:pPr>
            <a:r>
              <a:rPr sz="2000" spc="-10" dirty="0">
                <a:latin typeface="Calibri"/>
                <a:cs typeface="Calibri"/>
              </a:rPr>
              <a:t>осуществляется</a:t>
            </a:r>
            <a:r>
              <a:rPr sz="2000" spc="280" dirty="0">
                <a:latin typeface="Calibri"/>
                <a:cs typeface="Calibri"/>
              </a:rPr>
              <a:t> </a:t>
            </a:r>
            <a:r>
              <a:rPr sz="2000" dirty="0">
                <a:latin typeface="Calibri"/>
                <a:cs typeface="Calibri"/>
              </a:rPr>
              <a:t>в</a:t>
            </a:r>
            <a:endParaRPr sz="2000">
              <a:latin typeface="Calibri"/>
              <a:cs typeface="Calibri"/>
            </a:endParaRPr>
          </a:p>
        </p:txBody>
      </p:sp>
      <p:sp>
        <p:nvSpPr>
          <p:cNvPr id="5" name="object 5"/>
          <p:cNvSpPr txBox="1"/>
          <p:nvPr/>
        </p:nvSpPr>
        <p:spPr>
          <a:xfrm>
            <a:off x="7219772" y="1428399"/>
            <a:ext cx="4065270" cy="330835"/>
          </a:xfrm>
          <a:prstGeom prst="rect">
            <a:avLst/>
          </a:prstGeom>
        </p:spPr>
        <p:txBody>
          <a:bodyPr vert="horz" wrap="square" lIns="0" tIns="0" rIns="0" bIns="0" rtlCol="0">
            <a:spAutoFit/>
          </a:bodyPr>
          <a:lstStyle/>
          <a:p>
            <a:pPr marL="12700">
              <a:lnSpc>
                <a:spcPct val="100000"/>
              </a:lnSpc>
            </a:pPr>
            <a:r>
              <a:rPr sz="2000" spc="-10" dirty="0">
                <a:latin typeface="Calibri"/>
                <a:cs typeface="Calibri"/>
              </a:rPr>
              <a:t>формирования  </a:t>
            </a:r>
            <a:r>
              <a:rPr sz="2000" dirty="0">
                <a:latin typeface="Calibri"/>
                <a:cs typeface="Calibri"/>
              </a:rPr>
              <a:t>и  </a:t>
            </a:r>
            <a:r>
              <a:rPr sz="2000" spc="-10" dirty="0">
                <a:latin typeface="Calibri"/>
                <a:cs typeface="Calibri"/>
              </a:rPr>
              <a:t>размещения</a:t>
            </a:r>
            <a:r>
              <a:rPr sz="2000" spc="320" dirty="0">
                <a:latin typeface="Calibri"/>
                <a:cs typeface="Calibri"/>
              </a:rPr>
              <a:t> </a:t>
            </a:r>
            <a:r>
              <a:rPr sz="2000" spc="-15" dirty="0">
                <a:latin typeface="Calibri"/>
                <a:cs typeface="Calibri"/>
              </a:rPr>
              <a:t>таких</a:t>
            </a:r>
            <a:endParaRPr sz="2000" dirty="0">
              <a:latin typeface="Calibri"/>
              <a:cs typeface="Calibri"/>
            </a:endParaRPr>
          </a:p>
        </p:txBody>
      </p:sp>
      <p:sp>
        <p:nvSpPr>
          <p:cNvPr id="6" name="object 6"/>
          <p:cNvSpPr txBox="1"/>
          <p:nvPr/>
        </p:nvSpPr>
        <p:spPr>
          <a:xfrm>
            <a:off x="786827" y="1428399"/>
            <a:ext cx="6237605" cy="635635"/>
          </a:xfrm>
          <a:prstGeom prst="rect">
            <a:avLst/>
          </a:prstGeom>
        </p:spPr>
        <p:txBody>
          <a:bodyPr vert="horz" wrap="square" lIns="0" tIns="0" rIns="0" bIns="0" rtlCol="0">
            <a:spAutoFit/>
          </a:bodyPr>
          <a:lstStyle/>
          <a:p>
            <a:pPr marL="12700" marR="5080">
              <a:lnSpc>
                <a:spcPct val="100000"/>
              </a:lnSpc>
            </a:pPr>
            <a:r>
              <a:rPr sz="2000" b="1" spc="-15" dirty="0">
                <a:solidFill>
                  <a:srgbClr val="FF0000"/>
                </a:solidFill>
                <a:latin typeface="Calibri"/>
                <a:cs typeface="Calibri"/>
              </a:rPr>
              <a:t>порядке, установленном </a:t>
            </a:r>
            <a:r>
              <a:rPr sz="2000" b="1" spc="-10" dirty="0">
                <a:solidFill>
                  <a:srgbClr val="FF0000"/>
                </a:solidFill>
                <a:latin typeface="Calibri"/>
                <a:cs typeface="Calibri"/>
              </a:rPr>
              <a:t>настоящим </a:t>
            </a:r>
            <a:r>
              <a:rPr sz="2000" b="1" spc="-20" dirty="0">
                <a:solidFill>
                  <a:srgbClr val="FF0000"/>
                </a:solidFill>
                <a:latin typeface="Calibri"/>
                <a:cs typeface="Calibri"/>
              </a:rPr>
              <a:t>Положением </a:t>
            </a:r>
            <a:r>
              <a:rPr sz="2000" spc="-10" dirty="0">
                <a:latin typeface="Calibri"/>
                <a:cs typeface="Calibri"/>
              </a:rPr>
              <a:t>для  сведений.</a:t>
            </a:r>
            <a:endParaRPr sz="2000">
              <a:latin typeface="Calibri"/>
              <a:cs typeface="Calibri"/>
            </a:endParaRPr>
          </a:p>
        </p:txBody>
      </p:sp>
      <p:sp>
        <p:nvSpPr>
          <p:cNvPr id="7" name="object 7"/>
          <p:cNvSpPr txBox="1"/>
          <p:nvPr/>
        </p:nvSpPr>
        <p:spPr>
          <a:xfrm>
            <a:off x="785555" y="2342846"/>
            <a:ext cx="10573385" cy="3412490"/>
          </a:xfrm>
          <a:prstGeom prst="rect">
            <a:avLst/>
          </a:prstGeom>
        </p:spPr>
        <p:txBody>
          <a:bodyPr vert="horz" wrap="square" lIns="0" tIns="0" rIns="0" bIns="0" rtlCol="0">
            <a:spAutoFit/>
          </a:bodyPr>
          <a:lstStyle/>
          <a:p>
            <a:pPr marL="13335" marR="76835" algn="just">
              <a:lnSpc>
                <a:spcPct val="100000"/>
              </a:lnSpc>
            </a:pPr>
            <a:r>
              <a:rPr sz="2000" dirty="0">
                <a:latin typeface="Calibri"/>
                <a:cs typeface="Calibri"/>
              </a:rPr>
              <a:t>В </a:t>
            </a:r>
            <a:r>
              <a:rPr sz="2000" spc="-5" dirty="0">
                <a:latin typeface="Calibri"/>
                <a:cs typeface="Calibri"/>
              </a:rPr>
              <a:t>случае внесения таких изменений </a:t>
            </a:r>
            <a:r>
              <a:rPr sz="2000" dirty="0">
                <a:latin typeface="Calibri"/>
                <a:cs typeface="Calibri"/>
              </a:rPr>
              <a:t>в </a:t>
            </a:r>
            <a:r>
              <a:rPr sz="2000" spc="-15" dirty="0">
                <a:latin typeface="Calibri"/>
                <a:cs typeface="Calibri"/>
              </a:rPr>
              <a:t>единой </a:t>
            </a:r>
            <a:r>
              <a:rPr sz="2000" spc="-10" dirty="0">
                <a:latin typeface="Calibri"/>
                <a:cs typeface="Calibri"/>
              </a:rPr>
              <a:t>информационной системе </a:t>
            </a:r>
            <a:r>
              <a:rPr sz="2000" b="1" spc="-10" dirty="0">
                <a:solidFill>
                  <a:srgbClr val="FF0000"/>
                </a:solidFill>
                <a:latin typeface="Calibri"/>
                <a:cs typeface="Calibri"/>
              </a:rPr>
              <a:t>размещается </a:t>
            </a:r>
            <a:r>
              <a:rPr sz="2000" b="1" spc="-5" dirty="0">
                <a:solidFill>
                  <a:srgbClr val="FF0000"/>
                </a:solidFill>
                <a:latin typeface="Calibri"/>
                <a:cs typeface="Calibri"/>
              </a:rPr>
              <a:t>новая  </a:t>
            </a:r>
            <a:r>
              <a:rPr sz="2000" b="1" spc="-10" dirty="0">
                <a:solidFill>
                  <a:srgbClr val="FF0000"/>
                </a:solidFill>
                <a:latin typeface="Calibri"/>
                <a:cs typeface="Calibri"/>
              </a:rPr>
              <a:t>редакция </a:t>
            </a:r>
            <a:r>
              <a:rPr sz="2000" b="1" spc="-15" dirty="0">
                <a:solidFill>
                  <a:srgbClr val="FF0000"/>
                </a:solidFill>
                <a:latin typeface="Calibri"/>
                <a:cs typeface="Calibri"/>
              </a:rPr>
              <a:t>сведений </a:t>
            </a:r>
            <a:r>
              <a:rPr sz="2000" b="1" dirty="0">
                <a:solidFill>
                  <a:srgbClr val="FF0000"/>
                </a:solidFill>
                <a:latin typeface="Calibri"/>
                <a:cs typeface="Calibri"/>
              </a:rPr>
              <a:t>о </a:t>
            </a:r>
            <a:r>
              <a:rPr sz="2000" b="1" spc="-10" dirty="0">
                <a:solidFill>
                  <a:srgbClr val="FF0000"/>
                </a:solidFill>
                <a:latin typeface="Calibri"/>
                <a:cs typeface="Calibri"/>
              </a:rPr>
              <a:t>заключенных </a:t>
            </a:r>
            <a:r>
              <a:rPr sz="2000" b="1" spc="-15" dirty="0">
                <a:solidFill>
                  <a:srgbClr val="FF0000"/>
                </a:solidFill>
                <a:latin typeface="Calibri"/>
                <a:cs typeface="Calibri"/>
              </a:rPr>
              <a:t>договорах </a:t>
            </a:r>
            <a:r>
              <a:rPr sz="2000" b="1" dirty="0">
                <a:solidFill>
                  <a:srgbClr val="FF0000"/>
                </a:solidFill>
                <a:latin typeface="Calibri"/>
                <a:cs typeface="Calibri"/>
              </a:rPr>
              <a:t>с </a:t>
            </a:r>
            <a:r>
              <a:rPr sz="2000" b="1" spc="-15" dirty="0">
                <a:solidFill>
                  <a:srgbClr val="FF0000"/>
                </a:solidFill>
                <a:latin typeface="Calibri"/>
                <a:cs typeface="Calibri"/>
              </a:rPr>
              <a:t>указанием </a:t>
            </a:r>
            <a:r>
              <a:rPr sz="2000" b="1" spc="-10" dirty="0">
                <a:solidFill>
                  <a:srgbClr val="FF0000"/>
                </a:solidFill>
                <a:latin typeface="Calibri"/>
                <a:cs typeface="Calibri"/>
              </a:rPr>
              <a:t>даты </a:t>
            </a:r>
            <a:r>
              <a:rPr sz="2000" b="1" spc="-5" dirty="0">
                <a:solidFill>
                  <a:srgbClr val="FF0000"/>
                </a:solidFill>
                <a:latin typeface="Calibri"/>
                <a:cs typeface="Calibri"/>
              </a:rPr>
              <a:t>внесения таких </a:t>
            </a:r>
            <a:r>
              <a:rPr sz="2000" b="1" spc="-10" dirty="0">
                <a:solidFill>
                  <a:srgbClr val="FF0000"/>
                </a:solidFill>
                <a:latin typeface="Calibri"/>
                <a:cs typeface="Calibri"/>
              </a:rPr>
              <a:t>изменений.  </a:t>
            </a:r>
            <a:r>
              <a:rPr sz="2000" spc="-5" dirty="0">
                <a:latin typeface="Calibri"/>
                <a:cs typeface="Calibri"/>
              </a:rPr>
              <a:t>Датой внесения изменений </a:t>
            </a:r>
            <a:r>
              <a:rPr sz="2000" dirty="0">
                <a:latin typeface="Calibri"/>
                <a:cs typeface="Calibri"/>
              </a:rPr>
              <a:t>в </a:t>
            </a:r>
            <a:r>
              <a:rPr sz="2000" spc="-15" dirty="0">
                <a:latin typeface="Calibri"/>
                <a:cs typeface="Calibri"/>
              </a:rPr>
              <a:t>сведения </a:t>
            </a:r>
            <a:r>
              <a:rPr sz="2000" dirty="0">
                <a:latin typeface="Calibri"/>
                <a:cs typeface="Calibri"/>
              </a:rPr>
              <a:t>о </a:t>
            </a:r>
            <a:r>
              <a:rPr sz="2000" spc="-5" dirty="0">
                <a:latin typeface="Calibri"/>
                <a:cs typeface="Calibri"/>
              </a:rPr>
              <a:t>заключенных </a:t>
            </a:r>
            <a:r>
              <a:rPr sz="2000" spc="-15" dirty="0">
                <a:latin typeface="Calibri"/>
                <a:cs typeface="Calibri"/>
              </a:rPr>
              <a:t>договорах </a:t>
            </a:r>
            <a:r>
              <a:rPr sz="2000" spc="-5" dirty="0">
                <a:latin typeface="Calibri"/>
                <a:cs typeface="Calibri"/>
              </a:rPr>
              <a:t>считается </a:t>
            </a:r>
            <a:r>
              <a:rPr sz="2000" spc="-10" dirty="0">
                <a:latin typeface="Calibri"/>
                <a:cs typeface="Calibri"/>
              </a:rPr>
              <a:t>дата размещения </a:t>
            </a:r>
            <a:r>
              <a:rPr sz="2000" dirty="0">
                <a:latin typeface="Calibri"/>
                <a:cs typeface="Calibri"/>
              </a:rPr>
              <a:t>в  </a:t>
            </a:r>
            <a:r>
              <a:rPr sz="2000" spc="-5" dirty="0">
                <a:latin typeface="Calibri"/>
                <a:cs typeface="Calibri"/>
              </a:rPr>
              <a:t>соответствии </a:t>
            </a:r>
            <a:r>
              <a:rPr sz="2000" dirty="0">
                <a:latin typeface="Calibri"/>
                <a:cs typeface="Calibri"/>
              </a:rPr>
              <a:t>с  </a:t>
            </a:r>
            <a:r>
              <a:rPr sz="2000" spc="-10" dirty="0">
                <a:latin typeface="Calibri"/>
                <a:cs typeface="Calibri"/>
              </a:rPr>
              <a:t>настоящим </a:t>
            </a:r>
            <a:r>
              <a:rPr sz="2000" spc="-15" dirty="0">
                <a:latin typeface="Calibri"/>
                <a:cs typeface="Calibri"/>
              </a:rPr>
              <a:t>Положением </a:t>
            </a:r>
            <a:r>
              <a:rPr sz="2000" spc="-5" dirty="0">
                <a:latin typeface="Calibri"/>
                <a:cs typeface="Calibri"/>
              </a:rPr>
              <a:t>таких изменений </a:t>
            </a:r>
            <a:r>
              <a:rPr sz="2000" dirty="0">
                <a:latin typeface="Calibri"/>
                <a:cs typeface="Calibri"/>
              </a:rPr>
              <a:t>в </a:t>
            </a:r>
            <a:r>
              <a:rPr sz="2000" spc="-10" dirty="0">
                <a:latin typeface="Calibri"/>
                <a:cs typeface="Calibri"/>
              </a:rPr>
              <a:t>единой </a:t>
            </a:r>
            <a:r>
              <a:rPr sz="2000" spc="-5" dirty="0">
                <a:latin typeface="Calibri"/>
                <a:cs typeface="Calibri"/>
              </a:rPr>
              <a:t>информационной</a:t>
            </a:r>
            <a:r>
              <a:rPr sz="2000" spc="50" dirty="0">
                <a:latin typeface="Calibri"/>
                <a:cs typeface="Calibri"/>
              </a:rPr>
              <a:t> </a:t>
            </a:r>
            <a:r>
              <a:rPr sz="2000" spc="-5" dirty="0">
                <a:latin typeface="Calibri"/>
                <a:cs typeface="Calibri"/>
              </a:rPr>
              <a:t>системе.</a:t>
            </a:r>
            <a:endParaRPr sz="2000">
              <a:latin typeface="Calibri"/>
              <a:cs typeface="Calibri"/>
            </a:endParaRPr>
          </a:p>
          <a:p>
            <a:pPr>
              <a:lnSpc>
                <a:spcPct val="100000"/>
              </a:lnSpc>
              <a:spcBef>
                <a:spcPts val="40"/>
              </a:spcBef>
            </a:pPr>
            <a:endParaRPr sz="2050">
              <a:latin typeface="Times New Roman"/>
              <a:cs typeface="Times New Roman"/>
            </a:endParaRPr>
          </a:p>
          <a:p>
            <a:pPr marL="12700" marR="78105" indent="635" algn="just">
              <a:lnSpc>
                <a:spcPct val="100000"/>
              </a:lnSpc>
            </a:pPr>
            <a:r>
              <a:rPr sz="2000" dirty="0">
                <a:latin typeface="Calibri"/>
                <a:cs typeface="Calibri"/>
              </a:rPr>
              <a:t>+ </a:t>
            </a:r>
            <a:r>
              <a:rPr sz="2000" spc="-10" dirty="0">
                <a:latin typeface="Calibri"/>
                <a:cs typeface="Calibri"/>
              </a:rPr>
              <a:t>пункты </a:t>
            </a:r>
            <a:r>
              <a:rPr sz="2000" spc="-5" dirty="0">
                <a:latin typeface="Calibri"/>
                <a:cs typeface="Calibri"/>
              </a:rPr>
              <a:t>46-50 ПП </a:t>
            </a:r>
            <a:r>
              <a:rPr sz="2000" dirty="0">
                <a:latin typeface="Calibri"/>
                <a:cs typeface="Calibri"/>
              </a:rPr>
              <a:t>РФ № </a:t>
            </a:r>
            <a:r>
              <a:rPr sz="2000" spc="-5" dirty="0">
                <a:latin typeface="Calibri"/>
                <a:cs typeface="Calibri"/>
              </a:rPr>
              <a:t>908 </a:t>
            </a:r>
            <a:r>
              <a:rPr sz="2000" spc="-10" dirty="0">
                <a:latin typeface="Calibri"/>
                <a:cs typeface="Calibri"/>
              </a:rPr>
              <a:t>признать </a:t>
            </a:r>
            <a:r>
              <a:rPr sz="2000" spc="-5" dirty="0">
                <a:latin typeface="Calibri"/>
                <a:cs typeface="Calibri"/>
              </a:rPr>
              <a:t>утратившими </a:t>
            </a:r>
            <a:r>
              <a:rPr sz="2000" spc="-10" dirty="0">
                <a:latin typeface="Calibri"/>
                <a:cs typeface="Calibri"/>
              </a:rPr>
              <a:t>силу </a:t>
            </a:r>
            <a:r>
              <a:rPr sz="2000" dirty="0">
                <a:latin typeface="Calibri"/>
                <a:cs typeface="Calibri"/>
              </a:rPr>
              <a:t>(но </a:t>
            </a:r>
            <a:r>
              <a:rPr sz="2000" spc="-5" dirty="0">
                <a:latin typeface="Calibri"/>
                <a:cs typeface="Calibri"/>
              </a:rPr>
              <a:t>зачем </a:t>
            </a:r>
            <a:r>
              <a:rPr sz="2000" spc="-20" dirty="0">
                <a:latin typeface="Calibri"/>
                <a:cs typeface="Calibri"/>
              </a:rPr>
              <a:t>то </a:t>
            </a:r>
            <a:r>
              <a:rPr sz="2000" dirty="0">
                <a:latin typeface="Calibri"/>
                <a:cs typeface="Calibri"/>
              </a:rPr>
              <a:t>оставили </a:t>
            </a:r>
            <a:r>
              <a:rPr sz="2000" spc="-15" dirty="0">
                <a:latin typeface="Calibri"/>
                <a:cs typeface="Calibri"/>
              </a:rPr>
              <a:t>пункт </a:t>
            </a:r>
            <a:r>
              <a:rPr sz="2000" spc="-10" dirty="0">
                <a:latin typeface="Calibri"/>
                <a:cs typeface="Calibri"/>
              </a:rPr>
              <a:t>50.1 про  </a:t>
            </a:r>
            <a:r>
              <a:rPr sz="2000" dirty="0">
                <a:latin typeface="Calibri"/>
                <a:cs typeface="Calibri"/>
              </a:rPr>
              <a:t>общий объем </a:t>
            </a:r>
            <a:r>
              <a:rPr sz="2000" spc="-5" dirty="0">
                <a:latin typeface="Calibri"/>
                <a:cs typeface="Calibri"/>
              </a:rPr>
              <a:t>закупок </a:t>
            </a:r>
            <a:r>
              <a:rPr sz="2000" dirty="0">
                <a:latin typeface="Calibri"/>
                <a:cs typeface="Calibri"/>
              </a:rPr>
              <a:t>у</a:t>
            </a:r>
            <a:r>
              <a:rPr sz="2000" spc="-105" dirty="0">
                <a:latin typeface="Calibri"/>
                <a:cs typeface="Calibri"/>
              </a:rPr>
              <a:t> </a:t>
            </a:r>
            <a:r>
              <a:rPr sz="2000" spc="-5" dirty="0">
                <a:latin typeface="Calibri"/>
                <a:cs typeface="Calibri"/>
              </a:rPr>
              <a:t>МСП);</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20"/>
              </a:spcBef>
            </a:pPr>
            <a:endParaRPr sz="2450">
              <a:latin typeface="Times New Roman"/>
              <a:cs typeface="Times New Roman"/>
            </a:endParaRPr>
          </a:p>
          <a:p>
            <a:pPr marL="2544445" marR="5080" indent="-1132840">
              <a:lnSpc>
                <a:spcPct val="100000"/>
              </a:lnSpc>
              <a:tabLst>
                <a:tab pos="9285605" algn="l"/>
              </a:tabLst>
            </a:pPr>
            <a:r>
              <a:rPr sz="2000" spc="5" dirty="0">
                <a:solidFill>
                  <a:srgbClr val="1F487C"/>
                </a:solidFill>
                <a:latin typeface="Arial"/>
                <a:cs typeface="Arial"/>
              </a:rPr>
              <a:t>Н</a:t>
            </a:r>
            <a:r>
              <a:rPr sz="2000" dirty="0">
                <a:solidFill>
                  <a:srgbClr val="1F487C"/>
                </a:solidFill>
                <a:latin typeface="Arial"/>
                <a:cs typeface="Arial"/>
              </a:rPr>
              <a:t>е</a:t>
            </a:r>
            <a:r>
              <a:rPr sz="2000" spc="-30" dirty="0">
                <a:solidFill>
                  <a:srgbClr val="1F487C"/>
                </a:solidFill>
                <a:latin typeface="Arial"/>
                <a:cs typeface="Arial"/>
              </a:rPr>
              <a:t> </a:t>
            </a:r>
            <a:r>
              <a:rPr sz="2000" spc="-15" dirty="0">
                <a:solidFill>
                  <a:srgbClr val="1F487C"/>
                </a:solidFill>
                <a:latin typeface="Arial"/>
                <a:cs typeface="Arial"/>
              </a:rPr>
              <a:t>н</a:t>
            </a:r>
            <a:r>
              <a:rPr sz="2000" spc="5" dirty="0">
                <a:solidFill>
                  <a:srgbClr val="1F487C"/>
                </a:solidFill>
                <a:latin typeface="Arial"/>
                <a:cs typeface="Arial"/>
              </a:rPr>
              <a:t>у</a:t>
            </a:r>
            <a:r>
              <a:rPr sz="2000" spc="-10" dirty="0">
                <a:solidFill>
                  <a:srgbClr val="1F487C"/>
                </a:solidFill>
                <a:latin typeface="Arial"/>
                <a:cs typeface="Arial"/>
              </a:rPr>
              <a:t>ж</a:t>
            </a:r>
            <a:r>
              <a:rPr sz="2000" spc="-15" dirty="0">
                <a:solidFill>
                  <a:srgbClr val="1F487C"/>
                </a:solidFill>
                <a:latin typeface="Arial"/>
                <a:cs typeface="Arial"/>
              </a:rPr>
              <a:t>н</a:t>
            </a:r>
            <a:r>
              <a:rPr sz="2000" dirty="0">
                <a:solidFill>
                  <a:srgbClr val="1F487C"/>
                </a:solidFill>
                <a:latin typeface="Arial"/>
                <a:cs typeface="Arial"/>
              </a:rPr>
              <a:t>о</a:t>
            </a:r>
            <a:r>
              <a:rPr sz="2000" spc="-30" dirty="0">
                <a:solidFill>
                  <a:srgbClr val="1F487C"/>
                </a:solidFill>
                <a:latin typeface="Arial"/>
                <a:cs typeface="Arial"/>
              </a:rPr>
              <a:t> </a:t>
            </a:r>
            <a:r>
              <a:rPr sz="2000" dirty="0">
                <a:solidFill>
                  <a:srgbClr val="1F487C"/>
                </a:solidFill>
                <a:latin typeface="Arial"/>
                <a:cs typeface="Arial"/>
              </a:rPr>
              <a:t>р</a:t>
            </a:r>
            <a:r>
              <a:rPr sz="2000" spc="-25" dirty="0">
                <a:solidFill>
                  <a:srgbClr val="1F487C"/>
                </a:solidFill>
                <a:latin typeface="Arial"/>
                <a:cs typeface="Arial"/>
              </a:rPr>
              <a:t>а</a:t>
            </a:r>
            <a:r>
              <a:rPr sz="2000" spc="5" dirty="0">
                <a:solidFill>
                  <a:srgbClr val="1F487C"/>
                </a:solidFill>
                <a:latin typeface="Arial"/>
                <a:cs typeface="Arial"/>
              </a:rPr>
              <a:t>з</a:t>
            </a:r>
            <a:r>
              <a:rPr sz="2000" spc="-10" dirty="0">
                <a:solidFill>
                  <a:srgbClr val="1F487C"/>
                </a:solidFill>
                <a:latin typeface="Arial"/>
                <a:cs typeface="Arial"/>
              </a:rPr>
              <a:t>мещ</a:t>
            </a:r>
            <a:r>
              <a:rPr sz="2000" spc="-50" dirty="0">
                <a:solidFill>
                  <a:srgbClr val="1F487C"/>
                </a:solidFill>
                <a:latin typeface="Arial"/>
                <a:cs typeface="Arial"/>
              </a:rPr>
              <a:t>а</a:t>
            </a:r>
            <a:r>
              <a:rPr sz="2000" spc="-10" dirty="0">
                <a:solidFill>
                  <a:srgbClr val="1F487C"/>
                </a:solidFill>
                <a:latin typeface="Arial"/>
                <a:cs typeface="Arial"/>
              </a:rPr>
              <a:t>т</a:t>
            </a:r>
            <a:r>
              <a:rPr sz="2000" dirty="0">
                <a:solidFill>
                  <a:srgbClr val="1F487C"/>
                </a:solidFill>
                <a:latin typeface="Arial"/>
                <a:cs typeface="Arial"/>
              </a:rPr>
              <a:t>ь</a:t>
            </a:r>
            <a:r>
              <a:rPr sz="2000" spc="-70" dirty="0">
                <a:solidFill>
                  <a:srgbClr val="1F487C"/>
                </a:solidFill>
                <a:latin typeface="Arial"/>
                <a:cs typeface="Arial"/>
              </a:rPr>
              <a:t> </a:t>
            </a:r>
            <a:r>
              <a:rPr sz="2000" spc="-20" dirty="0">
                <a:solidFill>
                  <a:srgbClr val="1F487C"/>
                </a:solidFill>
                <a:latin typeface="Arial"/>
                <a:cs typeface="Arial"/>
              </a:rPr>
              <a:t>д</a:t>
            </a:r>
            <a:r>
              <a:rPr sz="2000" spc="-10" dirty="0">
                <a:solidFill>
                  <a:srgbClr val="1F487C"/>
                </a:solidFill>
                <a:latin typeface="Arial"/>
                <a:cs typeface="Arial"/>
              </a:rPr>
              <a:t>о</a:t>
            </a:r>
            <a:r>
              <a:rPr sz="2000" spc="10" dirty="0">
                <a:solidFill>
                  <a:srgbClr val="1F487C"/>
                </a:solidFill>
                <a:latin typeface="Arial"/>
                <a:cs typeface="Arial"/>
              </a:rPr>
              <a:t>к</a:t>
            </a:r>
            <a:r>
              <a:rPr sz="2000" spc="-45" dirty="0">
                <a:solidFill>
                  <a:srgbClr val="1F487C"/>
                </a:solidFill>
                <a:latin typeface="Arial"/>
                <a:cs typeface="Arial"/>
              </a:rPr>
              <a:t>у</a:t>
            </a:r>
            <a:r>
              <a:rPr sz="2000" spc="-10" dirty="0">
                <a:solidFill>
                  <a:srgbClr val="1F487C"/>
                </a:solidFill>
                <a:latin typeface="Arial"/>
                <a:cs typeface="Arial"/>
              </a:rPr>
              <a:t>ме</a:t>
            </a:r>
            <a:r>
              <a:rPr sz="2000" spc="-15" dirty="0">
                <a:solidFill>
                  <a:srgbClr val="1F487C"/>
                </a:solidFill>
                <a:latin typeface="Arial"/>
                <a:cs typeface="Arial"/>
              </a:rPr>
              <a:t>н</a:t>
            </a:r>
            <a:r>
              <a:rPr sz="2000" spc="-235" dirty="0">
                <a:solidFill>
                  <a:srgbClr val="1F487C"/>
                </a:solidFill>
                <a:latin typeface="Arial"/>
                <a:cs typeface="Arial"/>
              </a:rPr>
              <a:t>т</a:t>
            </a:r>
            <a:r>
              <a:rPr sz="2000" dirty="0">
                <a:solidFill>
                  <a:srgbClr val="1F487C"/>
                </a:solidFill>
                <a:latin typeface="Arial"/>
                <a:cs typeface="Arial"/>
              </a:rPr>
              <a:t>,</a:t>
            </a:r>
            <a:r>
              <a:rPr sz="2000" spc="-35" dirty="0">
                <a:solidFill>
                  <a:srgbClr val="1F487C"/>
                </a:solidFill>
                <a:latin typeface="Arial"/>
                <a:cs typeface="Arial"/>
              </a:rPr>
              <a:t> </a:t>
            </a:r>
            <a:r>
              <a:rPr sz="2000" spc="30" dirty="0">
                <a:solidFill>
                  <a:srgbClr val="1F487C"/>
                </a:solidFill>
                <a:latin typeface="Arial"/>
                <a:cs typeface="Arial"/>
              </a:rPr>
              <a:t>с</a:t>
            </a:r>
            <a:r>
              <a:rPr sz="2000" spc="-50" dirty="0">
                <a:solidFill>
                  <a:srgbClr val="1F487C"/>
                </a:solidFill>
                <a:latin typeface="Arial"/>
                <a:cs typeface="Arial"/>
              </a:rPr>
              <a:t>о</a:t>
            </a:r>
            <a:r>
              <a:rPr sz="2000" spc="-5" dirty="0">
                <a:solidFill>
                  <a:srgbClr val="1F487C"/>
                </a:solidFill>
                <a:latin typeface="Arial"/>
                <a:cs typeface="Arial"/>
              </a:rPr>
              <a:t>д</a:t>
            </a:r>
            <a:r>
              <a:rPr sz="2000" dirty="0">
                <a:solidFill>
                  <a:srgbClr val="1F487C"/>
                </a:solidFill>
                <a:latin typeface="Arial"/>
                <a:cs typeface="Arial"/>
              </a:rPr>
              <a:t>е</a:t>
            </a:r>
            <a:r>
              <a:rPr sz="2000" spc="-15" dirty="0">
                <a:solidFill>
                  <a:srgbClr val="1F487C"/>
                </a:solidFill>
                <a:latin typeface="Arial"/>
                <a:cs typeface="Arial"/>
              </a:rPr>
              <a:t>р</a:t>
            </a:r>
            <a:r>
              <a:rPr sz="2000" spc="-10" dirty="0">
                <a:solidFill>
                  <a:srgbClr val="1F487C"/>
                </a:solidFill>
                <a:latin typeface="Arial"/>
                <a:cs typeface="Arial"/>
              </a:rPr>
              <a:t>ж</a:t>
            </a:r>
            <a:r>
              <a:rPr sz="2000" dirty="0">
                <a:solidFill>
                  <a:srgbClr val="1F487C"/>
                </a:solidFill>
                <a:latin typeface="Arial"/>
                <a:cs typeface="Arial"/>
              </a:rPr>
              <a:t>а</a:t>
            </a:r>
            <a:r>
              <a:rPr sz="2000" spc="-10" dirty="0">
                <a:solidFill>
                  <a:srgbClr val="1F487C"/>
                </a:solidFill>
                <a:latin typeface="Arial"/>
                <a:cs typeface="Arial"/>
              </a:rPr>
              <a:t>щ</a:t>
            </a:r>
            <a:r>
              <a:rPr sz="2000" spc="-20" dirty="0">
                <a:solidFill>
                  <a:srgbClr val="1F487C"/>
                </a:solidFill>
                <a:latin typeface="Arial"/>
                <a:cs typeface="Arial"/>
              </a:rPr>
              <a:t>и</a:t>
            </a:r>
            <a:r>
              <a:rPr sz="2000" dirty="0">
                <a:solidFill>
                  <a:srgbClr val="1F487C"/>
                </a:solidFill>
                <a:latin typeface="Arial"/>
                <a:cs typeface="Arial"/>
              </a:rPr>
              <a:t>й</a:t>
            </a:r>
            <a:r>
              <a:rPr sz="2000" spc="-60" dirty="0">
                <a:solidFill>
                  <a:srgbClr val="1F487C"/>
                </a:solidFill>
                <a:latin typeface="Arial"/>
                <a:cs typeface="Arial"/>
              </a:rPr>
              <a:t> </a:t>
            </a:r>
            <a:r>
              <a:rPr sz="2000" spc="-10" dirty="0">
                <a:solidFill>
                  <a:srgbClr val="1F487C"/>
                </a:solidFill>
                <a:latin typeface="Arial"/>
                <a:cs typeface="Arial"/>
              </a:rPr>
              <a:t>п</a:t>
            </a:r>
            <a:r>
              <a:rPr sz="2000" dirty="0">
                <a:solidFill>
                  <a:srgbClr val="1F487C"/>
                </a:solidFill>
                <a:latin typeface="Arial"/>
                <a:cs typeface="Arial"/>
              </a:rPr>
              <a:t>ер</a:t>
            </a:r>
            <a:r>
              <a:rPr sz="2000" spc="-75" dirty="0">
                <a:solidFill>
                  <a:srgbClr val="1F487C"/>
                </a:solidFill>
                <a:latin typeface="Arial"/>
                <a:cs typeface="Arial"/>
              </a:rPr>
              <a:t>е</a:t>
            </a:r>
            <a:r>
              <a:rPr sz="2000" spc="-5" dirty="0">
                <a:solidFill>
                  <a:srgbClr val="1F487C"/>
                </a:solidFill>
                <a:latin typeface="Arial"/>
                <a:cs typeface="Arial"/>
              </a:rPr>
              <a:t>ч</a:t>
            </a:r>
            <a:r>
              <a:rPr sz="2000" dirty="0">
                <a:solidFill>
                  <a:srgbClr val="1F487C"/>
                </a:solidFill>
                <a:latin typeface="Arial"/>
                <a:cs typeface="Arial"/>
              </a:rPr>
              <a:t>е</a:t>
            </a:r>
            <a:r>
              <a:rPr sz="2000" spc="-15" dirty="0">
                <a:solidFill>
                  <a:srgbClr val="1F487C"/>
                </a:solidFill>
                <a:latin typeface="Arial"/>
                <a:cs typeface="Arial"/>
              </a:rPr>
              <a:t>н</a:t>
            </a:r>
            <a:r>
              <a:rPr sz="2000" dirty="0">
                <a:solidFill>
                  <a:srgbClr val="1F487C"/>
                </a:solidFill>
                <a:latin typeface="Arial"/>
                <a:cs typeface="Arial"/>
              </a:rPr>
              <a:t>ь</a:t>
            </a:r>
            <a:r>
              <a:rPr sz="2000" spc="-65" dirty="0">
                <a:solidFill>
                  <a:srgbClr val="1F487C"/>
                </a:solidFill>
                <a:latin typeface="Arial"/>
                <a:cs typeface="Arial"/>
              </a:rPr>
              <a:t> </a:t>
            </a:r>
            <a:r>
              <a:rPr sz="2000" dirty="0">
                <a:solidFill>
                  <a:srgbClr val="1F487C"/>
                </a:solidFill>
                <a:latin typeface="Arial"/>
                <a:cs typeface="Arial"/>
              </a:rPr>
              <a:t>в</a:t>
            </a:r>
            <a:r>
              <a:rPr sz="2000" spc="-5" dirty="0">
                <a:solidFill>
                  <a:srgbClr val="1F487C"/>
                </a:solidFill>
                <a:latin typeface="Arial"/>
                <a:cs typeface="Arial"/>
              </a:rPr>
              <a:t>н</a:t>
            </a:r>
            <a:r>
              <a:rPr sz="2000" dirty="0">
                <a:solidFill>
                  <a:srgbClr val="1F487C"/>
                </a:solidFill>
                <a:latin typeface="Arial"/>
                <a:cs typeface="Arial"/>
              </a:rPr>
              <a:t>е</a:t>
            </a:r>
            <a:r>
              <a:rPr sz="2000" spc="5" dirty="0">
                <a:solidFill>
                  <a:srgbClr val="1F487C"/>
                </a:solidFill>
                <a:latin typeface="Arial"/>
                <a:cs typeface="Arial"/>
              </a:rPr>
              <a:t>с</a:t>
            </a:r>
            <a:r>
              <a:rPr sz="2000" spc="-15" dirty="0">
                <a:solidFill>
                  <a:srgbClr val="1F487C"/>
                </a:solidFill>
                <a:latin typeface="Arial"/>
                <a:cs typeface="Arial"/>
              </a:rPr>
              <a:t>е</a:t>
            </a:r>
            <a:r>
              <a:rPr sz="2000" spc="-5" dirty="0">
                <a:solidFill>
                  <a:srgbClr val="1F487C"/>
                </a:solidFill>
                <a:latin typeface="Arial"/>
                <a:cs typeface="Arial"/>
              </a:rPr>
              <a:t>н</a:t>
            </a:r>
            <a:r>
              <a:rPr sz="2000" spc="-15" dirty="0">
                <a:solidFill>
                  <a:srgbClr val="1F487C"/>
                </a:solidFill>
                <a:latin typeface="Arial"/>
                <a:cs typeface="Arial"/>
              </a:rPr>
              <a:t>ны</a:t>
            </a:r>
            <a:r>
              <a:rPr sz="2000" dirty="0">
                <a:solidFill>
                  <a:srgbClr val="1F487C"/>
                </a:solidFill>
                <a:latin typeface="Arial"/>
                <a:cs typeface="Arial"/>
              </a:rPr>
              <a:t>х	</a:t>
            </a:r>
            <a:r>
              <a:rPr sz="2000" spc="-5" dirty="0">
                <a:solidFill>
                  <a:srgbClr val="1F487C"/>
                </a:solidFill>
                <a:latin typeface="Arial"/>
                <a:cs typeface="Arial"/>
              </a:rPr>
              <a:t>и</a:t>
            </a:r>
            <a:r>
              <a:rPr sz="2000" spc="5" dirty="0">
                <a:solidFill>
                  <a:srgbClr val="1F487C"/>
                </a:solidFill>
                <a:latin typeface="Arial"/>
                <a:cs typeface="Arial"/>
              </a:rPr>
              <a:t>з</a:t>
            </a:r>
            <a:r>
              <a:rPr sz="2000" spc="-15" dirty="0">
                <a:solidFill>
                  <a:srgbClr val="1F487C"/>
                </a:solidFill>
                <a:latin typeface="Arial"/>
                <a:cs typeface="Arial"/>
              </a:rPr>
              <a:t>ме</a:t>
            </a:r>
            <a:r>
              <a:rPr sz="2000" spc="-5" dirty="0">
                <a:solidFill>
                  <a:srgbClr val="1F487C"/>
                </a:solidFill>
                <a:latin typeface="Arial"/>
                <a:cs typeface="Arial"/>
              </a:rPr>
              <a:t>н</a:t>
            </a:r>
            <a:r>
              <a:rPr sz="2000" spc="-15" dirty="0">
                <a:solidFill>
                  <a:srgbClr val="1F487C"/>
                </a:solidFill>
                <a:latin typeface="Arial"/>
                <a:cs typeface="Arial"/>
              </a:rPr>
              <a:t>ен</a:t>
            </a:r>
            <a:r>
              <a:rPr sz="2000" spc="-20" dirty="0">
                <a:solidFill>
                  <a:srgbClr val="1F487C"/>
                </a:solidFill>
                <a:latin typeface="Arial"/>
                <a:cs typeface="Arial"/>
              </a:rPr>
              <a:t>и</a:t>
            </a:r>
            <a:r>
              <a:rPr sz="2000" dirty="0">
                <a:solidFill>
                  <a:srgbClr val="1F487C"/>
                </a:solidFill>
                <a:latin typeface="Arial"/>
                <a:cs typeface="Arial"/>
              </a:rPr>
              <a:t>й  </a:t>
            </a:r>
            <a:r>
              <a:rPr sz="2000" spc="-10" dirty="0">
                <a:solidFill>
                  <a:srgbClr val="1F487C"/>
                </a:solidFill>
                <a:latin typeface="Arial"/>
                <a:cs typeface="Arial"/>
              </a:rPr>
              <a:t>(электронный </a:t>
            </a:r>
            <a:r>
              <a:rPr sz="2000" dirty="0">
                <a:solidFill>
                  <a:srgbClr val="1F487C"/>
                </a:solidFill>
                <a:latin typeface="Arial"/>
                <a:cs typeface="Arial"/>
              </a:rPr>
              <a:t>вид </a:t>
            </a:r>
            <a:r>
              <a:rPr sz="2000" spc="-15" dirty="0">
                <a:solidFill>
                  <a:srgbClr val="1F487C"/>
                </a:solidFill>
                <a:latin typeface="Arial"/>
                <a:cs typeface="Arial"/>
              </a:rPr>
              <a:t>документа)</a:t>
            </a:r>
            <a:r>
              <a:rPr sz="2000" spc="20" dirty="0">
                <a:solidFill>
                  <a:srgbClr val="1F487C"/>
                </a:solidFill>
                <a:latin typeface="Arial"/>
                <a:cs typeface="Arial"/>
              </a:rPr>
              <a:t> </a:t>
            </a:r>
            <a:r>
              <a:rPr sz="2000" dirty="0">
                <a:solidFill>
                  <a:srgbClr val="1F487C"/>
                </a:solidFill>
                <a:latin typeface="Arial"/>
                <a:cs typeface="Arial"/>
              </a:rPr>
              <a:t>!</a:t>
            </a:r>
            <a:endParaRPr sz="2000">
              <a:latin typeface="Arial"/>
              <a:cs typeface="Arial"/>
            </a:endParaRPr>
          </a:p>
        </p:txBody>
      </p:sp>
      <p:sp>
        <p:nvSpPr>
          <p:cNvPr id="8" name="object 8"/>
          <p:cNvSpPr/>
          <p:nvPr/>
        </p:nvSpPr>
        <p:spPr>
          <a:xfrm>
            <a:off x="5818632" y="4364734"/>
            <a:ext cx="431165" cy="769620"/>
          </a:xfrm>
          <a:custGeom>
            <a:avLst/>
            <a:gdLst/>
            <a:ahLst/>
            <a:cxnLst/>
            <a:rect l="l" t="t" r="r" b="b"/>
            <a:pathLst>
              <a:path w="431164" h="769620">
                <a:moveTo>
                  <a:pt x="430656" y="524675"/>
                </a:moveTo>
                <a:lnTo>
                  <a:pt x="0" y="524675"/>
                </a:lnTo>
                <a:lnTo>
                  <a:pt x="215328" y="769137"/>
                </a:lnTo>
                <a:lnTo>
                  <a:pt x="430656" y="524675"/>
                </a:lnTo>
                <a:close/>
              </a:path>
              <a:path w="431164" h="769620">
                <a:moveTo>
                  <a:pt x="322999" y="0"/>
                </a:moveTo>
                <a:lnTo>
                  <a:pt x="107657" y="0"/>
                </a:lnTo>
                <a:lnTo>
                  <a:pt x="107657" y="524675"/>
                </a:lnTo>
                <a:lnTo>
                  <a:pt x="322999" y="524675"/>
                </a:lnTo>
                <a:lnTo>
                  <a:pt x="322999" y="0"/>
                </a:lnTo>
                <a:close/>
              </a:path>
            </a:pathLst>
          </a:custGeom>
          <a:solidFill>
            <a:srgbClr val="9B2D1F"/>
          </a:solidFill>
        </p:spPr>
        <p:txBody>
          <a:bodyPr wrap="square" lIns="0" tIns="0" rIns="0" bIns="0" rtlCol="0"/>
          <a:lstStyle/>
          <a:p>
            <a:endParaRPr/>
          </a:p>
        </p:txBody>
      </p:sp>
      <p:sp>
        <p:nvSpPr>
          <p:cNvPr id="9" name="object 9"/>
          <p:cNvSpPr/>
          <p:nvPr/>
        </p:nvSpPr>
        <p:spPr>
          <a:xfrm>
            <a:off x="5818632" y="4364734"/>
            <a:ext cx="431165" cy="769620"/>
          </a:xfrm>
          <a:custGeom>
            <a:avLst/>
            <a:gdLst/>
            <a:ahLst/>
            <a:cxnLst/>
            <a:rect l="l" t="t" r="r" b="b"/>
            <a:pathLst>
              <a:path w="431164" h="769620">
                <a:moveTo>
                  <a:pt x="0" y="524675"/>
                </a:moveTo>
                <a:lnTo>
                  <a:pt x="107657" y="524675"/>
                </a:lnTo>
                <a:lnTo>
                  <a:pt x="107657" y="0"/>
                </a:lnTo>
                <a:lnTo>
                  <a:pt x="322999" y="0"/>
                </a:lnTo>
                <a:lnTo>
                  <a:pt x="322999" y="524675"/>
                </a:lnTo>
                <a:lnTo>
                  <a:pt x="430656" y="524675"/>
                </a:lnTo>
                <a:lnTo>
                  <a:pt x="215328" y="769137"/>
                </a:lnTo>
                <a:lnTo>
                  <a:pt x="0" y="524675"/>
                </a:lnTo>
                <a:close/>
              </a:path>
            </a:pathLst>
          </a:custGeom>
          <a:ln w="15240">
            <a:solidFill>
              <a:srgbClr val="711E14"/>
            </a:solidFill>
          </a:ln>
        </p:spPr>
        <p:txBody>
          <a:bodyPr wrap="square" lIns="0" tIns="0" rIns="0" bIns="0" rtlCol="0"/>
          <a:lstStyle/>
          <a:p>
            <a:endParaRPr/>
          </a:p>
        </p:txBody>
      </p:sp>
    </p:spTree>
    <p:extLst>
      <p:ext uri="{BB962C8B-B14F-4D97-AF65-F5344CB8AC3E}">
        <p14:creationId xmlns:p14="http://schemas.microsoft.com/office/powerpoint/2010/main" val="372562715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438400" y="6172200"/>
            <a:ext cx="1503363" cy="369888"/>
          </a:xfrm>
          <a:prstGeom prst="rect">
            <a:avLst/>
          </a:prstGeom>
        </p:spPr>
        <p:txBody>
          <a:bodyPr vert="horz" wrap="square" lIns="0" tIns="0" rIns="0" bIns="0" rtlCol="0">
            <a:spAutoFit/>
          </a:bodyPr>
          <a:lstStyle/>
          <a:p>
            <a:pPr marL="12700">
              <a:lnSpc>
                <a:spcPct val="100000"/>
              </a:lnSpc>
            </a:pPr>
            <a:r>
              <a:rPr sz="2400" spc="-5" dirty="0">
                <a:latin typeface="Calibri Light"/>
                <a:cs typeface="Calibri Light"/>
              </a:rPr>
              <a:t>Раздел №</a:t>
            </a:r>
            <a:r>
              <a:rPr sz="2400" spc="-225" dirty="0">
                <a:latin typeface="Calibri Light"/>
                <a:cs typeface="Calibri Light"/>
              </a:rPr>
              <a:t> </a:t>
            </a:r>
            <a:r>
              <a:rPr sz="2400" dirty="0">
                <a:latin typeface="Calibri Light"/>
                <a:cs typeface="Calibri Light"/>
              </a:rPr>
              <a:t>2</a:t>
            </a:r>
          </a:p>
        </p:txBody>
      </p:sp>
      <p:sp>
        <p:nvSpPr>
          <p:cNvPr id="3" name="object 3"/>
          <p:cNvSpPr/>
          <p:nvPr/>
        </p:nvSpPr>
        <p:spPr>
          <a:xfrm>
            <a:off x="551687" y="1252728"/>
            <a:ext cx="11160252" cy="403250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12556" y="5402679"/>
            <a:ext cx="4423410" cy="330835"/>
          </a:xfrm>
          <a:prstGeom prst="rect">
            <a:avLst/>
          </a:prstGeom>
        </p:spPr>
        <p:txBody>
          <a:bodyPr vert="horz" wrap="square" lIns="0" tIns="0" rIns="0" bIns="0" rtlCol="0">
            <a:spAutoFit/>
          </a:bodyPr>
          <a:lstStyle/>
          <a:p>
            <a:pPr marL="12700">
              <a:lnSpc>
                <a:spcPct val="100000"/>
              </a:lnSpc>
            </a:pPr>
            <a:r>
              <a:rPr sz="2000" b="1" spc="-5" dirty="0">
                <a:solidFill>
                  <a:srgbClr val="7030A0"/>
                </a:solidFill>
                <a:latin typeface="Calibri"/>
                <a:cs typeface="Calibri"/>
              </a:rPr>
              <a:t>Предмет договора </a:t>
            </a:r>
            <a:r>
              <a:rPr sz="2000" b="1" dirty="0">
                <a:solidFill>
                  <a:srgbClr val="7030A0"/>
                </a:solidFill>
                <a:latin typeface="Calibri"/>
                <a:cs typeface="Calibri"/>
              </a:rPr>
              <a:t>– </a:t>
            </a:r>
            <a:r>
              <a:rPr sz="2000" b="1" spc="-5" dirty="0">
                <a:solidFill>
                  <a:srgbClr val="7030A0"/>
                </a:solidFill>
                <a:latin typeface="Calibri"/>
                <a:cs typeface="Calibri"/>
              </a:rPr>
              <a:t>по тексту</a:t>
            </a:r>
            <a:r>
              <a:rPr sz="2000" b="1" spc="-135" dirty="0">
                <a:solidFill>
                  <a:srgbClr val="7030A0"/>
                </a:solidFill>
                <a:latin typeface="Calibri"/>
                <a:cs typeface="Calibri"/>
              </a:rPr>
              <a:t> </a:t>
            </a:r>
            <a:r>
              <a:rPr sz="2000" b="1" spc="-5" dirty="0">
                <a:solidFill>
                  <a:srgbClr val="7030A0"/>
                </a:solidFill>
                <a:latin typeface="Calibri"/>
                <a:cs typeface="Calibri"/>
              </a:rPr>
              <a:t>договора</a:t>
            </a:r>
            <a:endParaRPr sz="2000">
              <a:latin typeface="Calibri"/>
              <a:cs typeface="Calibri"/>
            </a:endParaRPr>
          </a:p>
        </p:txBody>
      </p:sp>
    </p:spTree>
    <p:extLst>
      <p:ext uri="{BB962C8B-B14F-4D97-AF65-F5344CB8AC3E}">
        <p14:creationId xmlns:p14="http://schemas.microsoft.com/office/powerpoint/2010/main" val="175257459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0" y="990600"/>
            <a:ext cx="10668000" cy="4616648"/>
          </a:xfrm>
          <a:prstGeom prst="rect">
            <a:avLst/>
          </a:prstGeom>
        </p:spPr>
        <p:txBody>
          <a:bodyPr vert="horz" wrap="square" lIns="0" tIns="0" rIns="0" bIns="0" rtlCol="0">
            <a:spAutoFit/>
          </a:bodyPr>
          <a:lstStyle/>
          <a:p>
            <a:pPr marL="12700"/>
            <a:r>
              <a:rPr sz="2000" spc="-5" dirty="0" smtClean="0">
                <a:latin typeface="Calibri" panose="020F0502020204030204" pitchFamily="34" charset="0"/>
                <a:cs typeface="Calibri"/>
              </a:rPr>
              <a:t>210 </a:t>
            </a:r>
            <a:r>
              <a:rPr sz="2000" dirty="0">
                <a:latin typeface="Calibri" panose="020F0502020204030204" pitchFamily="34" charset="0"/>
                <a:cs typeface="Calibri"/>
              </a:rPr>
              <a:t>- </a:t>
            </a:r>
            <a:r>
              <a:rPr sz="2000" spc="-5" dirty="0">
                <a:latin typeface="Calibri" panose="020F0502020204030204" pitchFamily="34" charset="0"/>
                <a:cs typeface="Calibri"/>
              </a:rPr>
              <a:t>неконкурентной закупки, за исключением неконкурентной закупки, предусмотренной статьей </a:t>
            </a:r>
            <a:r>
              <a:rPr sz="2000" dirty="0">
                <a:latin typeface="Calibri" panose="020F0502020204030204" pitchFamily="34" charset="0"/>
                <a:cs typeface="Calibri"/>
              </a:rPr>
              <a:t>3</a:t>
            </a:r>
            <a:r>
              <a:rPr sz="2000" baseline="24691" dirty="0">
                <a:latin typeface="Calibri" panose="020F0502020204030204" pitchFamily="34" charset="0"/>
                <a:cs typeface="Calibri"/>
              </a:rPr>
              <a:t>6  </a:t>
            </a:r>
            <a:r>
              <a:rPr sz="2000" spc="270" baseline="24691" dirty="0">
                <a:latin typeface="Calibri" panose="020F0502020204030204" pitchFamily="34" charset="0"/>
                <a:cs typeface="Calibri"/>
              </a:rPr>
              <a:t> </a:t>
            </a:r>
            <a:r>
              <a:rPr sz="2000" spc="-5" dirty="0" err="1" smtClean="0">
                <a:latin typeface="Calibri" panose="020F0502020204030204" pitchFamily="34" charset="0"/>
                <a:cs typeface="Calibri"/>
              </a:rPr>
              <a:t>закона</a:t>
            </a:r>
            <a:r>
              <a:rPr lang="ru-RU" sz="2000" spc="-5" dirty="0" smtClean="0">
                <a:latin typeface="Calibri" panose="020F0502020204030204" pitchFamily="34" charset="0"/>
                <a:cs typeface="Calibri"/>
              </a:rPr>
              <a:t> </a:t>
            </a:r>
            <a:r>
              <a:rPr lang="ru-RU" sz="2000" b="1" spc="-15" dirty="0" smtClean="0">
                <a:solidFill>
                  <a:srgbClr val="7030A0"/>
                </a:solidFill>
                <a:latin typeface="Calibri" panose="020F0502020204030204" pitchFamily="34" charset="0"/>
                <a:cs typeface="Arial"/>
              </a:rPr>
              <a:t>ИНАЯ </a:t>
            </a:r>
            <a:r>
              <a:rPr lang="ru-RU" sz="2000" b="1" spc="-10" dirty="0" smtClean="0">
                <a:solidFill>
                  <a:srgbClr val="7030A0"/>
                </a:solidFill>
                <a:latin typeface="Calibri" panose="020F0502020204030204" pitchFamily="34" charset="0"/>
                <a:cs typeface="Arial"/>
              </a:rPr>
              <a:t>НЕКОНКУРЕНТНАЯ</a:t>
            </a:r>
            <a:r>
              <a:rPr lang="ru-RU" sz="2000" b="1" spc="70" dirty="0" smtClean="0">
                <a:solidFill>
                  <a:srgbClr val="7030A0"/>
                </a:solidFill>
                <a:latin typeface="Calibri" panose="020F0502020204030204" pitchFamily="34" charset="0"/>
                <a:cs typeface="Arial"/>
              </a:rPr>
              <a:t> </a:t>
            </a:r>
            <a:r>
              <a:rPr lang="ru-RU" sz="2000" b="1" spc="-10" dirty="0" smtClean="0">
                <a:solidFill>
                  <a:srgbClr val="7030A0"/>
                </a:solidFill>
                <a:latin typeface="Calibri" panose="020F0502020204030204" pitchFamily="34" charset="0"/>
                <a:cs typeface="Arial"/>
              </a:rPr>
              <a:t>ЗАКУПКА</a:t>
            </a:r>
            <a:r>
              <a:rPr sz="2000" spc="-5" dirty="0" smtClean="0">
                <a:solidFill>
                  <a:srgbClr val="7030A0"/>
                </a:solidFill>
                <a:latin typeface="Calibri" panose="020F0502020204030204" pitchFamily="34" charset="0"/>
                <a:cs typeface="Calibri"/>
              </a:rPr>
              <a:t>;</a:t>
            </a:r>
            <a:endParaRPr sz="2000" dirty="0">
              <a:solidFill>
                <a:srgbClr val="7030A0"/>
              </a:solidFill>
              <a:latin typeface="Calibri" panose="020F0502020204030204" pitchFamily="34" charset="0"/>
              <a:cs typeface="Calibri"/>
            </a:endParaRPr>
          </a:p>
          <a:p>
            <a:pPr marL="12700"/>
            <a:r>
              <a:rPr sz="2000" spc="-5" dirty="0">
                <a:latin typeface="Calibri" panose="020F0502020204030204" pitchFamily="34" charset="0"/>
                <a:cs typeface="Calibri"/>
              </a:rPr>
              <a:t>220 </a:t>
            </a:r>
            <a:r>
              <a:rPr sz="2000" dirty="0">
                <a:latin typeface="Calibri" panose="020F0502020204030204" pitchFamily="34" charset="0"/>
                <a:cs typeface="Calibri"/>
              </a:rPr>
              <a:t>- </a:t>
            </a:r>
            <a:r>
              <a:rPr sz="2000" spc="-5" dirty="0">
                <a:latin typeface="Calibri" panose="020F0502020204030204" pitchFamily="34" charset="0"/>
                <a:cs typeface="Calibri"/>
              </a:rPr>
              <a:t>неконкурентной закупки, предусмотренной статьей </a:t>
            </a:r>
            <a:r>
              <a:rPr sz="2000" spc="5" dirty="0">
                <a:latin typeface="Calibri" panose="020F0502020204030204" pitchFamily="34" charset="0"/>
                <a:cs typeface="Calibri"/>
              </a:rPr>
              <a:t>3</a:t>
            </a:r>
            <a:r>
              <a:rPr sz="2000" spc="7" baseline="24691" dirty="0">
                <a:latin typeface="Calibri" panose="020F0502020204030204" pitchFamily="34" charset="0"/>
                <a:cs typeface="Calibri"/>
              </a:rPr>
              <a:t>6</a:t>
            </a:r>
            <a:r>
              <a:rPr sz="2000" spc="165" baseline="24691" dirty="0">
                <a:latin typeface="Calibri" panose="020F0502020204030204" pitchFamily="34" charset="0"/>
                <a:cs typeface="Calibri"/>
              </a:rPr>
              <a:t> </a:t>
            </a:r>
            <a:r>
              <a:rPr sz="2000" spc="-5" dirty="0" err="1" smtClean="0">
                <a:latin typeface="Calibri" panose="020F0502020204030204" pitchFamily="34" charset="0"/>
                <a:cs typeface="Calibri"/>
              </a:rPr>
              <a:t>закона</a:t>
            </a:r>
            <a:endParaRPr lang="ru-RU" sz="2000" spc="-5" dirty="0" smtClean="0">
              <a:latin typeface="Calibri" panose="020F0502020204030204" pitchFamily="34" charset="0"/>
              <a:cs typeface="Calibri"/>
            </a:endParaRPr>
          </a:p>
          <a:p>
            <a:pPr marL="12700"/>
            <a:r>
              <a:rPr lang="ru-RU" sz="2000" spc="-5" dirty="0" smtClean="0">
                <a:latin typeface="Calibri" panose="020F0502020204030204" pitchFamily="34" charset="0"/>
                <a:cs typeface="Calibri"/>
              </a:rPr>
              <a:t> </a:t>
            </a:r>
            <a:r>
              <a:rPr lang="ru-RU" sz="2000" b="1" spc="-10" dirty="0" smtClean="0">
                <a:solidFill>
                  <a:srgbClr val="7030A0"/>
                </a:solidFill>
                <a:latin typeface="Calibri" panose="020F0502020204030204" pitchFamily="34" charset="0"/>
                <a:cs typeface="Arial"/>
              </a:rPr>
              <a:t>ЗАКУПКА </a:t>
            </a:r>
            <a:r>
              <a:rPr lang="ru-RU" sz="2000" b="1" spc="-5" dirty="0" smtClean="0">
                <a:solidFill>
                  <a:srgbClr val="7030A0"/>
                </a:solidFill>
                <a:latin typeface="Calibri" panose="020F0502020204030204" pitchFamily="34" charset="0"/>
                <a:cs typeface="Arial"/>
              </a:rPr>
              <a:t>У ЕДИНСТВЕННОГО</a:t>
            </a:r>
            <a:r>
              <a:rPr lang="ru-RU" sz="2000" b="1" spc="20" dirty="0" smtClean="0">
                <a:solidFill>
                  <a:srgbClr val="7030A0"/>
                </a:solidFill>
                <a:latin typeface="Calibri" panose="020F0502020204030204" pitchFamily="34" charset="0"/>
                <a:cs typeface="Arial"/>
              </a:rPr>
              <a:t> </a:t>
            </a:r>
            <a:r>
              <a:rPr lang="ru-RU" sz="2000" b="1" spc="-10" dirty="0" smtClean="0">
                <a:solidFill>
                  <a:srgbClr val="7030A0"/>
                </a:solidFill>
                <a:latin typeface="Calibri" panose="020F0502020204030204" pitchFamily="34" charset="0"/>
                <a:cs typeface="Arial"/>
              </a:rPr>
              <a:t>ПОСТАВЩИКА</a:t>
            </a:r>
            <a:r>
              <a:rPr sz="2000" spc="-5" dirty="0" smtClean="0">
                <a:solidFill>
                  <a:srgbClr val="7030A0"/>
                </a:solidFill>
                <a:latin typeface="Calibri" panose="020F0502020204030204" pitchFamily="34" charset="0"/>
                <a:cs typeface="Calibri"/>
              </a:rPr>
              <a:t>;</a:t>
            </a:r>
            <a:endParaRPr sz="2000" dirty="0">
              <a:solidFill>
                <a:srgbClr val="7030A0"/>
              </a:solidFill>
              <a:latin typeface="Calibri" panose="020F0502020204030204" pitchFamily="34" charset="0"/>
              <a:cs typeface="Calibri"/>
            </a:endParaRPr>
          </a:p>
          <a:p>
            <a:pPr marL="12700">
              <a:lnSpc>
                <a:spcPct val="100000"/>
              </a:lnSpc>
            </a:pPr>
            <a:r>
              <a:rPr sz="2000" spc="-5" dirty="0">
                <a:latin typeface="Calibri" panose="020F0502020204030204" pitchFamily="34" charset="0"/>
                <a:cs typeface="Calibri"/>
              </a:rPr>
              <a:t>310 </a:t>
            </a:r>
            <a:r>
              <a:rPr sz="2000" dirty="0">
                <a:latin typeface="Calibri" panose="020F0502020204030204" pitchFamily="34" charset="0"/>
                <a:cs typeface="Calibri"/>
              </a:rPr>
              <a:t>- </a:t>
            </a:r>
            <a:r>
              <a:rPr sz="2000" spc="-5" dirty="0">
                <a:latin typeface="Calibri" panose="020F0502020204030204" pitchFamily="34" charset="0"/>
                <a:cs typeface="Calibri"/>
              </a:rPr>
              <a:t>закупки, </a:t>
            </a:r>
            <a:r>
              <a:rPr sz="2000" spc="-10" dirty="0">
                <a:latin typeface="Calibri" panose="020F0502020204030204" pitchFamily="34" charset="0"/>
                <a:cs typeface="Calibri"/>
              </a:rPr>
              <a:t>сведения </a:t>
            </a:r>
            <a:r>
              <a:rPr sz="2000" dirty="0">
                <a:latin typeface="Calibri" panose="020F0502020204030204" pitchFamily="34" charset="0"/>
                <a:cs typeface="Calibri"/>
              </a:rPr>
              <a:t>о </a:t>
            </a:r>
            <a:r>
              <a:rPr sz="2000" spc="-10" dirty="0">
                <a:latin typeface="Calibri" panose="020F0502020204030204" pitchFamily="34" charset="0"/>
                <a:cs typeface="Calibri"/>
              </a:rPr>
              <a:t>которой </a:t>
            </a:r>
            <a:r>
              <a:rPr sz="2000" spc="5" dirty="0">
                <a:latin typeface="Calibri" panose="020F0502020204030204" pitchFamily="34" charset="0"/>
                <a:cs typeface="Calibri"/>
              </a:rPr>
              <a:t>не </a:t>
            </a:r>
            <a:r>
              <a:rPr sz="2000" spc="-10" dirty="0">
                <a:latin typeface="Calibri" panose="020F0502020204030204" pitchFamily="34" charset="0"/>
                <a:cs typeface="Calibri"/>
              </a:rPr>
              <a:t>подлежат </a:t>
            </a:r>
            <a:r>
              <a:rPr sz="2000" spc="-5" dirty="0">
                <a:latin typeface="Calibri" panose="020F0502020204030204" pitchFamily="34" charset="0"/>
                <a:cs typeface="Calibri"/>
              </a:rPr>
              <a:t>размещению </a:t>
            </a:r>
            <a:r>
              <a:rPr sz="2000" dirty="0">
                <a:latin typeface="Calibri" panose="020F0502020204030204" pitchFamily="34" charset="0"/>
                <a:cs typeface="Calibri"/>
              </a:rPr>
              <a:t>в </a:t>
            </a:r>
            <a:r>
              <a:rPr sz="2000" spc="-5" dirty="0">
                <a:latin typeface="Calibri" panose="020F0502020204030204" pitchFamily="34" charset="0"/>
                <a:cs typeface="Calibri"/>
              </a:rPr>
              <a:t>единой информационной </a:t>
            </a:r>
            <a:r>
              <a:rPr sz="2000" spc="-10" dirty="0">
                <a:latin typeface="Calibri" panose="020F0502020204030204" pitchFamily="34" charset="0"/>
                <a:cs typeface="Calibri"/>
              </a:rPr>
              <a:t>системе </a:t>
            </a:r>
            <a:r>
              <a:rPr sz="2000" dirty="0">
                <a:latin typeface="Calibri" panose="020F0502020204030204" pitchFamily="34" charset="0"/>
                <a:cs typeface="Calibri"/>
              </a:rPr>
              <a:t>в </a:t>
            </a:r>
            <a:r>
              <a:rPr sz="2000" spc="-5" dirty="0">
                <a:latin typeface="Calibri" panose="020F0502020204030204" pitchFamily="34" charset="0"/>
                <a:cs typeface="Calibri"/>
              </a:rPr>
              <a:t>соответствии </a:t>
            </a:r>
            <a:r>
              <a:rPr sz="2000" dirty="0">
                <a:latin typeface="Calibri" panose="020F0502020204030204" pitchFamily="34" charset="0"/>
                <a:cs typeface="Calibri"/>
              </a:rPr>
              <a:t>с </a:t>
            </a:r>
            <a:r>
              <a:rPr sz="2000" spc="-5" dirty="0">
                <a:latin typeface="Calibri" panose="020F0502020204030204" pitchFamily="34" charset="0"/>
                <a:cs typeface="Calibri"/>
              </a:rPr>
              <a:t>частью 15 статьи </a:t>
            </a:r>
            <a:r>
              <a:rPr sz="2000" dirty="0">
                <a:latin typeface="Calibri" panose="020F0502020204030204" pitchFamily="34" charset="0"/>
                <a:cs typeface="Calibri"/>
              </a:rPr>
              <a:t>4 </a:t>
            </a:r>
            <a:r>
              <a:rPr sz="2000" spc="-10" dirty="0">
                <a:latin typeface="Calibri" panose="020F0502020204030204" pitchFamily="34" charset="0"/>
                <a:cs typeface="Calibri"/>
              </a:rPr>
              <a:t>закона (за  </a:t>
            </a:r>
            <a:r>
              <a:rPr sz="2000" spc="-5" dirty="0">
                <a:latin typeface="Calibri" panose="020F0502020204030204" pitchFamily="34" charset="0"/>
                <a:cs typeface="Calibri"/>
              </a:rPr>
              <a:t>исключением закупок, предусмотренных статьей </a:t>
            </a:r>
            <a:r>
              <a:rPr sz="2000" spc="5" dirty="0">
                <a:latin typeface="Calibri" panose="020F0502020204030204" pitchFamily="34" charset="0"/>
                <a:cs typeface="Calibri"/>
              </a:rPr>
              <a:t>3</a:t>
            </a:r>
            <a:r>
              <a:rPr sz="2000" spc="7" baseline="24691" dirty="0">
                <a:latin typeface="Calibri" panose="020F0502020204030204" pitchFamily="34" charset="0"/>
                <a:cs typeface="Calibri"/>
              </a:rPr>
              <a:t>5  </a:t>
            </a:r>
            <a:r>
              <a:rPr sz="2000" spc="60" baseline="24691" dirty="0">
                <a:latin typeface="Calibri" panose="020F0502020204030204" pitchFamily="34" charset="0"/>
                <a:cs typeface="Calibri"/>
              </a:rPr>
              <a:t> </a:t>
            </a:r>
            <a:r>
              <a:rPr sz="2000" spc="-10" dirty="0" err="1">
                <a:latin typeface="Calibri" panose="020F0502020204030204" pitchFamily="34" charset="0"/>
                <a:cs typeface="Calibri"/>
              </a:rPr>
              <a:t>закона</a:t>
            </a:r>
            <a:r>
              <a:rPr sz="2000" spc="-10" dirty="0" smtClean="0">
                <a:latin typeface="Calibri" panose="020F0502020204030204" pitchFamily="34" charset="0"/>
                <a:cs typeface="Calibri"/>
              </a:rPr>
              <a:t>)</a:t>
            </a:r>
            <a:r>
              <a:rPr lang="ru-RU" sz="2000" spc="-10" dirty="0" smtClean="0">
                <a:latin typeface="Calibri" panose="020F0502020204030204" pitchFamily="34" charset="0"/>
                <a:cs typeface="Calibri"/>
              </a:rPr>
              <a:t> </a:t>
            </a:r>
            <a:r>
              <a:rPr lang="ru-RU" sz="2000" b="1" spc="-10" dirty="0" smtClean="0">
                <a:solidFill>
                  <a:srgbClr val="7030A0"/>
                </a:solidFill>
                <a:latin typeface="Calibri" panose="020F0502020204030204" pitchFamily="34" charset="0"/>
                <a:cs typeface="Arial"/>
              </a:rPr>
              <a:t>ЗАКРЫТАЯ   </a:t>
            </a:r>
            <a:r>
              <a:rPr lang="ru-RU" sz="2000" b="1" spc="-5" dirty="0" smtClean="0">
                <a:solidFill>
                  <a:srgbClr val="7030A0"/>
                </a:solidFill>
                <a:latin typeface="Calibri" panose="020F0502020204030204" pitchFamily="34" charset="0"/>
                <a:cs typeface="Arial"/>
              </a:rPr>
              <a:t>НЕКОНКУРЕНТНАЯ  ЗАКУПКА  (ЕДИНСТВЕННЫЙ  </a:t>
            </a:r>
            <a:r>
              <a:rPr lang="ru-RU" sz="2000" b="1" spc="-10" dirty="0" smtClean="0">
                <a:solidFill>
                  <a:srgbClr val="7030A0"/>
                </a:solidFill>
                <a:latin typeface="Calibri" panose="020F0502020204030204" pitchFamily="34" charset="0"/>
                <a:cs typeface="Arial"/>
              </a:rPr>
              <a:t>ПОСТАВЩИК  </a:t>
            </a:r>
            <a:r>
              <a:rPr lang="ru-RU" sz="2000" b="1" spc="150" dirty="0" smtClean="0">
                <a:solidFill>
                  <a:srgbClr val="7030A0"/>
                </a:solidFill>
                <a:latin typeface="Calibri" panose="020F0502020204030204" pitchFamily="34" charset="0"/>
                <a:cs typeface="Arial"/>
              </a:rPr>
              <a:t> </a:t>
            </a:r>
            <a:r>
              <a:rPr lang="ru-RU" sz="2000" b="1" spc="-5" dirty="0" smtClean="0">
                <a:solidFill>
                  <a:srgbClr val="7030A0"/>
                </a:solidFill>
                <a:latin typeface="Calibri" panose="020F0502020204030204" pitchFamily="34" charset="0"/>
                <a:cs typeface="Arial"/>
              </a:rPr>
              <a:t>+ </a:t>
            </a:r>
            <a:r>
              <a:rPr lang="ru-RU" sz="2000" b="1" spc="-15" dirty="0" smtClean="0">
                <a:solidFill>
                  <a:srgbClr val="7030A0"/>
                </a:solidFill>
                <a:latin typeface="Calibri" panose="020F0502020204030204" pitchFamily="34" charset="0"/>
                <a:cs typeface="Arial"/>
              </a:rPr>
              <a:t>ИНАЯ</a:t>
            </a:r>
            <a:r>
              <a:rPr lang="ru-RU" sz="2000" b="1" dirty="0" smtClean="0">
                <a:solidFill>
                  <a:srgbClr val="7030A0"/>
                </a:solidFill>
                <a:latin typeface="Calibri" panose="020F0502020204030204" pitchFamily="34" charset="0"/>
                <a:cs typeface="Arial"/>
              </a:rPr>
              <a:t> </a:t>
            </a:r>
            <a:r>
              <a:rPr lang="ru-RU" sz="2000" b="1" spc="-10" dirty="0" smtClean="0">
                <a:solidFill>
                  <a:srgbClr val="7030A0"/>
                </a:solidFill>
                <a:latin typeface="Calibri" panose="020F0502020204030204" pitchFamily="34" charset="0"/>
                <a:cs typeface="Arial"/>
              </a:rPr>
              <a:t>НЕКОНКУРЕНТНАЯ)</a:t>
            </a:r>
            <a:r>
              <a:rPr sz="2000" spc="-10" dirty="0" smtClean="0">
                <a:latin typeface="Calibri" panose="020F0502020204030204" pitchFamily="34" charset="0"/>
                <a:cs typeface="Calibri"/>
              </a:rPr>
              <a:t>;</a:t>
            </a:r>
            <a:endParaRPr lang="ru-RU" sz="2000" spc="-10" dirty="0" smtClean="0">
              <a:latin typeface="Calibri" panose="020F0502020204030204" pitchFamily="34" charset="0"/>
              <a:cs typeface="Calibri"/>
            </a:endParaRPr>
          </a:p>
          <a:p>
            <a:pPr marL="12700">
              <a:lnSpc>
                <a:spcPct val="100000"/>
              </a:lnSpc>
            </a:pPr>
            <a:endParaRPr lang="ru-RU" sz="2000" spc="-10" dirty="0">
              <a:latin typeface="Calibri" panose="020F0502020204030204" pitchFamily="34" charset="0"/>
              <a:cs typeface="Calibri"/>
            </a:endParaRPr>
          </a:p>
          <a:p>
            <a:pPr marL="12700">
              <a:lnSpc>
                <a:spcPct val="100000"/>
              </a:lnSpc>
            </a:pPr>
            <a:endParaRPr sz="2000" dirty="0">
              <a:latin typeface="Calibri" panose="020F0502020204030204" pitchFamily="34" charset="0"/>
              <a:cs typeface="Calibri"/>
            </a:endParaRPr>
          </a:p>
          <a:p>
            <a:pPr marL="12700">
              <a:lnSpc>
                <a:spcPct val="100000"/>
              </a:lnSpc>
            </a:pPr>
            <a:r>
              <a:rPr sz="2000" b="1" spc="-5" dirty="0">
                <a:latin typeface="Calibri" panose="020F0502020204030204" pitchFamily="34" charset="0"/>
                <a:cs typeface="Calibri"/>
              </a:rPr>
              <a:t>320 </a:t>
            </a:r>
            <a:r>
              <a:rPr sz="2000" b="1" dirty="0">
                <a:latin typeface="Calibri" panose="020F0502020204030204" pitchFamily="34" charset="0"/>
                <a:cs typeface="Calibri"/>
              </a:rPr>
              <a:t>- </a:t>
            </a:r>
            <a:r>
              <a:rPr sz="2000" b="1" spc="-5" dirty="0">
                <a:latin typeface="Calibri" panose="020F0502020204030204" pitchFamily="34" charset="0"/>
                <a:cs typeface="Calibri"/>
              </a:rPr>
              <a:t>закупки, указанной </a:t>
            </a:r>
            <a:r>
              <a:rPr sz="2000" b="1" dirty="0">
                <a:latin typeface="Calibri" panose="020F0502020204030204" pitchFamily="34" charset="0"/>
                <a:cs typeface="Calibri"/>
              </a:rPr>
              <a:t>в пунктах 1 - 3 </a:t>
            </a:r>
            <a:r>
              <a:rPr sz="2000" b="1" spc="-5" dirty="0">
                <a:latin typeface="Calibri" panose="020F0502020204030204" pitchFamily="34" charset="0"/>
                <a:cs typeface="Calibri"/>
              </a:rPr>
              <a:t>части 15 статьи </a:t>
            </a:r>
            <a:r>
              <a:rPr sz="2000" b="1" dirty="0">
                <a:latin typeface="Calibri" panose="020F0502020204030204" pitchFamily="34" charset="0"/>
                <a:cs typeface="Calibri"/>
              </a:rPr>
              <a:t>4 </a:t>
            </a:r>
            <a:r>
              <a:rPr sz="2000" b="1" spc="-10" dirty="0">
                <a:latin typeface="Calibri" panose="020F0502020204030204" pitchFamily="34" charset="0"/>
                <a:cs typeface="Calibri"/>
              </a:rPr>
              <a:t>закона, </a:t>
            </a:r>
            <a:r>
              <a:rPr sz="2000" b="1" dirty="0">
                <a:latin typeface="Calibri" panose="020F0502020204030204" pitchFamily="34" charset="0"/>
                <a:cs typeface="Calibri"/>
              </a:rPr>
              <a:t>в </a:t>
            </a:r>
            <a:r>
              <a:rPr sz="2000" b="1" spc="-5" dirty="0">
                <a:latin typeface="Calibri" panose="020F0502020204030204" pitchFamily="34" charset="0"/>
                <a:cs typeface="Calibri"/>
              </a:rPr>
              <a:t>случае принятия </a:t>
            </a:r>
            <a:r>
              <a:rPr sz="2000" b="1" spc="-10" dirty="0">
                <a:latin typeface="Calibri" panose="020F0502020204030204" pitchFamily="34" charset="0"/>
                <a:cs typeface="Calibri"/>
              </a:rPr>
              <a:t>заказчиком </a:t>
            </a:r>
            <a:r>
              <a:rPr sz="2000" b="1" spc="-5" dirty="0">
                <a:latin typeface="Calibri" panose="020F0502020204030204" pitchFamily="34" charset="0"/>
                <a:cs typeface="Calibri"/>
              </a:rPr>
              <a:t>решения </a:t>
            </a:r>
            <a:r>
              <a:rPr sz="2000" b="1" dirty="0">
                <a:latin typeface="Calibri" panose="020F0502020204030204" pitchFamily="34" charset="0"/>
                <a:cs typeface="Calibri"/>
              </a:rPr>
              <a:t>о </a:t>
            </a:r>
            <a:r>
              <a:rPr sz="2000" b="1" spc="-5" dirty="0">
                <a:latin typeface="Calibri" panose="020F0502020204030204" pitchFamily="34" charset="0"/>
                <a:cs typeface="Calibri"/>
              </a:rPr>
              <a:t>неразмещении </a:t>
            </a:r>
            <a:r>
              <a:rPr sz="2000" b="1" spc="-10" dirty="0">
                <a:latin typeface="Calibri" panose="020F0502020204030204" pitchFamily="34" charset="0"/>
                <a:cs typeface="Calibri"/>
              </a:rPr>
              <a:t>сведений </a:t>
            </a:r>
            <a:r>
              <a:rPr sz="2000" b="1" dirty="0">
                <a:latin typeface="Calibri" panose="020F0502020204030204" pitchFamily="34" charset="0"/>
                <a:cs typeface="Calibri"/>
              </a:rPr>
              <a:t>о </a:t>
            </a:r>
            <a:r>
              <a:rPr sz="2000" b="1" spc="-10" dirty="0">
                <a:latin typeface="Calibri" panose="020F0502020204030204" pitchFamily="34" charset="0"/>
                <a:cs typeface="Calibri"/>
              </a:rPr>
              <a:t>такой </a:t>
            </a:r>
            <a:r>
              <a:rPr sz="2000" b="1" spc="-5" dirty="0">
                <a:latin typeface="Calibri" panose="020F0502020204030204" pitchFamily="34" charset="0"/>
                <a:cs typeface="Calibri"/>
              </a:rPr>
              <a:t>закупке  </a:t>
            </a:r>
            <a:r>
              <a:rPr sz="2000" b="1" dirty="0">
                <a:latin typeface="Calibri" panose="020F0502020204030204" pitchFamily="34" charset="0"/>
                <a:cs typeface="Calibri"/>
              </a:rPr>
              <a:t>в</a:t>
            </a:r>
            <a:r>
              <a:rPr sz="2000" b="1" spc="-90" dirty="0">
                <a:latin typeface="Calibri" panose="020F0502020204030204" pitchFamily="34" charset="0"/>
                <a:cs typeface="Calibri"/>
              </a:rPr>
              <a:t> </a:t>
            </a:r>
            <a:r>
              <a:rPr sz="2000" b="1" spc="-5" dirty="0" smtClean="0">
                <a:latin typeface="Calibri" panose="020F0502020204030204" pitchFamily="34" charset="0"/>
                <a:cs typeface="Calibri"/>
              </a:rPr>
              <a:t>ЕИС</a:t>
            </a:r>
            <a:endParaRPr lang="ru-RU" sz="2000" b="1" spc="-5" dirty="0" smtClean="0">
              <a:latin typeface="Calibri" panose="020F0502020204030204" pitchFamily="34" charset="0"/>
              <a:cs typeface="Calibri"/>
            </a:endParaRPr>
          </a:p>
          <a:p>
            <a:pPr marL="12700">
              <a:lnSpc>
                <a:spcPct val="100000"/>
              </a:lnSpc>
            </a:pPr>
            <a:endParaRPr lang="ru-RU" sz="2000" b="1" spc="-5" dirty="0">
              <a:latin typeface="Calibri" panose="020F0502020204030204" pitchFamily="34" charset="0"/>
              <a:cs typeface="Calibri"/>
            </a:endParaRPr>
          </a:p>
          <a:p>
            <a:pPr marL="12700">
              <a:lnSpc>
                <a:spcPct val="100000"/>
              </a:lnSpc>
            </a:pPr>
            <a:r>
              <a:rPr lang="ru-RU" sz="2000" b="1" spc="-5" dirty="0" smtClean="0">
                <a:latin typeface="Calibri" panose="020F0502020204030204" pitchFamily="34" charset="0"/>
                <a:cs typeface="Calibri"/>
              </a:rPr>
              <a:t> </a:t>
            </a:r>
            <a:r>
              <a:rPr lang="ru-RU" sz="2000" b="1" spc="-10" dirty="0" smtClean="0">
                <a:solidFill>
                  <a:srgbClr val="7030A0"/>
                </a:solidFill>
                <a:latin typeface="Calibri" panose="020F0502020204030204" pitchFamily="34" charset="0"/>
                <a:cs typeface="Arial"/>
              </a:rPr>
              <a:t>НЕКОНКУРЕНТНАЯ     </a:t>
            </a:r>
            <a:r>
              <a:rPr lang="ru-RU" sz="2000" b="1" spc="-5" dirty="0" smtClean="0">
                <a:solidFill>
                  <a:srgbClr val="7030A0"/>
                </a:solidFill>
                <a:latin typeface="Calibri" panose="020F0502020204030204" pitchFamily="34" charset="0"/>
                <a:cs typeface="Arial"/>
              </a:rPr>
              <a:t>ЗАКУПКА    (ЕДИНСТВЕННЫЙ    </a:t>
            </a:r>
            <a:r>
              <a:rPr lang="ru-RU" sz="2000" b="1" spc="-10" dirty="0" smtClean="0">
                <a:solidFill>
                  <a:srgbClr val="7030A0"/>
                </a:solidFill>
                <a:latin typeface="Calibri" panose="020F0502020204030204" pitchFamily="34" charset="0"/>
                <a:cs typeface="Arial"/>
              </a:rPr>
              <a:t>ПОСТАВЩИК     </a:t>
            </a:r>
            <a:r>
              <a:rPr lang="ru-RU" sz="2000" b="1" spc="-5" dirty="0" smtClean="0">
                <a:solidFill>
                  <a:srgbClr val="7030A0"/>
                </a:solidFill>
                <a:latin typeface="Calibri" panose="020F0502020204030204" pitchFamily="34" charset="0"/>
                <a:cs typeface="Arial"/>
              </a:rPr>
              <a:t>+   </a:t>
            </a:r>
            <a:r>
              <a:rPr lang="ru-RU" sz="2000" b="1" spc="270" dirty="0" smtClean="0">
                <a:solidFill>
                  <a:srgbClr val="7030A0"/>
                </a:solidFill>
                <a:latin typeface="Calibri" panose="020F0502020204030204" pitchFamily="34" charset="0"/>
                <a:cs typeface="Arial"/>
              </a:rPr>
              <a:t> </a:t>
            </a:r>
            <a:r>
              <a:rPr lang="ru-RU" sz="2000" b="1" spc="-10" dirty="0" smtClean="0">
                <a:solidFill>
                  <a:srgbClr val="7030A0"/>
                </a:solidFill>
                <a:latin typeface="Calibri" panose="020F0502020204030204" pitchFamily="34" charset="0"/>
                <a:cs typeface="Arial"/>
              </a:rPr>
              <a:t>ИНАЯ </a:t>
            </a:r>
            <a:r>
              <a:rPr lang="ru-RU" sz="2000" b="1" spc="-5" dirty="0" smtClean="0">
                <a:solidFill>
                  <a:srgbClr val="7030A0"/>
                </a:solidFill>
                <a:latin typeface="Calibri" panose="020F0502020204030204" pitchFamily="34" charset="0"/>
                <a:cs typeface="Arial"/>
              </a:rPr>
              <a:t>НЕКОНКУРЕНТНАЯ),  КОТОРАЯ  МОЖЕТ  </a:t>
            </a:r>
            <a:r>
              <a:rPr lang="ru-RU" sz="2000" b="1" spc="-10" dirty="0" smtClean="0">
                <a:solidFill>
                  <a:srgbClr val="7030A0"/>
                </a:solidFill>
                <a:latin typeface="Calibri" panose="020F0502020204030204" pitchFamily="34" charset="0"/>
                <a:cs typeface="Arial"/>
              </a:rPr>
              <a:t>НЕ  РАЗЕЩАТЬСЯ  </a:t>
            </a:r>
            <a:r>
              <a:rPr lang="ru-RU" sz="2000" b="1" spc="-5" dirty="0" smtClean="0">
                <a:solidFill>
                  <a:srgbClr val="7030A0"/>
                </a:solidFill>
                <a:latin typeface="Calibri" panose="020F0502020204030204" pitchFamily="34" charset="0"/>
                <a:cs typeface="Arial"/>
              </a:rPr>
              <a:t>В  ЕИС  –   </a:t>
            </a:r>
            <a:r>
              <a:rPr lang="ru-RU" sz="2000" b="1" spc="105" dirty="0" smtClean="0">
                <a:solidFill>
                  <a:srgbClr val="7030A0"/>
                </a:solidFill>
                <a:latin typeface="Calibri" panose="020F0502020204030204" pitchFamily="34" charset="0"/>
                <a:cs typeface="Arial"/>
              </a:rPr>
              <a:t> </a:t>
            </a:r>
            <a:r>
              <a:rPr lang="ru-RU" sz="2000" b="1" spc="-5" dirty="0" smtClean="0">
                <a:solidFill>
                  <a:srgbClr val="7030A0"/>
                </a:solidFill>
                <a:latin typeface="Calibri" panose="020F0502020204030204" pitchFamily="34" charset="0"/>
                <a:cs typeface="Arial"/>
              </a:rPr>
              <a:t>100/500 </a:t>
            </a:r>
            <a:r>
              <a:rPr lang="ru-RU" sz="2000" b="1" spc="-10" dirty="0" err="1" smtClean="0">
                <a:solidFill>
                  <a:srgbClr val="7030A0"/>
                </a:solidFill>
                <a:latin typeface="Calibri" panose="020F0502020204030204" pitchFamily="34" charset="0"/>
                <a:cs typeface="Arial"/>
              </a:rPr>
              <a:t>тыс.руб</a:t>
            </a:r>
            <a:r>
              <a:rPr lang="ru-RU" sz="2000" b="1" spc="-10" dirty="0" smtClean="0">
                <a:solidFill>
                  <a:srgbClr val="7030A0"/>
                </a:solidFill>
                <a:latin typeface="Calibri" panose="020F0502020204030204" pitchFamily="34" charset="0"/>
                <a:cs typeface="Arial"/>
              </a:rPr>
              <a:t>.</a:t>
            </a:r>
            <a:r>
              <a:rPr sz="2000" b="1" spc="-5" dirty="0" smtClean="0">
                <a:latin typeface="Calibri" panose="020F0502020204030204" pitchFamily="34" charset="0"/>
                <a:cs typeface="Calibri"/>
              </a:rPr>
              <a:t>;</a:t>
            </a:r>
            <a:endParaRPr sz="2000" b="1" dirty="0">
              <a:latin typeface="Calibri" panose="020F0502020204030204" pitchFamily="34" charset="0"/>
              <a:cs typeface="Calibri"/>
            </a:endParaRPr>
          </a:p>
        </p:txBody>
      </p:sp>
      <p:sp>
        <p:nvSpPr>
          <p:cNvPr id="4" name="object 4"/>
          <p:cNvSpPr txBox="1"/>
          <p:nvPr/>
        </p:nvSpPr>
        <p:spPr>
          <a:xfrm>
            <a:off x="1981200" y="6019800"/>
            <a:ext cx="2803525" cy="369332"/>
          </a:xfrm>
          <a:prstGeom prst="rect">
            <a:avLst/>
          </a:prstGeom>
        </p:spPr>
        <p:txBody>
          <a:bodyPr vert="horz" wrap="square" lIns="0" tIns="0" rIns="0" bIns="0" rtlCol="0">
            <a:spAutoFit/>
          </a:bodyPr>
          <a:lstStyle/>
          <a:p>
            <a:pPr marL="12700">
              <a:lnSpc>
                <a:spcPct val="100000"/>
              </a:lnSpc>
            </a:pPr>
            <a:r>
              <a:rPr sz="2400" spc="-5" dirty="0">
                <a:latin typeface="Trebuchet MS"/>
                <a:cs typeface="Trebuchet MS"/>
              </a:rPr>
              <a:t>Раздел </a:t>
            </a:r>
            <a:r>
              <a:rPr sz="2400" dirty="0">
                <a:latin typeface="Trebuchet MS"/>
                <a:cs typeface="Trebuchet MS"/>
              </a:rPr>
              <a:t>№ </a:t>
            </a:r>
            <a:r>
              <a:rPr sz="2400" spc="-5" dirty="0">
                <a:latin typeface="Trebuchet MS"/>
                <a:cs typeface="Trebuchet MS"/>
              </a:rPr>
              <a:t>2 графа</a:t>
            </a:r>
            <a:r>
              <a:rPr sz="2400" spc="-210" dirty="0">
                <a:latin typeface="Trebuchet MS"/>
                <a:cs typeface="Trebuchet MS"/>
              </a:rPr>
              <a:t> </a:t>
            </a:r>
            <a:r>
              <a:rPr sz="2400" spc="-5" dirty="0">
                <a:latin typeface="Trebuchet MS"/>
                <a:cs typeface="Trebuchet MS"/>
              </a:rPr>
              <a:t>3</a:t>
            </a:r>
            <a:endParaRPr sz="2400" dirty="0">
              <a:latin typeface="Trebuchet MS"/>
              <a:cs typeface="Trebuchet MS"/>
            </a:endParaRPr>
          </a:p>
        </p:txBody>
      </p:sp>
    </p:spTree>
    <p:extLst>
      <p:ext uri="{BB962C8B-B14F-4D97-AF65-F5344CB8AC3E}">
        <p14:creationId xmlns:p14="http://schemas.microsoft.com/office/powerpoint/2010/main" val="16423595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874946" y="6103875"/>
            <a:ext cx="6169025" cy="368300"/>
          </a:xfrm>
          <a:prstGeom prst="rect">
            <a:avLst/>
          </a:prstGeom>
        </p:spPr>
        <p:txBody>
          <a:bodyPr vert="horz" wrap="square" lIns="0" tIns="0" rIns="0" bIns="0" rtlCol="0">
            <a:spAutoFit/>
          </a:bodyPr>
          <a:lstStyle/>
          <a:p>
            <a:pPr marL="12700">
              <a:lnSpc>
                <a:spcPct val="100000"/>
              </a:lnSpc>
            </a:pPr>
            <a:r>
              <a:rPr sz="2400" spc="-5" dirty="0">
                <a:latin typeface="Trebuchet MS"/>
                <a:cs typeface="Trebuchet MS"/>
              </a:rPr>
              <a:t>Раздел </a:t>
            </a:r>
            <a:r>
              <a:rPr sz="2400" dirty="0">
                <a:latin typeface="Trebuchet MS"/>
                <a:cs typeface="Trebuchet MS"/>
              </a:rPr>
              <a:t>№ </a:t>
            </a:r>
            <a:r>
              <a:rPr sz="2400" spc="-5" dirty="0">
                <a:latin typeface="Trebuchet MS"/>
                <a:cs typeface="Trebuchet MS"/>
              </a:rPr>
              <a:t>2 графа 4 графа</a:t>
            </a:r>
            <a:r>
              <a:rPr sz="2400" spc="-180" dirty="0">
                <a:latin typeface="Trebuchet MS"/>
                <a:cs typeface="Trebuchet MS"/>
              </a:rPr>
              <a:t> </a:t>
            </a:r>
            <a:r>
              <a:rPr sz="2400" spc="-5" dirty="0">
                <a:latin typeface="Trebuchet MS"/>
                <a:cs typeface="Trebuchet MS"/>
              </a:rPr>
              <a:t>5</a:t>
            </a:r>
            <a:endParaRPr sz="2400" dirty="0">
              <a:latin typeface="Trebuchet MS"/>
              <a:cs typeface="Trebuchet MS"/>
            </a:endParaRPr>
          </a:p>
        </p:txBody>
      </p:sp>
      <p:sp>
        <p:nvSpPr>
          <p:cNvPr id="3" name="object 3"/>
          <p:cNvSpPr txBox="1"/>
          <p:nvPr/>
        </p:nvSpPr>
        <p:spPr>
          <a:xfrm>
            <a:off x="4173218" y="1496186"/>
            <a:ext cx="1113790" cy="259079"/>
          </a:xfrm>
          <a:prstGeom prst="rect">
            <a:avLst/>
          </a:prstGeom>
        </p:spPr>
        <p:txBody>
          <a:bodyPr vert="horz" wrap="square" lIns="0" tIns="0" rIns="0" bIns="0" rtlCol="0">
            <a:spAutoFit/>
          </a:bodyPr>
          <a:lstStyle/>
          <a:p>
            <a:pPr marL="12700">
              <a:lnSpc>
                <a:spcPct val="100000"/>
              </a:lnSpc>
            </a:pPr>
            <a:r>
              <a:rPr sz="1600" spc="-10" dirty="0">
                <a:latin typeface="Arial"/>
                <a:cs typeface="Arial"/>
              </a:rPr>
              <a:t>реестровой</a:t>
            </a:r>
            <a:endParaRPr sz="1600">
              <a:latin typeface="Arial"/>
              <a:cs typeface="Arial"/>
            </a:endParaRPr>
          </a:p>
        </p:txBody>
      </p:sp>
      <p:sp>
        <p:nvSpPr>
          <p:cNvPr id="4" name="object 4"/>
          <p:cNvSpPr txBox="1"/>
          <p:nvPr/>
        </p:nvSpPr>
        <p:spPr>
          <a:xfrm>
            <a:off x="5447543" y="1496186"/>
            <a:ext cx="669290" cy="259079"/>
          </a:xfrm>
          <a:prstGeom prst="rect">
            <a:avLst/>
          </a:prstGeom>
        </p:spPr>
        <p:txBody>
          <a:bodyPr vert="horz" wrap="square" lIns="0" tIns="0" rIns="0" bIns="0" rtlCol="0">
            <a:spAutoFit/>
          </a:bodyPr>
          <a:lstStyle/>
          <a:p>
            <a:pPr marL="12700">
              <a:lnSpc>
                <a:spcPct val="100000"/>
              </a:lnSpc>
            </a:pPr>
            <a:r>
              <a:rPr sz="1600" spc="-5" dirty="0">
                <a:latin typeface="Arial"/>
                <a:cs typeface="Arial"/>
              </a:rPr>
              <a:t>за</a:t>
            </a:r>
            <a:r>
              <a:rPr sz="1600" spc="-10" dirty="0">
                <a:latin typeface="Arial"/>
                <a:cs typeface="Arial"/>
              </a:rPr>
              <a:t>пи</a:t>
            </a:r>
            <a:r>
              <a:rPr sz="1600" dirty="0">
                <a:latin typeface="Arial"/>
                <a:cs typeface="Arial"/>
              </a:rPr>
              <a:t>с</a:t>
            </a:r>
            <a:r>
              <a:rPr sz="1600" spc="-5" dirty="0">
                <a:latin typeface="Arial"/>
                <a:cs typeface="Arial"/>
              </a:rPr>
              <a:t>и</a:t>
            </a:r>
            <a:endParaRPr sz="1600">
              <a:latin typeface="Arial"/>
              <a:cs typeface="Arial"/>
            </a:endParaRPr>
          </a:p>
        </p:txBody>
      </p:sp>
      <p:sp>
        <p:nvSpPr>
          <p:cNvPr id="5" name="object 5"/>
          <p:cNvSpPr txBox="1"/>
          <p:nvPr/>
        </p:nvSpPr>
        <p:spPr>
          <a:xfrm>
            <a:off x="6273918" y="1496186"/>
            <a:ext cx="1171575" cy="259079"/>
          </a:xfrm>
          <a:prstGeom prst="rect">
            <a:avLst/>
          </a:prstGeom>
        </p:spPr>
        <p:txBody>
          <a:bodyPr vert="horz" wrap="square" lIns="0" tIns="0" rIns="0" bIns="0" rtlCol="0">
            <a:spAutoFit/>
          </a:bodyPr>
          <a:lstStyle/>
          <a:p>
            <a:pPr marL="12700">
              <a:lnSpc>
                <a:spcPct val="100000"/>
              </a:lnSpc>
              <a:tabLst>
                <a:tab pos="399415" algn="l"/>
              </a:tabLst>
            </a:pPr>
            <a:r>
              <a:rPr sz="1600" spc="-10" dirty="0">
                <a:latin typeface="Arial"/>
                <a:cs typeface="Arial"/>
              </a:rPr>
              <a:t>и</a:t>
            </a:r>
            <a:r>
              <a:rPr sz="1600" spc="-5" dirty="0">
                <a:latin typeface="Arial"/>
                <a:cs typeface="Arial"/>
              </a:rPr>
              <a:t>з</a:t>
            </a:r>
            <a:r>
              <a:rPr sz="1600" dirty="0">
                <a:latin typeface="Arial"/>
                <a:cs typeface="Arial"/>
              </a:rPr>
              <a:t>	</a:t>
            </a:r>
            <a:r>
              <a:rPr sz="1600" spc="-5" dirty="0">
                <a:latin typeface="Arial"/>
                <a:cs typeface="Arial"/>
              </a:rPr>
              <a:t>рее</a:t>
            </a:r>
            <a:r>
              <a:rPr sz="1600" dirty="0">
                <a:latin typeface="Arial"/>
                <a:cs typeface="Arial"/>
              </a:rPr>
              <a:t>с</a:t>
            </a:r>
            <a:r>
              <a:rPr sz="1600" spc="-5" dirty="0">
                <a:latin typeface="Arial"/>
                <a:cs typeface="Arial"/>
              </a:rPr>
              <a:t>тра</a:t>
            </a:r>
            <a:endParaRPr sz="1600">
              <a:latin typeface="Arial"/>
              <a:cs typeface="Arial"/>
            </a:endParaRPr>
          </a:p>
        </p:txBody>
      </p:sp>
      <p:sp>
        <p:nvSpPr>
          <p:cNvPr id="6" name="object 6"/>
          <p:cNvSpPr txBox="1"/>
          <p:nvPr/>
        </p:nvSpPr>
        <p:spPr>
          <a:xfrm>
            <a:off x="7598105" y="1496186"/>
            <a:ext cx="1046480" cy="259079"/>
          </a:xfrm>
          <a:prstGeom prst="rect">
            <a:avLst/>
          </a:prstGeom>
        </p:spPr>
        <p:txBody>
          <a:bodyPr vert="horz" wrap="square" lIns="0" tIns="0" rIns="0" bIns="0" rtlCol="0">
            <a:spAutoFit/>
          </a:bodyPr>
          <a:lstStyle/>
          <a:p>
            <a:pPr marL="12700">
              <a:lnSpc>
                <a:spcPct val="100000"/>
              </a:lnSpc>
            </a:pPr>
            <a:r>
              <a:rPr sz="1600" dirty="0">
                <a:latin typeface="Arial"/>
                <a:cs typeface="Arial"/>
              </a:rPr>
              <a:t>д</a:t>
            </a:r>
            <a:r>
              <a:rPr sz="1600" spc="-5" dirty="0">
                <a:latin typeface="Arial"/>
                <a:cs typeface="Arial"/>
              </a:rPr>
              <a:t>о</a:t>
            </a:r>
            <a:r>
              <a:rPr sz="1600" spc="-40" dirty="0">
                <a:latin typeface="Arial"/>
                <a:cs typeface="Arial"/>
              </a:rPr>
              <a:t>г</a:t>
            </a:r>
            <a:r>
              <a:rPr sz="1600" spc="-5" dirty="0">
                <a:latin typeface="Arial"/>
                <a:cs typeface="Arial"/>
              </a:rPr>
              <a:t>о</a:t>
            </a:r>
            <a:r>
              <a:rPr sz="1600" spc="-15" dirty="0">
                <a:latin typeface="Arial"/>
                <a:cs typeface="Arial"/>
              </a:rPr>
              <a:t>в</a:t>
            </a:r>
            <a:r>
              <a:rPr sz="1600" spc="-5" dirty="0">
                <a:latin typeface="Arial"/>
                <a:cs typeface="Arial"/>
              </a:rPr>
              <a:t>о</a:t>
            </a:r>
            <a:r>
              <a:rPr sz="1600" spc="-20" dirty="0">
                <a:latin typeface="Arial"/>
                <a:cs typeface="Arial"/>
              </a:rPr>
              <a:t>р</a:t>
            </a:r>
            <a:r>
              <a:rPr sz="1600" spc="-5" dirty="0">
                <a:latin typeface="Arial"/>
                <a:cs typeface="Arial"/>
              </a:rPr>
              <a:t>о</a:t>
            </a:r>
            <a:r>
              <a:rPr sz="1600" spc="-15" dirty="0">
                <a:latin typeface="Arial"/>
                <a:cs typeface="Arial"/>
              </a:rPr>
              <a:t>в</a:t>
            </a:r>
            <a:r>
              <a:rPr sz="1600" spc="-5" dirty="0">
                <a:latin typeface="Arial"/>
                <a:cs typeface="Arial"/>
              </a:rPr>
              <a:t>,</a:t>
            </a:r>
            <a:endParaRPr sz="1600">
              <a:latin typeface="Arial"/>
              <a:cs typeface="Arial"/>
            </a:endParaRPr>
          </a:p>
        </p:txBody>
      </p:sp>
      <p:sp>
        <p:nvSpPr>
          <p:cNvPr id="7" name="object 7"/>
          <p:cNvSpPr txBox="1"/>
          <p:nvPr/>
        </p:nvSpPr>
        <p:spPr>
          <a:xfrm>
            <a:off x="8808379" y="1496186"/>
            <a:ext cx="1275715" cy="259079"/>
          </a:xfrm>
          <a:prstGeom prst="rect">
            <a:avLst/>
          </a:prstGeom>
        </p:spPr>
        <p:txBody>
          <a:bodyPr vert="horz" wrap="square" lIns="0" tIns="0" rIns="0" bIns="0" rtlCol="0">
            <a:spAutoFit/>
          </a:bodyPr>
          <a:lstStyle/>
          <a:p>
            <a:pPr marL="12700">
              <a:lnSpc>
                <a:spcPct val="100000"/>
              </a:lnSpc>
            </a:pPr>
            <a:r>
              <a:rPr sz="1600" spc="-10" dirty="0">
                <a:latin typeface="Arial"/>
                <a:cs typeface="Arial"/>
              </a:rPr>
              <a:t>заключенных</a:t>
            </a:r>
            <a:endParaRPr sz="1600">
              <a:latin typeface="Arial"/>
              <a:cs typeface="Arial"/>
            </a:endParaRPr>
          </a:p>
        </p:txBody>
      </p:sp>
      <p:sp>
        <p:nvSpPr>
          <p:cNvPr id="8" name="object 8"/>
          <p:cNvSpPr txBox="1"/>
          <p:nvPr/>
        </p:nvSpPr>
        <p:spPr>
          <a:xfrm>
            <a:off x="2069681" y="1496186"/>
            <a:ext cx="1946910" cy="502920"/>
          </a:xfrm>
          <a:prstGeom prst="rect">
            <a:avLst/>
          </a:prstGeom>
        </p:spPr>
        <p:txBody>
          <a:bodyPr vert="horz" wrap="square" lIns="0" tIns="0" rIns="0" bIns="0" rtlCol="0">
            <a:spAutoFit/>
          </a:bodyPr>
          <a:lstStyle/>
          <a:p>
            <a:pPr marL="12700" marR="5080">
              <a:lnSpc>
                <a:spcPct val="100000"/>
              </a:lnSpc>
              <a:tabLst>
                <a:tab pos="1347470" algn="l"/>
              </a:tabLst>
            </a:pPr>
            <a:r>
              <a:rPr sz="1600" spc="-95" dirty="0">
                <a:latin typeface="Arial"/>
                <a:cs typeface="Arial"/>
              </a:rPr>
              <a:t>У</a:t>
            </a:r>
            <a:r>
              <a:rPr sz="1600" spc="-10" dirty="0">
                <a:latin typeface="Arial"/>
                <a:cs typeface="Arial"/>
              </a:rPr>
              <a:t>ни</a:t>
            </a:r>
            <a:r>
              <a:rPr sz="1600" spc="25" dirty="0">
                <a:latin typeface="Arial"/>
                <a:cs typeface="Arial"/>
              </a:rPr>
              <a:t>к</a:t>
            </a:r>
            <a:r>
              <a:rPr sz="1600" spc="-5" dirty="0">
                <a:latin typeface="Arial"/>
                <a:cs typeface="Arial"/>
              </a:rPr>
              <a:t>ал</a:t>
            </a:r>
            <a:r>
              <a:rPr sz="1600" spc="-10" dirty="0">
                <a:latin typeface="Arial"/>
                <a:cs typeface="Arial"/>
              </a:rPr>
              <a:t>ь</a:t>
            </a:r>
            <a:r>
              <a:rPr sz="1600" spc="-25" dirty="0">
                <a:latin typeface="Arial"/>
                <a:cs typeface="Arial"/>
              </a:rPr>
              <a:t>н</a:t>
            </a:r>
            <a:r>
              <a:rPr sz="1600" spc="-5" dirty="0">
                <a:latin typeface="Arial"/>
                <a:cs typeface="Arial"/>
              </a:rPr>
              <a:t>ый</a:t>
            </a:r>
            <a:r>
              <a:rPr sz="1600" dirty="0">
                <a:latin typeface="Arial"/>
                <a:cs typeface="Arial"/>
              </a:rPr>
              <a:t>	</a:t>
            </a:r>
            <a:r>
              <a:rPr sz="1600" spc="-10" dirty="0">
                <a:latin typeface="Arial"/>
                <a:cs typeface="Arial"/>
              </a:rPr>
              <a:t>н</a:t>
            </a:r>
            <a:r>
              <a:rPr sz="1600" spc="-5" dirty="0">
                <a:latin typeface="Arial"/>
                <a:cs typeface="Arial"/>
              </a:rPr>
              <a:t>о</a:t>
            </a:r>
            <a:r>
              <a:rPr sz="1600" spc="-25" dirty="0">
                <a:latin typeface="Arial"/>
                <a:cs typeface="Arial"/>
              </a:rPr>
              <a:t>м</a:t>
            </a:r>
            <a:r>
              <a:rPr sz="1600" spc="-5" dirty="0">
                <a:latin typeface="Arial"/>
                <a:cs typeface="Arial"/>
              </a:rPr>
              <a:t>ер  заказчиками.</a:t>
            </a:r>
            <a:endParaRPr sz="1600">
              <a:latin typeface="Arial"/>
              <a:cs typeface="Arial"/>
            </a:endParaRPr>
          </a:p>
        </p:txBody>
      </p:sp>
      <p:sp>
        <p:nvSpPr>
          <p:cNvPr id="9" name="object 9"/>
          <p:cNvSpPr txBox="1"/>
          <p:nvPr/>
        </p:nvSpPr>
        <p:spPr>
          <a:xfrm>
            <a:off x="2069478" y="2227702"/>
            <a:ext cx="7974330" cy="502920"/>
          </a:xfrm>
          <a:prstGeom prst="rect">
            <a:avLst/>
          </a:prstGeom>
        </p:spPr>
        <p:txBody>
          <a:bodyPr vert="horz" wrap="square" lIns="0" tIns="0" rIns="0" bIns="0" rtlCol="0">
            <a:spAutoFit/>
          </a:bodyPr>
          <a:lstStyle/>
          <a:p>
            <a:pPr marL="12700" marR="5080">
              <a:lnSpc>
                <a:spcPct val="100000"/>
              </a:lnSpc>
              <a:tabLst>
                <a:tab pos="7853045" algn="l"/>
              </a:tabLst>
            </a:pPr>
            <a:r>
              <a:rPr sz="1600" spc="-85" dirty="0">
                <a:latin typeface="Arial"/>
                <a:cs typeface="Arial"/>
              </a:rPr>
              <a:t>У</a:t>
            </a:r>
            <a:r>
              <a:rPr sz="1600" spc="25" dirty="0">
                <a:latin typeface="Arial"/>
                <a:cs typeface="Arial"/>
              </a:rPr>
              <a:t>к</a:t>
            </a:r>
            <a:r>
              <a:rPr sz="1600" spc="-20" dirty="0">
                <a:latin typeface="Arial"/>
                <a:cs typeface="Arial"/>
              </a:rPr>
              <a:t>а</a:t>
            </a:r>
            <a:r>
              <a:rPr sz="1600" spc="-5" dirty="0">
                <a:latin typeface="Arial"/>
                <a:cs typeface="Arial"/>
              </a:rPr>
              <a:t>за</a:t>
            </a:r>
            <a:r>
              <a:rPr sz="1600" spc="-10" dirty="0">
                <a:latin typeface="Arial"/>
                <a:cs typeface="Arial"/>
              </a:rPr>
              <a:t>нн</a:t>
            </a:r>
            <a:r>
              <a:rPr sz="1600" spc="-5" dirty="0">
                <a:latin typeface="Arial"/>
                <a:cs typeface="Arial"/>
              </a:rPr>
              <a:t>ая</a:t>
            </a:r>
            <a:r>
              <a:rPr sz="1600" spc="-15" dirty="0">
                <a:latin typeface="Arial"/>
                <a:cs typeface="Arial"/>
              </a:rPr>
              <a:t> </a:t>
            </a:r>
            <a:r>
              <a:rPr sz="1600" dirty="0">
                <a:latin typeface="Arial"/>
                <a:cs typeface="Arial"/>
              </a:rPr>
              <a:t>г</a:t>
            </a:r>
            <a:r>
              <a:rPr sz="1600" spc="-5" dirty="0">
                <a:latin typeface="Arial"/>
                <a:cs typeface="Arial"/>
              </a:rPr>
              <a:t>ра</a:t>
            </a:r>
            <a:r>
              <a:rPr sz="1600" spc="-15" dirty="0">
                <a:latin typeface="Arial"/>
                <a:cs typeface="Arial"/>
              </a:rPr>
              <a:t>ф</a:t>
            </a:r>
            <a:r>
              <a:rPr sz="1600" spc="-5" dirty="0">
                <a:latin typeface="Arial"/>
                <a:cs typeface="Arial"/>
              </a:rPr>
              <a:t>а </a:t>
            </a:r>
            <a:r>
              <a:rPr sz="1600" b="1" spc="-25" dirty="0">
                <a:solidFill>
                  <a:srgbClr val="FF0000"/>
                </a:solidFill>
                <a:latin typeface="Arial"/>
                <a:cs typeface="Arial"/>
              </a:rPr>
              <a:t>н</a:t>
            </a:r>
            <a:r>
              <a:rPr sz="1600" b="1" spc="-5" dirty="0">
                <a:solidFill>
                  <a:srgbClr val="FF0000"/>
                </a:solidFill>
                <a:latin typeface="Arial"/>
                <a:cs typeface="Arial"/>
              </a:rPr>
              <a:t>е</a:t>
            </a:r>
            <a:r>
              <a:rPr sz="1600" b="1" spc="-15" dirty="0">
                <a:solidFill>
                  <a:srgbClr val="FF0000"/>
                </a:solidFill>
                <a:latin typeface="Arial"/>
                <a:cs typeface="Arial"/>
              </a:rPr>
              <a:t> </a:t>
            </a:r>
            <a:r>
              <a:rPr sz="1600" b="1" spc="-35" dirty="0">
                <a:solidFill>
                  <a:srgbClr val="FF0000"/>
                </a:solidFill>
                <a:latin typeface="Arial"/>
                <a:cs typeface="Arial"/>
              </a:rPr>
              <a:t>з</a:t>
            </a:r>
            <a:r>
              <a:rPr sz="1600" b="1" spc="-5" dirty="0">
                <a:solidFill>
                  <a:srgbClr val="FF0000"/>
                </a:solidFill>
                <a:latin typeface="Arial"/>
                <a:cs typeface="Arial"/>
              </a:rPr>
              <a:t>а</a:t>
            </a:r>
            <a:r>
              <a:rPr sz="1600" b="1" spc="-10" dirty="0">
                <a:solidFill>
                  <a:srgbClr val="FF0000"/>
                </a:solidFill>
                <a:latin typeface="Arial"/>
                <a:cs typeface="Arial"/>
              </a:rPr>
              <a:t>п</a:t>
            </a:r>
            <a:r>
              <a:rPr sz="1600" b="1" spc="-45" dirty="0">
                <a:solidFill>
                  <a:srgbClr val="FF0000"/>
                </a:solidFill>
                <a:latin typeface="Arial"/>
                <a:cs typeface="Arial"/>
              </a:rPr>
              <a:t>о</a:t>
            </a:r>
            <a:r>
              <a:rPr sz="1600" b="1" spc="-15" dirty="0">
                <a:solidFill>
                  <a:srgbClr val="FF0000"/>
                </a:solidFill>
                <a:latin typeface="Arial"/>
                <a:cs typeface="Arial"/>
              </a:rPr>
              <a:t>л</a:t>
            </a:r>
            <a:r>
              <a:rPr sz="1600" b="1" spc="-10" dirty="0">
                <a:solidFill>
                  <a:srgbClr val="FF0000"/>
                </a:solidFill>
                <a:latin typeface="Arial"/>
                <a:cs typeface="Arial"/>
              </a:rPr>
              <a:t>н</a:t>
            </a:r>
            <a:r>
              <a:rPr sz="1600" b="1" dirty="0">
                <a:solidFill>
                  <a:srgbClr val="FF0000"/>
                </a:solidFill>
                <a:latin typeface="Arial"/>
                <a:cs typeface="Arial"/>
              </a:rPr>
              <a:t>я</a:t>
            </a:r>
            <a:r>
              <a:rPr sz="1600" b="1" spc="-30" dirty="0">
                <a:solidFill>
                  <a:srgbClr val="FF0000"/>
                </a:solidFill>
                <a:latin typeface="Arial"/>
                <a:cs typeface="Arial"/>
              </a:rPr>
              <a:t>е</a:t>
            </a:r>
            <a:r>
              <a:rPr sz="1600" b="1" spc="-45" dirty="0">
                <a:solidFill>
                  <a:srgbClr val="FF0000"/>
                </a:solidFill>
                <a:latin typeface="Arial"/>
                <a:cs typeface="Arial"/>
              </a:rPr>
              <a:t>т</a:t>
            </a:r>
            <a:r>
              <a:rPr sz="1600" b="1" spc="-5" dirty="0">
                <a:solidFill>
                  <a:srgbClr val="FF0000"/>
                </a:solidFill>
                <a:latin typeface="Arial"/>
                <a:cs typeface="Arial"/>
              </a:rPr>
              <a:t>с</a:t>
            </a:r>
            <a:r>
              <a:rPr sz="1600" b="1" dirty="0">
                <a:solidFill>
                  <a:srgbClr val="FF0000"/>
                </a:solidFill>
                <a:latin typeface="Arial"/>
                <a:cs typeface="Arial"/>
              </a:rPr>
              <a:t>я</a:t>
            </a:r>
            <a:r>
              <a:rPr sz="1600" spc="-5" dirty="0">
                <a:latin typeface="Arial"/>
                <a:cs typeface="Arial"/>
              </a:rPr>
              <a:t>, е</a:t>
            </a:r>
            <a:r>
              <a:rPr sz="1600" dirty="0">
                <a:latin typeface="Arial"/>
                <a:cs typeface="Arial"/>
              </a:rPr>
              <a:t>сл</a:t>
            </a:r>
            <a:r>
              <a:rPr sz="1600" spc="-5" dirty="0">
                <a:latin typeface="Arial"/>
                <a:cs typeface="Arial"/>
              </a:rPr>
              <a:t>и</a:t>
            </a:r>
            <a:r>
              <a:rPr sz="1600" spc="5" dirty="0">
                <a:latin typeface="Arial"/>
                <a:cs typeface="Arial"/>
              </a:rPr>
              <a:t> </a:t>
            </a:r>
            <a:r>
              <a:rPr sz="1600" spc="-5" dirty="0">
                <a:latin typeface="Arial"/>
                <a:cs typeface="Arial"/>
              </a:rPr>
              <a:t>в</a:t>
            </a:r>
            <a:r>
              <a:rPr sz="1600" dirty="0">
                <a:latin typeface="Arial"/>
                <a:cs typeface="Arial"/>
              </a:rPr>
              <a:t> </a:t>
            </a:r>
            <a:r>
              <a:rPr sz="1600" spc="5" dirty="0">
                <a:latin typeface="Arial"/>
                <a:cs typeface="Arial"/>
              </a:rPr>
              <a:t>с</a:t>
            </a:r>
            <a:r>
              <a:rPr sz="1600" spc="-5" dirty="0">
                <a:latin typeface="Arial"/>
                <a:cs typeface="Arial"/>
              </a:rPr>
              <a:t>о</a:t>
            </a:r>
            <a:r>
              <a:rPr sz="1600" spc="-45" dirty="0">
                <a:latin typeface="Arial"/>
                <a:cs typeface="Arial"/>
              </a:rPr>
              <a:t>о</a:t>
            </a:r>
            <a:r>
              <a:rPr sz="1600" spc="-5" dirty="0">
                <a:latin typeface="Arial"/>
                <a:cs typeface="Arial"/>
              </a:rPr>
              <a:t>т</a:t>
            </a:r>
            <a:r>
              <a:rPr sz="1600" spc="-15" dirty="0">
                <a:latin typeface="Arial"/>
                <a:cs typeface="Arial"/>
              </a:rPr>
              <a:t>в</a:t>
            </a:r>
            <a:r>
              <a:rPr sz="1600" spc="-55" dirty="0">
                <a:latin typeface="Arial"/>
                <a:cs typeface="Arial"/>
              </a:rPr>
              <a:t>е</a:t>
            </a:r>
            <a:r>
              <a:rPr sz="1600" spc="-20" dirty="0">
                <a:latin typeface="Arial"/>
                <a:cs typeface="Arial"/>
              </a:rPr>
              <a:t>т</a:t>
            </a:r>
            <a:r>
              <a:rPr sz="1600" dirty="0">
                <a:latin typeface="Arial"/>
                <a:cs typeface="Arial"/>
              </a:rPr>
              <a:t>с</a:t>
            </a:r>
            <a:r>
              <a:rPr sz="1600" spc="-5" dirty="0">
                <a:latin typeface="Arial"/>
                <a:cs typeface="Arial"/>
              </a:rPr>
              <a:t>тв</a:t>
            </a:r>
            <a:r>
              <a:rPr sz="1600" spc="-10" dirty="0">
                <a:latin typeface="Arial"/>
                <a:cs typeface="Arial"/>
              </a:rPr>
              <a:t>и</a:t>
            </a:r>
            <a:r>
              <a:rPr sz="1600" spc="-5" dirty="0">
                <a:latin typeface="Arial"/>
                <a:cs typeface="Arial"/>
              </a:rPr>
              <a:t>и</a:t>
            </a:r>
            <a:r>
              <a:rPr sz="1600" spc="15" dirty="0">
                <a:latin typeface="Arial"/>
                <a:cs typeface="Arial"/>
              </a:rPr>
              <a:t> </a:t>
            </a:r>
            <a:r>
              <a:rPr sz="1600" spc="-5" dirty="0">
                <a:latin typeface="Arial"/>
                <a:cs typeface="Arial"/>
              </a:rPr>
              <a:t>с</a:t>
            </a:r>
            <a:r>
              <a:rPr sz="1600" spc="-10" dirty="0">
                <a:latin typeface="Arial"/>
                <a:cs typeface="Arial"/>
              </a:rPr>
              <a:t> Ф</a:t>
            </a:r>
            <a:r>
              <a:rPr sz="1600" spc="-45" dirty="0">
                <a:latin typeface="Arial"/>
                <a:cs typeface="Arial"/>
              </a:rPr>
              <a:t>е</a:t>
            </a:r>
            <a:r>
              <a:rPr sz="1600" dirty="0">
                <a:latin typeface="Arial"/>
                <a:cs typeface="Arial"/>
              </a:rPr>
              <a:t>д</a:t>
            </a:r>
            <a:r>
              <a:rPr sz="1600" spc="-5" dirty="0">
                <a:latin typeface="Arial"/>
                <a:cs typeface="Arial"/>
              </a:rPr>
              <a:t>ера</a:t>
            </a:r>
            <a:r>
              <a:rPr sz="1600" dirty="0">
                <a:latin typeface="Arial"/>
                <a:cs typeface="Arial"/>
              </a:rPr>
              <a:t>л</a:t>
            </a:r>
            <a:r>
              <a:rPr sz="1600" spc="-10" dirty="0">
                <a:latin typeface="Arial"/>
                <a:cs typeface="Arial"/>
              </a:rPr>
              <a:t>ьн</a:t>
            </a:r>
            <a:r>
              <a:rPr sz="1600" spc="-5" dirty="0">
                <a:latin typeface="Arial"/>
                <a:cs typeface="Arial"/>
              </a:rPr>
              <a:t>ым</a:t>
            </a:r>
            <a:r>
              <a:rPr sz="1600" spc="-35" dirty="0">
                <a:latin typeface="Arial"/>
                <a:cs typeface="Arial"/>
              </a:rPr>
              <a:t> </a:t>
            </a:r>
            <a:r>
              <a:rPr sz="1600" spc="-5" dirty="0">
                <a:latin typeface="Arial"/>
                <a:cs typeface="Arial"/>
              </a:rPr>
              <a:t>за</a:t>
            </a:r>
            <a:r>
              <a:rPr sz="1600" dirty="0">
                <a:latin typeface="Arial"/>
                <a:cs typeface="Arial"/>
              </a:rPr>
              <a:t>к</a:t>
            </a:r>
            <a:r>
              <a:rPr sz="1600" spc="-5" dirty="0">
                <a:latin typeface="Arial"/>
                <a:cs typeface="Arial"/>
              </a:rPr>
              <a:t>о</a:t>
            </a:r>
            <a:r>
              <a:rPr sz="1600" spc="-15" dirty="0">
                <a:latin typeface="Arial"/>
                <a:cs typeface="Arial"/>
              </a:rPr>
              <a:t>н</a:t>
            </a:r>
            <a:r>
              <a:rPr sz="1600" spc="-5" dirty="0">
                <a:latin typeface="Arial"/>
                <a:cs typeface="Arial"/>
              </a:rPr>
              <a:t>ом</a:t>
            </a:r>
            <a:r>
              <a:rPr sz="1600" dirty="0">
                <a:latin typeface="Arial"/>
                <a:cs typeface="Arial"/>
              </a:rPr>
              <a:t>	</a:t>
            </a:r>
            <a:r>
              <a:rPr sz="1600" spc="-5" dirty="0">
                <a:latin typeface="Arial"/>
                <a:cs typeface="Arial"/>
              </a:rPr>
              <a:t>в  </a:t>
            </a:r>
            <a:r>
              <a:rPr sz="1600" spc="-15" dirty="0">
                <a:latin typeface="Arial"/>
                <a:cs typeface="Arial"/>
              </a:rPr>
              <a:t>указанный </a:t>
            </a:r>
            <a:r>
              <a:rPr sz="1600" spc="-5" dirty="0">
                <a:latin typeface="Arial"/>
                <a:cs typeface="Arial"/>
              </a:rPr>
              <a:t>реестр </a:t>
            </a:r>
            <a:r>
              <a:rPr sz="1600" spc="-20" dirty="0">
                <a:latin typeface="Arial"/>
                <a:cs typeface="Arial"/>
              </a:rPr>
              <a:t>информация </a:t>
            </a:r>
            <a:r>
              <a:rPr sz="1600" spc="-5" dirty="0">
                <a:latin typeface="Arial"/>
                <a:cs typeface="Arial"/>
              </a:rPr>
              <a:t>о </a:t>
            </a:r>
            <a:r>
              <a:rPr sz="1600" spc="-10" dirty="0">
                <a:latin typeface="Arial"/>
                <a:cs typeface="Arial"/>
              </a:rPr>
              <a:t>договоре </a:t>
            </a:r>
            <a:r>
              <a:rPr sz="1600" b="1" spc="-5" dirty="0">
                <a:solidFill>
                  <a:srgbClr val="FF0000"/>
                </a:solidFill>
                <a:latin typeface="Arial"/>
                <a:cs typeface="Arial"/>
              </a:rPr>
              <a:t>не</a:t>
            </a:r>
            <a:r>
              <a:rPr sz="1600" b="1" spc="270" dirty="0">
                <a:solidFill>
                  <a:srgbClr val="FF0000"/>
                </a:solidFill>
                <a:latin typeface="Arial"/>
                <a:cs typeface="Arial"/>
              </a:rPr>
              <a:t> </a:t>
            </a:r>
            <a:r>
              <a:rPr sz="1600" b="1" spc="-15" dirty="0">
                <a:solidFill>
                  <a:srgbClr val="FF0000"/>
                </a:solidFill>
                <a:latin typeface="Arial"/>
                <a:cs typeface="Arial"/>
              </a:rPr>
              <a:t>включается</a:t>
            </a:r>
            <a:r>
              <a:rPr sz="1600" spc="-15" dirty="0">
                <a:latin typeface="Arial"/>
                <a:cs typeface="Arial"/>
              </a:rPr>
              <a:t>;</a:t>
            </a:r>
            <a:endParaRPr sz="1600">
              <a:latin typeface="Arial"/>
              <a:cs typeface="Arial"/>
            </a:endParaRPr>
          </a:p>
        </p:txBody>
      </p:sp>
      <p:sp>
        <p:nvSpPr>
          <p:cNvPr id="10" name="object 10"/>
          <p:cNvSpPr/>
          <p:nvPr/>
        </p:nvSpPr>
        <p:spPr>
          <a:xfrm>
            <a:off x="6902957" y="2783585"/>
            <a:ext cx="341630" cy="624840"/>
          </a:xfrm>
          <a:custGeom>
            <a:avLst/>
            <a:gdLst/>
            <a:ahLst/>
            <a:cxnLst/>
            <a:rect l="l" t="t" r="r" b="b"/>
            <a:pathLst>
              <a:path w="341629" h="624839">
                <a:moveTo>
                  <a:pt x="0" y="454151"/>
                </a:moveTo>
                <a:lnTo>
                  <a:pt x="85280" y="454151"/>
                </a:lnTo>
                <a:lnTo>
                  <a:pt x="85280" y="0"/>
                </a:lnTo>
                <a:lnTo>
                  <a:pt x="255841" y="0"/>
                </a:lnTo>
                <a:lnTo>
                  <a:pt x="255841" y="454151"/>
                </a:lnTo>
                <a:lnTo>
                  <a:pt x="341122" y="454151"/>
                </a:lnTo>
                <a:lnTo>
                  <a:pt x="170561" y="624839"/>
                </a:lnTo>
                <a:lnTo>
                  <a:pt x="0" y="454151"/>
                </a:lnTo>
                <a:close/>
              </a:path>
            </a:pathLst>
          </a:custGeom>
          <a:ln w="25908">
            <a:solidFill>
              <a:srgbClr val="385D89"/>
            </a:solidFill>
          </a:ln>
        </p:spPr>
        <p:txBody>
          <a:bodyPr wrap="square" lIns="0" tIns="0" rIns="0" bIns="0" rtlCol="0"/>
          <a:lstStyle/>
          <a:p>
            <a:endParaRPr/>
          </a:p>
        </p:txBody>
      </p:sp>
      <p:sp>
        <p:nvSpPr>
          <p:cNvPr id="11" name="object 11"/>
          <p:cNvSpPr/>
          <p:nvPr/>
        </p:nvSpPr>
        <p:spPr>
          <a:xfrm>
            <a:off x="5473446" y="3534921"/>
            <a:ext cx="3542029" cy="462915"/>
          </a:xfrm>
          <a:custGeom>
            <a:avLst/>
            <a:gdLst/>
            <a:ahLst/>
            <a:cxnLst/>
            <a:rect l="l" t="t" r="r" b="b"/>
            <a:pathLst>
              <a:path w="3542029" h="462914">
                <a:moveTo>
                  <a:pt x="0" y="77127"/>
                </a:moveTo>
                <a:lnTo>
                  <a:pt x="6045" y="47091"/>
                </a:lnTo>
                <a:lnTo>
                  <a:pt x="22529" y="22567"/>
                </a:lnTo>
                <a:lnTo>
                  <a:pt x="46990" y="6045"/>
                </a:lnTo>
                <a:lnTo>
                  <a:pt x="76962" y="0"/>
                </a:lnTo>
                <a:lnTo>
                  <a:pt x="3464560" y="0"/>
                </a:lnTo>
                <a:lnTo>
                  <a:pt x="3494532" y="6045"/>
                </a:lnTo>
                <a:lnTo>
                  <a:pt x="3518992" y="22567"/>
                </a:lnTo>
                <a:lnTo>
                  <a:pt x="3535476" y="47091"/>
                </a:lnTo>
                <a:lnTo>
                  <a:pt x="3541522" y="77127"/>
                </a:lnTo>
                <a:lnTo>
                  <a:pt x="3541522" y="385648"/>
                </a:lnTo>
                <a:lnTo>
                  <a:pt x="3535476" y="415696"/>
                </a:lnTo>
                <a:lnTo>
                  <a:pt x="3518992" y="440207"/>
                </a:lnTo>
                <a:lnTo>
                  <a:pt x="3494532" y="456730"/>
                </a:lnTo>
                <a:lnTo>
                  <a:pt x="3464560" y="462787"/>
                </a:lnTo>
                <a:lnTo>
                  <a:pt x="76962" y="462787"/>
                </a:lnTo>
                <a:lnTo>
                  <a:pt x="46990" y="456730"/>
                </a:lnTo>
                <a:lnTo>
                  <a:pt x="22529" y="440207"/>
                </a:lnTo>
                <a:lnTo>
                  <a:pt x="6045" y="415696"/>
                </a:lnTo>
                <a:lnTo>
                  <a:pt x="0" y="385648"/>
                </a:lnTo>
                <a:lnTo>
                  <a:pt x="0" y="77127"/>
                </a:lnTo>
                <a:close/>
              </a:path>
            </a:pathLst>
          </a:custGeom>
          <a:ln w="25907">
            <a:solidFill>
              <a:srgbClr val="385D89"/>
            </a:solidFill>
          </a:ln>
        </p:spPr>
        <p:txBody>
          <a:bodyPr wrap="square" lIns="0" tIns="0" rIns="0" bIns="0" rtlCol="0"/>
          <a:lstStyle/>
          <a:p>
            <a:endParaRPr/>
          </a:p>
        </p:txBody>
      </p:sp>
      <p:sp>
        <p:nvSpPr>
          <p:cNvPr id="12" name="object 12"/>
          <p:cNvSpPr/>
          <p:nvPr/>
        </p:nvSpPr>
        <p:spPr>
          <a:xfrm>
            <a:off x="5473446" y="4107944"/>
            <a:ext cx="3542029" cy="462915"/>
          </a:xfrm>
          <a:custGeom>
            <a:avLst/>
            <a:gdLst/>
            <a:ahLst/>
            <a:cxnLst/>
            <a:rect l="l" t="t" r="r" b="b"/>
            <a:pathLst>
              <a:path w="3542029" h="462914">
                <a:moveTo>
                  <a:pt x="0" y="77127"/>
                </a:moveTo>
                <a:lnTo>
                  <a:pt x="6045" y="47091"/>
                </a:lnTo>
                <a:lnTo>
                  <a:pt x="22529" y="22567"/>
                </a:lnTo>
                <a:lnTo>
                  <a:pt x="46990" y="6057"/>
                </a:lnTo>
                <a:lnTo>
                  <a:pt x="76962" y="0"/>
                </a:lnTo>
                <a:lnTo>
                  <a:pt x="3464560" y="0"/>
                </a:lnTo>
                <a:lnTo>
                  <a:pt x="3494532" y="6057"/>
                </a:lnTo>
                <a:lnTo>
                  <a:pt x="3518992" y="22567"/>
                </a:lnTo>
                <a:lnTo>
                  <a:pt x="3535476" y="47091"/>
                </a:lnTo>
                <a:lnTo>
                  <a:pt x="3541522" y="77127"/>
                </a:lnTo>
                <a:lnTo>
                  <a:pt x="3541522" y="385648"/>
                </a:lnTo>
                <a:lnTo>
                  <a:pt x="3535476" y="415696"/>
                </a:lnTo>
                <a:lnTo>
                  <a:pt x="3518992" y="440207"/>
                </a:lnTo>
                <a:lnTo>
                  <a:pt x="3494532" y="456730"/>
                </a:lnTo>
                <a:lnTo>
                  <a:pt x="3464560" y="462788"/>
                </a:lnTo>
                <a:lnTo>
                  <a:pt x="76962" y="462788"/>
                </a:lnTo>
                <a:lnTo>
                  <a:pt x="46990" y="456730"/>
                </a:lnTo>
                <a:lnTo>
                  <a:pt x="22529" y="440207"/>
                </a:lnTo>
                <a:lnTo>
                  <a:pt x="6045" y="415696"/>
                </a:lnTo>
                <a:lnTo>
                  <a:pt x="0" y="385648"/>
                </a:lnTo>
                <a:lnTo>
                  <a:pt x="0" y="77127"/>
                </a:lnTo>
                <a:close/>
              </a:path>
            </a:pathLst>
          </a:custGeom>
          <a:ln w="25907">
            <a:solidFill>
              <a:srgbClr val="385D89"/>
            </a:solidFill>
          </a:ln>
        </p:spPr>
        <p:txBody>
          <a:bodyPr wrap="square" lIns="0" tIns="0" rIns="0" bIns="0" rtlCol="0"/>
          <a:lstStyle/>
          <a:p>
            <a:endParaRPr/>
          </a:p>
        </p:txBody>
      </p:sp>
      <p:sp>
        <p:nvSpPr>
          <p:cNvPr id="13" name="object 13"/>
          <p:cNvSpPr txBox="1"/>
          <p:nvPr/>
        </p:nvSpPr>
        <p:spPr>
          <a:xfrm>
            <a:off x="2069826" y="3633976"/>
            <a:ext cx="7893684" cy="1566545"/>
          </a:xfrm>
          <a:prstGeom prst="rect">
            <a:avLst/>
          </a:prstGeom>
        </p:spPr>
        <p:txBody>
          <a:bodyPr vert="horz" wrap="square" lIns="0" tIns="0" rIns="0" bIns="0" rtlCol="0">
            <a:spAutoFit/>
          </a:bodyPr>
          <a:lstStyle/>
          <a:p>
            <a:pPr marL="2447290" algn="ctr">
              <a:lnSpc>
                <a:spcPct val="100000"/>
              </a:lnSpc>
            </a:pPr>
            <a:r>
              <a:rPr sz="1600" spc="-15" dirty="0">
                <a:solidFill>
                  <a:srgbClr val="1F487C"/>
                </a:solidFill>
                <a:latin typeface="Arial"/>
                <a:cs typeface="Arial"/>
              </a:rPr>
              <a:t>Никогда </a:t>
            </a:r>
            <a:r>
              <a:rPr sz="1600" spc="-5" dirty="0">
                <a:solidFill>
                  <a:srgbClr val="1F487C"/>
                </a:solidFill>
                <a:latin typeface="Arial"/>
                <a:cs typeface="Arial"/>
              </a:rPr>
              <a:t>не </a:t>
            </a:r>
            <a:r>
              <a:rPr sz="1600" spc="-15" dirty="0">
                <a:solidFill>
                  <a:srgbClr val="1F487C"/>
                </a:solidFill>
                <a:latin typeface="Arial"/>
                <a:cs typeface="Arial"/>
              </a:rPr>
              <a:t>размещается </a:t>
            </a:r>
            <a:r>
              <a:rPr sz="1600" spc="-5" dirty="0">
                <a:solidFill>
                  <a:srgbClr val="1F487C"/>
                </a:solidFill>
                <a:latin typeface="Arial"/>
                <a:cs typeface="Arial"/>
              </a:rPr>
              <a:t>в</a:t>
            </a:r>
            <a:r>
              <a:rPr sz="1600" spc="-55" dirty="0">
                <a:solidFill>
                  <a:srgbClr val="1F487C"/>
                </a:solidFill>
                <a:latin typeface="Arial"/>
                <a:cs typeface="Arial"/>
              </a:rPr>
              <a:t> </a:t>
            </a:r>
            <a:r>
              <a:rPr sz="1600" spc="-5" dirty="0">
                <a:solidFill>
                  <a:srgbClr val="1F487C"/>
                </a:solidFill>
                <a:latin typeface="Arial"/>
                <a:cs typeface="Arial"/>
              </a:rPr>
              <a:t>ЕИС</a:t>
            </a:r>
            <a:endParaRPr sz="1600">
              <a:latin typeface="Arial"/>
              <a:cs typeface="Arial"/>
            </a:endParaRPr>
          </a:p>
          <a:p>
            <a:pPr>
              <a:lnSpc>
                <a:spcPct val="100000"/>
              </a:lnSpc>
              <a:spcBef>
                <a:spcPts val="55"/>
              </a:spcBef>
            </a:pPr>
            <a:endParaRPr sz="2300">
              <a:latin typeface="Times New Roman"/>
              <a:cs typeface="Times New Roman"/>
            </a:endParaRPr>
          </a:p>
          <a:p>
            <a:pPr marL="2449195" algn="ctr">
              <a:lnSpc>
                <a:spcPct val="100000"/>
              </a:lnSpc>
            </a:pPr>
            <a:r>
              <a:rPr sz="1600" spc="-15" dirty="0">
                <a:solidFill>
                  <a:srgbClr val="1F487C"/>
                </a:solidFill>
                <a:latin typeface="Arial"/>
                <a:cs typeface="Arial"/>
              </a:rPr>
              <a:t>Может </a:t>
            </a:r>
            <a:r>
              <a:rPr sz="1600" spc="-5" dirty="0">
                <a:solidFill>
                  <a:srgbClr val="1F487C"/>
                </a:solidFill>
                <a:latin typeface="Arial"/>
                <a:cs typeface="Arial"/>
              </a:rPr>
              <a:t>не </a:t>
            </a:r>
            <a:r>
              <a:rPr sz="1600" spc="-10" dirty="0">
                <a:solidFill>
                  <a:srgbClr val="1F487C"/>
                </a:solidFill>
                <a:latin typeface="Arial"/>
                <a:cs typeface="Arial"/>
              </a:rPr>
              <a:t>размещаться </a:t>
            </a:r>
            <a:r>
              <a:rPr sz="1600" spc="-5" dirty="0">
                <a:solidFill>
                  <a:srgbClr val="1F487C"/>
                </a:solidFill>
                <a:latin typeface="Arial"/>
                <a:cs typeface="Arial"/>
              </a:rPr>
              <a:t>в</a:t>
            </a:r>
            <a:r>
              <a:rPr sz="1600" spc="-80" dirty="0">
                <a:solidFill>
                  <a:srgbClr val="1F487C"/>
                </a:solidFill>
                <a:latin typeface="Arial"/>
                <a:cs typeface="Arial"/>
              </a:rPr>
              <a:t> </a:t>
            </a:r>
            <a:r>
              <a:rPr sz="1600" spc="-5" dirty="0">
                <a:solidFill>
                  <a:srgbClr val="1F487C"/>
                </a:solidFill>
                <a:latin typeface="Arial"/>
                <a:cs typeface="Arial"/>
              </a:rPr>
              <a:t>ЕИС</a:t>
            </a:r>
            <a:endParaRPr sz="1600">
              <a:latin typeface="Arial"/>
              <a:cs typeface="Arial"/>
            </a:endParaRPr>
          </a:p>
          <a:p>
            <a:pPr>
              <a:lnSpc>
                <a:spcPct val="100000"/>
              </a:lnSpc>
            </a:pPr>
            <a:endParaRPr sz="1800">
              <a:latin typeface="Times New Roman"/>
              <a:cs typeface="Times New Roman"/>
            </a:endParaRPr>
          </a:p>
          <a:p>
            <a:pPr>
              <a:lnSpc>
                <a:spcPct val="100000"/>
              </a:lnSpc>
              <a:spcBef>
                <a:spcPts val="15"/>
              </a:spcBef>
            </a:pPr>
            <a:endParaRPr sz="1450">
              <a:latin typeface="Times New Roman"/>
              <a:cs typeface="Times New Roman"/>
            </a:endParaRPr>
          </a:p>
          <a:p>
            <a:pPr marL="12700">
              <a:lnSpc>
                <a:spcPct val="100000"/>
              </a:lnSpc>
            </a:pPr>
            <a:r>
              <a:rPr sz="1600" spc="-5" dirty="0">
                <a:latin typeface="Arial"/>
                <a:cs typeface="Arial"/>
              </a:rPr>
              <a:t>В графе 5 </a:t>
            </a:r>
            <a:r>
              <a:rPr sz="1600" spc="-15" dirty="0">
                <a:latin typeface="Arial"/>
                <a:cs typeface="Arial"/>
              </a:rPr>
              <a:t>указывается цена </a:t>
            </a:r>
            <a:r>
              <a:rPr sz="1600" spc="-10" dirty="0">
                <a:latin typeface="Arial"/>
                <a:cs typeface="Arial"/>
              </a:rPr>
              <a:t>договора </a:t>
            </a:r>
            <a:r>
              <a:rPr sz="1600" spc="-5" dirty="0">
                <a:latin typeface="Arial"/>
                <a:cs typeface="Arial"/>
              </a:rPr>
              <a:t>или максимальное </a:t>
            </a:r>
            <a:r>
              <a:rPr sz="1600" spc="-10" dirty="0">
                <a:latin typeface="Arial"/>
                <a:cs typeface="Arial"/>
              </a:rPr>
              <a:t>значение цены</a:t>
            </a:r>
            <a:r>
              <a:rPr sz="1600" spc="245" dirty="0">
                <a:latin typeface="Arial"/>
                <a:cs typeface="Arial"/>
              </a:rPr>
              <a:t> </a:t>
            </a:r>
            <a:r>
              <a:rPr sz="1600" spc="-10" dirty="0">
                <a:latin typeface="Arial"/>
                <a:cs typeface="Arial"/>
              </a:rPr>
              <a:t>договора;</a:t>
            </a:r>
            <a:endParaRPr sz="1600">
              <a:latin typeface="Arial"/>
              <a:cs typeface="Arial"/>
            </a:endParaRPr>
          </a:p>
        </p:txBody>
      </p:sp>
    </p:spTree>
    <p:extLst>
      <p:ext uri="{BB962C8B-B14F-4D97-AF65-F5344CB8AC3E}">
        <p14:creationId xmlns:p14="http://schemas.microsoft.com/office/powerpoint/2010/main" val="106863332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p:cNvGraphicFramePr>
          <p:nvPr>
            <p:extLst/>
          </p:nvPr>
        </p:nvGraphicFramePr>
        <p:xfrm>
          <a:off x="728472" y="1383792"/>
          <a:ext cx="10820401" cy="4734116"/>
        </p:xfrm>
        <a:graphic>
          <a:graphicData uri="http://schemas.openxmlformats.org/drawingml/2006/table">
            <a:tbl>
              <a:tblPr firstRow="1" bandRow="1">
                <a:tableStyleId>{2D5ABB26-0587-4C30-8999-92F81FD0307C}</a:tableStyleId>
              </a:tblPr>
              <a:tblGrid>
                <a:gridCol w="601557"/>
                <a:gridCol w="3310434"/>
                <a:gridCol w="1331741"/>
                <a:gridCol w="2647839"/>
                <a:gridCol w="1952554"/>
                <a:gridCol w="976276"/>
              </a:tblGrid>
              <a:tr h="909701">
                <a:tc>
                  <a:txBody>
                    <a:bodyPr/>
                    <a:lstStyle/>
                    <a:p>
                      <a:pPr>
                        <a:lnSpc>
                          <a:spcPct val="100000"/>
                        </a:lnSpc>
                        <a:spcBef>
                          <a:spcPts val="55"/>
                        </a:spcBef>
                      </a:pPr>
                      <a:endParaRPr sz="1600" dirty="0">
                        <a:latin typeface="+mn-lt"/>
                        <a:cs typeface="Times New Roman"/>
                      </a:endParaRPr>
                    </a:p>
                    <a:p>
                      <a:pPr marL="133985" marR="128905" indent="31750">
                        <a:lnSpc>
                          <a:spcPct val="107500"/>
                        </a:lnSpc>
                      </a:pPr>
                      <a:r>
                        <a:rPr sz="1600" spc="-5" dirty="0">
                          <a:latin typeface="+mn-lt"/>
                          <a:cs typeface="Times New Roman"/>
                        </a:rPr>
                        <a:t>№  </a:t>
                      </a:r>
                      <a:r>
                        <a:rPr sz="1600" dirty="0">
                          <a:latin typeface="+mn-lt"/>
                          <a:cs typeface="Times New Roman"/>
                        </a:rPr>
                        <a:t>п/п</a:t>
                      </a: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dirty="0">
                        <a:latin typeface="+mn-lt"/>
                        <a:cs typeface="Times New Roman"/>
                      </a:endParaRPr>
                    </a:p>
                    <a:p>
                      <a:pPr>
                        <a:lnSpc>
                          <a:spcPct val="100000"/>
                        </a:lnSpc>
                        <a:spcBef>
                          <a:spcPts val="15"/>
                        </a:spcBef>
                      </a:pPr>
                      <a:endParaRPr sz="1600" dirty="0">
                        <a:latin typeface="+mn-lt"/>
                        <a:cs typeface="Times New Roman"/>
                      </a:endParaRPr>
                    </a:p>
                    <a:p>
                      <a:pPr marL="718185">
                        <a:lnSpc>
                          <a:spcPct val="100000"/>
                        </a:lnSpc>
                      </a:pPr>
                      <a:r>
                        <a:rPr sz="1600" spc="-5" dirty="0">
                          <a:solidFill>
                            <a:srgbClr val="333333"/>
                          </a:solidFill>
                          <a:latin typeface="+mn-lt"/>
                          <a:cs typeface="Times New Roman"/>
                        </a:rPr>
                        <a:t>Предмет</a:t>
                      </a:r>
                      <a:r>
                        <a:rPr sz="1600" spc="-60" dirty="0">
                          <a:solidFill>
                            <a:srgbClr val="333333"/>
                          </a:solidFill>
                          <a:latin typeface="+mn-lt"/>
                          <a:cs typeface="Times New Roman"/>
                        </a:rPr>
                        <a:t> </a:t>
                      </a:r>
                      <a:r>
                        <a:rPr sz="1600" dirty="0">
                          <a:solidFill>
                            <a:srgbClr val="333333"/>
                          </a:solidFill>
                          <a:latin typeface="+mn-lt"/>
                          <a:cs typeface="Times New Roman"/>
                        </a:rPr>
                        <a:t>договора</a:t>
                      </a:r>
                      <a:endParaRPr sz="1600" dirty="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0965" marR="92710" indent="635" algn="ctr">
                        <a:lnSpc>
                          <a:spcPct val="107100"/>
                        </a:lnSpc>
                        <a:spcBef>
                          <a:spcPts val="1075"/>
                        </a:spcBef>
                      </a:pPr>
                      <a:r>
                        <a:rPr sz="1600" dirty="0">
                          <a:solidFill>
                            <a:srgbClr val="333333"/>
                          </a:solidFill>
                          <a:latin typeface="+mn-lt"/>
                          <a:cs typeface="Times New Roman"/>
                        </a:rPr>
                        <a:t>Код </a:t>
                      </a:r>
                      <a:r>
                        <a:rPr sz="1600" spc="-10" dirty="0">
                          <a:solidFill>
                            <a:srgbClr val="333333"/>
                          </a:solidFill>
                          <a:latin typeface="+mn-lt"/>
                          <a:cs typeface="Times New Roman"/>
                        </a:rPr>
                        <a:t>случая  </a:t>
                      </a:r>
                      <a:r>
                        <a:rPr sz="1600" spc="5" dirty="0">
                          <a:solidFill>
                            <a:srgbClr val="333333"/>
                          </a:solidFill>
                          <a:latin typeface="+mn-lt"/>
                          <a:cs typeface="Times New Roman"/>
                        </a:rPr>
                        <a:t>з</a:t>
                      </a:r>
                      <a:r>
                        <a:rPr sz="1600" dirty="0">
                          <a:solidFill>
                            <a:srgbClr val="333333"/>
                          </a:solidFill>
                          <a:latin typeface="+mn-lt"/>
                          <a:cs typeface="Times New Roman"/>
                        </a:rPr>
                        <a:t>аключен</a:t>
                      </a:r>
                      <a:r>
                        <a:rPr sz="1600" spc="5" dirty="0">
                          <a:solidFill>
                            <a:srgbClr val="333333"/>
                          </a:solidFill>
                          <a:latin typeface="+mn-lt"/>
                          <a:cs typeface="Times New Roman"/>
                        </a:rPr>
                        <a:t>и</a:t>
                      </a:r>
                      <a:r>
                        <a:rPr sz="1600" dirty="0">
                          <a:solidFill>
                            <a:srgbClr val="333333"/>
                          </a:solidFill>
                          <a:latin typeface="+mn-lt"/>
                          <a:cs typeface="Times New Roman"/>
                        </a:rPr>
                        <a:t>я  договора</a:t>
                      </a:r>
                      <a:endParaRPr sz="1600">
                        <a:latin typeface="+mn-lt"/>
                        <a:cs typeface="Times New Roman"/>
                      </a:endParaRPr>
                    </a:p>
                  </a:txBody>
                  <a:tcPr marL="0" marR="0" marT="136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marR="60325" indent="1270" algn="ctr">
                        <a:lnSpc>
                          <a:spcPct val="107200"/>
                        </a:lnSpc>
                        <a:spcBef>
                          <a:spcPts val="300"/>
                        </a:spcBef>
                      </a:pPr>
                      <a:r>
                        <a:rPr sz="1600" dirty="0">
                          <a:solidFill>
                            <a:srgbClr val="7030A0"/>
                          </a:solidFill>
                          <a:latin typeface="+mn-lt"/>
                          <a:cs typeface="Times New Roman"/>
                        </a:rPr>
                        <a:t>Уникальный </a:t>
                      </a:r>
                      <a:r>
                        <a:rPr sz="1600" spc="-5" dirty="0">
                          <a:solidFill>
                            <a:srgbClr val="7030A0"/>
                          </a:solidFill>
                          <a:latin typeface="+mn-lt"/>
                          <a:cs typeface="Times New Roman"/>
                        </a:rPr>
                        <a:t>номер  реестровой записи из</a:t>
                      </a:r>
                      <a:r>
                        <a:rPr sz="1600" spc="-20" dirty="0">
                          <a:solidFill>
                            <a:srgbClr val="7030A0"/>
                          </a:solidFill>
                          <a:latin typeface="+mn-lt"/>
                          <a:cs typeface="Times New Roman"/>
                        </a:rPr>
                        <a:t> </a:t>
                      </a:r>
                      <a:r>
                        <a:rPr sz="1600" spc="-5" dirty="0">
                          <a:solidFill>
                            <a:srgbClr val="7030A0"/>
                          </a:solidFill>
                          <a:latin typeface="+mn-lt"/>
                          <a:cs typeface="Times New Roman"/>
                        </a:rPr>
                        <a:t>реестра  договоров, </a:t>
                      </a:r>
                      <a:r>
                        <a:rPr sz="1600" spc="-5" dirty="0" err="1">
                          <a:solidFill>
                            <a:srgbClr val="7030A0"/>
                          </a:solidFill>
                          <a:latin typeface="+mn-lt"/>
                          <a:cs typeface="Times New Roman"/>
                        </a:rPr>
                        <a:t>заключенных</a:t>
                      </a:r>
                      <a:r>
                        <a:rPr sz="1600" spc="-5" dirty="0">
                          <a:solidFill>
                            <a:srgbClr val="7030A0"/>
                          </a:solidFill>
                          <a:latin typeface="+mn-lt"/>
                          <a:cs typeface="Times New Roman"/>
                        </a:rPr>
                        <a:t>  </a:t>
                      </a:r>
                      <a:r>
                        <a:rPr sz="1600" dirty="0" err="1" smtClean="0">
                          <a:solidFill>
                            <a:srgbClr val="7030A0"/>
                          </a:solidFill>
                          <a:latin typeface="+mn-lt"/>
                          <a:cs typeface="Times New Roman"/>
                        </a:rPr>
                        <a:t>заказчиками</a:t>
                      </a:r>
                      <a:r>
                        <a:rPr lang="ru-RU" sz="1600" dirty="0" smtClean="0">
                          <a:solidFill>
                            <a:srgbClr val="7030A0"/>
                          </a:solidFill>
                          <a:latin typeface="+mn-lt"/>
                          <a:cs typeface="Times New Roman"/>
                        </a:rPr>
                        <a:t> (вероятно</a:t>
                      </a:r>
                      <a:r>
                        <a:rPr lang="ru-RU" sz="1600" baseline="0" dirty="0" smtClean="0">
                          <a:solidFill>
                            <a:srgbClr val="7030A0"/>
                          </a:solidFill>
                          <a:latin typeface="+mn-lt"/>
                          <a:cs typeface="Times New Roman"/>
                        </a:rPr>
                        <a:t> через запятую будут указаны)</a:t>
                      </a:r>
                      <a:endParaRPr sz="1600" dirty="0">
                        <a:solidFill>
                          <a:srgbClr val="7030A0"/>
                        </a:solidFill>
                        <a:latin typeface="+mn-lt"/>
                        <a:cs typeface="Times New Roman"/>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3670" marR="146685" algn="ctr">
                        <a:lnSpc>
                          <a:spcPct val="107200"/>
                        </a:lnSpc>
                        <a:spcBef>
                          <a:spcPts val="300"/>
                        </a:spcBef>
                      </a:pPr>
                      <a:r>
                        <a:rPr sz="1600" spc="-5" dirty="0">
                          <a:solidFill>
                            <a:srgbClr val="333333"/>
                          </a:solidFill>
                          <a:latin typeface="+mn-lt"/>
                          <a:cs typeface="Times New Roman"/>
                        </a:rPr>
                        <a:t>Цена </a:t>
                      </a:r>
                      <a:r>
                        <a:rPr sz="1600" dirty="0">
                          <a:solidFill>
                            <a:srgbClr val="333333"/>
                          </a:solidFill>
                          <a:latin typeface="+mn-lt"/>
                          <a:cs typeface="Times New Roman"/>
                        </a:rPr>
                        <a:t>договора</a:t>
                      </a:r>
                      <a:r>
                        <a:rPr sz="1600" spc="-75" dirty="0">
                          <a:solidFill>
                            <a:srgbClr val="333333"/>
                          </a:solidFill>
                          <a:latin typeface="+mn-lt"/>
                          <a:cs typeface="Times New Roman"/>
                        </a:rPr>
                        <a:t> </a:t>
                      </a:r>
                      <a:r>
                        <a:rPr sz="1600" spc="-5" dirty="0">
                          <a:solidFill>
                            <a:srgbClr val="333333"/>
                          </a:solidFill>
                          <a:latin typeface="+mn-lt"/>
                          <a:cs typeface="Times New Roman"/>
                        </a:rPr>
                        <a:t>или  максимальное  значение цены  </a:t>
                      </a:r>
                      <a:r>
                        <a:rPr sz="1600" dirty="0">
                          <a:solidFill>
                            <a:srgbClr val="333333"/>
                          </a:solidFill>
                          <a:latin typeface="+mn-lt"/>
                          <a:cs typeface="Times New Roman"/>
                        </a:rPr>
                        <a:t>договора</a:t>
                      </a:r>
                      <a:r>
                        <a:rPr sz="1600" spc="-110" dirty="0">
                          <a:solidFill>
                            <a:srgbClr val="333333"/>
                          </a:solidFill>
                          <a:latin typeface="+mn-lt"/>
                          <a:cs typeface="Times New Roman"/>
                        </a:rPr>
                        <a:t> </a:t>
                      </a:r>
                      <a:r>
                        <a:rPr sz="1600" spc="-5" dirty="0">
                          <a:solidFill>
                            <a:srgbClr val="333333"/>
                          </a:solidFill>
                          <a:latin typeface="+mn-lt"/>
                          <a:cs typeface="Times New Roman"/>
                        </a:rPr>
                        <a:t>(рублей)</a:t>
                      </a:r>
                      <a:endParaRPr sz="1600" dirty="0">
                        <a:latin typeface="+mn-lt"/>
                        <a:cs typeface="Times New Roman"/>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marR="95885" indent="3175" algn="ctr">
                        <a:lnSpc>
                          <a:spcPct val="107200"/>
                        </a:lnSpc>
                        <a:spcBef>
                          <a:spcPts val="300"/>
                        </a:spcBef>
                      </a:pPr>
                      <a:r>
                        <a:rPr sz="1600" spc="-5" dirty="0">
                          <a:solidFill>
                            <a:srgbClr val="333333"/>
                          </a:solidFill>
                          <a:latin typeface="+mn-lt"/>
                          <a:cs typeface="Times New Roman"/>
                        </a:rPr>
                        <a:t>Общее  </a:t>
                      </a:r>
                      <a:r>
                        <a:rPr sz="1600" dirty="0">
                          <a:solidFill>
                            <a:srgbClr val="333333"/>
                          </a:solidFill>
                          <a:latin typeface="+mn-lt"/>
                          <a:cs typeface="Times New Roman"/>
                        </a:rPr>
                        <a:t>количество  з</a:t>
                      </a:r>
                      <a:r>
                        <a:rPr sz="1600" spc="-5" dirty="0">
                          <a:solidFill>
                            <a:srgbClr val="333333"/>
                          </a:solidFill>
                          <a:latin typeface="+mn-lt"/>
                          <a:cs typeface="Times New Roman"/>
                        </a:rPr>
                        <a:t>а</a:t>
                      </a:r>
                      <a:r>
                        <a:rPr sz="1600" dirty="0">
                          <a:solidFill>
                            <a:srgbClr val="333333"/>
                          </a:solidFill>
                          <a:latin typeface="+mn-lt"/>
                          <a:cs typeface="Times New Roman"/>
                        </a:rPr>
                        <a:t>клю</a:t>
                      </a:r>
                      <a:r>
                        <a:rPr sz="1600" spc="-5" dirty="0">
                          <a:solidFill>
                            <a:srgbClr val="333333"/>
                          </a:solidFill>
                          <a:latin typeface="+mn-lt"/>
                          <a:cs typeface="Times New Roman"/>
                        </a:rPr>
                        <a:t>че</a:t>
                      </a:r>
                      <a:r>
                        <a:rPr sz="1600" dirty="0">
                          <a:solidFill>
                            <a:srgbClr val="333333"/>
                          </a:solidFill>
                          <a:latin typeface="+mn-lt"/>
                          <a:cs typeface="Times New Roman"/>
                        </a:rPr>
                        <a:t>нных  договоров</a:t>
                      </a:r>
                      <a:endParaRPr sz="1600">
                        <a:latin typeface="+mn-lt"/>
                        <a:cs typeface="Times New Roman"/>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7330">
                <a:tc>
                  <a:txBody>
                    <a:bodyPr/>
                    <a:lstStyle/>
                    <a:p>
                      <a:pPr algn="ctr">
                        <a:lnSpc>
                          <a:spcPct val="100000"/>
                        </a:lnSpc>
                        <a:spcBef>
                          <a:spcPts val="30"/>
                        </a:spcBef>
                      </a:pPr>
                      <a:r>
                        <a:rPr sz="1600" dirty="0">
                          <a:latin typeface="+mn-lt"/>
                          <a:cs typeface="Times New Roman"/>
                        </a:rPr>
                        <a:t>1</a:t>
                      </a:r>
                      <a:endParaRPr sz="160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
                        </a:spcBef>
                      </a:pPr>
                      <a:r>
                        <a:rPr sz="1600" dirty="0">
                          <a:latin typeface="+mn-lt"/>
                          <a:cs typeface="Times New Roman"/>
                        </a:rPr>
                        <a:t>2</a:t>
                      </a:r>
                      <a:endParaRPr sz="160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
                        </a:spcBef>
                      </a:pPr>
                      <a:r>
                        <a:rPr sz="1600" dirty="0">
                          <a:latin typeface="+mn-lt"/>
                          <a:cs typeface="Times New Roman"/>
                        </a:rPr>
                        <a:t>3</a:t>
                      </a:r>
                      <a:endParaRPr sz="160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
                        </a:spcBef>
                      </a:pPr>
                      <a:r>
                        <a:rPr sz="1600" dirty="0">
                          <a:latin typeface="+mn-lt"/>
                          <a:cs typeface="Times New Roman"/>
                        </a:rPr>
                        <a:t>4</a:t>
                      </a:r>
                      <a:endParaRPr sz="160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
                        </a:spcBef>
                      </a:pPr>
                      <a:r>
                        <a:rPr sz="1600" dirty="0">
                          <a:latin typeface="+mn-lt"/>
                          <a:cs typeface="Times New Roman"/>
                        </a:rPr>
                        <a:t>5</a:t>
                      </a:r>
                      <a:endParaRPr sz="160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0"/>
                        </a:spcBef>
                      </a:pPr>
                      <a:r>
                        <a:rPr sz="1600" dirty="0">
                          <a:latin typeface="+mn-lt"/>
                          <a:cs typeface="Times New Roman"/>
                        </a:rPr>
                        <a:t>6</a:t>
                      </a:r>
                      <a:endParaRPr sz="160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7456">
                <a:tc>
                  <a:txBody>
                    <a:bodyPr/>
                    <a:lstStyle/>
                    <a:p>
                      <a:pPr algn="ctr">
                        <a:lnSpc>
                          <a:spcPct val="100000"/>
                        </a:lnSpc>
                        <a:spcBef>
                          <a:spcPts val="30"/>
                        </a:spcBef>
                      </a:pPr>
                      <a:r>
                        <a:rPr sz="1600" dirty="0">
                          <a:latin typeface="+mn-lt"/>
                          <a:cs typeface="Times New Roman"/>
                        </a:rPr>
                        <a:t>1</a:t>
                      </a:r>
                      <a:endParaRPr sz="160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22300" algn="l">
                        <a:lnSpc>
                          <a:spcPct val="100000"/>
                        </a:lnSpc>
                        <a:spcBef>
                          <a:spcPts val="30"/>
                        </a:spcBef>
                      </a:pPr>
                      <a:r>
                        <a:rPr lang="ru-RU" sz="1700" spc="-5" dirty="0" smtClean="0">
                          <a:latin typeface="+mn-lt"/>
                          <a:cs typeface="Times New Roman"/>
                        </a:rPr>
                        <a:t>Оказание услуг по профилактическому приему </a:t>
                      </a:r>
                      <a:endParaRPr sz="1700" dirty="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
                        </a:spcBef>
                      </a:pPr>
                      <a:r>
                        <a:rPr sz="1700" dirty="0">
                          <a:latin typeface="+mn-lt"/>
                          <a:cs typeface="Times New Roman"/>
                        </a:rPr>
                        <a:t>112</a:t>
                      </a: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
                        </a:spcBef>
                      </a:pPr>
                      <a:r>
                        <a:rPr sz="1600" dirty="0">
                          <a:latin typeface="+mn-lt"/>
                          <a:cs typeface="Times New Roman"/>
                        </a:rPr>
                        <a:t>00000000000000000000001</a:t>
                      </a: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30"/>
                        </a:spcBef>
                      </a:pPr>
                      <a:r>
                        <a:rPr sz="1700" dirty="0" smtClean="0">
                          <a:latin typeface="+mn-lt"/>
                          <a:cs typeface="Times New Roman"/>
                        </a:rPr>
                        <a:t>7</a:t>
                      </a:r>
                      <a:r>
                        <a:rPr lang="ru-RU" sz="1700" dirty="0" smtClean="0">
                          <a:latin typeface="+mn-lt"/>
                          <a:cs typeface="Times New Roman"/>
                        </a:rPr>
                        <a:t>0</a:t>
                      </a:r>
                      <a:r>
                        <a:rPr lang="ru-RU" sz="1700" baseline="0" dirty="0" smtClean="0">
                          <a:latin typeface="+mn-lt"/>
                          <a:cs typeface="Times New Roman"/>
                        </a:rPr>
                        <a:t> 000</a:t>
                      </a:r>
                      <a:r>
                        <a:rPr sz="1700" dirty="0" smtClean="0">
                          <a:latin typeface="+mn-lt"/>
                          <a:cs typeface="Times New Roman"/>
                        </a:rPr>
                        <a:t>,00</a:t>
                      </a:r>
                      <a:endParaRPr sz="1700" dirty="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r>
                        <a:rPr lang="ru-RU" sz="1700" dirty="0" smtClean="0"/>
                        <a:t>1</a:t>
                      </a:r>
                      <a:endParaRPr lang="ru-RU" sz="1700" dirty="0"/>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7329">
                <a:tc>
                  <a:txBody>
                    <a:bodyPr/>
                    <a:lstStyle/>
                    <a:p>
                      <a:pPr algn="ctr">
                        <a:lnSpc>
                          <a:spcPct val="100000"/>
                        </a:lnSpc>
                        <a:spcBef>
                          <a:spcPts val="30"/>
                        </a:spcBef>
                      </a:pPr>
                      <a:r>
                        <a:rPr sz="1600" dirty="0">
                          <a:latin typeface="+mn-lt"/>
                          <a:cs typeface="Times New Roman"/>
                        </a:rPr>
                        <a:t>2</a:t>
                      </a:r>
                      <a:endParaRPr sz="160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51510" algn="l">
                        <a:lnSpc>
                          <a:spcPct val="100000"/>
                        </a:lnSpc>
                        <a:spcBef>
                          <a:spcPts val="30"/>
                        </a:spcBef>
                      </a:pPr>
                      <a:r>
                        <a:rPr sz="1700" spc="-5" dirty="0" err="1">
                          <a:latin typeface="+mn-lt"/>
                          <a:cs typeface="Times New Roman"/>
                        </a:rPr>
                        <a:t>Поставка</a:t>
                      </a:r>
                      <a:r>
                        <a:rPr sz="1700" spc="-20" dirty="0">
                          <a:latin typeface="+mn-lt"/>
                          <a:cs typeface="Times New Roman"/>
                        </a:rPr>
                        <a:t> </a:t>
                      </a:r>
                      <a:r>
                        <a:rPr lang="ru-RU" sz="1700" dirty="0" smtClean="0">
                          <a:solidFill>
                            <a:schemeClr val="tx1"/>
                          </a:solidFill>
                          <a:effectLst/>
                          <a:latin typeface="+mn-lt"/>
                          <a:ea typeface="+mn-ea"/>
                          <a:cs typeface="+mn-cs"/>
                        </a:rPr>
                        <a:t>реагентов </a:t>
                      </a:r>
                      <a:endParaRPr sz="1700" dirty="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
                        </a:spcBef>
                      </a:pPr>
                      <a:r>
                        <a:rPr sz="1700" dirty="0">
                          <a:latin typeface="+mn-lt"/>
                          <a:cs typeface="Times New Roman"/>
                        </a:rPr>
                        <a:t>120</a:t>
                      </a: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
                        </a:spcBef>
                      </a:pPr>
                      <a:r>
                        <a:rPr sz="1600" dirty="0">
                          <a:latin typeface="+mn-lt"/>
                          <a:cs typeface="Times New Roman"/>
                        </a:rPr>
                        <a:t>00000000000000000000002</a:t>
                      </a: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
                        </a:spcBef>
                      </a:pPr>
                      <a:r>
                        <a:rPr lang="ru-RU" sz="1700" dirty="0" smtClean="0">
                          <a:latin typeface="+mn-lt"/>
                          <a:cs typeface="Times New Roman"/>
                        </a:rPr>
                        <a:t>3 000 000,00</a:t>
                      </a:r>
                      <a:endParaRPr sz="1700" dirty="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r>
                        <a:rPr lang="ru-RU" sz="1700" dirty="0" smtClean="0"/>
                        <a:t>1</a:t>
                      </a:r>
                      <a:endParaRPr lang="ru-RU" sz="1700" dirty="0"/>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7457">
                <a:tc>
                  <a:txBody>
                    <a:bodyPr/>
                    <a:lstStyle/>
                    <a:p>
                      <a:pPr algn="ctr">
                        <a:lnSpc>
                          <a:spcPct val="100000"/>
                        </a:lnSpc>
                        <a:spcBef>
                          <a:spcPts val="30"/>
                        </a:spcBef>
                      </a:pPr>
                      <a:r>
                        <a:rPr sz="1600" dirty="0">
                          <a:latin typeface="+mn-lt"/>
                          <a:cs typeface="Times New Roman"/>
                        </a:rPr>
                        <a:t>3</a:t>
                      </a:r>
                      <a:endParaRPr sz="160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71830" algn="l">
                        <a:lnSpc>
                          <a:spcPct val="100000"/>
                        </a:lnSpc>
                        <a:spcBef>
                          <a:spcPts val="30"/>
                        </a:spcBef>
                      </a:pPr>
                      <a:r>
                        <a:rPr sz="1700" spc="-5" dirty="0" err="1">
                          <a:latin typeface="+mn-lt"/>
                          <a:cs typeface="Times New Roman"/>
                        </a:rPr>
                        <a:t>Поставка</a:t>
                      </a:r>
                      <a:r>
                        <a:rPr sz="1700" spc="-25" dirty="0">
                          <a:latin typeface="+mn-lt"/>
                          <a:cs typeface="Times New Roman"/>
                        </a:rPr>
                        <a:t> </a:t>
                      </a:r>
                      <a:r>
                        <a:rPr sz="1700" spc="-5" dirty="0" err="1" smtClean="0">
                          <a:latin typeface="+mn-lt"/>
                          <a:cs typeface="Times New Roman"/>
                        </a:rPr>
                        <a:t>монитор</a:t>
                      </a:r>
                      <a:r>
                        <a:rPr lang="ru-RU" sz="1700" spc="-5" dirty="0" err="1" smtClean="0">
                          <a:latin typeface="+mn-lt"/>
                          <a:cs typeface="Times New Roman"/>
                        </a:rPr>
                        <a:t>ов</a:t>
                      </a:r>
                      <a:endParaRPr sz="1700" dirty="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
                        </a:spcBef>
                      </a:pPr>
                      <a:r>
                        <a:rPr sz="1700" dirty="0">
                          <a:latin typeface="+mn-lt"/>
                          <a:cs typeface="Times New Roman"/>
                        </a:rPr>
                        <a:t>130</a:t>
                      </a: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
                        </a:spcBef>
                      </a:pPr>
                      <a:r>
                        <a:rPr sz="1600" dirty="0">
                          <a:latin typeface="+mn-lt"/>
                          <a:cs typeface="Times New Roman"/>
                        </a:rPr>
                        <a:t>00000000000000000000003</a:t>
                      </a: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
                        </a:spcBef>
                      </a:pPr>
                      <a:r>
                        <a:rPr sz="1700" dirty="0" smtClean="0">
                          <a:latin typeface="+mn-lt"/>
                          <a:cs typeface="Times New Roman"/>
                        </a:rPr>
                        <a:t>60</a:t>
                      </a:r>
                      <a:r>
                        <a:rPr sz="1700" spc="-100" dirty="0" smtClean="0">
                          <a:latin typeface="+mn-lt"/>
                          <a:cs typeface="Times New Roman"/>
                        </a:rPr>
                        <a:t> </a:t>
                      </a:r>
                      <a:r>
                        <a:rPr sz="1700" dirty="0">
                          <a:latin typeface="+mn-lt"/>
                          <a:cs typeface="Times New Roman"/>
                        </a:rPr>
                        <a:t>000,00</a:t>
                      </a: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r>
                        <a:rPr lang="ru-RU" sz="1700" dirty="0" smtClean="0"/>
                        <a:t>1</a:t>
                      </a:r>
                      <a:endParaRPr lang="ru-RU" sz="1700" dirty="0"/>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8127">
                <a:tc>
                  <a:txBody>
                    <a:bodyPr/>
                    <a:lstStyle/>
                    <a:p>
                      <a:pPr algn="ctr">
                        <a:lnSpc>
                          <a:spcPct val="100000"/>
                        </a:lnSpc>
                        <a:spcBef>
                          <a:spcPts val="930"/>
                        </a:spcBef>
                      </a:pPr>
                      <a:r>
                        <a:rPr sz="1600" dirty="0">
                          <a:latin typeface="+mn-lt"/>
                          <a:cs typeface="Times New Roman"/>
                        </a:rPr>
                        <a:t>4</a:t>
                      </a:r>
                      <a:endParaRPr sz="1600">
                        <a:latin typeface="+mn-lt"/>
                        <a:cs typeface="Times New Roman"/>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marR="603250" indent="0" algn="l">
                        <a:lnSpc>
                          <a:spcPct val="100000"/>
                        </a:lnSpc>
                        <a:spcBef>
                          <a:spcPts val="0"/>
                        </a:spcBef>
                      </a:pPr>
                      <a:r>
                        <a:rPr lang="ru-RU" sz="1700" dirty="0" smtClean="0">
                          <a:solidFill>
                            <a:schemeClr val="tx1"/>
                          </a:solidFill>
                          <a:effectLst/>
                          <a:latin typeface="+mn-lt"/>
                          <a:ea typeface="+mn-ea"/>
                          <a:cs typeface="+mn-cs"/>
                        </a:rPr>
                        <a:t>Поставка</a:t>
                      </a:r>
                      <a:r>
                        <a:rPr lang="ru-RU" sz="1700" baseline="0" dirty="0" smtClean="0">
                          <a:solidFill>
                            <a:schemeClr val="tx1"/>
                          </a:solidFill>
                          <a:effectLst/>
                          <a:latin typeface="+mn-lt"/>
                          <a:ea typeface="+mn-ea"/>
                          <a:cs typeface="+mn-cs"/>
                        </a:rPr>
                        <a:t> </a:t>
                      </a:r>
                      <a:r>
                        <a:rPr lang="ru-RU" sz="1700" dirty="0" smtClean="0">
                          <a:solidFill>
                            <a:schemeClr val="tx1"/>
                          </a:solidFill>
                          <a:effectLst/>
                          <a:latin typeface="+mn-lt"/>
                          <a:ea typeface="+mn-ea"/>
                          <a:cs typeface="+mn-cs"/>
                        </a:rPr>
                        <a:t>лекарственных препаратов </a:t>
                      </a:r>
                      <a:endParaRPr sz="1700" dirty="0">
                        <a:latin typeface="+mn-lt"/>
                        <a:cs typeface="Times New Roman"/>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indent="0" algn="ctr">
                        <a:lnSpc>
                          <a:spcPct val="100000"/>
                        </a:lnSpc>
                        <a:spcBef>
                          <a:spcPts val="0"/>
                        </a:spcBef>
                      </a:pPr>
                      <a:r>
                        <a:rPr sz="1700" dirty="0">
                          <a:latin typeface="+mn-lt"/>
                          <a:cs typeface="Times New Roman"/>
                        </a:rPr>
                        <a:t>210</a:t>
                      </a: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indent="0" algn="ctr">
                        <a:lnSpc>
                          <a:spcPct val="100000"/>
                        </a:lnSpc>
                        <a:spcBef>
                          <a:spcPts val="0"/>
                        </a:spcBef>
                      </a:pPr>
                      <a:r>
                        <a:rPr sz="1600" dirty="0">
                          <a:latin typeface="+mn-lt"/>
                          <a:cs typeface="Times New Roman"/>
                        </a:rPr>
                        <a:t>00000000000000000000004</a:t>
                      </a: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indent="0" algn="ctr">
                        <a:lnSpc>
                          <a:spcPct val="100000"/>
                        </a:lnSpc>
                        <a:spcBef>
                          <a:spcPts val="0"/>
                        </a:spcBef>
                      </a:pPr>
                      <a:r>
                        <a:rPr lang="ru-RU" sz="1700" dirty="0" smtClean="0">
                          <a:latin typeface="+mn-lt"/>
                          <a:cs typeface="Times New Roman"/>
                        </a:rPr>
                        <a:t>25 000</a:t>
                      </a:r>
                      <a:r>
                        <a:rPr lang="ru-RU" sz="1700" baseline="0" dirty="0" smtClean="0">
                          <a:latin typeface="+mn-lt"/>
                          <a:cs typeface="Times New Roman"/>
                        </a:rPr>
                        <a:t> 000,00</a:t>
                      </a:r>
                      <a:endParaRPr sz="1700" dirty="0">
                        <a:latin typeface="+mn-lt"/>
                        <a:cs typeface="Times New Roman"/>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r>
                        <a:rPr lang="ru-RU" sz="1700" dirty="0" smtClean="0"/>
                        <a:t>1</a:t>
                      </a:r>
                      <a:endParaRPr lang="ru-RU" sz="1700" dirty="0"/>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7456">
                <a:tc>
                  <a:txBody>
                    <a:bodyPr/>
                    <a:lstStyle/>
                    <a:p>
                      <a:pPr algn="ctr">
                        <a:lnSpc>
                          <a:spcPct val="100000"/>
                        </a:lnSpc>
                        <a:spcBef>
                          <a:spcPts val="35"/>
                        </a:spcBef>
                      </a:pPr>
                      <a:r>
                        <a:rPr sz="1600" dirty="0">
                          <a:latin typeface="+mn-lt"/>
                          <a:cs typeface="Times New Roman"/>
                        </a:rPr>
                        <a:t>5</a:t>
                      </a:r>
                      <a:endParaRPr sz="1600">
                        <a:latin typeface="+mn-lt"/>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42620" algn="l">
                        <a:lnSpc>
                          <a:spcPct val="100000"/>
                        </a:lnSpc>
                        <a:spcBef>
                          <a:spcPts val="35"/>
                        </a:spcBef>
                      </a:pPr>
                      <a:r>
                        <a:rPr sz="1700" spc="-5" dirty="0">
                          <a:latin typeface="+mn-lt"/>
                          <a:cs typeface="Times New Roman"/>
                        </a:rPr>
                        <a:t>Поставка</a:t>
                      </a:r>
                      <a:r>
                        <a:rPr sz="1700" spc="-65" dirty="0">
                          <a:latin typeface="+mn-lt"/>
                          <a:cs typeface="Times New Roman"/>
                        </a:rPr>
                        <a:t> </a:t>
                      </a:r>
                      <a:r>
                        <a:rPr sz="1700" dirty="0">
                          <a:latin typeface="+mn-lt"/>
                          <a:cs typeface="Times New Roman"/>
                        </a:rPr>
                        <a:t>принтеров</a:t>
                      </a: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
                        </a:spcBef>
                      </a:pPr>
                      <a:r>
                        <a:rPr sz="1700" dirty="0">
                          <a:latin typeface="+mn-lt"/>
                          <a:cs typeface="Times New Roman"/>
                        </a:rPr>
                        <a:t>220</a:t>
                      </a: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r>
                        <a:rPr lang="ru-RU" sz="1600" b="1" i="0" cap="all" dirty="0" smtClean="0">
                          <a:solidFill>
                            <a:schemeClr val="tx1"/>
                          </a:solidFill>
                          <a:effectLst/>
                          <a:latin typeface="+mn-lt"/>
                          <a:ea typeface="+mn-ea"/>
                          <a:cs typeface="+mn-cs"/>
                        </a:rPr>
                        <a:t>55611087244210001540000</a:t>
                      </a:r>
                      <a:endParaRPr lang="ru-RU" sz="1600" b="1" i="0" cap="all" dirty="0">
                        <a:solidFill>
                          <a:schemeClr val="tx1"/>
                        </a:solidFill>
                        <a:effectLst/>
                        <a:latin typeface="+mn-lt"/>
                        <a:ea typeface="+mn-ea"/>
                        <a:cs typeface="+mn-cs"/>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
                        </a:spcBef>
                      </a:pPr>
                      <a:r>
                        <a:rPr sz="1700" dirty="0" smtClean="0">
                          <a:latin typeface="+mn-lt"/>
                          <a:cs typeface="Times New Roman"/>
                        </a:rPr>
                        <a:t>80</a:t>
                      </a:r>
                      <a:r>
                        <a:rPr lang="ru-RU" sz="1700" dirty="0" smtClean="0">
                          <a:latin typeface="+mn-lt"/>
                          <a:cs typeface="Times New Roman"/>
                        </a:rPr>
                        <a:t> </a:t>
                      </a:r>
                      <a:r>
                        <a:rPr sz="1700" dirty="0" smtClean="0">
                          <a:latin typeface="+mn-lt"/>
                          <a:cs typeface="Times New Roman"/>
                        </a:rPr>
                        <a:t>0</a:t>
                      </a:r>
                      <a:r>
                        <a:rPr lang="ru-RU" sz="1700" spc="-100" dirty="0" smtClean="0">
                          <a:latin typeface="+mn-lt"/>
                          <a:cs typeface="Times New Roman"/>
                        </a:rPr>
                        <a:t>0</a:t>
                      </a:r>
                      <a:r>
                        <a:rPr sz="1700" dirty="0" smtClean="0">
                          <a:latin typeface="+mn-lt"/>
                          <a:cs typeface="Times New Roman"/>
                        </a:rPr>
                        <a:t>0,00</a:t>
                      </a:r>
                      <a:endParaRPr sz="1700" dirty="0">
                        <a:latin typeface="+mn-lt"/>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r>
                        <a:rPr lang="ru-RU" sz="1700" dirty="0" smtClean="0"/>
                        <a:t>1</a:t>
                      </a:r>
                      <a:endParaRPr lang="ru-RU" sz="1700" dirty="0"/>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3081">
                <a:tc>
                  <a:txBody>
                    <a:bodyPr/>
                    <a:lstStyle/>
                    <a:p>
                      <a:pPr algn="ctr">
                        <a:lnSpc>
                          <a:spcPct val="100000"/>
                        </a:lnSpc>
                        <a:spcBef>
                          <a:spcPts val="35"/>
                        </a:spcBef>
                      </a:pPr>
                      <a:r>
                        <a:rPr sz="1600" dirty="0">
                          <a:latin typeface="+mn-lt"/>
                          <a:cs typeface="Times New Roman"/>
                        </a:rPr>
                        <a:t>6</a:t>
                      </a: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R="603885" algn="l">
                        <a:lnSpc>
                          <a:spcPct val="100000"/>
                        </a:lnSpc>
                        <a:spcBef>
                          <a:spcPts val="35"/>
                        </a:spcBef>
                      </a:pPr>
                      <a:r>
                        <a:rPr sz="1700" spc="-5" dirty="0">
                          <a:latin typeface="+mn-lt"/>
                          <a:cs typeface="Times New Roman"/>
                        </a:rPr>
                        <a:t>Поставка</a:t>
                      </a:r>
                      <a:r>
                        <a:rPr sz="1700" spc="-50" dirty="0">
                          <a:latin typeface="+mn-lt"/>
                          <a:cs typeface="Times New Roman"/>
                        </a:rPr>
                        <a:t> </a:t>
                      </a:r>
                      <a:r>
                        <a:rPr sz="1700" spc="-5" dirty="0">
                          <a:latin typeface="+mn-lt"/>
                          <a:cs typeface="Times New Roman"/>
                        </a:rPr>
                        <a:t>клавиатуры</a:t>
                      </a:r>
                      <a:endParaRPr sz="1700" dirty="0">
                        <a:latin typeface="+mn-lt"/>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algn="ctr">
                        <a:lnSpc>
                          <a:spcPct val="100000"/>
                        </a:lnSpc>
                        <a:spcBef>
                          <a:spcPts val="35"/>
                        </a:spcBef>
                      </a:pPr>
                      <a:r>
                        <a:rPr sz="1700" spc="-5" dirty="0">
                          <a:latin typeface="+mn-lt"/>
                          <a:cs typeface="Times New Roman"/>
                        </a:rPr>
                        <a:t>320</a:t>
                      </a:r>
                      <a:endParaRPr sz="1700" dirty="0">
                        <a:latin typeface="+mn-lt"/>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1905" algn="ctr">
                        <a:lnSpc>
                          <a:spcPct val="100000"/>
                        </a:lnSpc>
                        <a:spcBef>
                          <a:spcPts val="35"/>
                        </a:spcBef>
                      </a:pPr>
                      <a:r>
                        <a:rPr sz="1700" dirty="0">
                          <a:latin typeface="+mn-lt"/>
                          <a:cs typeface="Times New Roman"/>
                        </a:rPr>
                        <a:t>-</a:t>
                      </a: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algn="ctr">
                        <a:lnSpc>
                          <a:spcPct val="100000"/>
                        </a:lnSpc>
                        <a:spcBef>
                          <a:spcPts val="35"/>
                        </a:spcBef>
                      </a:pPr>
                      <a:r>
                        <a:rPr sz="1700" dirty="0">
                          <a:latin typeface="+mn-lt"/>
                          <a:cs typeface="Times New Roman"/>
                        </a:rPr>
                        <a:t>7</a:t>
                      </a:r>
                      <a:r>
                        <a:rPr sz="1700" spc="-100" dirty="0">
                          <a:latin typeface="+mn-lt"/>
                          <a:cs typeface="Times New Roman"/>
                        </a:rPr>
                        <a:t> </a:t>
                      </a:r>
                      <a:r>
                        <a:rPr sz="1700" spc="-5" dirty="0">
                          <a:latin typeface="+mn-lt"/>
                          <a:cs typeface="Times New Roman"/>
                        </a:rPr>
                        <a:t>000,00</a:t>
                      </a:r>
                      <a:endParaRPr sz="1700" dirty="0">
                        <a:latin typeface="+mn-lt"/>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algn="ctr"/>
                      <a:r>
                        <a:rPr lang="ru-RU" sz="1700" dirty="0" smtClean="0"/>
                        <a:t>1</a:t>
                      </a:r>
                      <a:endParaRPr lang="ru-RU" sz="1700" dirty="0"/>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r>
              <a:tr h="227456">
                <a:tc>
                  <a:txBody>
                    <a:bodyPr/>
                    <a:lstStyle/>
                    <a:p>
                      <a:pPr algn="ctr">
                        <a:lnSpc>
                          <a:spcPct val="100000"/>
                        </a:lnSpc>
                        <a:spcBef>
                          <a:spcPts val="35"/>
                        </a:spcBef>
                      </a:pPr>
                      <a:r>
                        <a:rPr sz="1600" dirty="0">
                          <a:latin typeface="+mn-lt"/>
                          <a:cs typeface="Times New Roman"/>
                        </a:rPr>
                        <a:t>7</a:t>
                      </a:r>
                      <a:endParaRPr sz="1600">
                        <a:latin typeface="+mn-lt"/>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algn="l">
                        <a:lnSpc>
                          <a:spcPct val="100000"/>
                        </a:lnSpc>
                        <a:spcBef>
                          <a:spcPts val="0"/>
                        </a:spcBef>
                      </a:pPr>
                      <a:r>
                        <a:rPr lang="ru-RU" sz="1700" dirty="0" smtClean="0">
                          <a:solidFill>
                            <a:schemeClr val="tx1"/>
                          </a:solidFill>
                          <a:effectLst/>
                          <a:latin typeface="+mn-lt"/>
                          <a:ea typeface="+mn-ea"/>
                          <a:cs typeface="+mn-cs"/>
                        </a:rPr>
                        <a:t>Поставка расходных материалов для перинатального центра </a:t>
                      </a:r>
                      <a:endParaRPr sz="1700" dirty="0">
                        <a:latin typeface="+mn-lt"/>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algn="ctr">
                        <a:lnSpc>
                          <a:spcPct val="100000"/>
                        </a:lnSpc>
                        <a:spcBef>
                          <a:spcPts val="35"/>
                        </a:spcBef>
                      </a:pPr>
                      <a:r>
                        <a:rPr sz="1700" dirty="0">
                          <a:latin typeface="+mn-lt"/>
                          <a:cs typeface="Times New Roman"/>
                        </a:rPr>
                        <a:t>320</a:t>
                      </a: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1905" algn="ctr">
                        <a:lnSpc>
                          <a:spcPct val="100000"/>
                        </a:lnSpc>
                        <a:spcBef>
                          <a:spcPts val="35"/>
                        </a:spcBef>
                      </a:pPr>
                      <a:r>
                        <a:rPr sz="1700" dirty="0">
                          <a:latin typeface="+mn-lt"/>
                          <a:cs typeface="Times New Roman"/>
                        </a:rPr>
                        <a:t>-</a:t>
                      </a: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algn="ctr">
                        <a:lnSpc>
                          <a:spcPct val="100000"/>
                        </a:lnSpc>
                        <a:spcBef>
                          <a:spcPts val="35"/>
                        </a:spcBef>
                      </a:pPr>
                      <a:r>
                        <a:rPr lang="ru-RU" sz="1700" dirty="0" smtClean="0">
                          <a:latin typeface="+mn-lt"/>
                          <a:cs typeface="Times New Roman"/>
                        </a:rPr>
                        <a:t>2</a:t>
                      </a:r>
                      <a:r>
                        <a:rPr lang="ru-RU" sz="1700" baseline="0" dirty="0" smtClean="0">
                          <a:latin typeface="+mn-lt"/>
                          <a:cs typeface="Times New Roman"/>
                        </a:rPr>
                        <a:t> 500</a:t>
                      </a:r>
                      <a:r>
                        <a:rPr lang="ru-RU" sz="1700" dirty="0" smtClean="0">
                          <a:latin typeface="+mn-lt"/>
                          <a:cs typeface="Times New Roman"/>
                        </a:rPr>
                        <a:t>,00</a:t>
                      </a:r>
                      <a:endParaRPr sz="1700" dirty="0">
                        <a:latin typeface="+mn-lt"/>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algn="ctr"/>
                      <a:r>
                        <a:rPr lang="ru-RU" sz="1700" dirty="0" smtClean="0"/>
                        <a:t>1</a:t>
                      </a:r>
                      <a:endParaRPr lang="ru-RU" sz="1700" dirty="0"/>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r>
            </a:tbl>
          </a:graphicData>
        </a:graphic>
      </p:graphicFrame>
    </p:spTree>
    <p:extLst>
      <p:ext uri="{BB962C8B-B14F-4D97-AF65-F5344CB8AC3E}">
        <p14:creationId xmlns:p14="http://schemas.microsoft.com/office/powerpoint/2010/main" val="33361485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059863" y="304800"/>
            <a:ext cx="3132137" cy="369888"/>
          </a:xfrm>
          <a:prstGeom prst="rect">
            <a:avLst/>
          </a:prstGeom>
        </p:spPr>
        <p:txBody>
          <a:bodyPr vert="horz" wrap="square" lIns="0" tIns="0" rIns="0" bIns="0" rtlCol="0">
            <a:spAutoFit/>
          </a:bodyPr>
          <a:lstStyle/>
          <a:p>
            <a:pPr marL="12700">
              <a:lnSpc>
                <a:spcPct val="100000"/>
              </a:lnSpc>
            </a:pPr>
            <a:r>
              <a:rPr sz="2400" spc="-45" dirty="0">
                <a:latin typeface="Trebuchet MS"/>
                <a:cs typeface="Trebuchet MS"/>
              </a:rPr>
              <a:t>В</a:t>
            </a:r>
            <a:r>
              <a:rPr sz="2400" spc="-55" dirty="0">
                <a:latin typeface="Trebuchet MS"/>
                <a:cs typeface="Trebuchet MS"/>
              </a:rPr>
              <a:t>се</a:t>
            </a:r>
            <a:r>
              <a:rPr sz="2400" spc="-45" dirty="0">
                <a:latin typeface="Trebuchet MS"/>
                <a:cs typeface="Trebuchet MS"/>
              </a:rPr>
              <a:t>г</a:t>
            </a:r>
            <a:r>
              <a:rPr sz="2400" spc="-5" dirty="0">
                <a:latin typeface="Trebuchet MS"/>
                <a:cs typeface="Trebuchet MS"/>
              </a:rPr>
              <a:t>о</a:t>
            </a:r>
            <a:endParaRPr sz="2400" dirty="0">
              <a:latin typeface="Trebuchet MS"/>
              <a:cs typeface="Trebuchet MS"/>
            </a:endParaRPr>
          </a:p>
        </p:txBody>
      </p:sp>
      <p:sp>
        <p:nvSpPr>
          <p:cNvPr id="3" name="object 3"/>
          <p:cNvSpPr txBox="1"/>
          <p:nvPr/>
        </p:nvSpPr>
        <p:spPr>
          <a:xfrm>
            <a:off x="622884" y="1181511"/>
            <a:ext cx="7872095" cy="298450"/>
          </a:xfrm>
          <a:prstGeom prst="rect">
            <a:avLst/>
          </a:prstGeom>
        </p:spPr>
        <p:txBody>
          <a:bodyPr vert="horz" wrap="square" lIns="0" tIns="0" rIns="0" bIns="0" rtlCol="0">
            <a:spAutoFit/>
          </a:bodyPr>
          <a:lstStyle/>
          <a:p>
            <a:pPr marL="12700">
              <a:lnSpc>
                <a:spcPct val="100000"/>
              </a:lnSpc>
            </a:pPr>
            <a:r>
              <a:rPr sz="1800" spc="-10" dirty="0">
                <a:latin typeface="Calibri"/>
                <a:cs typeface="Calibri"/>
              </a:rPr>
              <a:t>«Всего:»  </a:t>
            </a:r>
            <a:r>
              <a:rPr sz="1800" b="1" spc="-20" dirty="0">
                <a:solidFill>
                  <a:srgbClr val="FF0000"/>
                </a:solidFill>
                <a:latin typeface="Calibri"/>
                <a:cs typeface="Calibri"/>
              </a:rPr>
              <a:t>указываются  </a:t>
            </a:r>
            <a:r>
              <a:rPr sz="1800" b="1" spc="-10" dirty="0">
                <a:solidFill>
                  <a:srgbClr val="FF0000"/>
                </a:solidFill>
                <a:latin typeface="Calibri"/>
                <a:cs typeface="Calibri"/>
              </a:rPr>
              <a:t>соответственно  общие  стоимость  </a:t>
            </a:r>
            <a:r>
              <a:rPr sz="1800" spc="-5" dirty="0">
                <a:latin typeface="Calibri"/>
                <a:cs typeface="Calibri"/>
              </a:rPr>
              <a:t>(рассчитывается </a:t>
            </a:r>
            <a:r>
              <a:rPr sz="1800" spc="375" dirty="0">
                <a:latin typeface="Calibri"/>
                <a:cs typeface="Calibri"/>
              </a:rPr>
              <a:t> </a:t>
            </a:r>
            <a:r>
              <a:rPr sz="1800" spc="-10" dirty="0">
                <a:latin typeface="Calibri"/>
                <a:cs typeface="Calibri"/>
              </a:rPr>
              <a:t>как</a:t>
            </a:r>
            <a:endParaRPr sz="1800" dirty="0">
              <a:latin typeface="Calibri"/>
              <a:cs typeface="Calibri"/>
            </a:endParaRPr>
          </a:p>
        </p:txBody>
      </p:sp>
      <p:sp>
        <p:nvSpPr>
          <p:cNvPr id="4" name="object 4"/>
          <p:cNvSpPr txBox="1"/>
          <p:nvPr/>
        </p:nvSpPr>
        <p:spPr>
          <a:xfrm>
            <a:off x="8687892" y="1181511"/>
            <a:ext cx="3102610" cy="298450"/>
          </a:xfrm>
          <a:prstGeom prst="rect">
            <a:avLst/>
          </a:prstGeom>
        </p:spPr>
        <p:txBody>
          <a:bodyPr vert="horz" wrap="square" lIns="0" tIns="0" rIns="0" bIns="0" rtlCol="0">
            <a:spAutoFit/>
          </a:bodyPr>
          <a:lstStyle/>
          <a:p>
            <a:pPr marL="12700">
              <a:lnSpc>
                <a:spcPct val="100000"/>
              </a:lnSpc>
            </a:pPr>
            <a:r>
              <a:rPr sz="1800" spc="-20" dirty="0">
                <a:latin typeface="Calibri"/>
                <a:cs typeface="Calibri"/>
              </a:rPr>
              <a:t>сумма  </a:t>
            </a:r>
            <a:r>
              <a:rPr sz="1800" spc="-5" dirty="0">
                <a:latin typeface="Calibri"/>
                <a:cs typeface="Calibri"/>
              </a:rPr>
              <a:t>всех  </a:t>
            </a:r>
            <a:r>
              <a:rPr sz="1800" spc="-10" dirty="0">
                <a:latin typeface="Calibri"/>
                <a:cs typeface="Calibri"/>
              </a:rPr>
              <a:t>цен  </a:t>
            </a:r>
            <a:r>
              <a:rPr sz="1800" spc="-15" dirty="0">
                <a:latin typeface="Calibri"/>
                <a:cs typeface="Calibri"/>
              </a:rPr>
              <a:t>договора </a:t>
            </a:r>
            <a:r>
              <a:rPr sz="1800" spc="180" dirty="0">
                <a:latin typeface="Calibri"/>
                <a:cs typeface="Calibri"/>
              </a:rPr>
              <a:t> </a:t>
            </a:r>
            <a:r>
              <a:rPr sz="1800" spc="-10" dirty="0">
                <a:latin typeface="Calibri"/>
                <a:cs typeface="Calibri"/>
              </a:rPr>
              <a:t>или</a:t>
            </a:r>
            <a:endParaRPr sz="1800">
              <a:latin typeface="Calibri"/>
              <a:cs typeface="Calibri"/>
            </a:endParaRPr>
          </a:p>
        </p:txBody>
      </p:sp>
      <p:sp>
        <p:nvSpPr>
          <p:cNvPr id="5" name="object 5"/>
          <p:cNvSpPr txBox="1"/>
          <p:nvPr/>
        </p:nvSpPr>
        <p:spPr>
          <a:xfrm>
            <a:off x="838199" y="1455831"/>
            <a:ext cx="10955375" cy="4431983"/>
          </a:xfrm>
          <a:prstGeom prst="rect">
            <a:avLst/>
          </a:prstGeom>
        </p:spPr>
        <p:txBody>
          <a:bodyPr vert="horz" wrap="square" lIns="0" tIns="0" rIns="0" bIns="0" rtlCol="0">
            <a:spAutoFit/>
          </a:bodyPr>
          <a:lstStyle/>
          <a:p>
            <a:pPr marL="12700" marR="8255">
              <a:lnSpc>
                <a:spcPct val="100000"/>
              </a:lnSpc>
              <a:tabLst>
                <a:tab pos="1589405" algn="l"/>
                <a:tab pos="2647315" algn="l"/>
                <a:tab pos="3142615" algn="l"/>
                <a:tab pos="4249420" algn="l"/>
                <a:tab pos="4509770" algn="l"/>
                <a:tab pos="5897880" algn="l"/>
                <a:tab pos="7388859" algn="l"/>
                <a:tab pos="8561705" algn="l"/>
                <a:tab pos="9951720" algn="l"/>
              </a:tabLst>
            </a:pPr>
            <a:r>
              <a:rPr sz="1800" spc="-15" dirty="0">
                <a:latin typeface="Calibri"/>
                <a:cs typeface="Calibri"/>
              </a:rPr>
              <a:t>м</a:t>
            </a:r>
            <a:r>
              <a:rPr sz="1800" spc="-5" dirty="0">
                <a:latin typeface="Calibri"/>
                <a:cs typeface="Calibri"/>
              </a:rPr>
              <a:t>а</a:t>
            </a:r>
            <a:r>
              <a:rPr sz="1800" spc="-20" dirty="0">
                <a:latin typeface="Calibri"/>
                <a:cs typeface="Calibri"/>
              </a:rPr>
              <a:t>к</a:t>
            </a:r>
            <a:r>
              <a:rPr sz="1800" spc="-10" dirty="0">
                <a:latin typeface="Calibri"/>
                <a:cs typeface="Calibri"/>
              </a:rPr>
              <a:t>с</a:t>
            </a:r>
            <a:r>
              <a:rPr sz="1800" spc="-15" dirty="0">
                <a:latin typeface="Calibri"/>
                <a:cs typeface="Calibri"/>
              </a:rPr>
              <a:t>им</a:t>
            </a:r>
            <a:r>
              <a:rPr sz="1800" spc="-20" dirty="0">
                <a:latin typeface="Calibri"/>
                <a:cs typeface="Calibri"/>
              </a:rPr>
              <a:t>а</a:t>
            </a:r>
            <a:r>
              <a:rPr sz="1800" dirty="0">
                <a:latin typeface="Calibri"/>
                <a:cs typeface="Calibri"/>
              </a:rPr>
              <a:t>л</a:t>
            </a:r>
            <a:r>
              <a:rPr sz="1800" spc="-10" dirty="0">
                <a:latin typeface="Calibri"/>
                <a:cs typeface="Calibri"/>
              </a:rPr>
              <a:t>ь</a:t>
            </a:r>
            <a:r>
              <a:rPr sz="1800" spc="-15" dirty="0">
                <a:latin typeface="Calibri"/>
                <a:cs typeface="Calibri"/>
              </a:rPr>
              <a:t>ны</a:t>
            </a:r>
            <a:r>
              <a:rPr sz="1800" spc="-5" dirty="0">
                <a:latin typeface="Calibri"/>
                <a:cs typeface="Calibri"/>
              </a:rPr>
              <a:t>х</a:t>
            </a:r>
            <a:r>
              <a:rPr sz="1800" dirty="0">
                <a:latin typeface="Calibri"/>
                <a:cs typeface="Calibri"/>
              </a:rPr>
              <a:t>	</a:t>
            </a:r>
            <a:r>
              <a:rPr sz="1800" spc="-10" dirty="0">
                <a:latin typeface="Calibri"/>
                <a:cs typeface="Calibri"/>
              </a:rPr>
              <a:t>з</a:t>
            </a:r>
            <a:r>
              <a:rPr sz="1800" spc="-5" dirty="0">
                <a:latin typeface="Calibri"/>
                <a:cs typeface="Calibri"/>
              </a:rPr>
              <a:t>н</a:t>
            </a:r>
            <a:r>
              <a:rPr sz="1800" spc="10" dirty="0">
                <a:latin typeface="Calibri"/>
                <a:cs typeface="Calibri"/>
              </a:rPr>
              <a:t>а</a:t>
            </a:r>
            <a:r>
              <a:rPr sz="1800" spc="-5" dirty="0">
                <a:latin typeface="Calibri"/>
                <a:cs typeface="Calibri"/>
              </a:rPr>
              <a:t>ч</a:t>
            </a:r>
            <a:r>
              <a:rPr sz="1800" dirty="0">
                <a:latin typeface="Calibri"/>
                <a:cs typeface="Calibri"/>
              </a:rPr>
              <a:t>е</a:t>
            </a:r>
            <a:r>
              <a:rPr sz="1800" spc="-5" dirty="0">
                <a:latin typeface="Calibri"/>
                <a:cs typeface="Calibri"/>
              </a:rPr>
              <a:t>н</a:t>
            </a:r>
            <a:r>
              <a:rPr sz="1800" spc="10" dirty="0">
                <a:latin typeface="Calibri"/>
                <a:cs typeface="Calibri"/>
              </a:rPr>
              <a:t>и</a:t>
            </a:r>
            <a:r>
              <a:rPr sz="1800" dirty="0">
                <a:latin typeface="Calibri"/>
                <a:cs typeface="Calibri"/>
              </a:rPr>
              <a:t>й	</a:t>
            </a:r>
            <a:r>
              <a:rPr sz="1800" spc="-20" dirty="0">
                <a:latin typeface="Calibri"/>
                <a:cs typeface="Calibri"/>
              </a:rPr>
              <a:t>ц</a:t>
            </a:r>
            <a:r>
              <a:rPr sz="1800" dirty="0">
                <a:latin typeface="Calibri"/>
                <a:cs typeface="Calibri"/>
              </a:rPr>
              <a:t>ен	</a:t>
            </a:r>
            <a:r>
              <a:rPr sz="1800" spc="-15" dirty="0">
                <a:latin typeface="Calibri"/>
                <a:cs typeface="Calibri"/>
              </a:rPr>
              <a:t>д</a:t>
            </a:r>
            <a:r>
              <a:rPr sz="1800" spc="-10" dirty="0">
                <a:latin typeface="Calibri"/>
                <a:cs typeface="Calibri"/>
              </a:rPr>
              <a:t>о</a:t>
            </a:r>
            <a:r>
              <a:rPr sz="1800" spc="-35" dirty="0">
                <a:latin typeface="Calibri"/>
                <a:cs typeface="Calibri"/>
              </a:rPr>
              <a:t>г</a:t>
            </a:r>
            <a:r>
              <a:rPr sz="1800" spc="-10" dirty="0">
                <a:latin typeface="Calibri"/>
                <a:cs typeface="Calibri"/>
              </a:rPr>
              <a:t>о</a:t>
            </a:r>
            <a:r>
              <a:rPr sz="1800" spc="-5" dirty="0">
                <a:latin typeface="Calibri"/>
                <a:cs typeface="Calibri"/>
              </a:rPr>
              <a:t>в</a:t>
            </a:r>
            <a:r>
              <a:rPr sz="1800" spc="-20" dirty="0">
                <a:latin typeface="Calibri"/>
                <a:cs typeface="Calibri"/>
              </a:rPr>
              <a:t>о</a:t>
            </a:r>
            <a:r>
              <a:rPr sz="1800" spc="-5" dirty="0">
                <a:latin typeface="Calibri"/>
                <a:cs typeface="Calibri"/>
              </a:rPr>
              <a:t>ра)</a:t>
            </a:r>
            <a:r>
              <a:rPr sz="1800" dirty="0">
                <a:latin typeface="Calibri"/>
                <a:cs typeface="Calibri"/>
              </a:rPr>
              <a:t>	и	</a:t>
            </a:r>
            <a:r>
              <a:rPr sz="1800" b="1" spc="-40" dirty="0">
                <a:solidFill>
                  <a:srgbClr val="FF0000"/>
                </a:solidFill>
                <a:latin typeface="Calibri"/>
                <a:cs typeface="Calibri"/>
              </a:rPr>
              <a:t>к</a:t>
            </a:r>
            <a:r>
              <a:rPr sz="1800" b="1" spc="-35" dirty="0">
                <a:solidFill>
                  <a:srgbClr val="FF0000"/>
                </a:solidFill>
                <a:latin typeface="Calibri"/>
                <a:cs typeface="Calibri"/>
              </a:rPr>
              <a:t>о</a:t>
            </a:r>
            <a:r>
              <a:rPr sz="1800" b="1" spc="-15" dirty="0">
                <a:solidFill>
                  <a:srgbClr val="FF0000"/>
                </a:solidFill>
                <a:latin typeface="Calibri"/>
                <a:cs typeface="Calibri"/>
              </a:rPr>
              <a:t>л</a:t>
            </a:r>
            <a:r>
              <a:rPr sz="1800" b="1" spc="-10" dirty="0">
                <a:solidFill>
                  <a:srgbClr val="FF0000"/>
                </a:solidFill>
                <a:latin typeface="Calibri"/>
                <a:cs typeface="Calibri"/>
              </a:rPr>
              <a:t>и</a:t>
            </a:r>
            <a:r>
              <a:rPr sz="1800" b="1" spc="-20" dirty="0">
                <a:solidFill>
                  <a:srgbClr val="FF0000"/>
                </a:solidFill>
                <a:latin typeface="Calibri"/>
                <a:cs typeface="Calibri"/>
              </a:rPr>
              <a:t>ч</a:t>
            </a:r>
            <a:r>
              <a:rPr sz="1800" b="1" spc="-15" dirty="0">
                <a:solidFill>
                  <a:srgbClr val="FF0000"/>
                </a:solidFill>
                <a:latin typeface="Calibri"/>
                <a:cs typeface="Calibri"/>
              </a:rPr>
              <a:t>е</a:t>
            </a:r>
            <a:r>
              <a:rPr sz="1800" b="1" spc="-5" dirty="0">
                <a:solidFill>
                  <a:srgbClr val="FF0000"/>
                </a:solidFill>
                <a:latin typeface="Calibri"/>
                <a:cs typeface="Calibri"/>
              </a:rPr>
              <a:t>с</a:t>
            </a:r>
            <a:r>
              <a:rPr sz="1800" b="1" spc="-20" dirty="0">
                <a:solidFill>
                  <a:srgbClr val="FF0000"/>
                </a:solidFill>
                <a:latin typeface="Calibri"/>
                <a:cs typeface="Calibri"/>
              </a:rPr>
              <a:t>т</a:t>
            </a:r>
            <a:r>
              <a:rPr sz="1800" b="1" spc="-15" dirty="0">
                <a:solidFill>
                  <a:srgbClr val="FF0000"/>
                </a:solidFill>
                <a:latin typeface="Calibri"/>
                <a:cs typeface="Calibri"/>
              </a:rPr>
              <a:t>в</a:t>
            </a:r>
            <a:r>
              <a:rPr sz="1800" b="1" dirty="0">
                <a:solidFill>
                  <a:srgbClr val="FF0000"/>
                </a:solidFill>
                <a:latin typeface="Calibri"/>
                <a:cs typeface="Calibri"/>
              </a:rPr>
              <a:t>о	</a:t>
            </a:r>
            <a:r>
              <a:rPr sz="1800" b="1" spc="-15" dirty="0">
                <a:solidFill>
                  <a:srgbClr val="FF0000"/>
                </a:solidFill>
                <a:latin typeface="Calibri"/>
                <a:cs typeface="Calibri"/>
              </a:rPr>
              <a:t>з</a:t>
            </a:r>
            <a:r>
              <a:rPr sz="1800" b="1" spc="-5" dirty="0">
                <a:solidFill>
                  <a:srgbClr val="FF0000"/>
                </a:solidFill>
                <a:latin typeface="Calibri"/>
                <a:cs typeface="Calibri"/>
              </a:rPr>
              <a:t>ак</a:t>
            </a:r>
            <a:r>
              <a:rPr sz="1800" b="1" spc="-15" dirty="0">
                <a:solidFill>
                  <a:srgbClr val="FF0000"/>
                </a:solidFill>
                <a:latin typeface="Calibri"/>
                <a:cs typeface="Calibri"/>
              </a:rPr>
              <a:t>люч</a:t>
            </a:r>
            <a:r>
              <a:rPr sz="1800" b="1" dirty="0">
                <a:solidFill>
                  <a:srgbClr val="FF0000"/>
                </a:solidFill>
                <a:latin typeface="Calibri"/>
                <a:cs typeface="Calibri"/>
              </a:rPr>
              <a:t>е</a:t>
            </a:r>
            <a:r>
              <a:rPr sz="1800" b="1" spc="-5" dirty="0">
                <a:solidFill>
                  <a:srgbClr val="FF0000"/>
                </a:solidFill>
                <a:latin typeface="Calibri"/>
                <a:cs typeface="Calibri"/>
              </a:rPr>
              <a:t>нн</a:t>
            </a:r>
            <a:r>
              <a:rPr sz="1800" b="1" spc="-10" dirty="0">
                <a:solidFill>
                  <a:srgbClr val="FF0000"/>
                </a:solidFill>
                <a:latin typeface="Calibri"/>
                <a:cs typeface="Calibri"/>
              </a:rPr>
              <a:t>ы</a:t>
            </a:r>
            <a:r>
              <a:rPr sz="1800" b="1" spc="-5" dirty="0">
                <a:solidFill>
                  <a:srgbClr val="FF0000"/>
                </a:solidFill>
                <a:latin typeface="Calibri"/>
                <a:cs typeface="Calibri"/>
              </a:rPr>
              <a:t>х</a:t>
            </a:r>
            <a:r>
              <a:rPr sz="1800" b="1" dirty="0">
                <a:solidFill>
                  <a:srgbClr val="FF0000"/>
                </a:solidFill>
                <a:latin typeface="Calibri"/>
                <a:cs typeface="Calibri"/>
              </a:rPr>
              <a:t>	</a:t>
            </a:r>
            <a:r>
              <a:rPr sz="1800" b="1" spc="-30" dirty="0">
                <a:solidFill>
                  <a:srgbClr val="FF0000"/>
                </a:solidFill>
                <a:latin typeface="Calibri"/>
                <a:cs typeface="Calibri"/>
              </a:rPr>
              <a:t>д</a:t>
            </a:r>
            <a:r>
              <a:rPr sz="1800" b="1" spc="-10" dirty="0">
                <a:solidFill>
                  <a:srgbClr val="FF0000"/>
                </a:solidFill>
                <a:latin typeface="Calibri"/>
                <a:cs typeface="Calibri"/>
              </a:rPr>
              <a:t>о</a:t>
            </a:r>
            <a:r>
              <a:rPr sz="1800" b="1" spc="-35" dirty="0">
                <a:solidFill>
                  <a:srgbClr val="FF0000"/>
                </a:solidFill>
                <a:latin typeface="Calibri"/>
                <a:cs typeface="Calibri"/>
              </a:rPr>
              <a:t>г</a:t>
            </a:r>
            <a:r>
              <a:rPr sz="1800" b="1" spc="-10" dirty="0">
                <a:solidFill>
                  <a:srgbClr val="FF0000"/>
                </a:solidFill>
                <a:latin typeface="Calibri"/>
                <a:cs typeface="Calibri"/>
              </a:rPr>
              <a:t>о</a:t>
            </a:r>
            <a:r>
              <a:rPr sz="1800" b="1" spc="-30" dirty="0">
                <a:solidFill>
                  <a:srgbClr val="FF0000"/>
                </a:solidFill>
                <a:latin typeface="Calibri"/>
                <a:cs typeface="Calibri"/>
              </a:rPr>
              <a:t>в</a:t>
            </a:r>
            <a:r>
              <a:rPr sz="1800" b="1" spc="-10" dirty="0">
                <a:solidFill>
                  <a:srgbClr val="FF0000"/>
                </a:solidFill>
                <a:latin typeface="Calibri"/>
                <a:cs typeface="Calibri"/>
              </a:rPr>
              <a:t>о</a:t>
            </a:r>
            <a:r>
              <a:rPr sz="1800" b="1" spc="-20" dirty="0">
                <a:solidFill>
                  <a:srgbClr val="FF0000"/>
                </a:solidFill>
                <a:latin typeface="Calibri"/>
                <a:cs typeface="Calibri"/>
              </a:rPr>
              <a:t>р</a:t>
            </a:r>
            <a:r>
              <a:rPr sz="1800" b="1" spc="-10" dirty="0">
                <a:solidFill>
                  <a:srgbClr val="FF0000"/>
                </a:solidFill>
                <a:latin typeface="Calibri"/>
                <a:cs typeface="Calibri"/>
              </a:rPr>
              <a:t>о</a:t>
            </a:r>
            <a:r>
              <a:rPr sz="1800" b="1" dirty="0">
                <a:solidFill>
                  <a:srgbClr val="FF0000"/>
                </a:solidFill>
                <a:latin typeface="Calibri"/>
                <a:cs typeface="Calibri"/>
              </a:rPr>
              <a:t>в	</a:t>
            </a:r>
            <a:r>
              <a:rPr sz="1800" spc="-15" dirty="0">
                <a:latin typeface="Calibri"/>
                <a:cs typeface="Calibri"/>
              </a:rPr>
              <a:t>(у</a:t>
            </a:r>
            <a:r>
              <a:rPr sz="1800" spc="-20" dirty="0">
                <a:latin typeface="Calibri"/>
                <a:cs typeface="Calibri"/>
              </a:rPr>
              <a:t>к</a:t>
            </a:r>
            <a:r>
              <a:rPr sz="1800" dirty="0">
                <a:latin typeface="Calibri"/>
                <a:cs typeface="Calibri"/>
              </a:rPr>
              <a:t>а</a:t>
            </a:r>
            <a:r>
              <a:rPr sz="1800" spc="-20" dirty="0">
                <a:latin typeface="Calibri"/>
                <a:cs typeface="Calibri"/>
              </a:rPr>
              <a:t>з</a:t>
            </a:r>
            <a:r>
              <a:rPr sz="1800" dirty="0">
                <a:latin typeface="Calibri"/>
                <a:cs typeface="Calibri"/>
              </a:rPr>
              <a:t>ы</a:t>
            </a:r>
            <a:r>
              <a:rPr sz="1800" spc="-15" dirty="0">
                <a:latin typeface="Calibri"/>
                <a:cs typeface="Calibri"/>
              </a:rPr>
              <a:t>в</a:t>
            </a:r>
            <a:r>
              <a:rPr sz="1800" dirty="0">
                <a:latin typeface="Calibri"/>
                <a:cs typeface="Calibri"/>
              </a:rPr>
              <a:t>а</a:t>
            </a:r>
            <a:r>
              <a:rPr sz="1800" spc="-10" dirty="0">
                <a:latin typeface="Calibri"/>
                <a:cs typeface="Calibri"/>
              </a:rPr>
              <a:t>е</a:t>
            </a:r>
            <a:r>
              <a:rPr sz="1800" spc="-20" dirty="0">
                <a:latin typeface="Calibri"/>
                <a:cs typeface="Calibri"/>
              </a:rPr>
              <a:t>т</a:t>
            </a:r>
            <a:r>
              <a:rPr sz="1800" spc="-10" dirty="0">
                <a:latin typeface="Calibri"/>
                <a:cs typeface="Calibri"/>
              </a:rPr>
              <a:t>с</a:t>
            </a:r>
            <a:r>
              <a:rPr sz="1800" spc="-5" dirty="0">
                <a:latin typeface="Calibri"/>
                <a:cs typeface="Calibri"/>
              </a:rPr>
              <a:t>я</a:t>
            </a:r>
            <a:r>
              <a:rPr sz="1800" dirty="0">
                <a:latin typeface="Calibri"/>
                <a:cs typeface="Calibri"/>
              </a:rPr>
              <a:t>	</a:t>
            </a:r>
            <a:r>
              <a:rPr sz="1800" spc="-30" dirty="0">
                <a:latin typeface="Calibri"/>
                <a:cs typeface="Calibri"/>
              </a:rPr>
              <a:t>о</a:t>
            </a:r>
            <a:r>
              <a:rPr sz="1800" spc="-105" dirty="0">
                <a:latin typeface="Calibri"/>
                <a:cs typeface="Calibri"/>
              </a:rPr>
              <a:t>т</a:t>
            </a:r>
            <a:r>
              <a:rPr sz="1800" spc="-30" dirty="0">
                <a:latin typeface="Calibri"/>
                <a:cs typeface="Calibri"/>
              </a:rPr>
              <a:t>д</a:t>
            </a:r>
            <a:r>
              <a:rPr sz="1800" spc="-35" dirty="0">
                <a:latin typeface="Calibri"/>
                <a:cs typeface="Calibri"/>
              </a:rPr>
              <a:t>е</a:t>
            </a:r>
            <a:r>
              <a:rPr sz="1800" spc="-10" dirty="0">
                <a:latin typeface="Calibri"/>
                <a:cs typeface="Calibri"/>
              </a:rPr>
              <a:t>ль</a:t>
            </a:r>
            <a:r>
              <a:rPr sz="1800" spc="-5" dirty="0">
                <a:latin typeface="Calibri"/>
                <a:cs typeface="Calibri"/>
              </a:rPr>
              <a:t>н</a:t>
            </a:r>
            <a:r>
              <a:rPr sz="1800" dirty="0">
                <a:latin typeface="Calibri"/>
                <a:cs typeface="Calibri"/>
              </a:rPr>
              <a:t>ы</a:t>
            </a:r>
            <a:r>
              <a:rPr sz="1800" spc="-10" dirty="0">
                <a:latin typeface="Calibri"/>
                <a:cs typeface="Calibri"/>
              </a:rPr>
              <a:t>ми  </a:t>
            </a:r>
            <a:r>
              <a:rPr sz="1800" spc="-15" dirty="0">
                <a:latin typeface="Calibri"/>
                <a:cs typeface="Calibri"/>
              </a:rPr>
              <a:t>подстроками):</a:t>
            </a:r>
            <a:endParaRPr sz="1800" dirty="0">
              <a:latin typeface="Calibri"/>
              <a:cs typeface="Calibri"/>
            </a:endParaRPr>
          </a:p>
          <a:p>
            <a:pPr marL="299085" marR="10160" indent="-286385">
              <a:lnSpc>
                <a:spcPct val="100000"/>
              </a:lnSpc>
              <a:buChar char="•"/>
              <a:tabLst>
                <a:tab pos="299085" algn="l"/>
                <a:tab pos="299720" algn="l"/>
                <a:tab pos="6887209" algn="l"/>
              </a:tabLst>
            </a:pPr>
            <a:r>
              <a:rPr sz="1800" spc="-5" dirty="0">
                <a:latin typeface="Calibri"/>
                <a:cs typeface="Calibri"/>
              </a:rPr>
              <a:t>закупок, </a:t>
            </a:r>
            <a:r>
              <a:rPr sz="1800" spc="-10" dirty="0">
                <a:latin typeface="Calibri"/>
                <a:cs typeface="Calibri"/>
              </a:rPr>
              <a:t>сведения </a:t>
            </a:r>
            <a:r>
              <a:rPr sz="1800" spc="-5" dirty="0">
                <a:latin typeface="Calibri"/>
                <a:cs typeface="Calibri"/>
              </a:rPr>
              <a:t>о </a:t>
            </a:r>
            <a:r>
              <a:rPr sz="1800" spc="-15" dirty="0">
                <a:latin typeface="Calibri"/>
                <a:cs typeface="Calibri"/>
              </a:rPr>
              <a:t>которых </a:t>
            </a:r>
            <a:r>
              <a:rPr sz="1800" spc="-10" dirty="0">
                <a:latin typeface="Calibri"/>
                <a:cs typeface="Calibri"/>
              </a:rPr>
              <a:t>не </a:t>
            </a:r>
            <a:r>
              <a:rPr sz="1800" spc="-25" dirty="0">
                <a:latin typeface="Calibri"/>
                <a:cs typeface="Calibri"/>
              </a:rPr>
              <a:t>подлежат </a:t>
            </a:r>
            <a:r>
              <a:rPr sz="1800" spc="-10" dirty="0">
                <a:latin typeface="Calibri"/>
                <a:cs typeface="Calibri"/>
              </a:rPr>
              <a:t>размещению  </a:t>
            </a:r>
            <a:r>
              <a:rPr sz="1800" spc="105" dirty="0">
                <a:latin typeface="Calibri"/>
                <a:cs typeface="Calibri"/>
              </a:rPr>
              <a:t> </a:t>
            </a:r>
            <a:r>
              <a:rPr sz="1800" dirty="0">
                <a:latin typeface="Calibri"/>
                <a:cs typeface="Calibri"/>
              </a:rPr>
              <a:t>в</a:t>
            </a:r>
            <a:r>
              <a:rPr sz="1800" spc="120" dirty="0">
                <a:latin typeface="Calibri"/>
                <a:cs typeface="Calibri"/>
              </a:rPr>
              <a:t> </a:t>
            </a:r>
            <a:r>
              <a:rPr sz="1800" spc="-10" dirty="0">
                <a:latin typeface="Calibri"/>
                <a:cs typeface="Calibri"/>
              </a:rPr>
              <a:t>единой	</a:t>
            </a:r>
            <a:r>
              <a:rPr sz="1800" spc="-5" dirty="0">
                <a:latin typeface="Calibri"/>
                <a:cs typeface="Calibri"/>
              </a:rPr>
              <a:t>информационной </a:t>
            </a:r>
            <a:r>
              <a:rPr sz="1800" spc="-15" dirty="0">
                <a:latin typeface="Calibri"/>
                <a:cs typeface="Calibri"/>
              </a:rPr>
              <a:t>системе </a:t>
            </a:r>
            <a:r>
              <a:rPr sz="1800" dirty="0">
                <a:latin typeface="Calibri"/>
                <a:cs typeface="Calibri"/>
              </a:rPr>
              <a:t>в</a:t>
            </a:r>
            <a:r>
              <a:rPr sz="1800" spc="300" dirty="0">
                <a:latin typeface="Calibri"/>
                <a:cs typeface="Calibri"/>
              </a:rPr>
              <a:t> </a:t>
            </a:r>
            <a:r>
              <a:rPr sz="1800" spc="-10" dirty="0">
                <a:latin typeface="Calibri"/>
                <a:cs typeface="Calibri"/>
              </a:rPr>
              <a:t>соответствии</a:t>
            </a:r>
            <a:r>
              <a:rPr sz="1800" spc="90" dirty="0">
                <a:latin typeface="Calibri"/>
                <a:cs typeface="Calibri"/>
              </a:rPr>
              <a:t> </a:t>
            </a:r>
            <a:r>
              <a:rPr sz="1800" dirty="0">
                <a:latin typeface="Calibri"/>
                <a:cs typeface="Calibri"/>
              </a:rPr>
              <a:t>с  </a:t>
            </a:r>
            <a:r>
              <a:rPr sz="1800" spc="-5" dirty="0">
                <a:latin typeface="Calibri"/>
                <a:cs typeface="Calibri"/>
              </a:rPr>
              <a:t>частью </a:t>
            </a:r>
            <a:r>
              <a:rPr sz="1800" dirty="0">
                <a:latin typeface="Calibri"/>
                <a:cs typeface="Calibri"/>
              </a:rPr>
              <a:t>15 </a:t>
            </a:r>
            <a:r>
              <a:rPr sz="1800" spc="-5" dirty="0">
                <a:latin typeface="Calibri"/>
                <a:cs typeface="Calibri"/>
              </a:rPr>
              <a:t>статьи </a:t>
            </a:r>
            <a:r>
              <a:rPr sz="1800" dirty="0">
                <a:latin typeface="Calibri"/>
                <a:cs typeface="Calibri"/>
              </a:rPr>
              <a:t>4 №</a:t>
            </a:r>
            <a:r>
              <a:rPr sz="1800" spc="145" dirty="0">
                <a:latin typeface="Calibri"/>
                <a:cs typeface="Calibri"/>
              </a:rPr>
              <a:t> </a:t>
            </a:r>
            <a:r>
              <a:rPr sz="1800" spc="-5" dirty="0">
                <a:latin typeface="Calibri"/>
                <a:cs typeface="Calibri"/>
              </a:rPr>
              <a:t>223-ФЗ;</a:t>
            </a:r>
            <a:endParaRPr sz="1800" dirty="0">
              <a:latin typeface="Calibri"/>
              <a:cs typeface="Calibri"/>
            </a:endParaRPr>
          </a:p>
          <a:p>
            <a:pPr marL="13335">
              <a:lnSpc>
                <a:spcPct val="100000"/>
              </a:lnSpc>
            </a:pPr>
            <a:r>
              <a:rPr sz="1800" b="1" spc="-5" dirty="0">
                <a:solidFill>
                  <a:srgbClr val="7030A0"/>
                </a:solidFill>
                <a:latin typeface="Calibri"/>
                <a:cs typeface="Calibri"/>
              </a:rPr>
              <a:t>НЕ </a:t>
            </a:r>
            <a:r>
              <a:rPr sz="1800" b="1" spc="-25" dirty="0">
                <a:solidFill>
                  <a:srgbClr val="7030A0"/>
                </a:solidFill>
                <a:latin typeface="Calibri"/>
                <a:cs typeface="Calibri"/>
              </a:rPr>
              <a:t>РАЗМЕЩАЕМ</a:t>
            </a:r>
            <a:r>
              <a:rPr sz="1800" b="1" spc="-125" dirty="0">
                <a:solidFill>
                  <a:srgbClr val="7030A0"/>
                </a:solidFill>
                <a:latin typeface="Calibri"/>
                <a:cs typeface="Calibri"/>
              </a:rPr>
              <a:t> </a:t>
            </a:r>
            <a:r>
              <a:rPr sz="1800" b="1" spc="-25" dirty="0">
                <a:solidFill>
                  <a:srgbClr val="7030A0"/>
                </a:solidFill>
                <a:latin typeface="Calibri"/>
                <a:cs typeface="Calibri"/>
              </a:rPr>
              <a:t>ВСЕГДА</a:t>
            </a:r>
            <a:endParaRPr sz="1800" dirty="0">
              <a:solidFill>
                <a:srgbClr val="7030A0"/>
              </a:solidFill>
              <a:latin typeface="Calibri"/>
              <a:cs typeface="Calibri"/>
            </a:endParaRPr>
          </a:p>
          <a:p>
            <a:pPr marL="299720" marR="5715" indent="-287020">
              <a:lnSpc>
                <a:spcPct val="100000"/>
              </a:lnSpc>
              <a:buChar char="•"/>
              <a:tabLst>
                <a:tab pos="299085" algn="l"/>
                <a:tab pos="299720" algn="l"/>
                <a:tab pos="7879715" algn="l"/>
              </a:tabLst>
            </a:pPr>
            <a:r>
              <a:rPr sz="1800" spc="-5" dirty="0">
                <a:latin typeface="Calibri"/>
                <a:cs typeface="Calibri"/>
              </a:rPr>
              <a:t>закупок,</a:t>
            </a:r>
            <a:r>
              <a:rPr sz="1800" spc="260" dirty="0">
                <a:latin typeface="Calibri"/>
                <a:cs typeface="Calibri"/>
              </a:rPr>
              <a:t> </a:t>
            </a:r>
            <a:r>
              <a:rPr sz="1800" spc="-10" dirty="0">
                <a:latin typeface="Calibri"/>
                <a:cs typeface="Calibri"/>
              </a:rPr>
              <a:t>указанных</a:t>
            </a:r>
            <a:r>
              <a:rPr sz="1800" spc="265" dirty="0">
                <a:latin typeface="Calibri"/>
                <a:cs typeface="Calibri"/>
              </a:rPr>
              <a:t> </a:t>
            </a:r>
            <a:r>
              <a:rPr sz="1800" dirty="0">
                <a:latin typeface="Calibri"/>
                <a:cs typeface="Calibri"/>
              </a:rPr>
              <a:t>в</a:t>
            </a:r>
            <a:r>
              <a:rPr sz="1800" spc="280" dirty="0">
                <a:latin typeface="Calibri"/>
                <a:cs typeface="Calibri"/>
              </a:rPr>
              <a:t> </a:t>
            </a:r>
            <a:r>
              <a:rPr sz="1800" spc="-10" dirty="0">
                <a:latin typeface="Calibri"/>
                <a:cs typeface="Calibri"/>
              </a:rPr>
              <a:t>пунктах</a:t>
            </a:r>
            <a:r>
              <a:rPr sz="1800" spc="265" dirty="0">
                <a:latin typeface="Calibri"/>
                <a:cs typeface="Calibri"/>
              </a:rPr>
              <a:t> </a:t>
            </a:r>
            <a:r>
              <a:rPr sz="1800" dirty="0">
                <a:latin typeface="Calibri"/>
                <a:cs typeface="Calibri"/>
              </a:rPr>
              <a:t>1</a:t>
            </a:r>
            <a:r>
              <a:rPr sz="1800" spc="280" dirty="0">
                <a:latin typeface="Calibri"/>
                <a:cs typeface="Calibri"/>
              </a:rPr>
              <a:t> </a:t>
            </a:r>
            <a:r>
              <a:rPr sz="1800" dirty="0">
                <a:latin typeface="Calibri"/>
                <a:cs typeface="Calibri"/>
              </a:rPr>
              <a:t>-</a:t>
            </a:r>
            <a:r>
              <a:rPr sz="1800" spc="280" dirty="0">
                <a:latin typeface="Calibri"/>
                <a:cs typeface="Calibri"/>
              </a:rPr>
              <a:t> </a:t>
            </a:r>
            <a:r>
              <a:rPr sz="1800" dirty="0">
                <a:latin typeface="Calibri"/>
                <a:cs typeface="Calibri"/>
              </a:rPr>
              <a:t>3</a:t>
            </a:r>
            <a:r>
              <a:rPr sz="1800" spc="280" dirty="0">
                <a:latin typeface="Calibri"/>
                <a:cs typeface="Calibri"/>
              </a:rPr>
              <a:t> </a:t>
            </a:r>
            <a:r>
              <a:rPr sz="1800" spc="-5" dirty="0">
                <a:latin typeface="Calibri"/>
                <a:cs typeface="Calibri"/>
              </a:rPr>
              <a:t>части</a:t>
            </a:r>
            <a:r>
              <a:rPr sz="1800" spc="275" dirty="0">
                <a:latin typeface="Calibri"/>
                <a:cs typeface="Calibri"/>
              </a:rPr>
              <a:t> </a:t>
            </a:r>
            <a:r>
              <a:rPr sz="1800" dirty="0">
                <a:latin typeface="Calibri"/>
                <a:cs typeface="Calibri"/>
              </a:rPr>
              <a:t>15</a:t>
            </a:r>
            <a:r>
              <a:rPr sz="1800" spc="275" dirty="0">
                <a:latin typeface="Calibri"/>
                <a:cs typeface="Calibri"/>
              </a:rPr>
              <a:t> </a:t>
            </a:r>
            <a:r>
              <a:rPr sz="1800" spc="-5" dirty="0">
                <a:latin typeface="Calibri"/>
                <a:cs typeface="Calibri"/>
              </a:rPr>
              <a:t>статьи</a:t>
            </a:r>
            <a:r>
              <a:rPr sz="1800" spc="275" dirty="0">
                <a:latin typeface="Calibri"/>
                <a:cs typeface="Calibri"/>
              </a:rPr>
              <a:t> </a:t>
            </a:r>
            <a:r>
              <a:rPr sz="1800" dirty="0">
                <a:latin typeface="Calibri"/>
                <a:cs typeface="Calibri"/>
              </a:rPr>
              <a:t>4</a:t>
            </a:r>
            <a:r>
              <a:rPr sz="1800" spc="280" dirty="0">
                <a:latin typeface="Calibri"/>
                <a:cs typeface="Calibri"/>
              </a:rPr>
              <a:t> </a:t>
            </a:r>
            <a:r>
              <a:rPr sz="1800" dirty="0">
                <a:latin typeface="Calibri"/>
                <a:cs typeface="Calibri"/>
              </a:rPr>
              <a:t>№</a:t>
            </a:r>
            <a:r>
              <a:rPr sz="1800" spc="280" dirty="0">
                <a:latin typeface="Calibri"/>
                <a:cs typeface="Calibri"/>
              </a:rPr>
              <a:t> </a:t>
            </a:r>
            <a:r>
              <a:rPr sz="1800" spc="-10" dirty="0">
                <a:latin typeface="Calibri"/>
                <a:cs typeface="Calibri"/>
              </a:rPr>
              <a:t>223-ФЗ,</a:t>
            </a:r>
            <a:r>
              <a:rPr sz="1800" spc="270" dirty="0">
                <a:latin typeface="Calibri"/>
                <a:cs typeface="Calibri"/>
              </a:rPr>
              <a:t> </a:t>
            </a:r>
            <a:r>
              <a:rPr sz="1800" dirty="0">
                <a:latin typeface="Calibri"/>
                <a:cs typeface="Calibri"/>
              </a:rPr>
              <a:t>в</a:t>
            </a:r>
            <a:r>
              <a:rPr sz="1800" spc="280" dirty="0">
                <a:latin typeface="Calibri"/>
                <a:cs typeface="Calibri"/>
              </a:rPr>
              <a:t> </a:t>
            </a:r>
            <a:r>
              <a:rPr sz="1800" spc="-5" dirty="0">
                <a:latin typeface="Calibri"/>
                <a:cs typeface="Calibri"/>
              </a:rPr>
              <a:t>случае	принятия  </a:t>
            </a:r>
            <a:r>
              <a:rPr sz="1800" spc="-15" dirty="0">
                <a:latin typeface="Calibri"/>
                <a:cs typeface="Calibri"/>
              </a:rPr>
              <a:t>заказчиком</a:t>
            </a:r>
            <a:r>
              <a:rPr sz="1800" spc="110" dirty="0">
                <a:latin typeface="Calibri"/>
                <a:cs typeface="Calibri"/>
              </a:rPr>
              <a:t> </a:t>
            </a:r>
            <a:r>
              <a:rPr sz="1800" spc="-5" dirty="0">
                <a:latin typeface="Calibri"/>
                <a:cs typeface="Calibri"/>
              </a:rPr>
              <a:t>решения</a:t>
            </a:r>
            <a:r>
              <a:rPr sz="1800" spc="254" dirty="0">
                <a:latin typeface="Calibri"/>
                <a:cs typeface="Calibri"/>
              </a:rPr>
              <a:t> </a:t>
            </a:r>
            <a:r>
              <a:rPr sz="1800" spc="-5" dirty="0">
                <a:latin typeface="Calibri"/>
                <a:cs typeface="Calibri"/>
              </a:rPr>
              <a:t>о  неразмещении </a:t>
            </a:r>
            <a:r>
              <a:rPr sz="1800" spc="-10" dirty="0">
                <a:latin typeface="Calibri"/>
                <a:cs typeface="Calibri"/>
              </a:rPr>
              <a:t>сведений </a:t>
            </a:r>
            <a:r>
              <a:rPr sz="1800" spc="-5" dirty="0">
                <a:latin typeface="Calibri"/>
                <a:cs typeface="Calibri"/>
              </a:rPr>
              <a:t>о таких </a:t>
            </a:r>
            <a:r>
              <a:rPr sz="1800" spc="-10" dirty="0">
                <a:latin typeface="Calibri"/>
                <a:cs typeface="Calibri"/>
              </a:rPr>
              <a:t>закупках </a:t>
            </a:r>
            <a:r>
              <a:rPr sz="1800" dirty="0">
                <a:latin typeface="Calibri"/>
                <a:cs typeface="Calibri"/>
              </a:rPr>
              <a:t>в  </a:t>
            </a:r>
            <a:r>
              <a:rPr sz="1800" spc="-10" dirty="0">
                <a:latin typeface="Calibri"/>
                <a:cs typeface="Calibri"/>
              </a:rPr>
              <a:t>единой </a:t>
            </a:r>
            <a:r>
              <a:rPr sz="1800" spc="-5" dirty="0">
                <a:latin typeface="Calibri"/>
                <a:cs typeface="Calibri"/>
              </a:rPr>
              <a:t>информационной</a:t>
            </a:r>
            <a:r>
              <a:rPr sz="1800" spc="-80" dirty="0">
                <a:latin typeface="Calibri"/>
                <a:cs typeface="Calibri"/>
              </a:rPr>
              <a:t> </a:t>
            </a:r>
            <a:r>
              <a:rPr sz="1800" spc="-10" dirty="0">
                <a:latin typeface="Calibri"/>
                <a:cs typeface="Calibri"/>
              </a:rPr>
              <a:t>системе;</a:t>
            </a:r>
            <a:endParaRPr sz="1800" dirty="0">
              <a:latin typeface="Calibri"/>
              <a:cs typeface="Calibri"/>
            </a:endParaRPr>
          </a:p>
          <a:p>
            <a:pPr marL="12700">
              <a:lnSpc>
                <a:spcPct val="100000"/>
              </a:lnSpc>
            </a:pPr>
            <a:r>
              <a:rPr sz="1800" b="1" spc="-5" dirty="0">
                <a:solidFill>
                  <a:srgbClr val="7030A0"/>
                </a:solidFill>
                <a:latin typeface="Calibri"/>
                <a:cs typeface="Calibri"/>
              </a:rPr>
              <a:t>НЕ </a:t>
            </a:r>
            <a:r>
              <a:rPr sz="1800" b="1" spc="-25" dirty="0">
                <a:solidFill>
                  <a:srgbClr val="7030A0"/>
                </a:solidFill>
                <a:latin typeface="Calibri"/>
                <a:cs typeface="Calibri"/>
              </a:rPr>
              <a:t>РАЗМЕЩАЕМ</a:t>
            </a:r>
            <a:r>
              <a:rPr sz="1800" b="1" spc="-114" dirty="0">
                <a:solidFill>
                  <a:srgbClr val="7030A0"/>
                </a:solidFill>
                <a:latin typeface="Calibri"/>
                <a:cs typeface="Calibri"/>
              </a:rPr>
              <a:t> </a:t>
            </a:r>
            <a:r>
              <a:rPr sz="1800" b="1" spc="-25" dirty="0">
                <a:solidFill>
                  <a:srgbClr val="7030A0"/>
                </a:solidFill>
                <a:latin typeface="Calibri"/>
                <a:cs typeface="Calibri"/>
              </a:rPr>
              <a:t>ИНОГДА</a:t>
            </a:r>
            <a:endParaRPr sz="1800" dirty="0">
              <a:solidFill>
                <a:srgbClr val="7030A0"/>
              </a:solidFill>
              <a:latin typeface="Calibri"/>
              <a:cs typeface="Calibri"/>
            </a:endParaRPr>
          </a:p>
          <a:p>
            <a:pPr marL="299085" indent="-286385">
              <a:lnSpc>
                <a:spcPct val="100000"/>
              </a:lnSpc>
              <a:buChar char="•"/>
              <a:tabLst>
                <a:tab pos="299085" algn="l"/>
                <a:tab pos="299720" algn="l"/>
              </a:tabLst>
            </a:pPr>
            <a:r>
              <a:rPr sz="1800" spc="-5" dirty="0">
                <a:latin typeface="Calibri"/>
                <a:cs typeface="Calibri"/>
              </a:rPr>
              <a:t>закупок </a:t>
            </a:r>
            <a:r>
              <a:rPr sz="1800" dirty="0">
                <a:latin typeface="Calibri"/>
                <a:cs typeface="Calibri"/>
              </a:rPr>
              <a:t>у </a:t>
            </a:r>
            <a:r>
              <a:rPr sz="1800" spc="-10" dirty="0">
                <a:latin typeface="Calibri"/>
                <a:cs typeface="Calibri"/>
              </a:rPr>
              <a:t>единственного </a:t>
            </a:r>
            <a:r>
              <a:rPr sz="1800" spc="-5" dirty="0">
                <a:latin typeface="Calibri"/>
                <a:cs typeface="Calibri"/>
              </a:rPr>
              <a:t>поставщика </a:t>
            </a:r>
            <a:r>
              <a:rPr sz="1800" spc="-10" dirty="0">
                <a:latin typeface="Calibri"/>
                <a:cs typeface="Calibri"/>
              </a:rPr>
              <a:t>(исполнителя, </a:t>
            </a:r>
            <a:r>
              <a:rPr sz="1800" spc="-15" dirty="0">
                <a:latin typeface="Calibri"/>
                <a:cs typeface="Calibri"/>
              </a:rPr>
              <a:t>подрядчика),  </a:t>
            </a:r>
            <a:r>
              <a:rPr sz="1800" spc="-10" dirty="0">
                <a:latin typeface="Calibri"/>
                <a:cs typeface="Calibri"/>
              </a:rPr>
              <a:t>предусмотренных </a:t>
            </a:r>
            <a:r>
              <a:rPr sz="1800" spc="-5" dirty="0">
                <a:latin typeface="Calibri"/>
                <a:cs typeface="Calibri"/>
              </a:rPr>
              <a:t>статьей </a:t>
            </a:r>
            <a:r>
              <a:rPr sz="1800" dirty="0">
                <a:latin typeface="Calibri"/>
                <a:cs typeface="Calibri"/>
              </a:rPr>
              <a:t>3.6 №</a:t>
            </a:r>
            <a:r>
              <a:rPr sz="1800" spc="-40" dirty="0">
                <a:latin typeface="Calibri"/>
                <a:cs typeface="Calibri"/>
              </a:rPr>
              <a:t> </a:t>
            </a:r>
            <a:r>
              <a:rPr sz="1800" spc="-5" dirty="0">
                <a:latin typeface="Calibri"/>
                <a:cs typeface="Calibri"/>
              </a:rPr>
              <a:t>223-ФЗ;</a:t>
            </a:r>
            <a:endParaRPr sz="1800" dirty="0">
              <a:latin typeface="Calibri"/>
              <a:cs typeface="Calibri"/>
            </a:endParaRPr>
          </a:p>
          <a:p>
            <a:pPr marL="12700">
              <a:lnSpc>
                <a:spcPct val="100000"/>
              </a:lnSpc>
            </a:pPr>
            <a:r>
              <a:rPr lang="ru-RU" sz="1800" b="1" spc="-5" dirty="0" smtClean="0">
                <a:solidFill>
                  <a:srgbClr val="7030A0"/>
                </a:solidFill>
                <a:latin typeface="Calibri"/>
                <a:cs typeface="Calibri"/>
              </a:rPr>
              <a:t>все у </a:t>
            </a:r>
            <a:r>
              <a:rPr lang="ru-RU" b="1" spc="-5" dirty="0" err="1" smtClean="0">
                <a:solidFill>
                  <a:srgbClr val="7030A0"/>
                </a:solidFill>
                <a:latin typeface="Calibri"/>
                <a:cs typeface="Calibri"/>
              </a:rPr>
              <a:t>едпоставщика</a:t>
            </a:r>
            <a:endParaRPr sz="1800" dirty="0">
              <a:solidFill>
                <a:srgbClr val="7030A0"/>
              </a:solidFill>
              <a:latin typeface="Calibri"/>
              <a:cs typeface="Calibri"/>
            </a:endParaRPr>
          </a:p>
          <a:p>
            <a:pPr marL="299085" marR="5080" indent="-286385">
              <a:lnSpc>
                <a:spcPct val="100000"/>
              </a:lnSpc>
              <a:buChar char="•"/>
              <a:tabLst>
                <a:tab pos="299085" algn="l"/>
                <a:tab pos="299720" algn="l"/>
                <a:tab pos="5245735" algn="l"/>
                <a:tab pos="7929880" algn="l"/>
              </a:tabLst>
            </a:pPr>
            <a:r>
              <a:rPr sz="1800" spc="-10" dirty="0">
                <a:latin typeface="Calibri"/>
                <a:cs typeface="Calibri"/>
              </a:rPr>
              <a:t>конкурентных закупок, признанных несостоявшимися (в </a:t>
            </a:r>
            <a:r>
              <a:rPr sz="1800" spc="-15" dirty="0">
                <a:latin typeface="Calibri"/>
                <a:cs typeface="Calibri"/>
              </a:rPr>
              <a:t>связи </a:t>
            </a:r>
            <a:r>
              <a:rPr sz="1800" dirty="0">
                <a:latin typeface="Calibri"/>
                <a:cs typeface="Calibri"/>
              </a:rPr>
              <a:t>с </a:t>
            </a:r>
            <a:r>
              <a:rPr sz="1800" spc="-10" dirty="0">
                <a:latin typeface="Calibri"/>
                <a:cs typeface="Calibri"/>
              </a:rPr>
              <a:t>тем,   </a:t>
            </a:r>
            <a:r>
              <a:rPr sz="1800" spc="120" dirty="0">
                <a:latin typeface="Calibri"/>
                <a:cs typeface="Calibri"/>
              </a:rPr>
              <a:t> </a:t>
            </a:r>
            <a:r>
              <a:rPr sz="1800" spc="-15" dirty="0">
                <a:latin typeface="Calibri"/>
                <a:cs typeface="Calibri"/>
              </a:rPr>
              <a:t>что</a:t>
            </a:r>
            <a:r>
              <a:rPr sz="1800" spc="155" dirty="0">
                <a:latin typeface="Calibri"/>
                <a:cs typeface="Calibri"/>
              </a:rPr>
              <a:t> </a:t>
            </a:r>
            <a:r>
              <a:rPr sz="1800" spc="-10" dirty="0">
                <a:latin typeface="Calibri"/>
                <a:cs typeface="Calibri"/>
              </a:rPr>
              <a:t>на	</a:t>
            </a:r>
            <a:r>
              <a:rPr sz="1800" spc="-5" dirty="0">
                <a:latin typeface="Calibri"/>
                <a:cs typeface="Calibri"/>
              </a:rPr>
              <a:t>участие </a:t>
            </a:r>
            <a:r>
              <a:rPr sz="1800" dirty="0">
                <a:latin typeface="Calibri"/>
                <a:cs typeface="Calibri"/>
              </a:rPr>
              <a:t>в </a:t>
            </a:r>
            <a:r>
              <a:rPr sz="1800" spc="-15" dirty="0">
                <a:latin typeface="Calibri"/>
                <a:cs typeface="Calibri"/>
              </a:rPr>
              <a:t>закупке </a:t>
            </a:r>
            <a:r>
              <a:rPr sz="1800" spc="25" dirty="0">
                <a:latin typeface="Calibri"/>
                <a:cs typeface="Calibri"/>
              </a:rPr>
              <a:t> </a:t>
            </a:r>
            <a:r>
              <a:rPr sz="1800" spc="-20" dirty="0">
                <a:latin typeface="Calibri"/>
                <a:cs typeface="Calibri"/>
              </a:rPr>
              <a:t>подана</a:t>
            </a:r>
            <a:r>
              <a:rPr sz="1800" spc="135" dirty="0">
                <a:latin typeface="Calibri"/>
                <a:cs typeface="Calibri"/>
              </a:rPr>
              <a:t> </a:t>
            </a:r>
            <a:r>
              <a:rPr sz="1800" spc="-20" dirty="0">
                <a:latin typeface="Calibri"/>
                <a:cs typeface="Calibri"/>
              </a:rPr>
              <a:t>только </a:t>
            </a:r>
            <a:r>
              <a:rPr sz="1800" spc="-5" dirty="0">
                <a:latin typeface="Calibri"/>
                <a:cs typeface="Calibri"/>
              </a:rPr>
              <a:t> </a:t>
            </a:r>
            <a:r>
              <a:rPr sz="1800" spc="-20" dirty="0">
                <a:latin typeface="Calibri"/>
                <a:cs typeface="Calibri"/>
              </a:rPr>
              <a:t>одна  </a:t>
            </a:r>
            <a:r>
              <a:rPr sz="1800" spc="-15" dirty="0">
                <a:latin typeface="Calibri"/>
                <a:cs typeface="Calibri"/>
              </a:rPr>
              <a:t>заявка  </a:t>
            </a:r>
            <a:r>
              <a:rPr sz="1800" dirty="0">
                <a:latin typeface="Calibri"/>
                <a:cs typeface="Calibri"/>
              </a:rPr>
              <a:t>и  с  </a:t>
            </a:r>
            <a:r>
              <a:rPr sz="1800" spc="-10" dirty="0">
                <a:latin typeface="Calibri"/>
                <a:cs typeface="Calibri"/>
              </a:rPr>
              <a:t>участником, </a:t>
            </a:r>
            <a:r>
              <a:rPr sz="1800" spc="235" dirty="0">
                <a:latin typeface="Calibri"/>
                <a:cs typeface="Calibri"/>
              </a:rPr>
              <a:t> </a:t>
            </a:r>
            <a:r>
              <a:rPr sz="1800" spc="-15" dirty="0" err="1">
                <a:latin typeface="Calibri"/>
                <a:cs typeface="Calibri"/>
              </a:rPr>
              <a:t>подавшим</a:t>
            </a:r>
            <a:r>
              <a:rPr sz="1800" spc="-15" dirty="0">
                <a:latin typeface="Calibri"/>
                <a:cs typeface="Calibri"/>
              </a:rPr>
              <a:t> </a:t>
            </a:r>
            <a:r>
              <a:rPr sz="1800" spc="45" dirty="0">
                <a:latin typeface="Calibri"/>
                <a:cs typeface="Calibri"/>
              </a:rPr>
              <a:t> </a:t>
            </a:r>
            <a:r>
              <a:rPr sz="1800" spc="-10" dirty="0" err="1" smtClean="0">
                <a:latin typeface="Calibri"/>
                <a:cs typeface="Calibri"/>
              </a:rPr>
              <a:t>такую</a:t>
            </a:r>
            <a:r>
              <a:rPr lang="ru-RU" spc="-10" dirty="0">
                <a:latin typeface="Calibri"/>
                <a:cs typeface="Calibri"/>
              </a:rPr>
              <a:t> </a:t>
            </a:r>
            <a:r>
              <a:rPr sz="1800" spc="-15" dirty="0" err="1" smtClean="0">
                <a:latin typeface="Calibri"/>
                <a:cs typeface="Calibri"/>
              </a:rPr>
              <a:t>заявку</a:t>
            </a:r>
            <a:r>
              <a:rPr sz="1800" spc="-15" dirty="0">
                <a:latin typeface="Calibri"/>
                <a:cs typeface="Calibri"/>
              </a:rPr>
              <a:t>,  </a:t>
            </a:r>
            <a:r>
              <a:rPr sz="1800" spc="-5" dirty="0">
                <a:latin typeface="Calibri"/>
                <a:cs typeface="Calibri"/>
              </a:rPr>
              <a:t>заключен  </a:t>
            </a:r>
            <a:r>
              <a:rPr sz="1800" spc="-10" dirty="0">
                <a:latin typeface="Calibri"/>
                <a:cs typeface="Calibri"/>
              </a:rPr>
              <a:t>договор,  </a:t>
            </a:r>
            <a:r>
              <a:rPr sz="1800" dirty="0">
                <a:latin typeface="Calibri"/>
                <a:cs typeface="Calibri"/>
              </a:rPr>
              <a:t>а  </a:t>
            </a:r>
            <a:r>
              <a:rPr sz="1800" spc="-10" dirty="0">
                <a:latin typeface="Calibri"/>
                <a:cs typeface="Calibri"/>
              </a:rPr>
              <a:t>также  </a:t>
            </a:r>
            <a:r>
              <a:rPr sz="1800" dirty="0">
                <a:latin typeface="Calibri"/>
                <a:cs typeface="Calibri"/>
              </a:rPr>
              <a:t>в  </a:t>
            </a:r>
            <a:r>
              <a:rPr sz="1800" spc="-10" dirty="0">
                <a:latin typeface="Calibri"/>
                <a:cs typeface="Calibri"/>
              </a:rPr>
              <a:t>связи  </a:t>
            </a:r>
            <a:r>
              <a:rPr sz="1800" dirty="0">
                <a:latin typeface="Calibri"/>
                <a:cs typeface="Calibri"/>
              </a:rPr>
              <a:t>с  </a:t>
            </a:r>
            <a:r>
              <a:rPr sz="1800" spc="-10" dirty="0">
                <a:latin typeface="Calibri"/>
                <a:cs typeface="Calibri"/>
              </a:rPr>
              <a:t>тем,  </a:t>
            </a:r>
            <a:r>
              <a:rPr sz="1800" spc="-15" dirty="0" err="1">
                <a:latin typeface="Calibri"/>
                <a:cs typeface="Calibri"/>
              </a:rPr>
              <a:t>что</a:t>
            </a:r>
            <a:r>
              <a:rPr sz="1800" spc="-15" dirty="0">
                <a:latin typeface="Calibri"/>
                <a:cs typeface="Calibri"/>
              </a:rPr>
              <a:t> </a:t>
            </a:r>
            <a:r>
              <a:rPr sz="1800" spc="345" dirty="0">
                <a:latin typeface="Calibri"/>
                <a:cs typeface="Calibri"/>
              </a:rPr>
              <a:t> </a:t>
            </a:r>
            <a:r>
              <a:rPr sz="1800" spc="-5" dirty="0" err="1" smtClean="0">
                <a:latin typeface="Calibri"/>
                <a:cs typeface="Calibri"/>
              </a:rPr>
              <a:t>по</a:t>
            </a:r>
            <a:r>
              <a:rPr lang="ru-RU" sz="1800" spc="-5" dirty="0" smtClean="0">
                <a:latin typeface="Calibri"/>
                <a:cs typeface="Calibri"/>
              </a:rPr>
              <a:t> результатам проведения закупки отклонены все заявки, кроме заявки, поданной участнико</a:t>
            </a:r>
            <a:r>
              <a:rPr lang="ru-RU" spc="-5" dirty="0" smtClean="0">
                <a:latin typeface="Calibri"/>
                <a:cs typeface="Calibri"/>
              </a:rPr>
              <a:t>м закупки, с которым </a:t>
            </a:r>
            <a:r>
              <a:rPr lang="ru-RU" spc="-5" dirty="0" err="1" smtClean="0">
                <a:latin typeface="Calibri"/>
                <a:cs typeface="Calibri"/>
              </a:rPr>
              <a:t>заключе</a:t>
            </a:r>
            <a:r>
              <a:rPr lang="ru-RU" spc="-5" dirty="0" smtClean="0">
                <a:latin typeface="Calibri"/>
                <a:cs typeface="Calibri"/>
              </a:rPr>
              <a:t> договор).</a:t>
            </a:r>
          </a:p>
          <a:p>
            <a:pPr marL="299085" marR="5080" indent="-286385">
              <a:buFontTx/>
              <a:buChar char="•"/>
              <a:tabLst>
                <a:tab pos="299085" algn="l"/>
                <a:tab pos="299720" algn="l"/>
                <a:tab pos="5245735" algn="l"/>
                <a:tab pos="7929880" algn="l"/>
              </a:tabLst>
            </a:pPr>
            <a:r>
              <a:rPr lang="ru-RU" b="1" spc="-5" dirty="0">
                <a:solidFill>
                  <a:srgbClr val="7030A0"/>
                </a:solidFill>
                <a:cs typeface="Calibri"/>
              </a:rPr>
              <a:t>ЕП </a:t>
            </a:r>
            <a:r>
              <a:rPr lang="ru-RU" b="1" spc="-10" dirty="0">
                <a:solidFill>
                  <a:srgbClr val="7030A0"/>
                </a:solidFill>
                <a:cs typeface="Calibri"/>
              </a:rPr>
              <a:t>ПО </a:t>
            </a:r>
            <a:r>
              <a:rPr lang="ru-RU" b="1" spc="-45" dirty="0">
                <a:solidFill>
                  <a:srgbClr val="7030A0"/>
                </a:solidFill>
                <a:cs typeface="Calibri"/>
              </a:rPr>
              <a:t>ИТОГАМ</a:t>
            </a:r>
            <a:r>
              <a:rPr lang="ru-RU" b="1" spc="10" dirty="0">
                <a:solidFill>
                  <a:srgbClr val="7030A0"/>
                </a:solidFill>
                <a:cs typeface="Calibri"/>
              </a:rPr>
              <a:t> </a:t>
            </a:r>
            <a:r>
              <a:rPr lang="ru-RU" b="1" spc="-25" dirty="0">
                <a:solidFill>
                  <a:srgbClr val="7030A0"/>
                </a:solidFill>
                <a:cs typeface="Calibri"/>
              </a:rPr>
              <a:t>НЕСОСТОЯВШЕЙСЯ ЗАКУПКИ</a:t>
            </a:r>
            <a:endParaRPr lang="ru-RU" dirty="0">
              <a:solidFill>
                <a:srgbClr val="7030A0"/>
              </a:solidFill>
              <a:cs typeface="Calibri"/>
            </a:endParaRPr>
          </a:p>
          <a:p>
            <a:pPr marL="299085" marR="5080" indent="-286385">
              <a:lnSpc>
                <a:spcPct val="100000"/>
              </a:lnSpc>
              <a:buChar char="•"/>
              <a:tabLst>
                <a:tab pos="299085" algn="l"/>
                <a:tab pos="299720" algn="l"/>
                <a:tab pos="5245735" algn="l"/>
                <a:tab pos="7929880" algn="l"/>
              </a:tabLst>
            </a:pPr>
            <a:endParaRPr sz="1800" dirty="0">
              <a:latin typeface="Calibri"/>
              <a:cs typeface="Calibri"/>
            </a:endParaRPr>
          </a:p>
        </p:txBody>
      </p:sp>
    </p:spTree>
    <p:extLst>
      <p:ext uri="{BB962C8B-B14F-4D97-AF65-F5344CB8AC3E}">
        <p14:creationId xmlns:p14="http://schemas.microsoft.com/office/powerpoint/2010/main" val="2274301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0" y="228600"/>
            <a:ext cx="10836656" cy="6444008"/>
          </a:xfrm>
          <a:prstGeom prst="rect">
            <a:avLst/>
          </a:prstGeom>
        </p:spPr>
        <p:txBody>
          <a:bodyPr vert="horz" wrap="square" lIns="0" tIns="0" rIns="0" bIns="0" rtlCol="0">
            <a:spAutoFit/>
          </a:bodyPr>
          <a:lstStyle/>
          <a:p>
            <a:pPr marL="16933"/>
            <a:r>
              <a:rPr sz="1867" spc="-7" dirty="0">
                <a:latin typeface="Georgia"/>
                <a:cs typeface="Georgia"/>
              </a:rPr>
              <a:t>Постановление </a:t>
            </a:r>
            <a:r>
              <a:rPr sz="1867" dirty="0">
                <a:latin typeface="Georgia"/>
                <a:cs typeface="Georgia"/>
              </a:rPr>
              <a:t>Правительства </a:t>
            </a:r>
            <a:r>
              <a:rPr sz="1867" spc="-7" dirty="0">
                <a:latin typeface="Georgia"/>
                <a:cs typeface="Georgia"/>
              </a:rPr>
              <a:t>РФ </a:t>
            </a:r>
            <a:r>
              <a:rPr sz="1867" dirty="0">
                <a:latin typeface="Georgia"/>
                <a:cs typeface="Georgia"/>
              </a:rPr>
              <a:t>от 10.09.2012 </a:t>
            </a:r>
            <a:r>
              <a:rPr sz="1867" spc="7" dirty="0">
                <a:latin typeface="Georgia"/>
                <a:cs typeface="Georgia"/>
              </a:rPr>
              <a:t>№</a:t>
            </a:r>
            <a:r>
              <a:rPr sz="1867" spc="-73" dirty="0">
                <a:latin typeface="Georgia"/>
                <a:cs typeface="Georgia"/>
              </a:rPr>
              <a:t> </a:t>
            </a:r>
            <a:r>
              <a:rPr sz="1867" b="1" dirty="0">
                <a:solidFill>
                  <a:srgbClr val="006FC0"/>
                </a:solidFill>
                <a:latin typeface="Georgia"/>
                <a:cs typeface="Georgia"/>
              </a:rPr>
              <a:t>908</a:t>
            </a:r>
            <a:endParaRPr sz="1867" dirty="0">
              <a:latin typeface="Georgia"/>
              <a:cs typeface="Georgia"/>
            </a:endParaRPr>
          </a:p>
          <a:p>
            <a:pPr marL="16933"/>
            <a:r>
              <a:rPr sz="1867" dirty="0">
                <a:latin typeface="Georgia"/>
                <a:cs typeface="Georgia"/>
              </a:rPr>
              <a:t>«Об утверждении Положения о размещении в ЕИС </a:t>
            </a:r>
            <a:r>
              <a:rPr sz="1867" spc="-7" dirty="0">
                <a:latin typeface="Georgia"/>
                <a:cs typeface="Georgia"/>
              </a:rPr>
              <a:t>информации </a:t>
            </a:r>
            <a:r>
              <a:rPr sz="1867" dirty="0">
                <a:latin typeface="Georgia"/>
                <a:cs typeface="Georgia"/>
              </a:rPr>
              <a:t>о</a:t>
            </a:r>
            <a:r>
              <a:rPr sz="1867" spc="-120" dirty="0">
                <a:latin typeface="Georgia"/>
                <a:cs typeface="Georgia"/>
              </a:rPr>
              <a:t> </a:t>
            </a:r>
            <a:r>
              <a:rPr sz="1867" spc="-7" dirty="0">
                <a:latin typeface="Georgia"/>
                <a:cs typeface="Georgia"/>
              </a:rPr>
              <a:t>закупке».</a:t>
            </a:r>
            <a:endParaRPr sz="1867" dirty="0">
              <a:latin typeface="Georgia"/>
              <a:cs typeface="Georgia"/>
            </a:endParaRPr>
          </a:p>
          <a:p>
            <a:pPr marL="16933"/>
            <a:endParaRPr lang="ru-RU" sz="1867" dirty="0">
              <a:latin typeface="Georgia"/>
              <a:cs typeface="Georgia"/>
            </a:endParaRPr>
          </a:p>
          <a:p>
            <a:pPr marL="16933"/>
            <a:r>
              <a:rPr sz="1867" dirty="0" err="1">
                <a:latin typeface="Georgia"/>
                <a:cs typeface="Georgia"/>
              </a:rPr>
              <a:t>письмо</a:t>
            </a:r>
            <a:r>
              <a:rPr sz="1867" dirty="0">
                <a:latin typeface="Georgia"/>
                <a:cs typeface="Georgia"/>
              </a:rPr>
              <a:t> </a:t>
            </a:r>
            <a:r>
              <a:rPr sz="1867" dirty="0">
                <a:latin typeface="Georgia"/>
                <a:cs typeface="Georgia"/>
              </a:rPr>
              <a:t>Минфина России от 05.09.2022. </a:t>
            </a:r>
            <a:r>
              <a:rPr sz="1867" spc="7" dirty="0">
                <a:latin typeface="Georgia"/>
                <a:cs typeface="Georgia"/>
              </a:rPr>
              <a:t>№</a:t>
            </a:r>
            <a:r>
              <a:rPr sz="1867" spc="-87" dirty="0">
                <a:latin typeface="Georgia"/>
                <a:cs typeface="Georgia"/>
              </a:rPr>
              <a:t> </a:t>
            </a:r>
            <a:r>
              <a:rPr sz="1867" b="1" spc="-7" dirty="0">
                <a:solidFill>
                  <a:srgbClr val="006FC0"/>
                </a:solidFill>
                <a:latin typeface="Georgia"/>
                <a:cs typeface="Georgia"/>
              </a:rPr>
              <a:t>24-07-07/86056</a:t>
            </a:r>
            <a:endParaRPr sz="1867" dirty="0">
              <a:latin typeface="Georgia"/>
              <a:cs typeface="Georgia"/>
            </a:endParaRPr>
          </a:p>
          <a:p>
            <a:pPr>
              <a:spcBef>
                <a:spcPts val="20"/>
              </a:spcBef>
            </a:pPr>
            <a:r>
              <a:rPr lang="ru-RU" sz="1867" dirty="0">
                <a:latin typeface="Georgia" panose="02040502050405020303" pitchFamily="18" charset="0"/>
              </a:rPr>
              <a:t>10. Для размещения в единой информационной системе положения о закупке представитель заказчика</a:t>
            </a:r>
            <a:r>
              <a:rPr lang="ru-RU" sz="1867" dirty="0">
                <a:latin typeface="Georgia" panose="02040502050405020303" pitchFamily="18" charset="0"/>
              </a:rPr>
              <a:t>:</a:t>
            </a:r>
          </a:p>
          <a:p>
            <a:pPr>
              <a:spcBef>
                <a:spcPts val="20"/>
              </a:spcBef>
            </a:pPr>
            <a:r>
              <a:rPr lang="ru-RU" sz="1867" dirty="0"/>
              <a:t>в) формирует с помощью функционала единой информационной системы документ, содержащий следующие основные сведения о положении о закупке:</a:t>
            </a:r>
            <a:endParaRPr lang="ru-RU" sz="1867" dirty="0">
              <a:latin typeface="Georgia" panose="02040502050405020303" pitchFamily="18" charset="0"/>
              <a:cs typeface="Times New Roman"/>
            </a:endParaRPr>
          </a:p>
          <a:p>
            <a:pPr>
              <a:spcBef>
                <a:spcPts val="20"/>
              </a:spcBef>
            </a:pPr>
            <a:r>
              <a:rPr lang="ru-RU" sz="1600" dirty="0">
                <a:solidFill>
                  <a:srgbClr val="392C69"/>
                </a:solidFill>
                <a:latin typeface="Georgia" panose="02040502050405020303" pitchFamily="18" charset="0"/>
              </a:rPr>
              <a:t>Заказчики, установившие до 16.11.2022, срок оплаты, отличный от срока, предусмотренного ч. 5.3 ст. 3 Федерального закона, формируют сведения, предусмотренные данным абзацем, с использованием функционала ЕИС до 31.12.2022 </a:t>
            </a:r>
            <a:endParaRPr lang="ru-RU" sz="1600" dirty="0">
              <a:solidFill>
                <a:srgbClr val="392C69"/>
              </a:solidFill>
              <a:latin typeface="Georgia" panose="02040502050405020303" pitchFamily="18" charset="0"/>
            </a:endParaRPr>
          </a:p>
          <a:p>
            <a:pPr>
              <a:spcBef>
                <a:spcPts val="20"/>
              </a:spcBef>
            </a:pPr>
            <a:r>
              <a:rPr lang="ru-RU" sz="1600" dirty="0">
                <a:solidFill>
                  <a:srgbClr val="392C69"/>
                </a:solidFill>
                <a:latin typeface="Georgia" panose="02040502050405020303" pitchFamily="18" charset="0"/>
              </a:rPr>
              <a:t>(</a:t>
            </a:r>
            <a:r>
              <a:rPr lang="ru-RU" sz="1600" dirty="0">
                <a:solidFill>
                  <a:srgbClr val="0000FF"/>
                </a:solidFill>
                <a:latin typeface="Georgia" panose="02040502050405020303" pitchFamily="18" charset="0"/>
              </a:rPr>
              <a:t>Постановление</a:t>
            </a:r>
            <a:r>
              <a:rPr lang="ru-RU" sz="1600" dirty="0">
                <a:solidFill>
                  <a:srgbClr val="392C69"/>
                </a:solidFill>
                <a:latin typeface="Georgia" panose="02040502050405020303" pitchFamily="18" charset="0"/>
              </a:rPr>
              <a:t> Правительства РФ от 31.10.2022 N 1946).</a:t>
            </a:r>
            <a:endParaRPr sz="1600" dirty="0">
              <a:latin typeface="Georgia" panose="02040502050405020303" pitchFamily="18" charset="0"/>
              <a:cs typeface="Times New Roman"/>
            </a:endParaRPr>
          </a:p>
          <a:p>
            <a:pPr marL="397923" marR="85511" indent="-380990">
              <a:buFont typeface="Wingdings" panose="05000000000000000000" pitchFamily="2" charset="2"/>
              <a:buChar char="Ø"/>
            </a:pPr>
            <a:r>
              <a:rPr lang="ru-RU" sz="1867" dirty="0">
                <a:solidFill>
                  <a:srgbClr val="000000"/>
                </a:solidFill>
                <a:latin typeface="Georgia" panose="02040502050405020303" pitchFamily="18" charset="0"/>
              </a:rPr>
              <a:t>срок (сроки) оплаты заказчиком поставленного товара, выполненной работы (ее результатов), оказанной услуги и перечень товаров, работ, услуг, при осуществлении закупок которых применяется такой срок (применяются такие сроки) оплаты в случае установления заказчиком срока (сроков) оплаты, отличного (отличных) от сроков оплаты, предусмотренных </a:t>
            </a:r>
            <a:r>
              <a:rPr lang="ru-RU" sz="1867" u="sng" dirty="0">
                <a:solidFill>
                  <a:srgbClr val="1A0DAB"/>
                </a:solidFill>
                <a:latin typeface="Georgia" panose="02040502050405020303" pitchFamily="18" charset="0"/>
              </a:rPr>
              <a:t>частью 5.3 статьи </a:t>
            </a:r>
            <a:r>
              <a:rPr lang="ru-RU" sz="1867" u="sng" dirty="0">
                <a:solidFill>
                  <a:srgbClr val="1A0DAB"/>
                </a:solidFill>
                <a:latin typeface="Georgia" panose="02040502050405020303" pitchFamily="18" charset="0"/>
              </a:rPr>
              <a:t>3</a:t>
            </a:r>
            <a:r>
              <a:rPr lang="ru-RU" sz="1867" dirty="0">
                <a:solidFill>
                  <a:srgbClr val="000000"/>
                </a:solidFill>
                <a:latin typeface="Georgia" panose="02040502050405020303" pitchFamily="18" charset="0"/>
              </a:rPr>
              <a:t> </a:t>
            </a:r>
            <a:r>
              <a:rPr lang="ru-RU" sz="1867" dirty="0">
                <a:solidFill>
                  <a:srgbClr val="000000"/>
                </a:solidFill>
                <a:latin typeface="Georgia" panose="02040502050405020303" pitchFamily="18" charset="0"/>
              </a:rPr>
              <a:t>закона. Срок (сроки) оплаты указываются в рабочих или календарных днях либо указывается порядок его (их) определения, а указанный перечень формируется с использованием Общероссийского </a:t>
            </a:r>
            <a:r>
              <a:rPr lang="ru-RU" sz="1867" u="sng" dirty="0">
                <a:solidFill>
                  <a:srgbClr val="1A0DAB"/>
                </a:solidFill>
                <a:latin typeface="Georgia" panose="02040502050405020303" pitchFamily="18" charset="0"/>
              </a:rPr>
              <a:t>классификатора</a:t>
            </a:r>
            <a:r>
              <a:rPr lang="ru-RU" sz="1867" dirty="0">
                <a:solidFill>
                  <a:srgbClr val="000000"/>
                </a:solidFill>
                <a:latin typeface="Georgia" panose="02040502050405020303" pitchFamily="18" charset="0"/>
              </a:rPr>
              <a:t> продукции по видам экономической деятельности (ОКПД2) ОК 034-2014 (КПЕС 2008) с обязательным заполнением разделов, классов и рекомендуемым заполнением подклассов, групп и подгрупп, видов продукции (услуг, работ), а также категорий и подкатегорий продукции (услуг, работ).</a:t>
            </a:r>
            <a:endParaRPr sz="1867" dirty="0">
              <a:latin typeface="Georgia" panose="02040502050405020303" pitchFamily="18" charset="0"/>
              <a:cs typeface="Georgia"/>
            </a:endParaRPr>
          </a:p>
        </p:txBody>
      </p:sp>
    </p:spTree>
    <p:extLst>
      <p:ext uri="{BB962C8B-B14F-4D97-AF65-F5344CB8AC3E}">
        <p14:creationId xmlns:p14="http://schemas.microsoft.com/office/powerpoint/2010/main" val="34023826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p:cNvGraphicFramePr>
          <p:nvPr>
            <p:extLst>
              <p:ext uri="{D42A27DB-BD31-4B8C-83A1-F6EECF244321}">
                <p14:modId xmlns:p14="http://schemas.microsoft.com/office/powerpoint/2010/main" val="2197012116"/>
              </p:ext>
            </p:extLst>
          </p:nvPr>
        </p:nvGraphicFramePr>
        <p:xfrm>
          <a:off x="1752600" y="1234440"/>
          <a:ext cx="9607296" cy="4950396"/>
        </p:xfrm>
        <a:graphic>
          <a:graphicData uri="http://schemas.openxmlformats.org/drawingml/2006/table">
            <a:tbl>
              <a:tblPr firstRow="1" bandRow="1">
                <a:tableStyleId>{2D5ABB26-0587-4C30-8999-92F81FD0307C}</a:tableStyleId>
              </a:tblPr>
              <a:tblGrid>
                <a:gridCol w="6342756"/>
                <a:gridCol w="1901803"/>
                <a:gridCol w="1362737"/>
              </a:tblGrid>
              <a:tr h="557784">
                <a:tc>
                  <a:txBody>
                    <a:bodyPr/>
                    <a:lstStyle/>
                    <a:p>
                      <a:pPr marL="0" algn="l">
                        <a:lnSpc>
                          <a:spcPct val="100000"/>
                        </a:lnSpc>
                        <a:spcBef>
                          <a:spcPts val="0"/>
                        </a:spcBef>
                      </a:pPr>
                      <a:r>
                        <a:rPr sz="2000" b="1" spc="-5" dirty="0">
                          <a:latin typeface="+mn-lt"/>
                          <a:cs typeface="Times New Roman"/>
                        </a:rPr>
                        <a:t>ВСЕГО:</a:t>
                      </a:r>
                      <a:endParaRPr sz="2000" dirty="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l">
                        <a:lnSpc>
                          <a:spcPct val="100000"/>
                        </a:lnSpc>
                        <a:spcBef>
                          <a:spcPts val="0"/>
                        </a:spcBef>
                      </a:pPr>
                      <a:endParaRPr sz="200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l">
                        <a:lnSpc>
                          <a:spcPct val="100000"/>
                        </a:lnSpc>
                        <a:spcBef>
                          <a:spcPts val="0"/>
                        </a:spcBef>
                      </a:pPr>
                      <a:endParaRPr sz="200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79170">
                <a:tc>
                  <a:txBody>
                    <a:bodyPr/>
                    <a:lstStyle/>
                    <a:p>
                      <a:pPr marL="0" algn="l">
                        <a:lnSpc>
                          <a:spcPct val="100000"/>
                        </a:lnSpc>
                        <a:spcBef>
                          <a:spcPts val="0"/>
                        </a:spcBef>
                      </a:pPr>
                      <a:r>
                        <a:rPr sz="2000" spc="-5" dirty="0">
                          <a:latin typeface="+mn-lt"/>
                          <a:cs typeface="Times New Roman"/>
                        </a:rPr>
                        <a:t>закупок, </a:t>
                      </a:r>
                      <a:r>
                        <a:rPr sz="2000" dirty="0">
                          <a:latin typeface="+mn-lt"/>
                          <a:cs typeface="Times New Roman"/>
                        </a:rPr>
                        <a:t>сведения о которых не подлежат размещению в</a:t>
                      </a:r>
                      <a:r>
                        <a:rPr sz="2000" spc="-110" dirty="0">
                          <a:latin typeface="+mn-lt"/>
                          <a:cs typeface="Times New Roman"/>
                        </a:rPr>
                        <a:t> </a:t>
                      </a:r>
                      <a:r>
                        <a:rPr lang="ru-RU" sz="2000" dirty="0" smtClean="0">
                          <a:latin typeface="+mn-lt"/>
                          <a:cs typeface="Times New Roman"/>
                        </a:rPr>
                        <a:t>ЕИС </a:t>
                      </a:r>
                      <a:r>
                        <a:rPr sz="2000" dirty="0" smtClean="0">
                          <a:latin typeface="+mn-lt"/>
                          <a:cs typeface="Times New Roman"/>
                        </a:rPr>
                        <a:t>в </a:t>
                      </a:r>
                      <a:r>
                        <a:rPr sz="2000" dirty="0">
                          <a:latin typeface="+mn-lt"/>
                          <a:cs typeface="Times New Roman"/>
                        </a:rPr>
                        <a:t>соответствии с частью 15 статьи 4 №</a:t>
                      </a:r>
                      <a:r>
                        <a:rPr sz="2000" spc="-125" dirty="0">
                          <a:latin typeface="+mn-lt"/>
                          <a:cs typeface="Times New Roman"/>
                        </a:rPr>
                        <a:t> </a:t>
                      </a:r>
                      <a:r>
                        <a:rPr sz="2000" spc="5" dirty="0">
                          <a:latin typeface="+mn-lt"/>
                          <a:cs typeface="Times New Roman"/>
                        </a:rPr>
                        <a:t>223-ФЗ</a:t>
                      </a:r>
                      <a:endParaRPr sz="2000" dirty="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ctr">
                        <a:lnSpc>
                          <a:spcPct val="100000"/>
                        </a:lnSpc>
                        <a:spcBef>
                          <a:spcPts val="0"/>
                        </a:spcBef>
                      </a:pPr>
                      <a:r>
                        <a:rPr sz="2000" dirty="0">
                          <a:latin typeface="+mn-lt"/>
                          <a:cs typeface="Times New Roman"/>
                        </a:rPr>
                        <a:t>140 + 141 +</a:t>
                      </a:r>
                      <a:r>
                        <a:rPr sz="2000" spc="-120" dirty="0">
                          <a:latin typeface="+mn-lt"/>
                          <a:cs typeface="Times New Roman"/>
                        </a:rPr>
                        <a:t> </a:t>
                      </a:r>
                      <a:r>
                        <a:rPr sz="2000" dirty="0">
                          <a:latin typeface="+mn-lt"/>
                          <a:cs typeface="Times New Roman"/>
                        </a:rPr>
                        <a:t>142</a:t>
                      </a:r>
                    </a:p>
                    <a:p>
                      <a:pPr marL="0" algn="ctr">
                        <a:lnSpc>
                          <a:spcPct val="100000"/>
                        </a:lnSpc>
                        <a:spcBef>
                          <a:spcPts val="0"/>
                        </a:spcBef>
                      </a:pPr>
                      <a:r>
                        <a:rPr sz="2000" spc="5" dirty="0">
                          <a:latin typeface="+mn-lt"/>
                          <a:cs typeface="Times New Roman"/>
                        </a:rPr>
                        <a:t>310</a:t>
                      </a:r>
                      <a:endParaRPr sz="2000" dirty="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l">
                        <a:lnSpc>
                          <a:spcPct val="100000"/>
                        </a:lnSpc>
                        <a:spcBef>
                          <a:spcPts val="0"/>
                        </a:spcBef>
                      </a:pPr>
                      <a:endParaRPr sz="200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005840">
                <a:tc>
                  <a:txBody>
                    <a:bodyPr/>
                    <a:lstStyle/>
                    <a:p>
                      <a:pPr marL="0" algn="l">
                        <a:lnSpc>
                          <a:spcPct val="100000"/>
                        </a:lnSpc>
                        <a:spcBef>
                          <a:spcPts val="0"/>
                        </a:spcBef>
                      </a:pPr>
                      <a:r>
                        <a:rPr sz="2000" spc="-5" dirty="0">
                          <a:latin typeface="+mn-lt"/>
                          <a:cs typeface="Times New Roman"/>
                        </a:rPr>
                        <a:t>закупок, указанных </a:t>
                      </a:r>
                      <a:r>
                        <a:rPr sz="2000" dirty="0">
                          <a:latin typeface="+mn-lt"/>
                          <a:cs typeface="Times New Roman"/>
                        </a:rPr>
                        <a:t>в </a:t>
                      </a:r>
                      <a:r>
                        <a:rPr sz="2000" spc="-5" dirty="0">
                          <a:latin typeface="+mn-lt"/>
                          <a:cs typeface="Times New Roman"/>
                        </a:rPr>
                        <a:t>пунктах </a:t>
                      </a:r>
                      <a:r>
                        <a:rPr sz="2000" dirty="0">
                          <a:latin typeface="+mn-lt"/>
                          <a:cs typeface="Times New Roman"/>
                        </a:rPr>
                        <a:t>1 - 3 части 15 статьи 4 № 223-ФЗ, в</a:t>
                      </a:r>
                      <a:r>
                        <a:rPr sz="2000" spc="-30" dirty="0">
                          <a:latin typeface="+mn-lt"/>
                          <a:cs typeface="Times New Roman"/>
                        </a:rPr>
                        <a:t> </a:t>
                      </a:r>
                      <a:r>
                        <a:rPr sz="2000" spc="-5" dirty="0" err="1" smtClean="0">
                          <a:latin typeface="+mn-lt"/>
                          <a:cs typeface="Times New Roman"/>
                        </a:rPr>
                        <a:t>случае</a:t>
                      </a:r>
                      <a:r>
                        <a:rPr lang="ru-RU" sz="2000" spc="-5" dirty="0" smtClean="0">
                          <a:latin typeface="+mn-lt"/>
                          <a:cs typeface="Times New Roman"/>
                        </a:rPr>
                        <a:t> </a:t>
                      </a:r>
                      <a:r>
                        <a:rPr sz="2000" dirty="0" err="1" smtClean="0">
                          <a:latin typeface="+mn-lt"/>
                          <a:cs typeface="Times New Roman"/>
                        </a:rPr>
                        <a:t>принятия</a:t>
                      </a:r>
                      <a:r>
                        <a:rPr sz="2000" dirty="0" smtClean="0">
                          <a:latin typeface="+mn-lt"/>
                          <a:cs typeface="Times New Roman"/>
                        </a:rPr>
                        <a:t> </a:t>
                      </a:r>
                      <a:r>
                        <a:rPr sz="2000" dirty="0">
                          <a:latin typeface="+mn-lt"/>
                          <a:cs typeface="Times New Roman"/>
                        </a:rPr>
                        <a:t>заказчиком решения о неразмещении сведений о таких </a:t>
                      </a:r>
                      <a:r>
                        <a:rPr sz="2000" spc="-5" dirty="0">
                          <a:latin typeface="+mn-lt"/>
                          <a:cs typeface="Times New Roman"/>
                        </a:rPr>
                        <a:t>закупках</a:t>
                      </a:r>
                      <a:r>
                        <a:rPr sz="2000" spc="-95" dirty="0">
                          <a:latin typeface="+mn-lt"/>
                          <a:cs typeface="Times New Roman"/>
                        </a:rPr>
                        <a:t> </a:t>
                      </a:r>
                      <a:r>
                        <a:rPr sz="2000" dirty="0">
                          <a:latin typeface="+mn-lt"/>
                          <a:cs typeface="Times New Roman"/>
                        </a:rPr>
                        <a:t>в  </a:t>
                      </a:r>
                      <a:r>
                        <a:rPr lang="ru-RU" sz="2000" dirty="0" smtClean="0">
                          <a:latin typeface="+mn-lt"/>
                          <a:cs typeface="Times New Roman"/>
                        </a:rPr>
                        <a:t>ЕИС</a:t>
                      </a:r>
                      <a:endParaRPr sz="2000" dirty="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ctr">
                        <a:lnSpc>
                          <a:spcPct val="100000"/>
                        </a:lnSpc>
                        <a:spcBef>
                          <a:spcPts val="0"/>
                        </a:spcBef>
                      </a:pPr>
                      <a:endParaRPr sz="2000" dirty="0">
                        <a:latin typeface="+mn-lt"/>
                        <a:cs typeface="Times New Roman"/>
                      </a:endParaRPr>
                    </a:p>
                    <a:p>
                      <a:pPr marL="0" algn="ctr">
                        <a:lnSpc>
                          <a:spcPct val="100000"/>
                        </a:lnSpc>
                        <a:spcBef>
                          <a:spcPts val="0"/>
                        </a:spcBef>
                      </a:pPr>
                      <a:r>
                        <a:rPr sz="2000" spc="5" dirty="0">
                          <a:latin typeface="+mn-lt"/>
                          <a:cs typeface="Times New Roman"/>
                        </a:rPr>
                        <a:t>320</a:t>
                      </a:r>
                      <a:endParaRPr sz="2000" dirty="0">
                        <a:latin typeface="+mn-lt"/>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l">
                        <a:lnSpc>
                          <a:spcPct val="100000"/>
                        </a:lnSpc>
                        <a:spcBef>
                          <a:spcPts val="0"/>
                        </a:spcBef>
                      </a:pPr>
                      <a:endParaRPr sz="200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643572">
                <a:tc>
                  <a:txBody>
                    <a:bodyPr/>
                    <a:lstStyle/>
                    <a:p>
                      <a:pPr marL="0" algn="l">
                        <a:lnSpc>
                          <a:spcPct val="100000"/>
                        </a:lnSpc>
                        <a:spcBef>
                          <a:spcPts val="0"/>
                        </a:spcBef>
                      </a:pPr>
                      <a:r>
                        <a:rPr sz="2000" spc="-5" dirty="0">
                          <a:latin typeface="+mn-lt"/>
                          <a:cs typeface="Times New Roman"/>
                        </a:rPr>
                        <a:t>закупок </a:t>
                      </a:r>
                      <a:r>
                        <a:rPr sz="2000" dirty="0">
                          <a:latin typeface="+mn-lt"/>
                          <a:cs typeface="Times New Roman"/>
                        </a:rPr>
                        <a:t>у единственного поставщика (исполнителя,</a:t>
                      </a:r>
                      <a:r>
                        <a:rPr sz="2000" spc="-120" dirty="0">
                          <a:latin typeface="+mn-lt"/>
                          <a:cs typeface="Times New Roman"/>
                        </a:rPr>
                        <a:t> </a:t>
                      </a:r>
                      <a:r>
                        <a:rPr sz="2000" dirty="0" err="1">
                          <a:latin typeface="+mn-lt"/>
                          <a:cs typeface="Times New Roman"/>
                        </a:rPr>
                        <a:t>подрядчика</a:t>
                      </a:r>
                      <a:r>
                        <a:rPr sz="2000" dirty="0" smtClean="0">
                          <a:latin typeface="+mn-lt"/>
                          <a:cs typeface="Times New Roman"/>
                        </a:rPr>
                        <a:t>),</a:t>
                      </a:r>
                      <a:r>
                        <a:rPr lang="ru-RU" sz="2000" dirty="0" smtClean="0">
                          <a:latin typeface="+mn-lt"/>
                          <a:cs typeface="Times New Roman"/>
                        </a:rPr>
                        <a:t> </a:t>
                      </a:r>
                      <a:r>
                        <a:rPr sz="2000" dirty="0" err="1" smtClean="0">
                          <a:latin typeface="+mn-lt"/>
                          <a:cs typeface="Times New Roman"/>
                        </a:rPr>
                        <a:t>предусмотренных</a:t>
                      </a:r>
                      <a:r>
                        <a:rPr sz="2000" dirty="0" smtClean="0">
                          <a:latin typeface="+mn-lt"/>
                          <a:cs typeface="Times New Roman"/>
                        </a:rPr>
                        <a:t> </a:t>
                      </a:r>
                      <a:r>
                        <a:rPr sz="2000" dirty="0">
                          <a:latin typeface="+mn-lt"/>
                          <a:cs typeface="Times New Roman"/>
                        </a:rPr>
                        <a:t>статьей 3.6 </a:t>
                      </a:r>
                      <a:r>
                        <a:rPr sz="2000" spc="5" dirty="0">
                          <a:latin typeface="+mn-lt"/>
                          <a:cs typeface="Times New Roman"/>
                        </a:rPr>
                        <a:t>№</a:t>
                      </a:r>
                      <a:r>
                        <a:rPr sz="2000" spc="-100" dirty="0">
                          <a:latin typeface="+mn-lt"/>
                          <a:cs typeface="Times New Roman"/>
                        </a:rPr>
                        <a:t> </a:t>
                      </a:r>
                      <a:r>
                        <a:rPr sz="2000" dirty="0">
                          <a:latin typeface="+mn-lt"/>
                          <a:cs typeface="Times New Roman"/>
                        </a:rPr>
                        <a:t>223-ФЗ</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ctr">
                        <a:lnSpc>
                          <a:spcPct val="100000"/>
                        </a:lnSpc>
                        <a:spcBef>
                          <a:spcPts val="0"/>
                        </a:spcBef>
                      </a:pPr>
                      <a:r>
                        <a:rPr sz="2000" dirty="0">
                          <a:latin typeface="+mn-lt"/>
                          <a:cs typeface="Times New Roman"/>
                        </a:rPr>
                        <a:t>220 + 310 (у </a:t>
                      </a:r>
                      <a:r>
                        <a:rPr sz="2000" spc="-5" dirty="0">
                          <a:latin typeface="+mn-lt"/>
                          <a:cs typeface="Times New Roman"/>
                        </a:rPr>
                        <a:t>ЕП)</a:t>
                      </a:r>
                      <a:r>
                        <a:rPr sz="2000" spc="-135" dirty="0">
                          <a:latin typeface="+mn-lt"/>
                          <a:cs typeface="Times New Roman"/>
                        </a:rPr>
                        <a:t> </a:t>
                      </a:r>
                      <a:r>
                        <a:rPr sz="2000" dirty="0">
                          <a:latin typeface="+mn-lt"/>
                          <a:cs typeface="Times New Roman"/>
                        </a:rPr>
                        <a:t>+</a:t>
                      </a:r>
                    </a:p>
                    <a:p>
                      <a:pPr marL="0" algn="ctr">
                        <a:lnSpc>
                          <a:spcPct val="100000"/>
                        </a:lnSpc>
                        <a:spcBef>
                          <a:spcPts val="0"/>
                        </a:spcBef>
                      </a:pPr>
                      <a:r>
                        <a:rPr sz="2000" dirty="0">
                          <a:latin typeface="+mn-lt"/>
                          <a:cs typeface="Times New Roman"/>
                        </a:rPr>
                        <a:t>320 (у</a:t>
                      </a:r>
                      <a:r>
                        <a:rPr sz="2000" spc="-120" dirty="0">
                          <a:latin typeface="+mn-lt"/>
                          <a:cs typeface="Times New Roman"/>
                        </a:rPr>
                        <a:t> </a:t>
                      </a:r>
                      <a:r>
                        <a:rPr sz="2000" spc="-5" dirty="0">
                          <a:latin typeface="+mn-lt"/>
                          <a:cs typeface="Times New Roman"/>
                        </a:rPr>
                        <a:t>ЕП)</a:t>
                      </a:r>
                      <a:endParaRPr sz="2000" dirty="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l">
                        <a:lnSpc>
                          <a:spcPct val="100000"/>
                        </a:lnSpc>
                        <a:spcBef>
                          <a:spcPts val="0"/>
                        </a:spcBef>
                      </a:pPr>
                      <a:endParaRPr sz="200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197990">
                <a:tc>
                  <a:txBody>
                    <a:bodyPr/>
                    <a:lstStyle/>
                    <a:p>
                      <a:pPr marL="0" marR="59055" indent="635" algn="l">
                        <a:lnSpc>
                          <a:spcPct val="100000"/>
                        </a:lnSpc>
                        <a:spcBef>
                          <a:spcPts val="0"/>
                        </a:spcBef>
                      </a:pPr>
                      <a:r>
                        <a:rPr sz="2000" dirty="0">
                          <a:latin typeface="+mn-lt"/>
                          <a:cs typeface="Times New Roman"/>
                        </a:rPr>
                        <a:t>конкурентных закупок, признанных несостоявшимися (в связи с тем, что на  </a:t>
                      </a:r>
                      <a:r>
                        <a:rPr sz="2000" spc="-5" dirty="0">
                          <a:latin typeface="+mn-lt"/>
                          <a:cs typeface="Times New Roman"/>
                        </a:rPr>
                        <a:t>участие </a:t>
                      </a:r>
                      <a:r>
                        <a:rPr sz="2000" dirty="0">
                          <a:latin typeface="+mn-lt"/>
                          <a:cs typeface="Times New Roman"/>
                        </a:rPr>
                        <a:t>в </a:t>
                      </a:r>
                      <a:r>
                        <a:rPr sz="2000" spc="-5" dirty="0">
                          <a:latin typeface="+mn-lt"/>
                          <a:cs typeface="Times New Roman"/>
                        </a:rPr>
                        <a:t>закупке </a:t>
                      </a:r>
                      <a:r>
                        <a:rPr sz="2000" dirty="0">
                          <a:latin typeface="+mn-lt"/>
                          <a:cs typeface="Times New Roman"/>
                        </a:rPr>
                        <a:t>подана только одна заявка и с участником, подавшим </a:t>
                      </a:r>
                      <a:r>
                        <a:rPr sz="2000" spc="-5" dirty="0">
                          <a:latin typeface="+mn-lt"/>
                          <a:cs typeface="Times New Roman"/>
                        </a:rPr>
                        <a:t>такую  заявку, </a:t>
                      </a:r>
                      <a:r>
                        <a:rPr sz="2000" dirty="0">
                          <a:latin typeface="+mn-lt"/>
                          <a:cs typeface="Times New Roman"/>
                        </a:rPr>
                        <a:t>заключен договор, а также в связи с тем, что по </a:t>
                      </a:r>
                      <a:r>
                        <a:rPr sz="2000" spc="-5" dirty="0">
                          <a:latin typeface="+mn-lt"/>
                          <a:cs typeface="Times New Roman"/>
                        </a:rPr>
                        <a:t>результатам  </a:t>
                      </a:r>
                      <a:r>
                        <a:rPr sz="2000" dirty="0">
                          <a:latin typeface="+mn-lt"/>
                          <a:cs typeface="Times New Roman"/>
                        </a:rPr>
                        <a:t>проведения </a:t>
                      </a:r>
                      <a:r>
                        <a:rPr sz="2000" spc="-5" dirty="0">
                          <a:latin typeface="+mn-lt"/>
                          <a:cs typeface="Times New Roman"/>
                        </a:rPr>
                        <a:t>закупки </a:t>
                      </a:r>
                      <a:r>
                        <a:rPr sz="2000" dirty="0">
                          <a:latin typeface="+mn-lt"/>
                          <a:cs typeface="Times New Roman"/>
                        </a:rPr>
                        <a:t>отклонены все заявки, кроме заявки, поданной</a:t>
                      </a:r>
                      <a:r>
                        <a:rPr sz="2000" spc="-105" dirty="0">
                          <a:latin typeface="+mn-lt"/>
                          <a:cs typeface="Times New Roman"/>
                        </a:rPr>
                        <a:t> </a:t>
                      </a:r>
                      <a:r>
                        <a:rPr sz="2000" spc="-5" dirty="0">
                          <a:latin typeface="+mn-lt"/>
                          <a:cs typeface="Times New Roman"/>
                        </a:rPr>
                        <a:t>участником  </a:t>
                      </a:r>
                      <a:r>
                        <a:rPr sz="2000" dirty="0">
                          <a:latin typeface="+mn-lt"/>
                          <a:cs typeface="Times New Roman"/>
                        </a:rPr>
                        <a:t>закупки, с </a:t>
                      </a:r>
                      <a:r>
                        <a:rPr sz="2000" spc="5" dirty="0">
                          <a:latin typeface="+mn-lt"/>
                          <a:cs typeface="Times New Roman"/>
                        </a:rPr>
                        <a:t>которым </a:t>
                      </a:r>
                      <a:r>
                        <a:rPr sz="2000" dirty="0">
                          <a:latin typeface="+mn-lt"/>
                          <a:cs typeface="Times New Roman"/>
                        </a:rPr>
                        <a:t>заключен</a:t>
                      </a:r>
                      <a:r>
                        <a:rPr sz="2000" spc="-140" dirty="0">
                          <a:latin typeface="+mn-lt"/>
                          <a:cs typeface="Times New Roman"/>
                        </a:rPr>
                        <a:t> </a:t>
                      </a:r>
                      <a:r>
                        <a:rPr sz="2000" spc="5" dirty="0">
                          <a:latin typeface="+mn-lt"/>
                          <a:cs typeface="Times New Roman"/>
                        </a:rPr>
                        <a:t>договор)</a:t>
                      </a:r>
                      <a:endParaRPr sz="2000" dirty="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ctr">
                        <a:lnSpc>
                          <a:spcPct val="100000"/>
                        </a:lnSpc>
                        <a:spcBef>
                          <a:spcPts val="0"/>
                        </a:spcBef>
                      </a:pPr>
                      <a:r>
                        <a:rPr sz="2000" dirty="0">
                          <a:latin typeface="+mn-lt"/>
                          <a:cs typeface="Times New Roman"/>
                        </a:rPr>
                        <a:t>111 +</a:t>
                      </a:r>
                      <a:r>
                        <a:rPr sz="2000" spc="-110" dirty="0">
                          <a:latin typeface="+mn-lt"/>
                          <a:cs typeface="Times New Roman"/>
                        </a:rPr>
                        <a:t> </a:t>
                      </a:r>
                      <a:r>
                        <a:rPr sz="2000" dirty="0">
                          <a:latin typeface="+mn-lt"/>
                          <a:cs typeface="Times New Roman"/>
                        </a:rPr>
                        <a:t>112</a:t>
                      </a:r>
                    </a:p>
                    <a:p>
                      <a:pPr marL="0" algn="ctr">
                        <a:lnSpc>
                          <a:spcPct val="100000"/>
                        </a:lnSpc>
                        <a:spcBef>
                          <a:spcPts val="0"/>
                        </a:spcBef>
                      </a:pPr>
                      <a:r>
                        <a:rPr sz="2000" dirty="0">
                          <a:latin typeface="+mn-lt"/>
                          <a:cs typeface="Times New Roman"/>
                        </a:rPr>
                        <a:t>121 +</a:t>
                      </a:r>
                      <a:r>
                        <a:rPr sz="2000" spc="-110" dirty="0">
                          <a:latin typeface="+mn-lt"/>
                          <a:cs typeface="Times New Roman"/>
                        </a:rPr>
                        <a:t> </a:t>
                      </a:r>
                      <a:r>
                        <a:rPr sz="2000" dirty="0">
                          <a:latin typeface="+mn-lt"/>
                          <a:cs typeface="Times New Roman"/>
                        </a:rPr>
                        <a:t>122</a:t>
                      </a:r>
                    </a:p>
                    <a:p>
                      <a:pPr marL="0" algn="ctr">
                        <a:lnSpc>
                          <a:spcPct val="100000"/>
                        </a:lnSpc>
                        <a:spcBef>
                          <a:spcPts val="0"/>
                        </a:spcBef>
                      </a:pPr>
                      <a:r>
                        <a:rPr sz="2000" dirty="0">
                          <a:latin typeface="+mn-lt"/>
                          <a:cs typeface="Times New Roman"/>
                        </a:rPr>
                        <a:t>131 +</a:t>
                      </a:r>
                      <a:r>
                        <a:rPr sz="2000" spc="-110" dirty="0">
                          <a:latin typeface="+mn-lt"/>
                          <a:cs typeface="Times New Roman"/>
                        </a:rPr>
                        <a:t> </a:t>
                      </a:r>
                      <a:r>
                        <a:rPr sz="2000" dirty="0">
                          <a:latin typeface="+mn-lt"/>
                          <a:cs typeface="Times New Roman"/>
                        </a:rPr>
                        <a:t>132</a:t>
                      </a:r>
                    </a:p>
                    <a:p>
                      <a:pPr marL="0" algn="ctr">
                        <a:lnSpc>
                          <a:spcPct val="100000"/>
                        </a:lnSpc>
                        <a:spcBef>
                          <a:spcPts val="0"/>
                        </a:spcBef>
                      </a:pPr>
                      <a:r>
                        <a:rPr sz="2000" dirty="0">
                          <a:latin typeface="+mn-lt"/>
                          <a:cs typeface="Times New Roman"/>
                        </a:rPr>
                        <a:t>141</a:t>
                      </a:r>
                      <a:r>
                        <a:rPr sz="2000" spc="-114" dirty="0">
                          <a:latin typeface="+mn-lt"/>
                          <a:cs typeface="Times New Roman"/>
                        </a:rPr>
                        <a:t> </a:t>
                      </a:r>
                      <a:r>
                        <a:rPr sz="2000" dirty="0">
                          <a:latin typeface="+mn-lt"/>
                          <a:cs typeface="Times New Roman"/>
                        </a:rPr>
                        <a:t>+142</a:t>
                      </a:r>
                    </a:p>
                  </a:txBody>
                  <a:tcPr marL="0" marR="0" marT="12953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l">
                        <a:lnSpc>
                          <a:spcPct val="100000"/>
                        </a:lnSpc>
                        <a:spcBef>
                          <a:spcPts val="0"/>
                        </a:spcBef>
                      </a:pPr>
                      <a:endParaRPr sz="2000" dirty="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extLst>
      <p:ext uri="{BB962C8B-B14F-4D97-AF65-F5344CB8AC3E}">
        <p14:creationId xmlns:p14="http://schemas.microsoft.com/office/powerpoint/2010/main" val="184955510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676400" y="6248400"/>
            <a:ext cx="5570538" cy="369888"/>
          </a:xfrm>
          <a:prstGeom prst="rect">
            <a:avLst/>
          </a:prstGeom>
        </p:spPr>
        <p:txBody>
          <a:bodyPr vert="horz" wrap="square" lIns="0" tIns="0" rIns="0" bIns="0" rtlCol="0">
            <a:spAutoFit/>
          </a:bodyPr>
          <a:lstStyle/>
          <a:p>
            <a:pPr marL="12700">
              <a:lnSpc>
                <a:spcPct val="100000"/>
              </a:lnSpc>
            </a:pPr>
            <a:r>
              <a:rPr sz="2400" spc="-5" dirty="0">
                <a:latin typeface="Trebuchet MS"/>
                <a:cs typeface="Trebuchet MS"/>
              </a:rPr>
              <a:t>Раздел </a:t>
            </a:r>
            <a:r>
              <a:rPr sz="2400" dirty="0">
                <a:latin typeface="Trebuchet MS"/>
                <a:cs typeface="Trebuchet MS"/>
              </a:rPr>
              <a:t>№ </a:t>
            </a:r>
            <a:r>
              <a:rPr sz="2400" spc="-5" dirty="0">
                <a:latin typeface="Trebuchet MS"/>
                <a:cs typeface="Trebuchet MS"/>
              </a:rPr>
              <a:t>2</a:t>
            </a:r>
            <a:r>
              <a:rPr sz="2400" spc="-240" dirty="0">
                <a:latin typeface="Trebuchet MS"/>
                <a:cs typeface="Trebuchet MS"/>
              </a:rPr>
              <a:t> </a:t>
            </a:r>
            <a:r>
              <a:rPr sz="2400" spc="-55" dirty="0">
                <a:latin typeface="Trebuchet MS"/>
                <a:cs typeface="Trebuchet MS"/>
              </a:rPr>
              <a:t>дополнение</a:t>
            </a:r>
            <a:endParaRPr sz="2400" dirty="0">
              <a:latin typeface="Trebuchet MS"/>
              <a:cs typeface="Trebuchet MS"/>
            </a:endParaRPr>
          </a:p>
        </p:txBody>
      </p:sp>
      <p:sp>
        <p:nvSpPr>
          <p:cNvPr id="3" name="object 3"/>
          <p:cNvSpPr txBox="1"/>
          <p:nvPr/>
        </p:nvSpPr>
        <p:spPr>
          <a:xfrm>
            <a:off x="990600" y="950976"/>
            <a:ext cx="10341864" cy="4616648"/>
          </a:xfrm>
          <a:prstGeom prst="rect">
            <a:avLst/>
          </a:prstGeom>
        </p:spPr>
        <p:txBody>
          <a:bodyPr vert="horz" wrap="square" lIns="0" tIns="0" rIns="0" bIns="0" rtlCol="0">
            <a:spAutoFit/>
          </a:bodyPr>
          <a:lstStyle/>
          <a:p>
            <a:pPr marL="24130">
              <a:lnSpc>
                <a:spcPct val="100000"/>
              </a:lnSpc>
            </a:pPr>
            <a:r>
              <a:rPr sz="2000" dirty="0">
                <a:latin typeface="Calibri"/>
                <a:cs typeface="Calibri"/>
              </a:rPr>
              <a:t>В </a:t>
            </a:r>
            <a:r>
              <a:rPr sz="2000" spc="-15" dirty="0">
                <a:latin typeface="Calibri"/>
                <a:cs typeface="Calibri"/>
              </a:rPr>
              <a:t>раздел </a:t>
            </a:r>
            <a:r>
              <a:rPr sz="2000" dirty="0">
                <a:latin typeface="Calibri"/>
                <a:cs typeface="Calibri"/>
              </a:rPr>
              <a:t>2 </a:t>
            </a:r>
            <a:r>
              <a:rPr sz="2000" spc="-10" dirty="0">
                <a:latin typeface="Calibri"/>
                <a:cs typeface="Calibri"/>
              </a:rPr>
              <a:t>приложения </a:t>
            </a:r>
            <a:r>
              <a:rPr sz="2000" dirty="0">
                <a:latin typeface="Calibri"/>
                <a:cs typeface="Calibri"/>
              </a:rPr>
              <a:t>к </a:t>
            </a:r>
            <a:r>
              <a:rPr sz="2000" spc="-10" dirty="0">
                <a:latin typeface="Calibri"/>
                <a:cs typeface="Calibri"/>
              </a:rPr>
              <a:t>настоящему </a:t>
            </a:r>
            <a:r>
              <a:rPr sz="2000" spc="-15" dirty="0">
                <a:latin typeface="Calibri"/>
                <a:cs typeface="Calibri"/>
              </a:rPr>
              <a:t>Положению </a:t>
            </a:r>
            <a:r>
              <a:rPr sz="2000" spc="-20" dirty="0">
                <a:latin typeface="Calibri"/>
                <a:cs typeface="Calibri"/>
              </a:rPr>
              <a:t>отдельными</a:t>
            </a:r>
            <a:r>
              <a:rPr sz="2000" spc="125" dirty="0">
                <a:latin typeface="Calibri"/>
                <a:cs typeface="Calibri"/>
              </a:rPr>
              <a:t> </a:t>
            </a:r>
            <a:r>
              <a:rPr sz="2000" spc="-10" dirty="0">
                <a:latin typeface="Calibri"/>
                <a:cs typeface="Calibri"/>
              </a:rPr>
              <a:t>строками</a:t>
            </a:r>
            <a:endParaRPr sz="2000" dirty="0">
              <a:latin typeface="Calibri"/>
              <a:cs typeface="Calibri"/>
            </a:endParaRPr>
          </a:p>
          <a:p>
            <a:pPr marL="24130" marR="5080">
              <a:lnSpc>
                <a:spcPct val="100000"/>
              </a:lnSpc>
              <a:tabLst>
                <a:tab pos="354965" algn="l"/>
                <a:tab pos="1773555" algn="l"/>
                <a:tab pos="2546350" algn="l"/>
                <a:tab pos="2820670" algn="l"/>
                <a:tab pos="4104004" algn="l"/>
                <a:tab pos="5741035" algn="l"/>
                <a:tab pos="6633845" algn="l"/>
              </a:tabLst>
            </a:pPr>
            <a:r>
              <a:rPr sz="2000" spc="-10" dirty="0">
                <a:latin typeface="Calibri"/>
                <a:cs typeface="Calibri"/>
              </a:rPr>
              <a:t>(</a:t>
            </a:r>
            <a:r>
              <a:rPr sz="2000" spc="-10" dirty="0" smtClean="0">
                <a:latin typeface="Calibri"/>
                <a:cs typeface="Calibri"/>
              </a:rPr>
              <a:t>с</a:t>
            </a:r>
            <a:r>
              <a:rPr lang="ru-RU" sz="2000" spc="-10" dirty="0" smtClean="0">
                <a:latin typeface="Calibri"/>
                <a:cs typeface="Calibri"/>
              </a:rPr>
              <a:t> </a:t>
            </a:r>
            <a:r>
              <a:rPr sz="2000" spc="-10" dirty="0" err="1" smtClean="0">
                <a:latin typeface="Calibri"/>
                <a:cs typeface="Calibri"/>
              </a:rPr>
              <a:t>указанием</a:t>
            </a:r>
            <a:r>
              <a:rPr sz="2000" spc="-10" dirty="0" smtClean="0">
                <a:latin typeface="Calibri"/>
                <a:cs typeface="Calibri"/>
              </a:rPr>
              <a:t> </a:t>
            </a:r>
            <a:r>
              <a:rPr sz="2000" dirty="0" smtClean="0">
                <a:latin typeface="Calibri"/>
                <a:cs typeface="Calibri"/>
              </a:rPr>
              <a:t>в</a:t>
            </a:r>
            <a:r>
              <a:rPr lang="ru-RU" sz="2000" dirty="0">
                <a:latin typeface="Calibri"/>
                <a:cs typeface="Calibri"/>
              </a:rPr>
              <a:t> </a:t>
            </a:r>
            <a:r>
              <a:rPr sz="2000" b="1" spc="-5" dirty="0" err="1" smtClean="0">
                <a:solidFill>
                  <a:srgbClr val="FF0000"/>
                </a:solidFill>
                <a:latin typeface="Calibri"/>
                <a:cs typeface="Calibri"/>
              </a:rPr>
              <a:t>графе</a:t>
            </a:r>
            <a:r>
              <a:rPr lang="ru-RU" sz="2000" b="1" spc="-5" dirty="0">
                <a:solidFill>
                  <a:srgbClr val="FF0000"/>
                </a:solidFill>
                <a:latin typeface="Calibri"/>
                <a:cs typeface="Calibri"/>
              </a:rPr>
              <a:t> </a:t>
            </a:r>
            <a:r>
              <a:rPr sz="2000" b="1" dirty="0" smtClean="0">
                <a:solidFill>
                  <a:srgbClr val="FF0000"/>
                </a:solidFill>
                <a:latin typeface="Calibri"/>
                <a:cs typeface="Calibri"/>
              </a:rPr>
              <a:t>2</a:t>
            </a:r>
            <a:r>
              <a:rPr sz="2000" b="1" dirty="0">
                <a:solidFill>
                  <a:srgbClr val="FF0000"/>
                </a:solidFill>
                <a:latin typeface="Calibri"/>
                <a:cs typeface="Calibri"/>
              </a:rPr>
              <a:t>	</a:t>
            </a:r>
            <a:r>
              <a:rPr sz="2000" b="1" spc="-15" dirty="0" err="1" smtClean="0">
                <a:solidFill>
                  <a:srgbClr val="FF0000"/>
                </a:solidFill>
                <a:latin typeface="Calibri"/>
                <a:cs typeface="Calibri"/>
              </a:rPr>
              <a:t>положения</a:t>
            </a:r>
            <a:r>
              <a:rPr lang="ru-RU" sz="2000" b="1" spc="-15" dirty="0" smtClean="0">
                <a:solidFill>
                  <a:srgbClr val="FF0000"/>
                </a:solidFill>
                <a:latin typeface="Calibri"/>
                <a:cs typeface="Calibri"/>
              </a:rPr>
              <a:t> </a:t>
            </a:r>
            <a:r>
              <a:rPr sz="2000" b="1" spc="-10" dirty="0" err="1" smtClean="0">
                <a:solidFill>
                  <a:srgbClr val="FF0000"/>
                </a:solidFill>
                <a:latin typeface="Calibri"/>
                <a:cs typeface="Calibri"/>
              </a:rPr>
              <a:t>Федерального</a:t>
            </a:r>
            <a:r>
              <a:rPr lang="ru-RU" sz="2000" b="1" spc="-10" dirty="0">
                <a:solidFill>
                  <a:srgbClr val="FF0000"/>
                </a:solidFill>
                <a:latin typeface="Calibri"/>
                <a:cs typeface="Calibri"/>
              </a:rPr>
              <a:t> </a:t>
            </a:r>
            <a:r>
              <a:rPr sz="2000" b="1" spc="-10" dirty="0" err="1" smtClean="0">
                <a:solidFill>
                  <a:srgbClr val="FF0000"/>
                </a:solidFill>
                <a:latin typeface="Calibri"/>
                <a:cs typeface="Calibri"/>
              </a:rPr>
              <a:t>закона</a:t>
            </a:r>
            <a:r>
              <a:rPr sz="2000" b="1" spc="-10" dirty="0" smtClean="0">
                <a:solidFill>
                  <a:srgbClr val="FF0000"/>
                </a:solidFill>
                <a:latin typeface="Calibri"/>
                <a:cs typeface="Calibri"/>
              </a:rPr>
              <a:t>,</a:t>
            </a:r>
            <a:r>
              <a:rPr lang="ru-RU" sz="2000" b="1" spc="-10" dirty="0" smtClean="0">
                <a:solidFill>
                  <a:srgbClr val="FF0000"/>
                </a:solidFill>
                <a:latin typeface="Calibri"/>
                <a:cs typeface="Calibri"/>
              </a:rPr>
              <a:t> </a:t>
            </a:r>
            <a:r>
              <a:rPr sz="2000" b="1" spc="-10" dirty="0" err="1" smtClean="0">
                <a:solidFill>
                  <a:srgbClr val="FF0000"/>
                </a:solidFill>
                <a:latin typeface="Calibri"/>
                <a:cs typeface="Calibri"/>
              </a:rPr>
              <a:t>являющегося</a:t>
            </a:r>
            <a:r>
              <a:rPr sz="2000" b="1" spc="345" dirty="0" smtClean="0">
                <a:solidFill>
                  <a:srgbClr val="FF0000"/>
                </a:solidFill>
                <a:latin typeface="Calibri"/>
                <a:cs typeface="Calibri"/>
              </a:rPr>
              <a:t> </a:t>
            </a:r>
            <a:r>
              <a:rPr sz="2000" b="1" spc="-10" dirty="0">
                <a:solidFill>
                  <a:srgbClr val="FF0000"/>
                </a:solidFill>
                <a:latin typeface="Calibri"/>
                <a:cs typeface="Calibri"/>
              </a:rPr>
              <a:t>основанием</a:t>
            </a:r>
            <a:r>
              <a:rPr sz="2000" b="1" spc="-50" dirty="0">
                <a:solidFill>
                  <a:srgbClr val="FF0000"/>
                </a:solidFill>
                <a:latin typeface="Calibri"/>
                <a:cs typeface="Calibri"/>
              </a:rPr>
              <a:t> </a:t>
            </a:r>
            <a:r>
              <a:rPr sz="2000" b="1" spc="-15" dirty="0">
                <a:solidFill>
                  <a:srgbClr val="FF0000"/>
                </a:solidFill>
                <a:latin typeface="Calibri"/>
                <a:cs typeface="Calibri"/>
              </a:rPr>
              <a:t>для </a:t>
            </a:r>
            <a:r>
              <a:rPr sz="2000" b="1" dirty="0">
                <a:solidFill>
                  <a:srgbClr val="FF0000"/>
                </a:solidFill>
                <a:latin typeface="Calibri"/>
                <a:cs typeface="Calibri"/>
              </a:rPr>
              <a:t> </a:t>
            </a:r>
            <a:r>
              <a:rPr sz="2000" b="1" spc="-15" dirty="0">
                <a:solidFill>
                  <a:srgbClr val="FF0000"/>
                </a:solidFill>
                <a:latin typeface="Calibri"/>
                <a:cs typeface="Calibri"/>
              </a:rPr>
              <a:t>осуществления закупки, </a:t>
            </a:r>
            <a:r>
              <a:rPr sz="2000" b="1" dirty="0">
                <a:solidFill>
                  <a:srgbClr val="FF0000"/>
                </a:solidFill>
                <a:latin typeface="Calibri"/>
                <a:cs typeface="Calibri"/>
              </a:rPr>
              <a:t>и без </a:t>
            </a:r>
            <a:r>
              <a:rPr sz="2000" b="1" spc="-10" dirty="0">
                <a:solidFill>
                  <a:srgbClr val="FF0000"/>
                </a:solidFill>
                <a:latin typeface="Calibri"/>
                <a:cs typeface="Calibri"/>
              </a:rPr>
              <a:t>заполнения </a:t>
            </a:r>
            <a:r>
              <a:rPr sz="2000" b="1" spc="-5" dirty="0">
                <a:solidFill>
                  <a:srgbClr val="FF0000"/>
                </a:solidFill>
                <a:latin typeface="Calibri"/>
                <a:cs typeface="Calibri"/>
              </a:rPr>
              <a:t>граф </a:t>
            </a:r>
            <a:r>
              <a:rPr sz="2000" b="1" dirty="0">
                <a:solidFill>
                  <a:srgbClr val="FF0000"/>
                </a:solidFill>
                <a:latin typeface="Calibri"/>
                <a:cs typeface="Calibri"/>
              </a:rPr>
              <a:t>3 и 4</a:t>
            </a:r>
            <a:r>
              <a:rPr sz="2000" dirty="0">
                <a:latin typeface="Calibri"/>
                <a:cs typeface="Calibri"/>
              </a:rPr>
              <a:t>) </a:t>
            </a:r>
            <a:r>
              <a:rPr sz="2000" spc="-5" dirty="0">
                <a:latin typeface="Calibri"/>
                <a:cs typeface="Calibri"/>
              </a:rPr>
              <a:t>включается информация </a:t>
            </a:r>
            <a:r>
              <a:rPr sz="2000" b="1" dirty="0">
                <a:solidFill>
                  <a:srgbClr val="FF0000"/>
                </a:solidFill>
                <a:latin typeface="Calibri"/>
                <a:cs typeface="Calibri"/>
              </a:rPr>
              <a:t>о </a:t>
            </a:r>
            <a:r>
              <a:rPr sz="2000" b="1" spc="-15" dirty="0">
                <a:solidFill>
                  <a:srgbClr val="FF0000"/>
                </a:solidFill>
                <a:latin typeface="Calibri"/>
                <a:cs typeface="Calibri"/>
              </a:rPr>
              <a:t>количестве </a:t>
            </a:r>
            <a:r>
              <a:rPr sz="2000" spc="-10" dirty="0">
                <a:latin typeface="Calibri"/>
                <a:cs typeface="Calibri"/>
              </a:rPr>
              <a:t>(в </a:t>
            </a:r>
            <a:r>
              <a:rPr sz="2000" spc="-5" dirty="0">
                <a:latin typeface="Calibri"/>
                <a:cs typeface="Calibri"/>
              </a:rPr>
              <a:t>графу 6)  </a:t>
            </a:r>
            <a:r>
              <a:rPr sz="2000" b="1" dirty="0">
                <a:solidFill>
                  <a:srgbClr val="FF0000"/>
                </a:solidFill>
                <a:latin typeface="Calibri"/>
                <a:cs typeface="Calibri"/>
              </a:rPr>
              <a:t>и об </a:t>
            </a:r>
            <a:r>
              <a:rPr sz="2000" b="1" spc="-5" dirty="0">
                <a:solidFill>
                  <a:srgbClr val="FF0000"/>
                </a:solidFill>
                <a:latin typeface="Calibri"/>
                <a:cs typeface="Calibri"/>
              </a:rPr>
              <a:t>общей </a:t>
            </a:r>
            <a:r>
              <a:rPr sz="2000" b="1" spc="-10" dirty="0">
                <a:solidFill>
                  <a:srgbClr val="FF0000"/>
                </a:solidFill>
                <a:latin typeface="Calibri"/>
                <a:cs typeface="Calibri"/>
              </a:rPr>
              <a:t>стоимости </a:t>
            </a:r>
            <a:r>
              <a:rPr sz="2000" spc="-15" dirty="0">
                <a:latin typeface="Calibri"/>
                <a:cs typeface="Calibri"/>
              </a:rPr>
              <a:t>(в  </a:t>
            </a:r>
            <a:r>
              <a:rPr sz="2000" spc="-5" dirty="0">
                <a:latin typeface="Calibri"/>
                <a:cs typeface="Calibri"/>
              </a:rPr>
              <a:t>графу 5) </a:t>
            </a:r>
            <a:r>
              <a:rPr sz="2000" spc="-10" dirty="0">
                <a:latin typeface="Calibri"/>
                <a:cs typeface="Calibri"/>
              </a:rPr>
              <a:t>договоров, </a:t>
            </a:r>
            <a:r>
              <a:rPr sz="2000" spc="-5" dirty="0">
                <a:latin typeface="Calibri"/>
                <a:cs typeface="Calibri"/>
              </a:rPr>
              <a:t>заключенных по </a:t>
            </a:r>
            <a:r>
              <a:rPr sz="2000" spc="-20" dirty="0">
                <a:latin typeface="Calibri"/>
                <a:cs typeface="Calibri"/>
              </a:rPr>
              <a:t>результатам</a:t>
            </a:r>
            <a:r>
              <a:rPr sz="2000" spc="25" dirty="0">
                <a:latin typeface="Calibri"/>
                <a:cs typeface="Calibri"/>
              </a:rPr>
              <a:t> </a:t>
            </a:r>
            <a:r>
              <a:rPr sz="2000" spc="-5" dirty="0" err="1">
                <a:latin typeface="Calibri"/>
                <a:cs typeface="Calibri"/>
              </a:rPr>
              <a:t>закупок</a:t>
            </a:r>
            <a:r>
              <a:rPr sz="2000" spc="-5" dirty="0" smtClean="0">
                <a:latin typeface="Calibri"/>
                <a:cs typeface="Calibri"/>
              </a:rPr>
              <a:t>:</a:t>
            </a:r>
            <a:endParaRPr lang="ru-RU" sz="2000" spc="-5" dirty="0" smtClean="0">
              <a:latin typeface="Calibri"/>
              <a:cs typeface="Calibri"/>
            </a:endParaRPr>
          </a:p>
          <a:p>
            <a:pPr marL="24130" marR="5080">
              <a:lnSpc>
                <a:spcPct val="100000"/>
              </a:lnSpc>
              <a:tabLst>
                <a:tab pos="354965" algn="l"/>
                <a:tab pos="1773555" algn="l"/>
                <a:tab pos="2546350" algn="l"/>
                <a:tab pos="2820670" algn="l"/>
                <a:tab pos="4104004" algn="l"/>
                <a:tab pos="5741035" algn="l"/>
                <a:tab pos="6633845" algn="l"/>
              </a:tabLst>
            </a:pPr>
            <a:endParaRPr sz="2000" dirty="0">
              <a:latin typeface="Calibri"/>
              <a:cs typeface="Calibri"/>
            </a:endParaRPr>
          </a:p>
          <a:p>
            <a:pPr marL="12700" marR="2110740" indent="11430">
              <a:lnSpc>
                <a:spcPct val="100000"/>
              </a:lnSpc>
              <a:buChar char="•"/>
              <a:tabLst>
                <a:tab pos="311150" algn="l"/>
                <a:tab pos="311785" algn="l"/>
                <a:tab pos="1589405" algn="l"/>
                <a:tab pos="2861945" algn="l"/>
                <a:tab pos="5532120" algn="l"/>
              </a:tabLst>
            </a:pPr>
            <a:r>
              <a:rPr sz="2000" spc="-10" dirty="0">
                <a:latin typeface="Calibri"/>
                <a:cs typeface="Calibri"/>
              </a:rPr>
              <a:t>сведения </a:t>
            </a:r>
            <a:r>
              <a:rPr sz="2000" spc="125" dirty="0">
                <a:latin typeface="Calibri"/>
                <a:cs typeface="Calibri"/>
              </a:rPr>
              <a:t> </a:t>
            </a:r>
            <a:r>
              <a:rPr sz="2000" spc="-5" dirty="0">
                <a:latin typeface="Calibri"/>
                <a:cs typeface="Calibri"/>
              </a:rPr>
              <a:t>о	</a:t>
            </a:r>
            <a:r>
              <a:rPr sz="2000" spc="-10" dirty="0">
                <a:latin typeface="Calibri"/>
                <a:cs typeface="Calibri"/>
              </a:rPr>
              <a:t>которых </a:t>
            </a:r>
            <a:r>
              <a:rPr sz="2000" spc="60" dirty="0">
                <a:latin typeface="Calibri"/>
                <a:cs typeface="Calibri"/>
              </a:rPr>
              <a:t> </a:t>
            </a:r>
            <a:r>
              <a:rPr sz="2000" spc="-10" dirty="0">
                <a:latin typeface="Calibri"/>
                <a:cs typeface="Calibri"/>
              </a:rPr>
              <a:t>не	</a:t>
            </a:r>
            <a:r>
              <a:rPr sz="2000" spc="-15" dirty="0">
                <a:latin typeface="Calibri"/>
                <a:cs typeface="Calibri"/>
              </a:rPr>
              <a:t>подлежат </a:t>
            </a:r>
            <a:r>
              <a:rPr sz="2000" spc="90" dirty="0">
                <a:latin typeface="Calibri"/>
                <a:cs typeface="Calibri"/>
              </a:rPr>
              <a:t> </a:t>
            </a:r>
            <a:r>
              <a:rPr sz="2000" spc="-5" dirty="0" err="1">
                <a:latin typeface="Calibri"/>
                <a:cs typeface="Calibri"/>
              </a:rPr>
              <a:t>размещению</a:t>
            </a:r>
            <a:r>
              <a:rPr sz="2000" spc="225" dirty="0">
                <a:latin typeface="Calibri"/>
                <a:cs typeface="Calibri"/>
              </a:rPr>
              <a:t> </a:t>
            </a:r>
            <a:r>
              <a:rPr sz="2000" dirty="0" smtClean="0">
                <a:latin typeface="Calibri"/>
                <a:cs typeface="Calibri"/>
              </a:rPr>
              <a:t>в</a:t>
            </a:r>
            <a:r>
              <a:rPr lang="ru-RU" sz="2000" dirty="0" smtClean="0">
                <a:latin typeface="Calibri"/>
                <a:cs typeface="Calibri"/>
              </a:rPr>
              <a:t> </a:t>
            </a:r>
            <a:r>
              <a:rPr lang="ru-RU" sz="2000" spc="-10" dirty="0" smtClean="0">
                <a:latin typeface="Calibri"/>
                <a:cs typeface="Calibri"/>
              </a:rPr>
              <a:t>ЕИС </a:t>
            </a:r>
            <a:r>
              <a:rPr sz="2000" spc="-10" dirty="0" smtClean="0">
                <a:latin typeface="Calibri"/>
                <a:cs typeface="Calibri"/>
              </a:rPr>
              <a:t>е </a:t>
            </a:r>
            <a:r>
              <a:rPr sz="2000" dirty="0">
                <a:latin typeface="Calibri"/>
                <a:cs typeface="Calibri"/>
              </a:rPr>
              <a:t>в </a:t>
            </a:r>
            <a:r>
              <a:rPr sz="2000" spc="-10" dirty="0">
                <a:latin typeface="Calibri"/>
                <a:cs typeface="Calibri"/>
              </a:rPr>
              <a:t>соответствии </a:t>
            </a:r>
            <a:r>
              <a:rPr sz="2000" dirty="0">
                <a:latin typeface="Calibri"/>
                <a:cs typeface="Calibri"/>
              </a:rPr>
              <a:t>с </a:t>
            </a:r>
            <a:r>
              <a:rPr sz="2000" spc="-5" dirty="0">
                <a:latin typeface="Calibri"/>
                <a:cs typeface="Calibri"/>
              </a:rPr>
              <a:t>частью </a:t>
            </a:r>
            <a:r>
              <a:rPr sz="2000" dirty="0">
                <a:latin typeface="Calibri"/>
                <a:cs typeface="Calibri"/>
              </a:rPr>
              <a:t>15 </a:t>
            </a:r>
            <a:r>
              <a:rPr sz="2000" spc="-5" dirty="0">
                <a:latin typeface="Calibri"/>
                <a:cs typeface="Calibri"/>
              </a:rPr>
              <a:t>статьи </a:t>
            </a:r>
            <a:r>
              <a:rPr sz="2000" dirty="0">
                <a:latin typeface="Calibri"/>
                <a:cs typeface="Calibri"/>
              </a:rPr>
              <a:t>4</a:t>
            </a:r>
            <a:r>
              <a:rPr sz="2000" spc="-45" dirty="0">
                <a:latin typeface="Calibri"/>
                <a:cs typeface="Calibri"/>
              </a:rPr>
              <a:t> </a:t>
            </a:r>
            <a:r>
              <a:rPr sz="2000" spc="-10" dirty="0">
                <a:latin typeface="Calibri"/>
                <a:cs typeface="Calibri"/>
              </a:rPr>
              <a:t>закона;</a:t>
            </a:r>
            <a:endParaRPr sz="2000" dirty="0">
              <a:latin typeface="Calibri"/>
              <a:cs typeface="Calibri"/>
            </a:endParaRPr>
          </a:p>
          <a:p>
            <a:pPr marL="24765">
              <a:lnSpc>
                <a:spcPct val="100000"/>
              </a:lnSpc>
            </a:pPr>
            <a:r>
              <a:rPr sz="2000" b="1" spc="-5" dirty="0" smtClean="0">
                <a:solidFill>
                  <a:srgbClr val="7030A0"/>
                </a:solidFill>
                <a:latin typeface="Calibri"/>
                <a:cs typeface="Calibri"/>
              </a:rPr>
              <a:t>НЕ </a:t>
            </a:r>
            <a:r>
              <a:rPr sz="2000" b="1" spc="-25" dirty="0">
                <a:solidFill>
                  <a:srgbClr val="7030A0"/>
                </a:solidFill>
                <a:latin typeface="Calibri"/>
                <a:cs typeface="Calibri"/>
              </a:rPr>
              <a:t>РАЗМЕЩАЕМ</a:t>
            </a:r>
            <a:r>
              <a:rPr sz="2000" b="1" spc="-125" dirty="0">
                <a:solidFill>
                  <a:srgbClr val="7030A0"/>
                </a:solidFill>
                <a:latin typeface="Calibri"/>
                <a:cs typeface="Calibri"/>
              </a:rPr>
              <a:t> </a:t>
            </a:r>
            <a:r>
              <a:rPr sz="2000" b="1" spc="-25" dirty="0" smtClean="0">
                <a:solidFill>
                  <a:srgbClr val="7030A0"/>
                </a:solidFill>
                <a:latin typeface="Calibri"/>
                <a:cs typeface="Calibri"/>
              </a:rPr>
              <a:t>ВСЕГДА</a:t>
            </a:r>
            <a:endParaRPr lang="ru-RU" sz="2000" b="1" spc="-25" dirty="0" smtClean="0">
              <a:solidFill>
                <a:srgbClr val="7030A0"/>
              </a:solidFill>
              <a:latin typeface="Calibri"/>
              <a:cs typeface="Calibri"/>
            </a:endParaRPr>
          </a:p>
          <a:p>
            <a:pPr marL="24765">
              <a:lnSpc>
                <a:spcPct val="100000"/>
              </a:lnSpc>
            </a:pPr>
            <a:endParaRPr sz="2000" dirty="0">
              <a:solidFill>
                <a:srgbClr val="7030A0"/>
              </a:solidFill>
              <a:latin typeface="Calibri"/>
              <a:cs typeface="Calibri"/>
            </a:endParaRPr>
          </a:p>
          <a:p>
            <a:pPr marL="311150" marR="581660" indent="-287020">
              <a:lnSpc>
                <a:spcPct val="100000"/>
              </a:lnSpc>
              <a:buChar char="•"/>
              <a:tabLst>
                <a:tab pos="311150" algn="l"/>
                <a:tab pos="311785" algn="l"/>
              </a:tabLst>
            </a:pPr>
            <a:r>
              <a:rPr sz="2000" spc="-5" dirty="0">
                <a:latin typeface="Calibri"/>
                <a:cs typeface="Calibri"/>
              </a:rPr>
              <a:t>указанных </a:t>
            </a:r>
            <a:r>
              <a:rPr sz="2000" dirty="0">
                <a:latin typeface="Calibri"/>
                <a:cs typeface="Calibri"/>
              </a:rPr>
              <a:t>в </a:t>
            </a:r>
            <a:r>
              <a:rPr sz="2000" spc="-5" dirty="0">
                <a:latin typeface="Calibri"/>
                <a:cs typeface="Calibri"/>
              </a:rPr>
              <a:t>пунктах </a:t>
            </a:r>
            <a:r>
              <a:rPr sz="2000" dirty="0">
                <a:latin typeface="Calibri"/>
                <a:cs typeface="Calibri"/>
              </a:rPr>
              <a:t>1 - 3 </a:t>
            </a:r>
            <a:r>
              <a:rPr sz="2000" spc="-5" dirty="0">
                <a:latin typeface="Calibri"/>
                <a:cs typeface="Calibri"/>
              </a:rPr>
              <a:t>части </a:t>
            </a:r>
            <a:r>
              <a:rPr sz="2000" dirty="0">
                <a:latin typeface="Calibri"/>
                <a:cs typeface="Calibri"/>
              </a:rPr>
              <a:t>15 </a:t>
            </a:r>
            <a:r>
              <a:rPr sz="2000" spc="-5" dirty="0">
                <a:latin typeface="Calibri"/>
                <a:cs typeface="Calibri"/>
              </a:rPr>
              <a:t>статьи </a:t>
            </a:r>
            <a:r>
              <a:rPr sz="2000" dirty="0">
                <a:latin typeface="Calibri"/>
                <a:cs typeface="Calibri"/>
              </a:rPr>
              <a:t>4 </a:t>
            </a:r>
            <a:r>
              <a:rPr sz="2000" spc="-10" dirty="0">
                <a:latin typeface="Calibri"/>
                <a:cs typeface="Calibri"/>
              </a:rPr>
              <a:t>Федерального закона </a:t>
            </a:r>
            <a:r>
              <a:rPr sz="2000" dirty="0">
                <a:latin typeface="Calibri"/>
                <a:cs typeface="Calibri"/>
              </a:rPr>
              <a:t>в </a:t>
            </a:r>
            <a:r>
              <a:rPr sz="2000" spc="-5" dirty="0">
                <a:latin typeface="Calibri"/>
                <a:cs typeface="Calibri"/>
              </a:rPr>
              <a:t>случае принятия </a:t>
            </a:r>
            <a:r>
              <a:rPr sz="2000" spc="-10" dirty="0">
                <a:latin typeface="Calibri"/>
                <a:cs typeface="Calibri"/>
              </a:rPr>
              <a:t>заказчиком  </a:t>
            </a:r>
            <a:r>
              <a:rPr sz="2000" spc="-5" dirty="0">
                <a:latin typeface="Calibri"/>
                <a:cs typeface="Calibri"/>
              </a:rPr>
              <a:t>решения о неразмещении </a:t>
            </a:r>
            <a:r>
              <a:rPr sz="2000" spc="-10" dirty="0">
                <a:latin typeface="Calibri"/>
                <a:cs typeface="Calibri"/>
              </a:rPr>
              <a:t>сведений </a:t>
            </a:r>
            <a:r>
              <a:rPr sz="2000" spc="-5" dirty="0">
                <a:latin typeface="Calibri"/>
                <a:cs typeface="Calibri"/>
              </a:rPr>
              <a:t>о таких </a:t>
            </a:r>
            <a:r>
              <a:rPr sz="2000" spc="-10" dirty="0">
                <a:latin typeface="Calibri"/>
                <a:cs typeface="Calibri"/>
              </a:rPr>
              <a:t>закупках </a:t>
            </a:r>
            <a:r>
              <a:rPr sz="2000" dirty="0">
                <a:latin typeface="Calibri"/>
                <a:cs typeface="Calibri"/>
              </a:rPr>
              <a:t>в  </a:t>
            </a:r>
            <a:r>
              <a:rPr lang="ru-RU" sz="2000" spc="-10" dirty="0" smtClean="0">
                <a:latin typeface="Calibri"/>
                <a:cs typeface="Calibri"/>
              </a:rPr>
              <a:t>ЕИС</a:t>
            </a:r>
            <a:r>
              <a:rPr sz="2000" spc="-10" dirty="0" smtClean="0">
                <a:latin typeface="Calibri"/>
                <a:cs typeface="Calibri"/>
              </a:rPr>
              <a:t>;</a:t>
            </a:r>
            <a:endParaRPr sz="2000" dirty="0">
              <a:latin typeface="Calibri"/>
              <a:cs typeface="Calibri"/>
            </a:endParaRPr>
          </a:p>
          <a:p>
            <a:pPr marL="24765">
              <a:lnSpc>
                <a:spcPct val="100000"/>
              </a:lnSpc>
            </a:pPr>
            <a:r>
              <a:rPr sz="2000" b="1" spc="-5" dirty="0" smtClean="0">
                <a:solidFill>
                  <a:srgbClr val="7030A0"/>
                </a:solidFill>
                <a:latin typeface="Calibri"/>
                <a:cs typeface="Calibri"/>
              </a:rPr>
              <a:t>НЕ </a:t>
            </a:r>
            <a:r>
              <a:rPr sz="2000" b="1" spc="-25" dirty="0">
                <a:solidFill>
                  <a:srgbClr val="7030A0"/>
                </a:solidFill>
                <a:latin typeface="Calibri"/>
                <a:cs typeface="Calibri"/>
              </a:rPr>
              <a:t>РАЗМЕЩАЕМ ИНОГДА </a:t>
            </a:r>
            <a:r>
              <a:rPr sz="2000" b="1" spc="-5" dirty="0">
                <a:solidFill>
                  <a:srgbClr val="7030A0"/>
                </a:solidFill>
                <a:latin typeface="Calibri"/>
                <a:cs typeface="Calibri"/>
              </a:rPr>
              <a:t>(речь </a:t>
            </a:r>
            <a:r>
              <a:rPr sz="2000" b="1" spc="-30" dirty="0">
                <a:solidFill>
                  <a:srgbClr val="7030A0"/>
                </a:solidFill>
                <a:latin typeface="Calibri"/>
                <a:cs typeface="Calibri"/>
              </a:rPr>
              <a:t>только </a:t>
            </a:r>
            <a:r>
              <a:rPr sz="2000" b="1" dirty="0">
                <a:solidFill>
                  <a:srgbClr val="7030A0"/>
                </a:solidFill>
                <a:latin typeface="Calibri"/>
                <a:cs typeface="Calibri"/>
              </a:rPr>
              <a:t>о </a:t>
            </a:r>
            <a:r>
              <a:rPr sz="2000" b="1" spc="-15" dirty="0">
                <a:solidFill>
                  <a:srgbClr val="7030A0"/>
                </a:solidFill>
                <a:latin typeface="Calibri"/>
                <a:cs typeface="Calibri"/>
              </a:rPr>
              <a:t>неконкурентных</a:t>
            </a:r>
            <a:r>
              <a:rPr sz="2000" b="1" spc="204" dirty="0">
                <a:solidFill>
                  <a:srgbClr val="7030A0"/>
                </a:solidFill>
                <a:latin typeface="Calibri"/>
                <a:cs typeface="Calibri"/>
              </a:rPr>
              <a:t> </a:t>
            </a:r>
            <a:r>
              <a:rPr sz="2000" b="1" spc="-20" dirty="0" err="1">
                <a:solidFill>
                  <a:srgbClr val="7030A0"/>
                </a:solidFill>
                <a:latin typeface="Calibri"/>
                <a:cs typeface="Calibri"/>
              </a:rPr>
              <a:t>закупках</a:t>
            </a:r>
            <a:r>
              <a:rPr sz="2000" b="1" spc="-20" dirty="0" smtClean="0">
                <a:solidFill>
                  <a:srgbClr val="7030A0"/>
                </a:solidFill>
                <a:latin typeface="Calibri"/>
                <a:cs typeface="Calibri"/>
              </a:rPr>
              <a:t>)</a:t>
            </a:r>
            <a:endParaRPr lang="ru-RU" sz="2000" b="1" spc="-20" dirty="0" smtClean="0">
              <a:solidFill>
                <a:srgbClr val="7030A0"/>
              </a:solidFill>
              <a:latin typeface="Calibri"/>
              <a:cs typeface="Calibri"/>
            </a:endParaRPr>
          </a:p>
          <a:p>
            <a:pPr marL="24765">
              <a:lnSpc>
                <a:spcPct val="100000"/>
              </a:lnSpc>
            </a:pPr>
            <a:endParaRPr sz="2000" dirty="0">
              <a:solidFill>
                <a:srgbClr val="7030A0"/>
              </a:solidFill>
              <a:latin typeface="Calibri"/>
              <a:cs typeface="Calibri"/>
            </a:endParaRPr>
          </a:p>
          <a:p>
            <a:pPr marL="311150" marR="31115" indent="-287020">
              <a:lnSpc>
                <a:spcPct val="100000"/>
              </a:lnSpc>
              <a:buChar char="•"/>
              <a:tabLst>
                <a:tab pos="311150" algn="l"/>
                <a:tab pos="311785" algn="l"/>
              </a:tabLst>
            </a:pPr>
            <a:r>
              <a:rPr sz="2000" dirty="0">
                <a:latin typeface="Calibri"/>
                <a:cs typeface="Calibri"/>
              </a:rPr>
              <a:t>у </a:t>
            </a:r>
            <a:r>
              <a:rPr sz="2000" spc="-10" dirty="0">
                <a:latin typeface="Calibri"/>
                <a:cs typeface="Calibri"/>
              </a:rPr>
              <a:t>единственного </a:t>
            </a:r>
            <a:r>
              <a:rPr sz="2000" spc="-5" dirty="0">
                <a:latin typeface="Calibri"/>
                <a:cs typeface="Calibri"/>
              </a:rPr>
              <a:t>поставщика </a:t>
            </a:r>
            <a:r>
              <a:rPr sz="2000" spc="-15" dirty="0">
                <a:latin typeface="Calibri"/>
                <a:cs typeface="Calibri"/>
              </a:rPr>
              <a:t>(исполнителя, подрядчика), </a:t>
            </a:r>
            <a:r>
              <a:rPr sz="2000" spc="-5" dirty="0">
                <a:latin typeface="Calibri"/>
                <a:cs typeface="Calibri"/>
              </a:rPr>
              <a:t>если </a:t>
            </a:r>
            <a:r>
              <a:rPr sz="2000" dirty="0">
                <a:latin typeface="Calibri"/>
                <a:cs typeface="Calibri"/>
              </a:rPr>
              <a:t>в </a:t>
            </a:r>
            <a:r>
              <a:rPr sz="2000" spc="-10" dirty="0">
                <a:latin typeface="Calibri"/>
                <a:cs typeface="Calibri"/>
              </a:rPr>
              <a:t>соответствии </a:t>
            </a:r>
            <a:r>
              <a:rPr sz="2000" dirty="0">
                <a:latin typeface="Calibri"/>
                <a:cs typeface="Calibri"/>
              </a:rPr>
              <a:t>с </a:t>
            </a:r>
            <a:r>
              <a:rPr sz="2000" spc="-15" dirty="0">
                <a:latin typeface="Calibri"/>
                <a:cs typeface="Calibri"/>
              </a:rPr>
              <a:t>положением </a:t>
            </a:r>
            <a:r>
              <a:rPr sz="2000" spc="-5" dirty="0">
                <a:latin typeface="Calibri"/>
                <a:cs typeface="Calibri"/>
              </a:rPr>
              <a:t>о  закупке </a:t>
            </a:r>
            <a:r>
              <a:rPr sz="2000" spc="-10" dirty="0">
                <a:latin typeface="Calibri"/>
                <a:cs typeface="Calibri"/>
              </a:rPr>
              <a:t>сведения </a:t>
            </a:r>
            <a:r>
              <a:rPr sz="2000" spc="-5" dirty="0">
                <a:latin typeface="Calibri"/>
                <a:cs typeface="Calibri"/>
              </a:rPr>
              <a:t>о таких </a:t>
            </a:r>
            <a:r>
              <a:rPr sz="2000" spc="-10" dirty="0">
                <a:latin typeface="Calibri"/>
                <a:cs typeface="Calibri"/>
              </a:rPr>
              <a:t>закупках </a:t>
            </a:r>
            <a:r>
              <a:rPr sz="2000" spc="-5" dirty="0">
                <a:latin typeface="Calibri"/>
                <a:cs typeface="Calibri"/>
              </a:rPr>
              <a:t>не </a:t>
            </a:r>
            <a:r>
              <a:rPr sz="2000" spc="-10" dirty="0">
                <a:latin typeface="Calibri"/>
                <a:cs typeface="Calibri"/>
              </a:rPr>
              <a:t>размещаются заказчиком </a:t>
            </a:r>
            <a:r>
              <a:rPr sz="2000" dirty="0">
                <a:latin typeface="Calibri"/>
                <a:cs typeface="Calibri"/>
              </a:rPr>
              <a:t>в  </a:t>
            </a:r>
            <a:r>
              <a:rPr lang="ru-RU" sz="2000" spc="-10" dirty="0" smtClean="0">
                <a:latin typeface="Calibri"/>
                <a:cs typeface="Calibri"/>
              </a:rPr>
              <a:t>ЕИС</a:t>
            </a:r>
            <a:r>
              <a:rPr sz="2000" spc="-10" dirty="0" smtClean="0">
                <a:latin typeface="Calibri"/>
                <a:cs typeface="Calibri"/>
              </a:rPr>
              <a:t>.</a:t>
            </a:r>
            <a:r>
              <a:rPr lang="ru-RU" sz="2000" spc="-10" dirty="0" smtClean="0">
                <a:latin typeface="Calibri"/>
                <a:cs typeface="Calibri"/>
              </a:rPr>
              <a:t> </a:t>
            </a:r>
            <a:r>
              <a:rPr lang="ru-RU" sz="2000" spc="-10" dirty="0" smtClean="0">
                <a:solidFill>
                  <a:srgbClr val="FF0000"/>
                </a:solidFill>
                <a:latin typeface="Calibri"/>
                <a:cs typeface="Calibri"/>
              </a:rPr>
              <a:t>????</a:t>
            </a:r>
            <a:endParaRPr sz="2000" dirty="0">
              <a:solidFill>
                <a:srgbClr val="FF0000"/>
              </a:solidFill>
              <a:latin typeface="Calibri"/>
              <a:cs typeface="Calibri"/>
            </a:endParaRPr>
          </a:p>
        </p:txBody>
      </p:sp>
    </p:spTree>
    <p:extLst>
      <p:ext uri="{BB962C8B-B14F-4D97-AF65-F5344CB8AC3E}">
        <p14:creationId xmlns:p14="http://schemas.microsoft.com/office/powerpoint/2010/main" val="260653750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101640637"/>
              </p:ext>
            </p:extLst>
          </p:nvPr>
        </p:nvGraphicFramePr>
        <p:xfrm>
          <a:off x="914400" y="304800"/>
          <a:ext cx="10972801" cy="6069754"/>
        </p:xfrm>
        <a:graphic>
          <a:graphicData uri="http://schemas.openxmlformats.org/drawingml/2006/table">
            <a:tbl>
              <a:tblPr firstRow="1" bandRow="1">
                <a:tableStyleId>{2D5ABB26-0587-4C30-8999-92F81FD0307C}</a:tableStyleId>
              </a:tblPr>
              <a:tblGrid>
                <a:gridCol w="606636"/>
                <a:gridCol w="3795265"/>
                <a:gridCol w="1164318"/>
                <a:gridCol w="1139381"/>
                <a:gridCol w="1284497"/>
                <a:gridCol w="1741809"/>
                <a:gridCol w="1240895"/>
              </a:tblGrid>
              <a:tr h="536448">
                <a:tc>
                  <a:txBody>
                    <a:bodyPr/>
                    <a:lstStyle/>
                    <a:p>
                      <a:pPr indent="0">
                        <a:lnSpc>
                          <a:spcPct val="100000"/>
                        </a:lnSpc>
                      </a:pPr>
                      <a:endParaRPr sz="1100" dirty="0">
                        <a:latin typeface="Times New Roman"/>
                        <a:cs typeface="Times New Roman"/>
                      </a:endParaRPr>
                    </a:p>
                    <a:p>
                      <a:pPr marL="1905" indent="0" algn="ctr">
                        <a:lnSpc>
                          <a:spcPct val="100000"/>
                        </a:lnSpc>
                        <a:spcBef>
                          <a:spcPts val="750"/>
                        </a:spcBef>
                      </a:pPr>
                      <a:r>
                        <a:rPr sz="1100" dirty="0">
                          <a:latin typeface="Calibri"/>
                          <a:cs typeface="Calibri"/>
                        </a:rPr>
                        <a:t>№</a:t>
                      </a:r>
                      <a:r>
                        <a:rPr sz="1100" spc="-195" dirty="0">
                          <a:latin typeface="Calibri"/>
                          <a:cs typeface="Calibri"/>
                        </a:rPr>
                        <a:t> </a:t>
                      </a:r>
                      <a:r>
                        <a:rPr sz="1100" dirty="0">
                          <a:latin typeface="Calibri"/>
                          <a:cs typeface="Calibri"/>
                        </a:rPr>
                        <a:t>п/п</a:t>
                      </a:r>
                    </a:p>
                  </a:txBody>
                  <a:tcPr marL="0" marR="0" marT="0" marB="0">
                    <a:lnL w="635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tcPr>
                </a:tc>
                <a:tc>
                  <a:txBody>
                    <a:bodyPr/>
                    <a:lstStyle/>
                    <a:p>
                      <a:pPr indent="0">
                        <a:lnSpc>
                          <a:spcPct val="100000"/>
                        </a:lnSpc>
                      </a:pPr>
                      <a:endParaRPr sz="1100">
                        <a:latin typeface="Times New Roman"/>
                        <a:cs typeface="Times New Roman"/>
                      </a:endParaRPr>
                    </a:p>
                    <a:p>
                      <a:pPr marL="808990" indent="0">
                        <a:lnSpc>
                          <a:spcPct val="100000"/>
                        </a:lnSpc>
                        <a:spcBef>
                          <a:spcPts val="750"/>
                        </a:spcBef>
                      </a:pPr>
                      <a:r>
                        <a:rPr sz="1100" spc="-5" dirty="0">
                          <a:solidFill>
                            <a:srgbClr val="303030"/>
                          </a:solidFill>
                          <a:latin typeface="Calibri"/>
                          <a:cs typeface="Calibri"/>
                        </a:rPr>
                        <a:t>Предмет</a:t>
                      </a:r>
                      <a:r>
                        <a:rPr sz="1100" spc="-170" dirty="0">
                          <a:solidFill>
                            <a:srgbClr val="303030"/>
                          </a:solidFill>
                          <a:latin typeface="Calibri"/>
                          <a:cs typeface="Calibri"/>
                        </a:rPr>
                        <a:t> </a:t>
                      </a:r>
                      <a:r>
                        <a:rPr sz="1100" dirty="0">
                          <a:solidFill>
                            <a:srgbClr val="303030"/>
                          </a:solidFill>
                          <a:latin typeface="Calibri"/>
                          <a:cs typeface="Calibri"/>
                        </a:rPr>
                        <a:t>договора</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tcPr>
                </a:tc>
                <a:tc>
                  <a:txBody>
                    <a:bodyPr/>
                    <a:lstStyle/>
                    <a:p>
                      <a:pPr marL="0" marR="261620" indent="0" algn="just">
                        <a:lnSpc>
                          <a:spcPct val="100000"/>
                        </a:lnSpc>
                        <a:spcBef>
                          <a:spcPts val="0"/>
                        </a:spcBef>
                      </a:pPr>
                      <a:r>
                        <a:rPr sz="1100" dirty="0">
                          <a:solidFill>
                            <a:srgbClr val="303030"/>
                          </a:solidFill>
                          <a:latin typeface="Calibri"/>
                          <a:cs typeface="Calibri"/>
                        </a:rPr>
                        <a:t>Код </a:t>
                      </a:r>
                      <a:r>
                        <a:rPr sz="1100" spc="-5" dirty="0">
                          <a:solidFill>
                            <a:srgbClr val="303030"/>
                          </a:solidFill>
                          <a:latin typeface="Calibri"/>
                          <a:cs typeface="Calibri"/>
                        </a:rPr>
                        <a:t>случая  </a:t>
                      </a:r>
                      <a:r>
                        <a:rPr sz="1100" dirty="0">
                          <a:solidFill>
                            <a:srgbClr val="303030"/>
                          </a:solidFill>
                          <a:latin typeface="Calibri"/>
                          <a:cs typeface="Calibri"/>
                        </a:rPr>
                        <a:t>з</a:t>
                      </a:r>
                      <a:r>
                        <a:rPr sz="1100" spc="-5" dirty="0">
                          <a:solidFill>
                            <a:srgbClr val="303030"/>
                          </a:solidFill>
                          <a:latin typeface="Calibri"/>
                          <a:cs typeface="Calibri"/>
                        </a:rPr>
                        <a:t>а</a:t>
                      </a:r>
                      <a:r>
                        <a:rPr sz="1100" dirty="0">
                          <a:solidFill>
                            <a:srgbClr val="303030"/>
                          </a:solidFill>
                          <a:latin typeface="Calibri"/>
                          <a:cs typeface="Calibri"/>
                        </a:rPr>
                        <a:t>кл</a:t>
                      </a:r>
                      <a:r>
                        <a:rPr sz="1100" spc="-5" dirty="0">
                          <a:solidFill>
                            <a:srgbClr val="303030"/>
                          </a:solidFill>
                          <a:latin typeface="Calibri"/>
                          <a:cs typeface="Calibri"/>
                        </a:rPr>
                        <a:t>юч</a:t>
                      </a:r>
                      <a:r>
                        <a:rPr sz="1100" dirty="0">
                          <a:solidFill>
                            <a:srgbClr val="303030"/>
                          </a:solidFill>
                          <a:latin typeface="Calibri"/>
                          <a:cs typeface="Calibri"/>
                        </a:rPr>
                        <a:t>е</a:t>
                      </a:r>
                      <a:r>
                        <a:rPr sz="1100" spc="-5" dirty="0">
                          <a:solidFill>
                            <a:srgbClr val="303030"/>
                          </a:solidFill>
                          <a:latin typeface="Calibri"/>
                          <a:cs typeface="Calibri"/>
                        </a:rPr>
                        <a:t>н</a:t>
                      </a:r>
                      <a:r>
                        <a:rPr sz="1100" dirty="0">
                          <a:solidFill>
                            <a:srgbClr val="303030"/>
                          </a:solidFill>
                          <a:latin typeface="Calibri"/>
                          <a:cs typeface="Calibri"/>
                        </a:rPr>
                        <a:t>ия  договора</a:t>
                      </a:r>
                      <a:endParaRPr sz="1100" dirty="0">
                        <a:latin typeface="Calibri"/>
                        <a:cs typeface="Calibri"/>
                      </a:endParaRPr>
                    </a:p>
                  </a:txBody>
                  <a:tcPr marL="0" marR="0" marT="44450" marB="0">
                    <a:lnL w="12700" cap="flat" cmpd="sng" algn="ctr">
                      <a:solidFill>
                        <a:srgbClr val="000000"/>
                      </a:solidFill>
                      <a:prstDash val="solid"/>
                      <a:round/>
                      <a:headEnd type="none" w="med" len="med"/>
                      <a:tailEnd type="none" w="med" len="med"/>
                    </a:lnL>
                    <a:lnR w="12700">
                      <a:solidFill>
                        <a:srgbClr val="000000"/>
                      </a:solidFill>
                      <a:prstDash val="soli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64465" marR="151765" indent="0">
                        <a:lnSpc>
                          <a:spcPct val="100000"/>
                        </a:lnSpc>
                        <a:spcBef>
                          <a:spcPts val="350"/>
                        </a:spcBef>
                      </a:pPr>
                      <a:r>
                        <a:rPr sz="1100" dirty="0">
                          <a:solidFill>
                            <a:srgbClr val="303030"/>
                          </a:solidFill>
                          <a:latin typeface="Calibri"/>
                          <a:cs typeface="Calibri"/>
                        </a:rPr>
                        <a:t>Уникальный номер реестровой записи из  реестра </a:t>
                      </a:r>
                      <a:r>
                        <a:rPr sz="1100" spc="-10" dirty="0">
                          <a:solidFill>
                            <a:srgbClr val="303030"/>
                          </a:solidFill>
                          <a:latin typeface="Calibri"/>
                          <a:cs typeface="Calibri"/>
                        </a:rPr>
                        <a:t>договоров,  </a:t>
                      </a:r>
                      <a:r>
                        <a:rPr sz="1100" spc="-5" dirty="0">
                          <a:solidFill>
                            <a:srgbClr val="303030"/>
                          </a:solidFill>
                          <a:latin typeface="Calibri"/>
                          <a:cs typeface="Calibri"/>
                        </a:rPr>
                        <a:t>заключенных</a:t>
                      </a:r>
                      <a:r>
                        <a:rPr sz="1100" spc="-140" dirty="0">
                          <a:solidFill>
                            <a:srgbClr val="303030"/>
                          </a:solidFill>
                          <a:latin typeface="Calibri"/>
                          <a:cs typeface="Calibri"/>
                        </a:rPr>
                        <a:t> </a:t>
                      </a:r>
                      <a:r>
                        <a:rPr sz="1100" spc="-5" dirty="0">
                          <a:solidFill>
                            <a:srgbClr val="303030"/>
                          </a:solidFill>
                          <a:latin typeface="Calibri"/>
                          <a:cs typeface="Calibri"/>
                        </a:rPr>
                        <a:t>заказчиками</a:t>
                      </a:r>
                      <a:endParaRPr sz="1100" dirty="0">
                        <a:latin typeface="Calibri"/>
                        <a:cs typeface="Calibri"/>
                      </a:endParaRPr>
                    </a:p>
                  </a:txBody>
                  <a:tcPr marL="0" marR="0" marT="44450" marB="0">
                    <a:lnL w="12700" cap="flat" cmpd="sng" algn="ctr">
                      <a:solidFill>
                        <a:srgbClr val="000000"/>
                      </a:solidFill>
                      <a:prstDash val="solid"/>
                      <a:round/>
                      <a:headEnd type="none" w="med" len="med"/>
                      <a:tailEnd type="none" w="med" len="med"/>
                    </a:lnL>
                    <a:lnR w="12700">
                      <a:solidFill>
                        <a:srgbClr val="000000"/>
                      </a:solidFill>
                      <a:prstDash val="solid"/>
                    </a:lnR>
                    <a:lnT w="6350">
                      <a:solidFill>
                        <a:srgbClr val="000000"/>
                      </a:solidFill>
                      <a:prstDash val="soli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74295" marR="236220" indent="0">
                        <a:lnSpc>
                          <a:spcPct val="100000"/>
                        </a:lnSpc>
                        <a:spcBef>
                          <a:spcPts val="350"/>
                        </a:spcBef>
                      </a:pPr>
                      <a:r>
                        <a:rPr sz="1100" dirty="0">
                          <a:solidFill>
                            <a:srgbClr val="303030"/>
                          </a:solidFill>
                          <a:latin typeface="Calibri"/>
                          <a:cs typeface="Calibri"/>
                        </a:rPr>
                        <a:t>Цена </a:t>
                      </a:r>
                      <a:r>
                        <a:rPr sz="1100" spc="-5" dirty="0">
                          <a:solidFill>
                            <a:srgbClr val="303030"/>
                          </a:solidFill>
                          <a:latin typeface="Calibri"/>
                          <a:cs typeface="Calibri"/>
                        </a:rPr>
                        <a:t>договора </a:t>
                      </a:r>
                      <a:r>
                        <a:rPr sz="1100" dirty="0">
                          <a:solidFill>
                            <a:srgbClr val="303030"/>
                          </a:solidFill>
                          <a:latin typeface="Calibri"/>
                          <a:cs typeface="Calibri"/>
                        </a:rPr>
                        <a:t>или  максимальное</a:t>
                      </a:r>
                      <a:r>
                        <a:rPr sz="1100" spc="-165" dirty="0">
                          <a:solidFill>
                            <a:srgbClr val="303030"/>
                          </a:solidFill>
                          <a:latin typeface="Calibri"/>
                          <a:cs typeface="Calibri"/>
                        </a:rPr>
                        <a:t> </a:t>
                      </a:r>
                      <a:r>
                        <a:rPr sz="1100" spc="-5" dirty="0">
                          <a:solidFill>
                            <a:srgbClr val="303030"/>
                          </a:solidFill>
                          <a:latin typeface="Calibri"/>
                          <a:cs typeface="Calibri"/>
                        </a:rPr>
                        <a:t>значение  </a:t>
                      </a:r>
                      <a:r>
                        <a:rPr sz="1100" dirty="0">
                          <a:solidFill>
                            <a:srgbClr val="303030"/>
                          </a:solidFill>
                          <a:latin typeface="Calibri"/>
                          <a:cs typeface="Calibri"/>
                        </a:rPr>
                        <a:t>цены</a:t>
                      </a:r>
                      <a:r>
                        <a:rPr sz="1100" spc="-80" dirty="0">
                          <a:solidFill>
                            <a:srgbClr val="303030"/>
                          </a:solidFill>
                          <a:latin typeface="Calibri"/>
                          <a:cs typeface="Calibri"/>
                        </a:rPr>
                        <a:t> </a:t>
                      </a:r>
                      <a:r>
                        <a:rPr sz="1100" spc="5" dirty="0">
                          <a:solidFill>
                            <a:srgbClr val="303030"/>
                          </a:solidFill>
                          <a:latin typeface="Calibri"/>
                          <a:cs typeface="Calibri"/>
                        </a:rPr>
                        <a:t>договора(рублей)</a:t>
                      </a:r>
                      <a:endParaRPr sz="1100">
                        <a:latin typeface="Calibri"/>
                        <a:cs typeface="Calibri"/>
                      </a:endParaRPr>
                    </a:p>
                  </a:txBody>
                  <a:tcPr marL="0" marR="0" marT="44450" marB="0">
                    <a:lnL w="1270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tcPr>
                </a:tc>
                <a:tc>
                  <a:txBody>
                    <a:bodyPr/>
                    <a:lstStyle/>
                    <a:p>
                      <a:pPr indent="0" algn="ctr">
                        <a:lnSpc>
                          <a:spcPct val="100000"/>
                        </a:lnSpc>
                      </a:pPr>
                      <a:r>
                        <a:rPr sz="1100" dirty="0">
                          <a:solidFill>
                            <a:srgbClr val="303030"/>
                          </a:solidFill>
                          <a:latin typeface="Calibri"/>
                          <a:cs typeface="Calibri"/>
                        </a:rPr>
                        <a:t>Общее</a:t>
                      </a:r>
                      <a:endParaRPr sz="1100" dirty="0">
                        <a:latin typeface="Calibri"/>
                        <a:cs typeface="Calibri"/>
                      </a:endParaRPr>
                    </a:p>
                    <a:p>
                      <a:pPr marL="5080" indent="0" algn="ctr">
                        <a:lnSpc>
                          <a:spcPct val="100000"/>
                        </a:lnSpc>
                        <a:spcBef>
                          <a:spcPts val="20"/>
                        </a:spcBef>
                      </a:pPr>
                      <a:r>
                        <a:rPr sz="1100" dirty="0">
                          <a:solidFill>
                            <a:srgbClr val="303030"/>
                          </a:solidFill>
                          <a:latin typeface="Calibri"/>
                          <a:cs typeface="Calibri"/>
                        </a:rPr>
                        <a:t>количество</a:t>
                      </a:r>
                      <a:endParaRPr sz="1100" dirty="0">
                        <a:latin typeface="Calibri"/>
                        <a:cs typeface="Calibri"/>
                      </a:endParaRPr>
                    </a:p>
                    <a:p>
                      <a:pPr marL="173990" marR="160655" indent="0" algn="ctr">
                        <a:lnSpc>
                          <a:spcPct val="100000"/>
                        </a:lnSpc>
                      </a:pPr>
                      <a:r>
                        <a:rPr sz="1100" spc="-15" dirty="0">
                          <a:solidFill>
                            <a:srgbClr val="303030"/>
                          </a:solidFill>
                          <a:latin typeface="Calibri"/>
                          <a:cs typeface="Calibri"/>
                        </a:rPr>
                        <a:t>з</a:t>
                      </a:r>
                      <a:r>
                        <a:rPr sz="1100" spc="-5" dirty="0">
                          <a:solidFill>
                            <a:srgbClr val="303030"/>
                          </a:solidFill>
                          <a:latin typeface="Calibri"/>
                          <a:cs typeface="Calibri"/>
                        </a:rPr>
                        <a:t>а</a:t>
                      </a:r>
                      <a:r>
                        <a:rPr sz="1100" dirty="0">
                          <a:solidFill>
                            <a:srgbClr val="303030"/>
                          </a:solidFill>
                          <a:latin typeface="Calibri"/>
                          <a:cs typeface="Calibri"/>
                        </a:rPr>
                        <a:t>кл</a:t>
                      </a:r>
                      <a:r>
                        <a:rPr sz="1100" spc="-5" dirty="0">
                          <a:solidFill>
                            <a:srgbClr val="303030"/>
                          </a:solidFill>
                          <a:latin typeface="Calibri"/>
                          <a:cs typeface="Calibri"/>
                        </a:rPr>
                        <a:t>юч</a:t>
                      </a:r>
                      <a:r>
                        <a:rPr sz="1100" dirty="0">
                          <a:solidFill>
                            <a:srgbClr val="303030"/>
                          </a:solidFill>
                          <a:latin typeface="Calibri"/>
                          <a:cs typeface="Calibri"/>
                        </a:rPr>
                        <a:t>е</a:t>
                      </a:r>
                      <a:r>
                        <a:rPr sz="1100" spc="-5" dirty="0">
                          <a:solidFill>
                            <a:srgbClr val="303030"/>
                          </a:solidFill>
                          <a:latin typeface="Calibri"/>
                          <a:cs typeface="Calibri"/>
                        </a:rPr>
                        <a:t>н</a:t>
                      </a:r>
                      <a:r>
                        <a:rPr sz="1100" spc="-15" dirty="0">
                          <a:solidFill>
                            <a:srgbClr val="303030"/>
                          </a:solidFill>
                          <a:latin typeface="Calibri"/>
                          <a:cs typeface="Calibri"/>
                        </a:rPr>
                        <a:t>н</a:t>
                      </a:r>
                      <a:r>
                        <a:rPr sz="1100" spc="-5" dirty="0">
                          <a:solidFill>
                            <a:srgbClr val="303030"/>
                          </a:solidFill>
                          <a:latin typeface="Calibri"/>
                          <a:cs typeface="Calibri"/>
                        </a:rPr>
                        <a:t>ы</a:t>
                      </a:r>
                      <a:r>
                        <a:rPr sz="1100" dirty="0">
                          <a:solidFill>
                            <a:srgbClr val="303030"/>
                          </a:solidFill>
                          <a:latin typeface="Calibri"/>
                          <a:cs typeface="Calibri"/>
                        </a:rPr>
                        <a:t>х  </a:t>
                      </a:r>
                      <a:r>
                        <a:rPr sz="1100" spc="-5" dirty="0">
                          <a:solidFill>
                            <a:srgbClr val="303030"/>
                          </a:solidFill>
                          <a:latin typeface="Calibri"/>
                          <a:cs typeface="Calibri"/>
                        </a:rPr>
                        <a:t>договоров</a:t>
                      </a:r>
                      <a:endParaRPr sz="1100" dirty="0">
                        <a:latin typeface="Calibri"/>
                        <a:cs typeface="Calibri"/>
                      </a:endParaRPr>
                    </a:p>
                  </a:txBody>
                  <a:tcPr marL="0" marR="0" marT="0" marB="0">
                    <a:lnL w="1270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r>
              <a:tr h="172986">
                <a:tc>
                  <a:txBody>
                    <a:bodyPr/>
                    <a:lstStyle/>
                    <a:p>
                      <a:pPr marL="3175" algn="ctr">
                        <a:lnSpc>
                          <a:spcPts val="1085"/>
                        </a:lnSpc>
                      </a:pPr>
                      <a:r>
                        <a:rPr sz="1100" dirty="0">
                          <a:latin typeface="Calibri"/>
                          <a:cs typeface="Calibri"/>
                        </a:rPr>
                        <a:t>1</a:t>
                      </a:r>
                      <a:endParaRPr sz="1100">
                        <a:latin typeface="Calibri"/>
                        <a:cs typeface="Calibri"/>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085"/>
                        </a:lnSpc>
                      </a:pPr>
                      <a:r>
                        <a:rPr sz="1100" dirty="0">
                          <a:latin typeface="Calibri"/>
                          <a:cs typeface="Calibri"/>
                        </a:rPr>
                        <a:t>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100330" algn="ctr">
                        <a:lnSpc>
                          <a:spcPts val="1085"/>
                        </a:lnSpc>
                      </a:pPr>
                      <a:r>
                        <a:rPr sz="1100" dirty="0">
                          <a:latin typeface="Calibri"/>
                          <a:cs typeface="Calibri"/>
                        </a:rPr>
                        <a:t>3</a:t>
                      </a:r>
                      <a:endParaRPr sz="1100">
                        <a:latin typeface="Calibri"/>
                        <a:cs typeface="Calibri"/>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35" algn="ctr">
                        <a:lnSpc>
                          <a:spcPts val="1085"/>
                        </a:lnSpc>
                      </a:pPr>
                      <a:r>
                        <a:rPr sz="1100" dirty="0">
                          <a:latin typeface="Calibri"/>
                          <a:cs typeface="Calibri"/>
                        </a:rPr>
                        <a:t>4</a:t>
                      </a:r>
                      <a:endParaRPr sz="1100">
                        <a:latin typeface="Calibri"/>
                        <a:cs typeface="Calibri"/>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635" algn="ctr">
                        <a:lnSpc>
                          <a:spcPts val="1085"/>
                        </a:lnSpc>
                      </a:pPr>
                      <a:r>
                        <a:rPr sz="1100" dirty="0">
                          <a:latin typeface="Calibri"/>
                          <a:cs typeface="Calibri"/>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algn="ctr">
                        <a:lnSpc>
                          <a:spcPts val="1085"/>
                        </a:lnSpc>
                      </a:pPr>
                      <a:r>
                        <a:rPr sz="1100" dirty="0">
                          <a:latin typeface="Calibri" panose="020F0502020204030204" pitchFamily="34" charset="0"/>
                          <a:cs typeface="Calibri"/>
                        </a:rPr>
                        <a:t>6</a:t>
                      </a:r>
                    </a:p>
                  </a:txBody>
                  <a:tcPr marL="0" marR="0" marT="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40987">
                <a:tc>
                  <a:txBody>
                    <a:bodyPr/>
                    <a:lstStyle/>
                    <a:p>
                      <a:pPr marL="3175" algn="ctr">
                        <a:lnSpc>
                          <a:spcPts val="1085"/>
                        </a:lnSpc>
                      </a:pPr>
                      <a:r>
                        <a:rPr sz="1100" dirty="0">
                          <a:latin typeface="Calibri"/>
                          <a:cs typeface="Calibri"/>
                        </a:rPr>
                        <a:t>1</a:t>
                      </a:r>
                      <a:endParaRPr sz="1100">
                        <a:latin typeface="Calibri"/>
                        <a:cs typeface="Calibri"/>
                      </a:endParaRPr>
                    </a:p>
                  </a:txBody>
                  <a:tcPr marL="0" marR="0" marT="0" marB="0">
                    <a:lnL w="635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0" marR="622300" indent="0" algn="l">
                        <a:lnSpc>
                          <a:spcPct val="100000"/>
                        </a:lnSpc>
                        <a:spcBef>
                          <a:spcPts val="0"/>
                        </a:spcBef>
                      </a:pPr>
                      <a:r>
                        <a:rPr lang="ru-RU" sz="1200" spc="-5" dirty="0" smtClean="0">
                          <a:latin typeface="+mn-lt"/>
                          <a:cs typeface="Times New Roman"/>
                        </a:rPr>
                        <a:t>Оказание услуг по профилактическому приему </a:t>
                      </a:r>
                      <a:endParaRPr sz="1200" dirty="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indent="0" algn="ctr">
                        <a:lnSpc>
                          <a:spcPct val="100000"/>
                        </a:lnSpc>
                        <a:spcBef>
                          <a:spcPts val="0"/>
                        </a:spcBef>
                      </a:pPr>
                      <a:r>
                        <a:rPr sz="1200" dirty="0">
                          <a:latin typeface="Calibri"/>
                          <a:cs typeface="Calibri"/>
                        </a:rPr>
                        <a:t>112</a:t>
                      </a: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indent="0" algn="ctr">
                        <a:lnSpc>
                          <a:spcPct val="100000"/>
                        </a:lnSpc>
                        <a:spcBef>
                          <a:spcPts val="0"/>
                        </a:spcBef>
                      </a:pPr>
                      <a:r>
                        <a:rPr sz="1200" dirty="0">
                          <a:latin typeface="Calibri"/>
                          <a:cs typeface="Calibri"/>
                        </a:rPr>
                        <a:t>00000000000000000000001</a:t>
                      </a:r>
                      <a:endParaRPr sz="1200">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0" indent="0" algn="ctr">
                        <a:lnSpc>
                          <a:spcPct val="100000"/>
                        </a:lnSpc>
                        <a:spcBef>
                          <a:spcPts val="0"/>
                        </a:spcBef>
                      </a:pPr>
                      <a:r>
                        <a:rPr sz="1400" dirty="0" smtClean="0">
                          <a:latin typeface="Calibri" panose="020F0502020204030204" pitchFamily="34" charset="0"/>
                          <a:cs typeface="Times New Roman"/>
                        </a:rPr>
                        <a:t>7</a:t>
                      </a:r>
                      <a:r>
                        <a:rPr lang="ru-RU" sz="1400" dirty="0" smtClean="0">
                          <a:latin typeface="Calibri" panose="020F0502020204030204" pitchFamily="34" charset="0"/>
                          <a:cs typeface="Times New Roman"/>
                        </a:rPr>
                        <a:t>0</a:t>
                      </a:r>
                      <a:r>
                        <a:rPr lang="ru-RU" sz="1400" baseline="0" dirty="0" smtClean="0">
                          <a:latin typeface="Calibri" panose="020F0502020204030204" pitchFamily="34" charset="0"/>
                          <a:cs typeface="Times New Roman"/>
                        </a:rPr>
                        <a:t> 000</a:t>
                      </a:r>
                      <a:r>
                        <a:rPr sz="1400" dirty="0" smtClean="0">
                          <a:latin typeface="Calibri" panose="020F0502020204030204" pitchFamily="34" charset="0"/>
                          <a:cs typeface="Times New Roman"/>
                        </a:rPr>
                        <a:t>,00</a:t>
                      </a:r>
                      <a:endParaRPr sz="1400" dirty="0">
                        <a:latin typeface="Calibri" panose="020F0502020204030204" pitchFamily="34" charset="0"/>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085"/>
                        </a:lnSpc>
                      </a:pPr>
                      <a:r>
                        <a:rPr lang="ru-RU" sz="1100" dirty="0" smtClean="0">
                          <a:latin typeface="Calibri" panose="020F0502020204030204" pitchFamily="34" charset="0"/>
                          <a:cs typeface="Calibri"/>
                        </a:rPr>
                        <a:t>1</a:t>
                      </a:r>
                      <a:endParaRPr sz="1100" dirty="0">
                        <a:latin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6350">
                      <a:solidFill>
                        <a:srgbClr val="000000"/>
                      </a:solidFill>
                      <a:prstDash val="solid"/>
                    </a:lnR>
                    <a:lnT w="12700">
                      <a:solidFill>
                        <a:srgbClr val="000000"/>
                      </a:solidFill>
                      <a:prstDash val="solid"/>
                    </a:lnT>
                    <a:lnB w="12700">
                      <a:solidFill>
                        <a:srgbClr val="000000"/>
                      </a:solidFill>
                      <a:prstDash val="solid"/>
                    </a:lnB>
                  </a:tcPr>
                </a:tc>
              </a:tr>
              <a:tr h="180091">
                <a:tc>
                  <a:txBody>
                    <a:bodyPr/>
                    <a:lstStyle/>
                    <a:p>
                      <a:pPr marL="3175" algn="ctr">
                        <a:lnSpc>
                          <a:spcPts val="1085"/>
                        </a:lnSpc>
                      </a:pPr>
                      <a:r>
                        <a:rPr sz="1100" dirty="0">
                          <a:latin typeface="Calibri"/>
                          <a:cs typeface="Calibri"/>
                        </a:rPr>
                        <a:t>2</a:t>
                      </a:r>
                      <a:endParaRPr sz="1100">
                        <a:latin typeface="Calibri"/>
                        <a:cs typeface="Calibri"/>
                      </a:endParaRPr>
                    </a:p>
                  </a:txBody>
                  <a:tcPr marL="0" marR="0" marT="0" marB="0">
                    <a:lnL w="635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0" marR="651510" indent="0" algn="l">
                        <a:lnSpc>
                          <a:spcPct val="100000"/>
                        </a:lnSpc>
                        <a:spcBef>
                          <a:spcPts val="0"/>
                        </a:spcBef>
                      </a:pPr>
                      <a:r>
                        <a:rPr sz="1200" spc="-5" dirty="0" err="1">
                          <a:latin typeface="+mn-lt"/>
                          <a:cs typeface="Times New Roman"/>
                        </a:rPr>
                        <a:t>Поставка</a:t>
                      </a:r>
                      <a:r>
                        <a:rPr sz="1200" spc="-20" dirty="0">
                          <a:latin typeface="+mn-lt"/>
                          <a:cs typeface="Times New Roman"/>
                        </a:rPr>
                        <a:t> </a:t>
                      </a:r>
                      <a:r>
                        <a:rPr lang="ru-RU" sz="1200" dirty="0" smtClean="0">
                          <a:solidFill>
                            <a:schemeClr val="tx1"/>
                          </a:solidFill>
                          <a:effectLst/>
                          <a:latin typeface="+mn-lt"/>
                          <a:ea typeface="+mn-ea"/>
                          <a:cs typeface="+mn-cs"/>
                        </a:rPr>
                        <a:t>реагентов </a:t>
                      </a:r>
                      <a:endParaRPr sz="1200" dirty="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indent="0" algn="ctr">
                        <a:lnSpc>
                          <a:spcPct val="100000"/>
                        </a:lnSpc>
                        <a:spcBef>
                          <a:spcPts val="0"/>
                        </a:spcBef>
                      </a:pPr>
                      <a:r>
                        <a:rPr sz="1200" dirty="0">
                          <a:latin typeface="Calibri"/>
                          <a:cs typeface="Calibri"/>
                        </a:rPr>
                        <a:t>120</a:t>
                      </a: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indent="0" algn="ctr">
                        <a:lnSpc>
                          <a:spcPct val="100000"/>
                        </a:lnSpc>
                        <a:spcBef>
                          <a:spcPts val="0"/>
                        </a:spcBef>
                      </a:pPr>
                      <a:r>
                        <a:rPr sz="1200" dirty="0">
                          <a:latin typeface="Calibri"/>
                          <a:cs typeface="Calibri"/>
                        </a:rPr>
                        <a:t>00000000000000000000002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0" indent="0" algn="ctr">
                        <a:lnSpc>
                          <a:spcPct val="100000"/>
                        </a:lnSpc>
                        <a:spcBef>
                          <a:spcPts val="0"/>
                        </a:spcBef>
                      </a:pPr>
                      <a:r>
                        <a:rPr lang="ru-RU" sz="1400" dirty="0" smtClean="0">
                          <a:latin typeface="Calibri" panose="020F0502020204030204" pitchFamily="34" charset="0"/>
                          <a:cs typeface="Times New Roman"/>
                        </a:rPr>
                        <a:t>3 000 000,00</a:t>
                      </a:r>
                      <a:endParaRPr sz="1400" dirty="0">
                        <a:latin typeface="Calibri" panose="020F0502020204030204" pitchFamily="34" charset="0"/>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085"/>
                        </a:lnSpc>
                      </a:pPr>
                      <a:r>
                        <a:rPr lang="ru-RU" sz="1100" dirty="0" smtClean="0">
                          <a:latin typeface="Calibri" panose="020F0502020204030204" pitchFamily="34" charset="0"/>
                          <a:cs typeface="Calibri"/>
                        </a:rPr>
                        <a:t>1</a:t>
                      </a:r>
                      <a:endParaRPr sz="1100" dirty="0">
                        <a:latin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6350">
                      <a:solidFill>
                        <a:srgbClr val="000000"/>
                      </a:solidFill>
                      <a:prstDash val="solid"/>
                    </a:lnR>
                    <a:lnT w="12700">
                      <a:solidFill>
                        <a:srgbClr val="000000"/>
                      </a:solidFill>
                      <a:prstDash val="solid"/>
                    </a:lnT>
                    <a:lnB w="12700">
                      <a:solidFill>
                        <a:srgbClr val="000000"/>
                      </a:solidFill>
                      <a:prstDash val="solid"/>
                    </a:lnB>
                  </a:tcPr>
                </a:tc>
              </a:tr>
              <a:tr h="180091">
                <a:tc>
                  <a:txBody>
                    <a:bodyPr/>
                    <a:lstStyle/>
                    <a:p>
                      <a:pPr marL="3175" algn="ctr">
                        <a:lnSpc>
                          <a:spcPts val="1085"/>
                        </a:lnSpc>
                      </a:pPr>
                      <a:r>
                        <a:rPr sz="1100" dirty="0">
                          <a:latin typeface="Calibri"/>
                          <a:cs typeface="Calibri"/>
                        </a:rPr>
                        <a:t>3</a:t>
                      </a:r>
                      <a:endParaRPr sz="1100">
                        <a:latin typeface="Calibri"/>
                        <a:cs typeface="Calibri"/>
                      </a:endParaRPr>
                    </a:p>
                  </a:txBody>
                  <a:tcPr marL="0" marR="0" marT="0" marB="0">
                    <a:lnL w="635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0" marR="671830" indent="0" algn="l">
                        <a:lnSpc>
                          <a:spcPct val="100000"/>
                        </a:lnSpc>
                        <a:spcBef>
                          <a:spcPts val="0"/>
                        </a:spcBef>
                      </a:pPr>
                      <a:r>
                        <a:rPr sz="1200" spc="-5" dirty="0" err="1">
                          <a:latin typeface="+mn-lt"/>
                          <a:cs typeface="Times New Roman"/>
                        </a:rPr>
                        <a:t>Поставка</a:t>
                      </a:r>
                      <a:r>
                        <a:rPr sz="1200" spc="-25" dirty="0">
                          <a:latin typeface="+mn-lt"/>
                          <a:cs typeface="Times New Roman"/>
                        </a:rPr>
                        <a:t> </a:t>
                      </a:r>
                      <a:r>
                        <a:rPr sz="1200" spc="-5" dirty="0" err="1" smtClean="0">
                          <a:latin typeface="+mn-lt"/>
                          <a:cs typeface="Times New Roman"/>
                        </a:rPr>
                        <a:t>монитор</a:t>
                      </a:r>
                      <a:r>
                        <a:rPr lang="ru-RU" sz="1200" spc="-5" dirty="0" err="1" smtClean="0">
                          <a:latin typeface="+mn-lt"/>
                          <a:cs typeface="Times New Roman"/>
                        </a:rPr>
                        <a:t>ов</a:t>
                      </a:r>
                      <a:endParaRPr sz="1200" dirty="0">
                        <a:latin typeface="+mn-lt"/>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indent="0" algn="ctr">
                        <a:lnSpc>
                          <a:spcPct val="100000"/>
                        </a:lnSpc>
                        <a:spcBef>
                          <a:spcPts val="0"/>
                        </a:spcBef>
                      </a:pPr>
                      <a:r>
                        <a:rPr sz="1200" dirty="0">
                          <a:latin typeface="Calibri"/>
                          <a:cs typeface="Calibri"/>
                        </a:rPr>
                        <a:t>130</a:t>
                      </a: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indent="0" algn="ctr">
                        <a:lnSpc>
                          <a:spcPct val="100000"/>
                        </a:lnSpc>
                        <a:spcBef>
                          <a:spcPts val="0"/>
                        </a:spcBef>
                      </a:pPr>
                      <a:r>
                        <a:rPr sz="1200" dirty="0">
                          <a:latin typeface="Calibri"/>
                          <a:cs typeface="Calibri"/>
                        </a:rPr>
                        <a:t>00000000000000000000003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0" indent="0" algn="ctr">
                        <a:lnSpc>
                          <a:spcPct val="100000"/>
                        </a:lnSpc>
                        <a:spcBef>
                          <a:spcPts val="0"/>
                        </a:spcBef>
                      </a:pPr>
                      <a:r>
                        <a:rPr sz="1400" dirty="0" smtClean="0">
                          <a:latin typeface="Calibri" panose="020F0502020204030204" pitchFamily="34" charset="0"/>
                          <a:cs typeface="Times New Roman"/>
                        </a:rPr>
                        <a:t>60</a:t>
                      </a:r>
                      <a:r>
                        <a:rPr sz="1400" spc="-100" dirty="0" smtClean="0">
                          <a:latin typeface="Calibri" panose="020F0502020204030204" pitchFamily="34" charset="0"/>
                          <a:cs typeface="Times New Roman"/>
                        </a:rPr>
                        <a:t> </a:t>
                      </a:r>
                      <a:r>
                        <a:rPr sz="1400" dirty="0">
                          <a:latin typeface="Calibri" panose="020F0502020204030204" pitchFamily="34" charset="0"/>
                          <a:cs typeface="Times New Roman"/>
                        </a:rPr>
                        <a:t>000,00</a:t>
                      </a: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085"/>
                        </a:lnSpc>
                      </a:pPr>
                      <a:r>
                        <a:rPr lang="ru-RU" sz="1100" dirty="0" smtClean="0">
                          <a:latin typeface="Calibri" panose="020F0502020204030204" pitchFamily="34" charset="0"/>
                          <a:cs typeface="Calibri"/>
                        </a:rPr>
                        <a:t>1</a:t>
                      </a:r>
                      <a:endParaRPr sz="1100" dirty="0">
                        <a:latin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6350">
                      <a:solidFill>
                        <a:srgbClr val="000000"/>
                      </a:solidFill>
                      <a:prstDash val="solid"/>
                    </a:lnR>
                    <a:lnT w="12700">
                      <a:solidFill>
                        <a:srgbClr val="000000"/>
                      </a:solidFill>
                      <a:prstDash val="solid"/>
                    </a:lnT>
                    <a:lnB w="12700">
                      <a:solidFill>
                        <a:srgbClr val="000000"/>
                      </a:solidFill>
                      <a:prstDash val="solid"/>
                    </a:lnB>
                  </a:tcPr>
                </a:tc>
              </a:tr>
              <a:tr h="188053">
                <a:tc>
                  <a:txBody>
                    <a:bodyPr/>
                    <a:lstStyle/>
                    <a:p>
                      <a:pPr marL="3175" algn="ctr">
                        <a:lnSpc>
                          <a:spcPct val="100000"/>
                        </a:lnSpc>
                        <a:spcBef>
                          <a:spcPts val="500"/>
                        </a:spcBef>
                      </a:pPr>
                      <a:r>
                        <a:rPr sz="1100" dirty="0">
                          <a:latin typeface="Calibri"/>
                          <a:cs typeface="Calibri"/>
                        </a:rPr>
                        <a:t>4</a:t>
                      </a:r>
                      <a:endParaRPr sz="1100">
                        <a:latin typeface="Calibri"/>
                        <a:cs typeface="Calibri"/>
                      </a:endParaRPr>
                    </a:p>
                  </a:txBody>
                  <a:tcPr marL="0" marR="0" marT="63500" marB="0">
                    <a:lnL w="635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0" marR="603250" indent="0" algn="l">
                        <a:lnSpc>
                          <a:spcPct val="100000"/>
                        </a:lnSpc>
                        <a:spcBef>
                          <a:spcPts val="0"/>
                        </a:spcBef>
                      </a:pPr>
                      <a:r>
                        <a:rPr lang="ru-RU" sz="1200" dirty="0" smtClean="0">
                          <a:solidFill>
                            <a:schemeClr val="tx1"/>
                          </a:solidFill>
                          <a:effectLst/>
                          <a:latin typeface="+mn-lt"/>
                          <a:ea typeface="+mn-ea"/>
                          <a:cs typeface="+mn-cs"/>
                        </a:rPr>
                        <a:t>Поставка</a:t>
                      </a:r>
                      <a:r>
                        <a:rPr lang="ru-RU" sz="1200" baseline="0" dirty="0" smtClean="0">
                          <a:solidFill>
                            <a:schemeClr val="tx1"/>
                          </a:solidFill>
                          <a:effectLst/>
                          <a:latin typeface="+mn-lt"/>
                          <a:ea typeface="+mn-ea"/>
                          <a:cs typeface="+mn-cs"/>
                        </a:rPr>
                        <a:t> </a:t>
                      </a:r>
                      <a:r>
                        <a:rPr lang="ru-RU" sz="1200" dirty="0" smtClean="0">
                          <a:solidFill>
                            <a:schemeClr val="tx1"/>
                          </a:solidFill>
                          <a:effectLst/>
                          <a:latin typeface="+mn-lt"/>
                          <a:ea typeface="+mn-ea"/>
                          <a:cs typeface="+mn-cs"/>
                        </a:rPr>
                        <a:t>лекарственных препаратов </a:t>
                      </a:r>
                      <a:endParaRPr sz="1200" dirty="0">
                        <a:latin typeface="+mn-lt"/>
                        <a:cs typeface="Times New Roman"/>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indent="0" algn="ctr">
                        <a:lnSpc>
                          <a:spcPct val="100000"/>
                        </a:lnSpc>
                        <a:spcBef>
                          <a:spcPts val="0"/>
                        </a:spcBef>
                      </a:pPr>
                      <a:r>
                        <a:rPr sz="1200" dirty="0">
                          <a:latin typeface="Calibri"/>
                          <a:cs typeface="Calibri"/>
                        </a:rPr>
                        <a:t>210</a:t>
                      </a:r>
                    </a:p>
                  </a:txBody>
                  <a:tcPr marL="0" marR="0" marT="6350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indent="0" algn="ctr">
                        <a:lnSpc>
                          <a:spcPct val="100000"/>
                        </a:lnSpc>
                        <a:spcBef>
                          <a:spcPts val="0"/>
                        </a:spcBef>
                      </a:pPr>
                      <a:r>
                        <a:rPr sz="1200" dirty="0">
                          <a:latin typeface="Calibri" panose="020F0502020204030204" pitchFamily="34" charset="0"/>
                          <a:cs typeface="Calibri"/>
                        </a:rPr>
                        <a:t>00000000000000000000004</a:t>
                      </a:r>
                    </a:p>
                  </a:txBody>
                  <a:tcPr marL="0" marR="0" marT="635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0" indent="0" algn="ctr">
                        <a:lnSpc>
                          <a:spcPct val="100000"/>
                        </a:lnSpc>
                        <a:spcBef>
                          <a:spcPts val="0"/>
                        </a:spcBef>
                      </a:pPr>
                      <a:r>
                        <a:rPr lang="ru-RU" sz="1400" dirty="0" smtClean="0">
                          <a:latin typeface="Calibri" panose="020F0502020204030204" pitchFamily="34" charset="0"/>
                          <a:cs typeface="Times New Roman"/>
                        </a:rPr>
                        <a:t>25 000</a:t>
                      </a:r>
                      <a:r>
                        <a:rPr lang="ru-RU" sz="1400" baseline="0" dirty="0" smtClean="0">
                          <a:latin typeface="Calibri" panose="020F0502020204030204" pitchFamily="34" charset="0"/>
                          <a:cs typeface="Times New Roman"/>
                        </a:rPr>
                        <a:t> 000,00</a:t>
                      </a:r>
                      <a:endParaRPr sz="1400" dirty="0">
                        <a:latin typeface="Calibri" panose="020F0502020204030204" pitchFamily="34" charset="0"/>
                        <a:cs typeface="Times New Roman"/>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ctr">
                        <a:lnSpc>
                          <a:spcPct val="100000"/>
                        </a:lnSpc>
                        <a:spcBef>
                          <a:spcPts val="0"/>
                        </a:spcBef>
                      </a:pPr>
                      <a:r>
                        <a:rPr lang="ru-RU" sz="1100" dirty="0" smtClean="0">
                          <a:latin typeface="Calibri" panose="020F0502020204030204" pitchFamily="34" charset="0"/>
                          <a:cs typeface="Calibri"/>
                        </a:rPr>
                        <a:t>5</a:t>
                      </a:r>
                      <a:endParaRPr sz="1100" dirty="0">
                        <a:latin typeface="Calibri" panose="020F0502020204030204" pitchFamily="34" charset="0"/>
                        <a:cs typeface="Calibri"/>
                      </a:endParaRPr>
                    </a:p>
                  </a:txBody>
                  <a:tcPr marL="0" marR="0" marT="63500" marB="0">
                    <a:lnL w="12700" cap="flat" cmpd="sng" algn="ctr">
                      <a:solidFill>
                        <a:srgbClr val="000000"/>
                      </a:solidFill>
                      <a:prstDash val="solid"/>
                      <a:round/>
                      <a:headEnd type="none" w="med" len="med"/>
                      <a:tailEnd type="none" w="med" len="med"/>
                    </a:lnL>
                    <a:lnR w="6350">
                      <a:solidFill>
                        <a:srgbClr val="000000"/>
                      </a:solidFill>
                      <a:prstDash val="solid"/>
                    </a:lnR>
                    <a:lnT w="12700">
                      <a:solidFill>
                        <a:srgbClr val="000000"/>
                      </a:solidFill>
                      <a:prstDash val="solid"/>
                    </a:lnT>
                    <a:lnB w="12700">
                      <a:solidFill>
                        <a:srgbClr val="000000"/>
                      </a:solidFill>
                      <a:prstDash val="solid"/>
                    </a:lnB>
                  </a:tcPr>
                </a:tc>
              </a:tr>
              <a:tr h="180704">
                <a:tc>
                  <a:txBody>
                    <a:bodyPr/>
                    <a:lstStyle/>
                    <a:p>
                      <a:pPr marL="2540" algn="ctr">
                        <a:lnSpc>
                          <a:spcPts val="1085"/>
                        </a:lnSpc>
                      </a:pPr>
                      <a:r>
                        <a:rPr sz="1100" dirty="0">
                          <a:latin typeface="Calibri"/>
                          <a:cs typeface="Calibri"/>
                        </a:rPr>
                        <a:t>5</a:t>
                      </a:r>
                      <a:endParaRPr sz="1100">
                        <a:latin typeface="Calibri"/>
                        <a:cs typeface="Calibri"/>
                      </a:endParaRPr>
                    </a:p>
                  </a:txBody>
                  <a:tcPr marL="0" marR="0" marT="0" marB="0">
                    <a:lnL w="635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0" marR="642620" indent="0" algn="l">
                        <a:lnSpc>
                          <a:spcPct val="100000"/>
                        </a:lnSpc>
                        <a:spcBef>
                          <a:spcPts val="0"/>
                        </a:spcBef>
                      </a:pPr>
                      <a:r>
                        <a:rPr sz="1200" spc="-5" dirty="0">
                          <a:latin typeface="+mn-lt"/>
                          <a:cs typeface="Times New Roman"/>
                        </a:rPr>
                        <a:t>Поставка</a:t>
                      </a:r>
                      <a:r>
                        <a:rPr sz="1200" spc="-65" dirty="0">
                          <a:latin typeface="+mn-lt"/>
                          <a:cs typeface="Times New Roman"/>
                        </a:rPr>
                        <a:t> </a:t>
                      </a:r>
                      <a:r>
                        <a:rPr sz="1200" dirty="0">
                          <a:latin typeface="+mn-lt"/>
                          <a:cs typeface="Times New Roman"/>
                        </a:rPr>
                        <a:t>принтеров</a:t>
                      </a: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indent="0" algn="ctr">
                        <a:lnSpc>
                          <a:spcPct val="100000"/>
                        </a:lnSpc>
                        <a:spcBef>
                          <a:spcPts val="0"/>
                        </a:spcBef>
                      </a:pPr>
                      <a:r>
                        <a:rPr sz="1200" dirty="0">
                          <a:latin typeface="Calibri"/>
                          <a:cs typeface="Calibri"/>
                        </a:rPr>
                        <a:t>220</a:t>
                      </a:r>
                      <a:endParaRPr sz="1200">
                        <a:latin typeface="Calibri"/>
                        <a:cs typeface="Calibri"/>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indent="0" algn="ctr">
                        <a:lnSpc>
                          <a:spcPct val="100000"/>
                        </a:lnSpc>
                        <a:spcBef>
                          <a:spcPts val="0"/>
                        </a:spcBef>
                      </a:pPr>
                      <a:r>
                        <a:rPr sz="1200" dirty="0">
                          <a:latin typeface="Calibri"/>
                          <a:cs typeface="Calibri"/>
                        </a:rPr>
                        <a:t>00000000000000000000005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0" indent="0" algn="ctr">
                        <a:lnSpc>
                          <a:spcPct val="100000"/>
                        </a:lnSpc>
                        <a:spcBef>
                          <a:spcPts val="0"/>
                        </a:spcBef>
                      </a:pPr>
                      <a:r>
                        <a:rPr sz="1400" dirty="0" smtClean="0">
                          <a:latin typeface="Calibri" panose="020F0502020204030204" pitchFamily="34" charset="0"/>
                          <a:cs typeface="Times New Roman"/>
                        </a:rPr>
                        <a:t>80</a:t>
                      </a:r>
                      <a:r>
                        <a:rPr lang="ru-RU" sz="1400" baseline="0" dirty="0" smtClean="0">
                          <a:latin typeface="Calibri" panose="020F0502020204030204" pitchFamily="34" charset="0"/>
                          <a:cs typeface="Times New Roman"/>
                        </a:rPr>
                        <a:t>  0</a:t>
                      </a:r>
                      <a:r>
                        <a:rPr sz="1400" dirty="0" smtClean="0">
                          <a:latin typeface="Calibri" panose="020F0502020204030204" pitchFamily="34" charset="0"/>
                          <a:cs typeface="Times New Roman"/>
                        </a:rPr>
                        <a:t>00,00</a:t>
                      </a:r>
                      <a:endParaRPr sz="1400" dirty="0">
                        <a:latin typeface="Calibri" panose="020F0502020204030204" pitchFamily="34" charset="0"/>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085"/>
                        </a:lnSpc>
                      </a:pPr>
                      <a:r>
                        <a:rPr lang="ru-RU" sz="1100" dirty="0" smtClean="0">
                          <a:latin typeface="Calibri" panose="020F0502020204030204" pitchFamily="34" charset="0"/>
                          <a:cs typeface="Calibri"/>
                        </a:rPr>
                        <a:t>1</a:t>
                      </a:r>
                      <a:endParaRPr sz="1100" dirty="0">
                        <a:latin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6350">
                      <a:solidFill>
                        <a:srgbClr val="000000"/>
                      </a:solidFill>
                      <a:prstDash val="solid"/>
                    </a:lnR>
                    <a:lnT w="12700">
                      <a:solidFill>
                        <a:srgbClr val="000000"/>
                      </a:solidFill>
                      <a:prstDash val="solid"/>
                    </a:lnT>
                    <a:lnB w="12700">
                      <a:solidFill>
                        <a:srgbClr val="000000"/>
                      </a:solidFill>
                      <a:prstDash val="solid"/>
                    </a:lnB>
                  </a:tcPr>
                </a:tc>
              </a:tr>
              <a:tr h="180704">
                <a:tc>
                  <a:txBody>
                    <a:bodyPr/>
                    <a:lstStyle/>
                    <a:p>
                      <a:pPr marL="3175" algn="ctr">
                        <a:lnSpc>
                          <a:spcPts val="1085"/>
                        </a:lnSpc>
                      </a:pPr>
                      <a:r>
                        <a:rPr sz="1100" dirty="0">
                          <a:latin typeface="Calibri"/>
                          <a:cs typeface="Calibri"/>
                        </a:rPr>
                        <a:t>6</a:t>
                      </a:r>
                      <a:endParaRPr sz="1100">
                        <a:latin typeface="Calibri"/>
                        <a:cs typeface="Calibri"/>
                      </a:endParaRPr>
                    </a:p>
                  </a:txBody>
                  <a:tcPr marL="0" marR="0" marT="0" marB="0">
                    <a:lnL w="635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0" marR="603885" indent="0" algn="l">
                        <a:lnSpc>
                          <a:spcPct val="100000"/>
                        </a:lnSpc>
                        <a:spcBef>
                          <a:spcPts val="0"/>
                        </a:spcBef>
                      </a:pPr>
                      <a:r>
                        <a:rPr sz="1200" spc="-5" dirty="0">
                          <a:latin typeface="+mn-lt"/>
                          <a:cs typeface="Times New Roman"/>
                        </a:rPr>
                        <a:t>Поставка</a:t>
                      </a:r>
                      <a:r>
                        <a:rPr sz="1200" spc="-50" dirty="0">
                          <a:latin typeface="+mn-lt"/>
                          <a:cs typeface="Times New Roman"/>
                        </a:rPr>
                        <a:t> </a:t>
                      </a:r>
                      <a:r>
                        <a:rPr sz="1200" spc="-5" dirty="0">
                          <a:latin typeface="+mn-lt"/>
                          <a:cs typeface="Times New Roman"/>
                        </a:rPr>
                        <a:t>клавиатуры</a:t>
                      </a:r>
                      <a:endParaRPr sz="1200" dirty="0">
                        <a:latin typeface="+mn-lt"/>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indent="0" algn="ctr">
                        <a:lnSpc>
                          <a:spcPct val="100000"/>
                        </a:lnSpc>
                        <a:spcBef>
                          <a:spcPts val="0"/>
                        </a:spcBef>
                      </a:pPr>
                      <a:r>
                        <a:rPr sz="1200" dirty="0">
                          <a:latin typeface="Calibri"/>
                          <a:cs typeface="Calibri"/>
                        </a:rPr>
                        <a:t>320</a:t>
                      </a:r>
                      <a:endParaRPr sz="1200">
                        <a:latin typeface="Calibri"/>
                        <a:cs typeface="Calibri"/>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indent="0" algn="ctr">
                        <a:lnSpc>
                          <a:spcPct val="100000"/>
                        </a:lnSpc>
                        <a:spcBef>
                          <a:spcPts val="0"/>
                        </a:spcBef>
                      </a:pPr>
                      <a:r>
                        <a:rPr sz="1200" dirty="0">
                          <a:latin typeface="Calibri"/>
                          <a:cs typeface="Calibri"/>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0" indent="0" algn="ctr">
                        <a:lnSpc>
                          <a:spcPct val="100000"/>
                        </a:lnSpc>
                        <a:spcBef>
                          <a:spcPts val="0"/>
                        </a:spcBef>
                      </a:pPr>
                      <a:r>
                        <a:rPr sz="1400" dirty="0">
                          <a:latin typeface="Calibri" panose="020F0502020204030204" pitchFamily="34" charset="0"/>
                          <a:cs typeface="Times New Roman"/>
                        </a:rPr>
                        <a:t>7</a:t>
                      </a:r>
                      <a:r>
                        <a:rPr sz="1400" spc="-100" dirty="0">
                          <a:latin typeface="Calibri" panose="020F0502020204030204" pitchFamily="34" charset="0"/>
                          <a:cs typeface="Times New Roman"/>
                        </a:rPr>
                        <a:t> </a:t>
                      </a:r>
                      <a:r>
                        <a:rPr sz="1400" spc="-5" dirty="0">
                          <a:latin typeface="Calibri" panose="020F0502020204030204" pitchFamily="34" charset="0"/>
                          <a:cs typeface="Times New Roman"/>
                        </a:rPr>
                        <a:t>000,00</a:t>
                      </a:r>
                      <a:endParaRPr sz="1400" dirty="0">
                        <a:latin typeface="Calibri" panose="020F0502020204030204" pitchFamily="34" charset="0"/>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085"/>
                        </a:lnSpc>
                      </a:pPr>
                      <a:r>
                        <a:rPr lang="ru-RU" sz="1100" dirty="0" smtClean="0">
                          <a:latin typeface="Calibri" panose="020F0502020204030204" pitchFamily="34" charset="0"/>
                          <a:cs typeface="Calibri"/>
                        </a:rPr>
                        <a:t>1</a:t>
                      </a:r>
                      <a:endParaRPr sz="1100" dirty="0">
                        <a:latin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6350">
                      <a:solidFill>
                        <a:srgbClr val="000000"/>
                      </a:solidFill>
                      <a:prstDash val="solid"/>
                    </a:lnR>
                    <a:lnT w="12700">
                      <a:solidFill>
                        <a:srgbClr val="000000"/>
                      </a:solidFill>
                      <a:prstDash val="solid"/>
                    </a:lnT>
                    <a:lnB w="12700">
                      <a:solidFill>
                        <a:srgbClr val="000000"/>
                      </a:solidFill>
                      <a:prstDash val="solid"/>
                    </a:lnB>
                  </a:tcPr>
                </a:tc>
              </a:tr>
              <a:tr h="357120">
                <a:tc>
                  <a:txBody>
                    <a:bodyPr/>
                    <a:lstStyle/>
                    <a:p>
                      <a:pPr marL="2540" algn="ctr">
                        <a:lnSpc>
                          <a:spcPts val="1085"/>
                        </a:lnSpc>
                      </a:pPr>
                      <a:r>
                        <a:rPr sz="1100" dirty="0">
                          <a:latin typeface="Calibri"/>
                          <a:cs typeface="Calibri"/>
                        </a:rPr>
                        <a:t>7</a:t>
                      </a:r>
                      <a:endParaRPr sz="1100">
                        <a:latin typeface="Calibri"/>
                        <a:cs typeface="Calibri"/>
                      </a:endParaRPr>
                    </a:p>
                  </a:txBody>
                  <a:tcPr marL="0" marR="0" marT="0" marB="0">
                    <a:lnL w="635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0" indent="0" algn="l">
                        <a:lnSpc>
                          <a:spcPct val="100000"/>
                        </a:lnSpc>
                        <a:spcBef>
                          <a:spcPts val="0"/>
                        </a:spcBef>
                      </a:pPr>
                      <a:r>
                        <a:rPr lang="ru-RU" sz="1200" dirty="0" smtClean="0">
                          <a:solidFill>
                            <a:schemeClr val="tx1"/>
                          </a:solidFill>
                          <a:effectLst/>
                          <a:latin typeface="+mn-lt"/>
                          <a:ea typeface="+mn-ea"/>
                          <a:cs typeface="+mn-cs"/>
                        </a:rPr>
                        <a:t>Поставка расходных материалов для</a:t>
                      </a:r>
                      <a:r>
                        <a:rPr lang="ru-RU" sz="1200" baseline="0" dirty="0" smtClean="0">
                          <a:solidFill>
                            <a:schemeClr val="tx1"/>
                          </a:solidFill>
                          <a:effectLst/>
                          <a:latin typeface="+mn-lt"/>
                          <a:ea typeface="+mn-ea"/>
                          <a:cs typeface="+mn-cs"/>
                        </a:rPr>
                        <a:t> </a:t>
                      </a:r>
                      <a:r>
                        <a:rPr lang="ru-RU" sz="1200" dirty="0" smtClean="0">
                          <a:solidFill>
                            <a:schemeClr val="tx1"/>
                          </a:solidFill>
                          <a:effectLst/>
                          <a:latin typeface="+mn-lt"/>
                          <a:ea typeface="+mn-ea"/>
                          <a:cs typeface="+mn-cs"/>
                        </a:rPr>
                        <a:t>перинатального центра </a:t>
                      </a:r>
                      <a:endParaRPr sz="1200" dirty="0">
                        <a:latin typeface="+mn-lt"/>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indent="0" algn="ctr">
                        <a:lnSpc>
                          <a:spcPct val="100000"/>
                        </a:lnSpc>
                        <a:spcBef>
                          <a:spcPts val="0"/>
                        </a:spcBef>
                      </a:pPr>
                      <a:r>
                        <a:rPr sz="1200" dirty="0">
                          <a:latin typeface="Calibri"/>
                          <a:cs typeface="Calibri"/>
                        </a:rPr>
                        <a:t>320</a:t>
                      </a:r>
                      <a:endParaRPr sz="1200">
                        <a:latin typeface="Calibri"/>
                        <a:cs typeface="Calibri"/>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indent="0" algn="ctr">
                        <a:lnSpc>
                          <a:spcPct val="100000"/>
                        </a:lnSpc>
                        <a:spcBef>
                          <a:spcPts val="0"/>
                        </a:spcBef>
                      </a:pPr>
                      <a:r>
                        <a:rPr sz="1200" dirty="0">
                          <a:latin typeface="Calibri"/>
                          <a:cs typeface="Calibri"/>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0" indent="0" algn="ctr">
                        <a:lnSpc>
                          <a:spcPct val="100000"/>
                        </a:lnSpc>
                        <a:spcBef>
                          <a:spcPts val="0"/>
                        </a:spcBef>
                      </a:pPr>
                      <a:r>
                        <a:rPr lang="ru-RU" sz="1400" dirty="0" smtClean="0">
                          <a:latin typeface="Calibri" panose="020F0502020204030204" pitchFamily="34" charset="0"/>
                          <a:cs typeface="Times New Roman"/>
                        </a:rPr>
                        <a:t>2</a:t>
                      </a:r>
                      <a:r>
                        <a:rPr lang="ru-RU" sz="1400" baseline="0" dirty="0" smtClean="0">
                          <a:latin typeface="Calibri" panose="020F0502020204030204" pitchFamily="34" charset="0"/>
                          <a:cs typeface="Times New Roman"/>
                        </a:rPr>
                        <a:t> 500</a:t>
                      </a:r>
                      <a:r>
                        <a:rPr lang="ru-RU" sz="1400" dirty="0" smtClean="0">
                          <a:latin typeface="Calibri" panose="020F0502020204030204" pitchFamily="34" charset="0"/>
                          <a:cs typeface="Times New Roman"/>
                        </a:rPr>
                        <a:t>,00</a:t>
                      </a:r>
                      <a:endParaRPr sz="1400" dirty="0">
                        <a:latin typeface="Calibri" panose="020F0502020204030204" pitchFamily="34" charset="0"/>
                        <a:cs typeface="Times New Roman"/>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ts val="1085"/>
                        </a:lnSpc>
                      </a:pPr>
                      <a:r>
                        <a:rPr lang="ru-RU" sz="1100" dirty="0" smtClean="0">
                          <a:latin typeface="Calibri" panose="020F0502020204030204" pitchFamily="34" charset="0"/>
                          <a:cs typeface="Calibri"/>
                        </a:rPr>
                        <a:t>1</a:t>
                      </a:r>
                      <a:endParaRPr sz="1100" dirty="0">
                        <a:latin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6350">
                      <a:solidFill>
                        <a:srgbClr val="000000"/>
                      </a:solidFill>
                      <a:prstDash val="solid"/>
                    </a:lnR>
                    <a:lnT w="12700">
                      <a:solidFill>
                        <a:srgbClr val="000000"/>
                      </a:solidFill>
                      <a:prstDash val="solid"/>
                    </a:lnT>
                    <a:lnB w="12700">
                      <a:solidFill>
                        <a:srgbClr val="000000"/>
                      </a:solidFill>
                      <a:prstDash val="solid"/>
                    </a:lnB>
                  </a:tcPr>
                </a:tc>
              </a:tr>
              <a:tr h="264624">
                <a:tc gridSpan="2">
                  <a:txBody>
                    <a:bodyPr/>
                    <a:lstStyle/>
                    <a:p>
                      <a:pPr marR="6350" indent="0" algn="l">
                        <a:lnSpc>
                          <a:spcPct val="100000"/>
                        </a:lnSpc>
                      </a:pPr>
                      <a:r>
                        <a:rPr sz="1200" b="1" dirty="0" smtClean="0">
                          <a:latin typeface="Calibri"/>
                          <a:cs typeface="Calibri"/>
                        </a:rPr>
                        <a:t>В</a:t>
                      </a:r>
                      <a:r>
                        <a:rPr sz="1200" b="1" spc="-10" dirty="0" smtClean="0">
                          <a:latin typeface="Calibri"/>
                          <a:cs typeface="Calibri"/>
                        </a:rPr>
                        <a:t>С</a:t>
                      </a:r>
                      <a:r>
                        <a:rPr sz="1200" b="1" dirty="0" smtClean="0">
                          <a:latin typeface="Calibri"/>
                          <a:cs typeface="Calibri"/>
                        </a:rPr>
                        <a:t>Е</a:t>
                      </a:r>
                      <a:r>
                        <a:rPr lang="ru-RU" sz="1200" b="1" dirty="0" smtClean="0">
                          <a:latin typeface="Calibri"/>
                          <a:cs typeface="Calibri"/>
                        </a:rPr>
                        <a:t> </a:t>
                      </a:r>
                      <a:r>
                        <a:rPr sz="1200" b="1" spc="-5" dirty="0" smtClean="0">
                          <a:latin typeface="Calibri"/>
                          <a:cs typeface="Calibri"/>
                        </a:rPr>
                        <a:t>ГО</a:t>
                      </a:r>
                      <a:r>
                        <a:rPr sz="1200" b="1" spc="-5" dirty="0">
                          <a:latin typeface="Calibri"/>
                          <a:cs typeface="Calibri"/>
                        </a:rPr>
                        <a:t>:</a:t>
                      </a:r>
                      <a:endParaRPr sz="1200" dirty="0">
                        <a:latin typeface="Calibri"/>
                        <a:cs typeface="Calibri"/>
                      </a:endParaRPr>
                    </a:p>
                  </a:txBody>
                  <a:tcPr marL="0" marR="0" marT="0" marB="0">
                    <a:lnL w="6350">
                      <a:solidFill>
                        <a:srgbClr val="000000"/>
                      </a:solidFill>
                      <a:prstDash val="solid"/>
                    </a:lnL>
                    <a:lnT w="12700">
                      <a:solidFill>
                        <a:srgbClr val="000000"/>
                      </a:solidFill>
                      <a:prstDash val="solid"/>
                    </a:lnT>
                    <a:lnB w="12700" cap="flat" cmpd="sng" algn="ctr">
                      <a:solidFill>
                        <a:srgbClr val="000000"/>
                      </a:solidFill>
                      <a:prstDash val="solid"/>
                      <a:round/>
                      <a:headEnd type="none" w="med" len="med"/>
                      <a:tailEnd type="none" w="med" len="med"/>
                    </a:lnB>
                  </a:tcPr>
                </a:tc>
                <a:tc hMerge="1">
                  <a:txBody>
                    <a:bodyPr/>
                    <a:lstStyle/>
                    <a:p>
                      <a:pPr marR="6350" indent="0" algn="l">
                        <a:lnSpc>
                          <a:spcPct val="100000"/>
                        </a:lnSpc>
                      </a:pPr>
                      <a:endParaRPr sz="1200">
                        <a:latin typeface="Calibri"/>
                        <a:cs typeface="Calibri"/>
                      </a:endParaRPr>
                    </a:p>
                  </a:txBody>
                  <a:tcPr marL="0" marR="0" marT="0" marB="0">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indent="0" algn="l">
                        <a:lnSpc>
                          <a:spcPct val="100000"/>
                        </a:lnSpc>
                      </a:pPr>
                      <a:endParaRPr sz="1200">
                        <a:latin typeface="Calibri"/>
                        <a:cs typeface="Calibri"/>
                      </a:endParaRPr>
                    </a:p>
                  </a:txBody>
                  <a:tcPr marL="0" marR="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0" algn="l">
                        <a:lnSpc>
                          <a:spcPct val="100000"/>
                        </a:lnSpc>
                      </a:pPr>
                      <a:endParaRPr lang="ru-RU" sz="1200"/>
                    </a:p>
                  </a:txBody>
                  <a:tcPr marL="0" marR="0" marT="0" marB="0">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0" indent="0" algn="ctr">
                        <a:lnSpc>
                          <a:spcPct val="100000"/>
                        </a:lnSpc>
                        <a:spcBef>
                          <a:spcPts val="0"/>
                        </a:spcBef>
                      </a:pPr>
                      <a:r>
                        <a:rPr lang="ru-RU" sz="1200" b="1" dirty="0" smtClean="0">
                          <a:latin typeface="Calibri"/>
                          <a:cs typeface="Calibri"/>
                        </a:rPr>
                        <a:t>28  219 500</a:t>
                      </a:r>
                      <a:endParaRPr sz="1200" dirty="0">
                        <a:latin typeface="Calibri"/>
                        <a:cs typeface="Calibri"/>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algn="ctr">
                        <a:lnSpc>
                          <a:spcPts val="1080"/>
                        </a:lnSpc>
                      </a:pPr>
                      <a:r>
                        <a:rPr lang="ru-RU" sz="1400" b="1" dirty="0" smtClean="0">
                          <a:latin typeface="Calibri" panose="020F0502020204030204" pitchFamily="34" charset="0"/>
                          <a:cs typeface="Calibri"/>
                        </a:rPr>
                        <a:t>11</a:t>
                      </a:r>
                      <a:endParaRPr sz="1400" dirty="0">
                        <a:latin typeface="Calibri" panose="020F0502020204030204" pitchFamily="34" charset="0"/>
                        <a:cs typeface="Calibri"/>
                      </a:endParaRPr>
                    </a:p>
                  </a:txBody>
                  <a:tcPr marL="0" marR="0" marT="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228505">
                <a:tc gridSpan="5">
                  <a:txBody>
                    <a:bodyPr/>
                    <a:lstStyle/>
                    <a:p>
                      <a:pPr indent="0" algn="l">
                        <a:lnSpc>
                          <a:spcPct val="100000"/>
                        </a:lnSpc>
                      </a:pPr>
                      <a:r>
                        <a:rPr sz="1300" spc="-5" dirty="0">
                          <a:latin typeface="Calibri" panose="020F0502020204030204" pitchFamily="34" charset="0"/>
                          <a:cs typeface="Calibri"/>
                        </a:rPr>
                        <a:t>закупок,</a:t>
                      </a:r>
                      <a:r>
                        <a:rPr sz="1300" spc="-50" dirty="0">
                          <a:latin typeface="Calibri" panose="020F0502020204030204" pitchFamily="34" charset="0"/>
                          <a:cs typeface="Calibri"/>
                        </a:rPr>
                        <a:t> </a:t>
                      </a:r>
                      <a:r>
                        <a:rPr sz="1300" dirty="0">
                          <a:latin typeface="Calibri" panose="020F0502020204030204" pitchFamily="34" charset="0"/>
                          <a:cs typeface="Calibri"/>
                        </a:rPr>
                        <a:t>сведения</a:t>
                      </a:r>
                      <a:r>
                        <a:rPr sz="1300" spc="-10" dirty="0">
                          <a:latin typeface="Calibri" panose="020F0502020204030204" pitchFamily="34" charset="0"/>
                          <a:cs typeface="Calibri"/>
                        </a:rPr>
                        <a:t> </a:t>
                      </a:r>
                      <a:r>
                        <a:rPr sz="1300" dirty="0">
                          <a:latin typeface="Calibri" panose="020F0502020204030204" pitchFamily="34" charset="0"/>
                          <a:cs typeface="Calibri"/>
                        </a:rPr>
                        <a:t>о</a:t>
                      </a:r>
                      <a:r>
                        <a:rPr sz="1300" spc="-20" dirty="0">
                          <a:latin typeface="Calibri" panose="020F0502020204030204" pitchFamily="34" charset="0"/>
                          <a:cs typeface="Calibri"/>
                        </a:rPr>
                        <a:t> </a:t>
                      </a:r>
                      <a:r>
                        <a:rPr sz="1300" dirty="0">
                          <a:latin typeface="Calibri" panose="020F0502020204030204" pitchFamily="34" charset="0"/>
                          <a:cs typeface="Calibri"/>
                        </a:rPr>
                        <a:t>которых</a:t>
                      </a:r>
                      <a:r>
                        <a:rPr sz="1300" spc="-40" dirty="0">
                          <a:latin typeface="Calibri" panose="020F0502020204030204" pitchFamily="34" charset="0"/>
                          <a:cs typeface="Calibri"/>
                        </a:rPr>
                        <a:t> </a:t>
                      </a:r>
                      <a:r>
                        <a:rPr sz="1300" dirty="0">
                          <a:latin typeface="Calibri" panose="020F0502020204030204" pitchFamily="34" charset="0"/>
                          <a:cs typeface="Calibri"/>
                        </a:rPr>
                        <a:t>не подлежат</a:t>
                      </a:r>
                      <a:r>
                        <a:rPr sz="1300" spc="-25" dirty="0">
                          <a:latin typeface="Calibri" panose="020F0502020204030204" pitchFamily="34" charset="0"/>
                          <a:cs typeface="Calibri"/>
                        </a:rPr>
                        <a:t> </a:t>
                      </a:r>
                      <a:r>
                        <a:rPr sz="1300" dirty="0">
                          <a:latin typeface="Calibri" panose="020F0502020204030204" pitchFamily="34" charset="0"/>
                          <a:cs typeface="Calibri"/>
                        </a:rPr>
                        <a:t>размещению</a:t>
                      </a:r>
                      <a:r>
                        <a:rPr sz="1300" spc="-10" dirty="0">
                          <a:latin typeface="Calibri" panose="020F0502020204030204" pitchFamily="34" charset="0"/>
                          <a:cs typeface="Calibri"/>
                        </a:rPr>
                        <a:t> </a:t>
                      </a:r>
                      <a:r>
                        <a:rPr sz="1300" dirty="0">
                          <a:latin typeface="Calibri" panose="020F0502020204030204" pitchFamily="34" charset="0"/>
                          <a:cs typeface="Calibri"/>
                        </a:rPr>
                        <a:t>в</a:t>
                      </a:r>
                      <a:r>
                        <a:rPr sz="1300" spc="-15" dirty="0">
                          <a:latin typeface="Calibri" panose="020F0502020204030204" pitchFamily="34" charset="0"/>
                          <a:cs typeface="Calibri"/>
                        </a:rPr>
                        <a:t> </a:t>
                      </a:r>
                      <a:r>
                        <a:rPr lang="ru-RU" sz="1300" dirty="0" smtClean="0">
                          <a:latin typeface="Calibri" panose="020F0502020204030204" pitchFamily="34" charset="0"/>
                          <a:cs typeface="Calibri"/>
                        </a:rPr>
                        <a:t>ЕИС </a:t>
                      </a:r>
                      <a:r>
                        <a:rPr sz="1300" spc="15" dirty="0" smtClean="0">
                          <a:latin typeface="Calibri" panose="020F0502020204030204" pitchFamily="34" charset="0"/>
                          <a:cs typeface="Calibri"/>
                        </a:rPr>
                        <a:t>в</a:t>
                      </a:r>
                      <a:r>
                        <a:rPr lang="ru-RU" sz="1300" spc="15" dirty="0" smtClean="0">
                          <a:latin typeface="Calibri" panose="020F0502020204030204" pitchFamily="34" charset="0"/>
                          <a:cs typeface="Calibri"/>
                        </a:rPr>
                        <a:t> </a:t>
                      </a:r>
                      <a:r>
                        <a:rPr sz="1300" spc="-5" dirty="0" err="1" smtClean="0">
                          <a:latin typeface="Calibri" panose="020F0502020204030204" pitchFamily="34" charset="0"/>
                          <a:cs typeface="Calibri"/>
                        </a:rPr>
                        <a:t>соответствии</a:t>
                      </a:r>
                      <a:r>
                        <a:rPr sz="1300" spc="-5" dirty="0" smtClean="0">
                          <a:latin typeface="Calibri" panose="020F0502020204030204" pitchFamily="34" charset="0"/>
                          <a:cs typeface="Calibri"/>
                        </a:rPr>
                        <a:t> </a:t>
                      </a:r>
                      <a:r>
                        <a:rPr sz="1300" dirty="0">
                          <a:latin typeface="Calibri" panose="020F0502020204030204" pitchFamily="34" charset="0"/>
                          <a:cs typeface="Calibri"/>
                        </a:rPr>
                        <a:t>с </a:t>
                      </a:r>
                      <a:r>
                        <a:rPr sz="1300" spc="-5" dirty="0">
                          <a:latin typeface="Calibri" panose="020F0502020204030204" pitchFamily="34" charset="0"/>
                          <a:cs typeface="Calibri"/>
                        </a:rPr>
                        <a:t>частью </a:t>
                      </a:r>
                      <a:r>
                        <a:rPr sz="1300" dirty="0">
                          <a:latin typeface="Calibri" panose="020F0502020204030204" pitchFamily="34" charset="0"/>
                          <a:cs typeface="Calibri"/>
                        </a:rPr>
                        <a:t>15 статьи 4</a:t>
                      </a:r>
                      <a:r>
                        <a:rPr sz="1300" spc="-60" dirty="0">
                          <a:latin typeface="Calibri" panose="020F0502020204030204" pitchFamily="34" charset="0"/>
                          <a:cs typeface="Calibri"/>
                        </a:rPr>
                        <a:t> </a:t>
                      </a:r>
                      <a:r>
                        <a:rPr sz="1300" spc="10" dirty="0" smtClean="0">
                          <a:latin typeface="Calibri" panose="020F0502020204030204" pitchFamily="34" charset="0"/>
                          <a:cs typeface="Calibri"/>
                        </a:rPr>
                        <a:t>№</a:t>
                      </a:r>
                      <a:r>
                        <a:rPr lang="ru-RU" sz="1300" spc="10" dirty="0" smtClean="0">
                          <a:latin typeface="Calibri" panose="020F0502020204030204" pitchFamily="34" charset="0"/>
                          <a:cs typeface="Calibri"/>
                        </a:rPr>
                        <a:t> </a:t>
                      </a:r>
                      <a:r>
                        <a:rPr sz="1300" spc="10" dirty="0" smtClean="0">
                          <a:latin typeface="Calibri" panose="020F0502020204030204" pitchFamily="34" charset="0"/>
                          <a:cs typeface="Calibri"/>
                        </a:rPr>
                        <a:t>223-ФЗ</a:t>
                      </a:r>
                      <a:endParaRPr sz="1300" dirty="0">
                        <a:latin typeface="Calibri" panose="020F0502020204030204" pitchFamily="34" charset="0"/>
                        <a:cs typeface="Calibri"/>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lang="ru-RU"/>
                    </a:p>
                  </a:txBody>
                  <a:tcPr/>
                </a:tc>
                <a:tc hMerge="1">
                  <a:txBody>
                    <a:bodyPr/>
                    <a:lstStyle/>
                    <a:p>
                      <a:endParaRPr lang="ru-RU"/>
                    </a:p>
                  </a:txBody>
                  <a:tcPr/>
                </a:tc>
                <a:tc>
                  <a:txBody>
                    <a:bodyPr/>
                    <a:lstStyle/>
                    <a:p>
                      <a:pPr marL="0" indent="0" algn="ctr">
                        <a:lnSpc>
                          <a:spcPct val="100000"/>
                        </a:lnSpc>
                        <a:spcBef>
                          <a:spcPts val="0"/>
                        </a:spcBef>
                      </a:pPr>
                      <a:r>
                        <a:rPr sz="1300" dirty="0">
                          <a:latin typeface="Calibri" panose="020F0502020204030204" pitchFamily="34" charset="0"/>
                          <a:cs typeface="Calibri"/>
                        </a:rPr>
                        <a:t>0</a:t>
                      </a: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95"/>
                        </a:spcBef>
                      </a:pPr>
                      <a:r>
                        <a:rPr sz="1300" dirty="0">
                          <a:latin typeface="Calibri" panose="020F0502020204030204" pitchFamily="34" charset="0"/>
                          <a:cs typeface="Calibri"/>
                        </a:rPr>
                        <a:t>0</a:t>
                      </a:r>
                    </a:p>
                  </a:txBody>
                  <a:tcPr marL="0" marR="0" marT="6286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327104">
                <a:tc gridSpan="5">
                  <a:txBody>
                    <a:bodyPr/>
                    <a:lstStyle/>
                    <a:p>
                      <a:pPr marL="0" marR="144780" indent="0" algn="l">
                        <a:lnSpc>
                          <a:spcPct val="100000"/>
                        </a:lnSpc>
                        <a:spcBef>
                          <a:spcPts val="0"/>
                        </a:spcBef>
                      </a:pPr>
                      <a:r>
                        <a:rPr sz="1300" spc="-5" dirty="0">
                          <a:latin typeface="Calibri" panose="020F0502020204030204" pitchFamily="34" charset="0"/>
                          <a:cs typeface="Calibri"/>
                        </a:rPr>
                        <a:t>закупок, указанных </a:t>
                      </a:r>
                      <a:r>
                        <a:rPr sz="1300" dirty="0">
                          <a:latin typeface="Calibri" panose="020F0502020204030204" pitchFamily="34" charset="0"/>
                          <a:cs typeface="Calibri"/>
                        </a:rPr>
                        <a:t>в </a:t>
                      </a:r>
                      <a:r>
                        <a:rPr sz="1300" spc="-5" dirty="0">
                          <a:latin typeface="Calibri" panose="020F0502020204030204" pitchFamily="34" charset="0"/>
                          <a:cs typeface="Calibri"/>
                        </a:rPr>
                        <a:t>пунктах </a:t>
                      </a:r>
                      <a:r>
                        <a:rPr sz="1300" dirty="0">
                          <a:latin typeface="Calibri" panose="020F0502020204030204" pitchFamily="34" charset="0"/>
                          <a:cs typeface="Calibri"/>
                        </a:rPr>
                        <a:t>1 - 3 части 15 статьи 4 № </a:t>
                      </a:r>
                      <a:r>
                        <a:rPr sz="1300" spc="-5" dirty="0">
                          <a:latin typeface="Calibri" panose="020F0502020204030204" pitchFamily="34" charset="0"/>
                          <a:cs typeface="Calibri"/>
                        </a:rPr>
                        <a:t>223-ФЗ, </a:t>
                      </a:r>
                      <a:r>
                        <a:rPr sz="1300" dirty="0">
                          <a:latin typeface="Calibri" panose="020F0502020204030204" pitchFamily="34" charset="0"/>
                          <a:cs typeface="Calibri"/>
                        </a:rPr>
                        <a:t>в </a:t>
                      </a:r>
                      <a:r>
                        <a:rPr sz="1300" spc="-5" dirty="0">
                          <a:latin typeface="Calibri" panose="020F0502020204030204" pitchFamily="34" charset="0"/>
                          <a:cs typeface="Calibri"/>
                        </a:rPr>
                        <a:t>случае принятия заказчиком </a:t>
                      </a:r>
                      <a:r>
                        <a:rPr sz="1300" dirty="0">
                          <a:latin typeface="Calibri" panose="020F0502020204030204" pitchFamily="34" charset="0"/>
                          <a:cs typeface="Calibri"/>
                        </a:rPr>
                        <a:t>решения о неразмещении сведений о таких  </a:t>
                      </a:r>
                      <a:r>
                        <a:rPr sz="1300" spc="-5" dirty="0">
                          <a:latin typeface="Calibri" panose="020F0502020204030204" pitchFamily="34" charset="0"/>
                          <a:cs typeface="Calibri"/>
                        </a:rPr>
                        <a:t>закупках</a:t>
                      </a:r>
                      <a:r>
                        <a:rPr sz="1300" spc="-60" dirty="0">
                          <a:latin typeface="Calibri" panose="020F0502020204030204" pitchFamily="34" charset="0"/>
                          <a:cs typeface="Calibri"/>
                        </a:rPr>
                        <a:t> </a:t>
                      </a:r>
                      <a:r>
                        <a:rPr sz="1300" dirty="0">
                          <a:latin typeface="Calibri" panose="020F0502020204030204" pitchFamily="34" charset="0"/>
                          <a:cs typeface="Calibri"/>
                        </a:rPr>
                        <a:t>в</a:t>
                      </a:r>
                      <a:r>
                        <a:rPr sz="1300" spc="-25" dirty="0">
                          <a:latin typeface="Calibri" panose="020F0502020204030204" pitchFamily="34" charset="0"/>
                          <a:cs typeface="Calibri"/>
                        </a:rPr>
                        <a:t> </a:t>
                      </a:r>
                      <a:r>
                        <a:rPr lang="ru-RU" sz="1300" dirty="0" smtClean="0">
                          <a:latin typeface="Calibri" panose="020F0502020204030204" pitchFamily="34" charset="0"/>
                          <a:cs typeface="Calibri"/>
                        </a:rPr>
                        <a:t>ЕИС</a:t>
                      </a:r>
                      <a:endParaRPr sz="1300" dirty="0">
                        <a:latin typeface="Calibri" panose="020F0502020204030204" pitchFamily="34" charset="0"/>
                        <a:cs typeface="Calibri"/>
                      </a:endParaRPr>
                    </a:p>
                  </a:txBody>
                  <a:tcPr marL="0" marR="0" marT="381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lang="ru-RU"/>
                    </a:p>
                  </a:txBody>
                  <a:tcPr/>
                </a:tc>
                <a:tc hMerge="1">
                  <a:txBody>
                    <a:bodyPr/>
                    <a:lstStyle/>
                    <a:p>
                      <a:endParaRPr lang="ru-RU"/>
                    </a:p>
                  </a:txBody>
                  <a:tcPr/>
                </a:tc>
                <a:tc>
                  <a:txBody>
                    <a:bodyPr/>
                    <a:lstStyle/>
                    <a:p>
                      <a:pPr marL="0" indent="0" algn="ctr">
                        <a:lnSpc>
                          <a:spcPct val="100000"/>
                        </a:lnSpc>
                        <a:spcBef>
                          <a:spcPts val="0"/>
                        </a:spcBef>
                      </a:pPr>
                      <a:r>
                        <a:rPr sz="1300" dirty="0">
                          <a:latin typeface="Calibri" panose="020F0502020204030204" pitchFamily="34" charset="0"/>
                          <a:cs typeface="Calibri"/>
                        </a:rPr>
                        <a:t>9</a:t>
                      </a:r>
                      <a:r>
                        <a:rPr sz="1300" spc="-180" dirty="0">
                          <a:latin typeface="Calibri" panose="020F0502020204030204" pitchFamily="34" charset="0"/>
                          <a:cs typeface="Calibri"/>
                        </a:rPr>
                        <a:t> </a:t>
                      </a:r>
                      <a:r>
                        <a:rPr sz="1300" dirty="0">
                          <a:latin typeface="Calibri" panose="020F0502020204030204" pitchFamily="34" charset="0"/>
                          <a:cs typeface="Calibri"/>
                        </a:rPr>
                        <a:t>500,00</a:t>
                      </a:r>
                    </a:p>
                  </a:txBody>
                  <a:tcPr marL="0" marR="0" marT="1143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900"/>
                        </a:spcBef>
                      </a:pPr>
                      <a:r>
                        <a:rPr sz="1300" dirty="0">
                          <a:latin typeface="Calibri" panose="020F0502020204030204" pitchFamily="34" charset="0"/>
                          <a:cs typeface="Calibri"/>
                        </a:rPr>
                        <a:t>2</a:t>
                      </a:r>
                    </a:p>
                  </a:txBody>
                  <a:tcPr marL="0" marR="0" marT="11430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266461">
                <a:tc gridSpan="5">
                  <a:txBody>
                    <a:bodyPr/>
                    <a:lstStyle/>
                    <a:p>
                      <a:pPr marL="0" indent="0" algn="l">
                        <a:lnSpc>
                          <a:spcPct val="100000"/>
                        </a:lnSpc>
                        <a:spcBef>
                          <a:spcPts val="0"/>
                        </a:spcBef>
                      </a:pPr>
                      <a:r>
                        <a:rPr sz="1300" spc="-5" dirty="0">
                          <a:latin typeface="Calibri" panose="020F0502020204030204" pitchFamily="34" charset="0"/>
                          <a:cs typeface="Calibri"/>
                        </a:rPr>
                        <a:t>закупок</a:t>
                      </a:r>
                      <a:r>
                        <a:rPr sz="1300" spc="-45" dirty="0">
                          <a:latin typeface="Calibri" panose="020F0502020204030204" pitchFamily="34" charset="0"/>
                          <a:cs typeface="Calibri"/>
                        </a:rPr>
                        <a:t> </a:t>
                      </a:r>
                      <a:r>
                        <a:rPr sz="1300" dirty="0">
                          <a:latin typeface="Calibri" panose="020F0502020204030204" pitchFamily="34" charset="0"/>
                          <a:cs typeface="Calibri"/>
                        </a:rPr>
                        <a:t>у</a:t>
                      </a:r>
                      <a:r>
                        <a:rPr sz="1300" spc="-5" dirty="0">
                          <a:latin typeface="Calibri" panose="020F0502020204030204" pitchFamily="34" charset="0"/>
                          <a:cs typeface="Calibri"/>
                        </a:rPr>
                        <a:t> </a:t>
                      </a:r>
                      <a:r>
                        <a:rPr sz="1300" dirty="0">
                          <a:latin typeface="Calibri" panose="020F0502020204030204" pitchFamily="34" charset="0"/>
                          <a:cs typeface="Calibri"/>
                        </a:rPr>
                        <a:t>единственного</a:t>
                      </a:r>
                      <a:r>
                        <a:rPr sz="1300" spc="-55" dirty="0">
                          <a:latin typeface="Calibri" panose="020F0502020204030204" pitchFamily="34" charset="0"/>
                          <a:cs typeface="Calibri"/>
                        </a:rPr>
                        <a:t> </a:t>
                      </a:r>
                      <a:r>
                        <a:rPr sz="1300" dirty="0">
                          <a:latin typeface="Calibri" panose="020F0502020204030204" pitchFamily="34" charset="0"/>
                          <a:cs typeface="Calibri"/>
                        </a:rPr>
                        <a:t>поставщика</a:t>
                      </a:r>
                      <a:r>
                        <a:rPr sz="1300" spc="-35" dirty="0">
                          <a:latin typeface="Calibri" panose="020F0502020204030204" pitchFamily="34" charset="0"/>
                          <a:cs typeface="Calibri"/>
                        </a:rPr>
                        <a:t> </a:t>
                      </a:r>
                      <a:r>
                        <a:rPr sz="1300" dirty="0">
                          <a:latin typeface="Calibri" panose="020F0502020204030204" pitchFamily="34" charset="0"/>
                          <a:cs typeface="Calibri"/>
                        </a:rPr>
                        <a:t>(исполнителя,</a:t>
                      </a:r>
                      <a:r>
                        <a:rPr sz="1300" spc="-35" dirty="0">
                          <a:latin typeface="Calibri" panose="020F0502020204030204" pitchFamily="34" charset="0"/>
                          <a:cs typeface="Calibri"/>
                        </a:rPr>
                        <a:t> </a:t>
                      </a:r>
                      <a:r>
                        <a:rPr sz="1300" dirty="0">
                          <a:latin typeface="Calibri" panose="020F0502020204030204" pitchFamily="34" charset="0"/>
                          <a:cs typeface="Calibri"/>
                        </a:rPr>
                        <a:t>подрядчика),</a:t>
                      </a:r>
                      <a:r>
                        <a:rPr sz="1300" spc="-35" dirty="0">
                          <a:latin typeface="Calibri" panose="020F0502020204030204" pitchFamily="34" charset="0"/>
                          <a:cs typeface="Calibri"/>
                        </a:rPr>
                        <a:t> </a:t>
                      </a:r>
                      <a:r>
                        <a:rPr sz="1300" dirty="0">
                          <a:latin typeface="Calibri" panose="020F0502020204030204" pitchFamily="34" charset="0"/>
                          <a:cs typeface="Calibri"/>
                        </a:rPr>
                        <a:t>предусмотренных</a:t>
                      </a:r>
                      <a:r>
                        <a:rPr sz="1300" spc="-20" dirty="0">
                          <a:latin typeface="Calibri" panose="020F0502020204030204" pitchFamily="34" charset="0"/>
                          <a:cs typeface="Calibri"/>
                        </a:rPr>
                        <a:t> </a:t>
                      </a:r>
                      <a:r>
                        <a:rPr sz="1300" dirty="0">
                          <a:latin typeface="Calibri" panose="020F0502020204030204" pitchFamily="34" charset="0"/>
                          <a:cs typeface="Calibri"/>
                        </a:rPr>
                        <a:t>статьей</a:t>
                      </a:r>
                      <a:r>
                        <a:rPr sz="1300" spc="-30" dirty="0">
                          <a:latin typeface="Calibri" panose="020F0502020204030204" pitchFamily="34" charset="0"/>
                          <a:cs typeface="Calibri"/>
                        </a:rPr>
                        <a:t> </a:t>
                      </a:r>
                      <a:r>
                        <a:rPr sz="1300" dirty="0">
                          <a:latin typeface="Calibri" panose="020F0502020204030204" pitchFamily="34" charset="0"/>
                          <a:cs typeface="Calibri"/>
                        </a:rPr>
                        <a:t>3.6</a:t>
                      </a:r>
                      <a:r>
                        <a:rPr sz="1300" spc="5" dirty="0">
                          <a:latin typeface="Calibri" panose="020F0502020204030204" pitchFamily="34" charset="0"/>
                          <a:cs typeface="Calibri"/>
                        </a:rPr>
                        <a:t> </a:t>
                      </a:r>
                      <a:r>
                        <a:rPr sz="1300" spc="10" dirty="0">
                          <a:latin typeface="Calibri" panose="020F0502020204030204" pitchFamily="34" charset="0"/>
                          <a:cs typeface="Calibri"/>
                        </a:rPr>
                        <a:t>№223- </a:t>
                      </a:r>
                      <a:r>
                        <a:rPr sz="1300" spc="-5" dirty="0">
                          <a:latin typeface="Calibri" panose="020F0502020204030204" pitchFamily="34" charset="0"/>
                          <a:cs typeface="Calibri"/>
                        </a:rPr>
                        <a:t>ФЗ</a:t>
                      </a:r>
                      <a:endParaRPr sz="1300" dirty="0">
                        <a:latin typeface="Calibri" panose="020F0502020204030204" pitchFamily="34" charset="0"/>
                        <a:cs typeface="Calibri"/>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lang="ru-RU"/>
                    </a:p>
                  </a:txBody>
                  <a:tcPr/>
                </a:tc>
                <a:tc hMerge="1">
                  <a:txBody>
                    <a:bodyPr/>
                    <a:lstStyle/>
                    <a:p>
                      <a:endParaRPr lang="ru-RU"/>
                    </a:p>
                  </a:txBody>
                  <a:tcPr/>
                </a:tc>
                <a:tc>
                  <a:txBody>
                    <a:bodyPr/>
                    <a:lstStyle/>
                    <a:p>
                      <a:pPr marL="0" indent="0" algn="ctr">
                        <a:lnSpc>
                          <a:spcPct val="100000"/>
                        </a:lnSpc>
                        <a:spcBef>
                          <a:spcPts val="0"/>
                        </a:spcBef>
                      </a:pPr>
                      <a:r>
                        <a:rPr sz="1300" dirty="0" smtClean="0">
                          <a:latin typeface="Calibri" panose="020F0502020204030204" pitchFamily="34" charset="0"/>
                          <a:cs typeface="Calibri"/>
                        </a:rPr>
                        <a:t>89</a:t>
                      </a:r>
                      <a:r>
                        <a:rPr sz="1300" spc="-175" dirty="0" smtClean="0">
                          <a:latin typeface="Calibri" panose="020F0502020204030204" pitchFamily="34" charset="0"/>
                          <a:cs typeface="Calibri"/>
                        </a:rPr>
                        <a:t> </a:t>
                      </a:r>
                      <a:r>
                        <a:rPr lang="ru-RU" sz="1300" spc="-175" dirty="0" smtClean="0">
                          <a:latin typeface="Calibri" panose="020F0502020204030204" pitchFamily="34" charset="0"/>
                          <a:cs typeface="Calibri"/>
                        </a:rPr>
                        <a:t> </a:t>
                      </a:r>
                      <a:r>
                        <a:rPr sz="1300" dirty="0" smtClean="0">
                          <a:latin typeface="Calibri" panose="020F0502020204030204" pitchFamily="34" charset="0"/>
                          <a:cs typeface="Calibri"/>
                        </a:rPr>
                        <a:t>500,00</a:t>
                      </a:r>
                      <a:endParaRPr sz="1300" dirty="0">
                        <a:latin typeface="Calibri" panose="020F0502020204030204" pitchFamily="34" charset="0"/>
                        <a:cs typeface="Calibri"/>
                      </a:endParaRP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95"/>
                        </a:spcBef>
                      </a:pPr>
                      <a:r>
                        <a:rPr sz="1300" dirty="0">
                          <a:latin typeface="Calibri" panose="020F0502020204030204" pitchFamily="34" charset="0"/>
                          <a:cs typeface="Calibri"/>
                        </a:rPr>
                        <a:t>3</a:t>
                      </a:r>
                    </a:p>
                  </a:txBody>
                  <a:tcPr marL="0" marR="0" marT="6286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577016">
                <a:tc gridSpan="5">
                  <a:txBody>
                    <a:bodyPr/>
                    <a:lstStyle/>
                    <a:p>
                      <a:pPr marL="0" indent="0" algn="l">
                        <a:lnSpc>
                          <a:spcPct val="100000"/>
                        </a:lnSpc>
                        <a:spcBef>
                          <a:spcPts val="0"/>
                        </a:spcBef>
                      </a:pPr>
                      <a:r>
                        <a:rPr sz="1300" dirty="0">
                          <a:latin typeface="Calibri" panose="020F0502020204030204" pitchFamily="34" charset="0"/>
                          <a:cs typeface="Calibri"/>
                        </a:rPr>
                        <a:t>конкурентных </a:t>
                      </a:r>
                      <a:r>
                        <a:rPr sz="1300" spc="-5" dirty="0">
                          <a:latin typeface="Calibri" panose="020F0502020204030204" pitchFamily="34" charset="0"/>
                          <a:cs typeface="Calibri"/>
                        </a:rPr>
                        <a:t>закупок, признанных несостоявшимися </a:t>
                      </a:r>
                      <a:r>
                        <a:rPr sz="1300" dirty="0">
                          <a:latin typeface="Calibri" panose="020F0502020204030204" pitchFamily="34" charset="0"/>
                          <a:cs typeface="Calibri"/>
                        </a:rPr>
                        <a:t>(в связи с тем, что </a:t>
                      </a:r>
                      <a:r>
                        <a:rPr sz="1300" spc="-5" dirty="0">
                          <a:latin typeface="Calibri" panose="020F0502020204030204" pitchFamily="34" charset="0"/>
                          <a:cs typeface="Calibri"/>
                        </a:rPr>
                        <a:t>на участие </a:t>
                      </a:r>
                      <a:r>
                        <a:rPr sz="1300" dirty="0">
                          <a:latin typeface="Calibri" panose="020F0502020204030204" pitchFamily="34" charset="0"/>
                          <a:cs typeface="Calibri"/>
                        </a:rPr>
                        <a:t>в </a:t>
                      </a:r>
                      <a:r>
                        <a:rPr sz="1300" spc="-5" dirty="0">
                          <a:latin typeface="Calibri" panose="020F0502020204030204" pitchFamily="34" charset="0"/>
                          <a:cs typeface="Calibri"/>
                        </a:rPr>
                        <a:t>закупке </a:t>
                      </a:r>
                      <a:r>
                        <a:rPr sz="1300" dirty="0">
                          <a:latin typeface="Calibri" panose="020F0502020204030204" pitchFamily="34" charset="0"/>
                          <a:cs typeface="Calibri"/>
                        </a:rPr>
                        <a:t>подана только одна заявка и с</a:t>
                      </a:r>
                      <a:r>
                        <a:rPr sz="1300" spc="-25" dirty="0">
                          <a:latin typeface="Calibri" panose="020F0502020204030204" pitchFamily="34" charset="0"/>
                          <a:cs typeface="Calibri"/>
                        </a:rPr>
                        <a:t> </a:t>
                      </a:r>
                      <a:r>
                        <a:rPr sz="1300" spc="-5" dirty="0" err="1" smtClean="0">
                          <a:latin typeface="Calibri" panose="020F0502020204030204" pitchFamily="34" charset="0"/>
                          <a:cs typeface="Calibri"/>
                        </a:rPr>
                        <a:t>участником</a:t>
                      </a:r>
                      <a:r>
                        <a:rPr sz="1300" spc="-5" dirty="0" smtClean="0">
                          <a:latin typeface="Calibri" panose="020F0502020204030204" pitchFamily="34" charset="0"/>
                          <a:cs typeface="Calibri"/>
                        </a:rPr>
                        <a:t>,</a:t>
                      </a:r>
                      <a:r>
                        <a:rPr lang="ru-RU" sz="1300" spc="-5" dirty="0" smtClean="0">
                          <a:latin typeface="Calibri" panose="020F0502020204030204" pitchFamily="34" charset="0"/>
                          <a:cs typeface="Calibri"/>
                        </a:rPr>
                        <a:t> </a:t>
                      </a:r>
                      <a:r>
                        <a:rPr sz="1300" dirty="0" err="1" smtClean="0">
                          <a:latin typeface="Calibri" panose="020F0502020204030204" pitchFamily="34" charset="0"/>
                          <a:cs typeface="Calibri"/>
                        </a:rPr>
                        <a:t>подавшим</a:t>
                      </a:r>
                      <a:r>
                        <a:rPr sz="1300" dirty="0" smtClean="0">
                          <a:latin typeface="Calibri" panose="020F0502020204030204" pitchFamily="34" charset="0"/>
                          <a:cs typeface="Calibri"/>
                        </a:rPr>
                        <a:t> </a:t>
                      </a:r>
                      <a:r>
                        <a:rPr sz="1300" dirty="0">
                          <a:latin typeface="Calibri" panose="020F0502020204030204" pitchFamily="34" charset="0"/>
                          <a:cs typeface="Calibri"/>
                        </a:rPr>
                        <a:t>такую </a:t>
                      </a:r>
                      <a:r>
                        <a:rPr sz="1300" spc="-5" dirty="0">
                          <a:latin typeface="Calibri" panose="020F0502020204030204" pitchFamily="34" charset="0"/>
                          <a:cs typeface="Calibri"/>
                        </a:rPr>
                        <a:t>заявку, </a:t>
                      </a:r>
                      <a:r>
                        <a:rPr sz="1300" dirty="0">
                          <a:latin typeface="Calibri" panose="020F0502020204030204" pitchFamily="34" charset="0"/>
                          <a:cs typeface="Calibri"/>
                        </a:rPr>
                        <a:t>заключен </a:t>
                      </a:r>
                      <a:r>
                        <a:rPr sz="1300" spc="-5" dirty="0">
                          <a:latin typeface="Calibri" panose="020F0502020204030204" pitchFamily="34" charset="0"/>
                          <a:cs typeface="Calibri"/>
                        </a:rPr>
                        <a:t>договор, </a:t>
                      </a:r>
                      <a:r>
                        <a:rPr sz="1300" dirty="0">
                          <a:latin typeface="Calibri" panose="020F0502020204030204" pitchFamily="34" charset="0"/>
                          <a:cs typeface="Calibri"/>
                        </a:rPr>
                        <a:t>а также в связи с тем, что по результатам проведения </a:t>
                      </a:r>
                      <a:r>
                        <a:rPr sz="1300" spc="-5" dirty="0">
                          <a:latin typeface="Calibri" panose="020F0502020204030204" pitchFamily="34" charset="0"/>
                          <a:cs typeface="Calibri"/>
                        </a:rPr>
                        <a:t>закупки </a:t>
                      </a:r>
                      <a:r>
                        <a:rPr sz="1300" dirty="0">
                          <a:latin typeface="Calibri" panose="020F0502020204030204" pitchFamily="34" charset="0"/>
                          <a:cs typeface="Calibri"/>
                        </a:rPr>
                        <a:t>отклонены все </a:t>
                      </a:r>
                      <a:r>
                        <a:rPr sz="1300" spc="-5" dirty="0">
                          <a:latin typeface="Calibri" panose="020F0502020204030204" pitchFamily="34" charset="0"/>
                          <a:cs typeface="Calibri"/>
                        </a:rPr>
                        <a:t>заявки, </a:t>
                      </a:r>
                      <a:r>
                        <a:rPr sz="1300" dirty="0">
                          <a:latin typeface="Calibri" panose="020F0502020204030204" pitchFamily="34" charset="0"/>
                          <a:cs typeface="Calibri"/>
                        </a:rPr>
                        <a:t>кроме  </a:t>
                      </a:r>
                      <a:r>
                        <a:rPr sz="1300" spc="-5" dirty="0">
                          <a:latin typeface="Calibri" panose="020F0502020204030204" pitchFamily="34" charset="0"/>
                          <a:cs typeface="Calibri"/>
                        </a:rPr>
                        <a:t>заявки, поданной участником закупки, </a:t>
                      </a:r>
                      <a:r>
                        <a:rPr sz="1300" dirty="0">
                          <a:latin typeface="Calibri" panose="020F0502020204030204" pitchFamily="34" charset="0"/>
                          <a:cs typeface="Calibri"/>
                        </a:rPr>
                        <a:t>с которым </a:t>
                      </a:r>
                      <a:r>
                        <a:rPr sz="1300" spc="-5" dirty="0">
                          <a:latin typeface="Calibri" panose="020F0502020204030204" pitchFamily="34" charset="0"/>
                          <a:cs typeface="Calibri"/>
                        </a:rPr>
                        <a:t>заключен</a:t>
                      </a:r>
                      <a:r>
                        <a:rPr sz="1300" spc="20" dirty="0">
                          <a:latin typeface="Calibri" panose="020F0502020204030204" pitchFamily="34" charset="0"/>
                          <a:cs typeface="Calibri"/>
                        </a:rPr>
                        <a:t> </a:t>
                      </a:r>
                      <a:r>
                        <a:rPr sz="1300" spc="-5" dirty="0">
                          <a:latin typeface="Calibri" panose="020F0502020204030204" pitchFamily="34" charset="0"/>
                          <a:cs typeface="Calibri"/>
                        </a:rPr>
                        <a:t>договор)</a:t>
                      </a:r>
                      <a:endParaRPr sz="1300" dirty="0">
                        <a:latin typeface="Calibri" panose="020F0502020204030204" pitchFamily="34" charset="0"/>
                        <a:cs typeface="Calibri"/>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lang="ru-RU"/>
                    </a:p>
                  </a:txBody>
                  <a:tcPr/>
                </a:tc>
                <a:tc hMerge="1">
                  <a:txBody>
                    <a:bodyPr/>
                    <a:lstStyle/>
                    <a:p>
                      <a:endParaRPr lang="ru-RU"/>
                    </a:p>
                  </a:txBody>
                  <a:tcPr/>
                </a:tc>
                <a:tc>
                  <a:txBody>
                    <a:bodyPr/>
                    <a:lstStyle/>
                    <a:p>
                      <a:pPr marL="0" indent="0" algn="ctr">
                        <a:lnSpc>
                          <a:spcPct val="100000"/>
                        </a:lnSpc>
                        <a:spcBef>
                          <a:spcPts val="0"/>
                        </a:spcBef>
                      </a:pPr>
                      <a:endParaRPr sz="1300" dirty="0">
                        <a:latin typeface="Calibri" panose="020F0502020204030204" pitchFamily="34" charset="0"/>
                        <a:cs typeface="Times New Roman"/>
                      </a:endParaRPr>
                    </a:p>
                    <a:p>
                      <a:pPr marL="0" indent="0" algn="ctr">
                        <a:lnSpc>
                          <a:spcPct val="100000"/>
                        </a:lnSpc>
                        <a:spcBef>
                          <a:spcPts val="0"/>
                        </a:spcBef>
                      </a:pPr>
                      <a:r>
                        <a:rPr sz="1300" dirty="0" smtClean="0">
                          <a:latin typeface="Calibri" panose="020F0502020204030204" pitchFamily="34" charset="0"/>
                          <a:cs typeface="Calibri"/>
                        </a:rPr>
                        <a:t>70</a:t>
                      </a:r>
                      <a:r>
                        <a:rPr lang="ru-RU" sz="1300" dirty="0" smtClean="0">
                          <a:latin typeface="Calibri" panose="020F0502020204030204" pitchFamily="34" charset="0"/>
                          <a:cs typeface="Calibri"/>
                        </a:rPr>
                        <a:t> </a:t>
                      </a:r>
                      <a:r>
                        <a:rPr sz="1300" dirty="0" smtClean="0">
                          <a:latin typeface="Calibri" panose="020F0502020204030204" pitchFamily="34" charset="0"/>
                          <a:cs typeface="Calibri"/>
                        </a:rPr>
                        <a:t>00</a:t>
                      </a:r>
                      <a:r>
                        <a:rPr sz="1300" spc="-180" dirty="0" smtClean="0">
                          <a:latin typeface="Calibri" panose="020F0502020204030204" pitchFamily="34" charset="0"/>
                          <a:cs typeface="Calibri"/>
                        </a:rPr>
                        <a:t> </a:t>
                      </a:r>
                      <a:r>
                        <a:rPr sz="1300" dirty="0" smtClean="0">
                          <a:latin typeface="Calibri" panose="020F0502020204030204" pitchFamily="34" charset="0"/>
                          <a:cs typeface="Calibri"/>
                        </a:rPr>
                        <a:t>0,00</a:t>
                      </a:r>
                      <a:endParaRPr sz="1300" dirty="0">
                        <a:latin typeface="Calibri" panose="020F0502020204030204" pitchFamily="34" charset="0"/>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Calibri" panose="020F0502020204030204" pitchFamily="34" charset="0"/>
                        <a:cs typeface="Times New Roman"/>
                      </a:endParaRPr>
                    </a:p>
                    <a:p>
                      <a:pPr algn="ctr">
                        <a:lnSpc>
                          <a:spcPct val="100000"/>
                        </a:lnSpc>
                        <a:spcBef>
                          <a:spcPts val="955"/>
                        </a:spcBef>
                      </a:pPr>
                      <a:r>
                        <a:rPr sz="1300" dirty="0">
                          <a:latin typeface="Calibri" panose="020F0502020204030204" pitchFamily="34" charset="0"/>
                          <a:cs typeface="Calibri"/>
                        </a:rPr>
                        <a:t>1</a:t>
                      </a:r>
                    </a:p>
                  </a:txBody>
                  <a:tcPr marL="0" marR="0" marT="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417763">
                <a:tc gridSpan="4">
                  <a:txBody>
                    <a:bodyPr/>
                    <a:lstStyle/>
                    <a:p>
                      <a:pPr marL="0" marR="719455" indent="0" algn="l">
                        <a:lnSpc>
                          <a:spcPct val="100000"/>
                        </a:lnSpc>
                        <a:spcBef>
                          <a:spcPts val="0"/>
                        </a:spcBef>
                      </a:pPr>
                      <a:r>
                        <a:rPr sz="1300" dirty="0">
                          <a:latin typeface="Calibri" panose="020F0502020204030204" pitchFamily="34" charset="0"/>
                          <a:cs typeface="Calibri"/>
                        </a:rPr>
                        <a:t>сведения о которых не подлежат размещению </a:t>
                      </a:r>
                      <a:r>
                        <a:rPr sz="1300" spc="20" dirty="0">
                          <a:latin typeface="Calibri" panose="020F0502020204030204" pitchFamily="34" charset="0"/>
                          <a:cs typeface="Calibri"/>
                        </a:rPr>
                        <a:t>вединой  </a:t>
                      </a:r>
                      <a:r>
                        <a:rPr sz="1300" dirty="0">
                          <a:latin typeface="Calibri" panose="020F0502020204030204" pitchFamily="34" charset="0"/>
                          <a:cs typeface="Calibri"/>
                        </a:rPr>
                        <a:t>информационной системе в </a:t>
                      </a:r>
                      <a:r>
                        <a:rPr sz="1300" spc="-5" dirty="0">
                          <a:latin typeface="Calibri" panose="020F0502020204030204" pitchFamily="34" charset="0"/>
                          <a:cs typeface="Calibri"/>
                        </a:rPr>
                        <a:t>соответствии </a:t>
                      </a:r>
                      <a:r>
                        <a:rPr sz="1300" dirty="0">
                          <a:latin typeface="Calibri" panose="020F0502020204030204" pitchFamily="34" charset="0"/>
                          <a:cs typeface="Calibri"/>
                        </a:rPr>
                        <a:t>с </a:t>
                      </a:r>
                      <a:r>
                        <a:rPr sz="1300" spc="-5" dirty="0">
                          <a:latin typeface="Calibri" panose="020F0502020204030204" pitchFamily="34" charset="0"/>
                          <a:cs typeface="Calibri"/>
                        </a:rPr>
                        <a:t>частью </a:t>
                      </a:r>
                      <a:r>
                        <a:rPr sz="1300" dirty="0">
                          <a:latin typeface="Calibri" panose="020F0502020204030204" pitchFamily="34" charset="0"/>
                          <a:cs typeface="Calibri"/>
                        </a:rPr>
                        <a:t>15 статьи 4  </a:t>
                      </a:r>
                      <a:r>
                        <a:rPr sz="1300" dirty="0" err="1" smtClean="0">
                          <a:latin typeface="Calibri" panose="020F0502020204030204" pitchFamily="34" charset="0"/>
                          <a:cs typeface="Calibri"/>
                        </a:rPr>
                        <a:t>Федерального</a:t>
                      </a:r>
                      <a:r>
                        <a:rPr lang="ru-RU" sz="1300" dirty="0" smtClean="0">
                          <a:latin typeface="Calibri" panose="020F0502020204030204" pitchFamily="34" charset="0"/>
                          <a:cs typeface="Calibri"/>
                        </a:rPr>
                        <a:t> </a:t>
                      </a:r>
                      <a:r>
                        <a:rPr sz="1300" dirty="0" err="1" smtClean="0">
                          <a:latin typeface="Calibri" panose="020F0502020204030204" pitchFamily="34" charset="0"/>
                          <a:cs typeface="Calibri"/>
                        </a:rPr>
                        <a:t>закона</a:t>
                      </a:r>
                      <a:r>
                        <a:rPr lang="ru-RU" sz="1300" dirty="0" smtClean="0">
                          <a:latin typeface="Calibri" panose="020F0502020204030204" pitchFamily="34" charset="0"/>
                          <a:cs typeface="Calibri"/>
                        </a:rPr>
                        <a:t> </a:t>
                      </a:r>
                      <a:endParaRPr sz="1300" dirty="0">
                        <a:latin typeface="Calibri" panose="020F0502020204030204" pitchFamily="34" charset="0"/>
                        <a:cs typeface="Calibri"/>
                      </a:endParaRPr>
                    </a:p>
                  </a:txBody>
                  <a:tcPr marL="0" marR="0" marT="1270" marB="0">
                    <a:lnL w="635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tc hMerge="1">
                  <a:txBody>
                    <a:bodyPr/>
                    <a:lstStyle/>
                    <a:p>
                      <a:endParaRPr/>
                    </a:p>
                  </a:txBody>
                  <a:tcPr marL="0" marR="0" marT="0" marB="0"/>
                </a:tc>
                <a:tc hMerge="1">
                  <a:txBody>
                    <a:bodyPr/>
                    <a:lstStyle/>
                    <a:p>
                      <a:pPr>
                        <a:lnSpc>
                          <a:spcPct val="100000"/>
                        </a:lnSpc>
                        <a:spcBef>
                          <a:spcPts val="50"/>
                        </a:spcBef>
                      </a:pPr>
                      <a:endParaRPr sz="1100" dirty="0">
                        <a:latin typeface="Calibri"/>
                        <a:cs typeface="Calibri"/>
                      </a:endParaRPr>
                    </a:p>
                  </a:txBody>
                  <a:tcPr marL="0" marR="0" marT="6350" marB="0">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pPr indent="0" algn="l">
                        <a:lnSpc>
                          <a:spcPct val="100000"/>
                        </a:lnSpc>
                        <a:spcBef>
                          <a:spcPts val="50"/>
                        </a:spcBef>
                      </a:pPr>
                      <a:endParaRPr sz="1300" dirty="0">
                        <a:latin typeface="Calibri" panose="020F0502020204030204" pitchFamily="34" charset="0"/>
                        <a:cs typeface="Calibri"/>
                      </a:endParaRPr>
                    </a:p>
                  </a:txBody>
                  <a:tcPr marL="0" marR="0" marT="635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Bef>
                          <a:spcPts val="50"/>
                        </a:spcBef>
                      </a:pPr>
                      <a:endParaRPr sz="1300" dirty="0">
                        <a:latin typeface="Calibri" panose="020F0502020204030204" pitchFamily="34" charset="0"/>
                        <a:cs typeface="Times New Roman"/>
                      </a:endParaRPr>
                    </a:p>
                    <a:p>
                      <a:pPr marL="1905" indent="0" algn="l">
                        <a:lnSpc>
                          <a:spcPct val="100000"/>
                        </a:lnSpc>
                        <a:spcBef>
                          <a:spcPts val="5"/>
                        </a:spcBef>
                      </a:pPr>
                      <a:r>
                        <a:rPr sz="1300" dirty="0">
                          <a:latin typeface="Calibri" panose="020F0502020204030204" pitchFamily="34" charset="0"/>
                          <a:cs typeface="Calibri"/>
                        </a:rPr>
                        <a:t>-</a:t>
                      </a:r>
                    </a:p>
                  </a:txBody>
                  <a:tcPr marL="0" marR="0" marT="635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0000"/>
                        </a:lnSpc>
                        <a:spcBef>
                          <a:spcPts val="0"/>
                        </a:spcBef>
                      </a:pPr>
                      <a:endParaRPr sz="1300" dirty="0">
                        <a:latin typeface="Calibri" panose="020F0502020204030204" pitchFamily="34" charset="0"/>
                        <a:cs typeface="Times New Roman"/>
                      </a:endParaRPr>
                    </a:p>
                    <a:p>
                      <a:pPr marL="0" indent="0" algn="ctr">
                        <a:lnSpc>
                          <a:spcPct val="100000"/>
                        </a:lnSpc>
                        <a:spcBef>
                          <a:spcPts val="0"/>
                        </a:spcBef>
                      </a:pPr>
                      <a:r>
                        <a:rPr sz="1300" dirty="0">
                          <a:latin typeface="Calibri" panose="020F0502020204030204" pitchFamily="34" charset="0"/>
                          <a:cs typeface="Calibri"/>
                        </a:rPr>
                        <a:t>0</a:t>
                      </a: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1300" dirty="0">
                        <a:latin typeface="Calibri" panose="020F0502020204030204" pitchFamily="34" charset="0"/>
                        <a:cs typeface="Times New Roman"/>
                      </a:endParaRPr>
                    </a:p>
                    <a:p>
                      <a:pPr algn="ctr">
                        <a:lnSpc>
                          <a:spcPct val="100000"/>
                        </a:lnSpc>
                        <a:spcBef>
                          <a:spcPts val="5"/>
                        </a:spcBef>
                      </a:pPr>
                      <a:r>
                        <a:rPr sz="1300" dirty="0">
                          <a:latin typeface="Calibri" panose="020F0502020204030204" pitchFamily="34" charset="0"/>
                          <a:cs typeface="Calibri"/>
                        </a:rPr>
                        <a:t>0</a:t>
                      </a:r>
                    </a:p>
                  </a:txBody>
                  <a:tcPr marL="0" marR="0" marT="635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323429">
                <a:tc gridSpan="4">
                  <a:txBody>
                    <a:bodyPr/>
                    <a:lstStyle/>
                    <a:p>
                      <a:pPr marL="0" indent="0" algn="l">
                        <a:lnSpc>
                          <a:spcPct val="100000"/>
                        </a:lnSpc>
                        <a:spcBef>
                          <a:spcPts val="0"/>
                        </a:spcBef>
                      </a:pPr>
                      <a:r>
                        <a:rPr sz="1300" spc="-5" dirty="0">
                          <a:latin typeface="Calibri" panose="020F0502020204030204" pitchFamily="34" charset="0"/>
                          <a:cs typeface="Calibri"/>
                        </a:rPr>
                        <a:t>указанных </a:t>
                      </a:r>
                      <a:r>
                        <a:rPr sz="1300" dirty="0">
                          <a:latin typeface="Calibri" panose="020F0502020204030204" pitchFamily="34" charset="0"/>
                          <a:cs typeface="Calibri"/>
                        </a:rPr>
                        <a:t>в </a:t>
                      </a:r>
                      <a:r>
                        <a:rPr sz="1300" spc="-5" dirty="0">
                          <a:latin typeface="Calibri" panose="020F0502020204030204" pitchFamily="34" charset="0"/>
                          <a:cs typeface="Calibri"/>
                        </a:rPr>
                        <a:t>пунктах </a:t>
                      </a:r>
                      <a:r>
                        <a:rPr sz="1300" dirty="0">
                          <a:latin typeface="Calibri" panose="020F0502020204030204" pitchFamily="34" charset="0"/>
                          <a:cs typeface="Calibri"/>
                        </a:rPr>
                        <a:t>1 - 3 части 15 статьи 4 Федерального закона в</a:t>
                      </a:r>
                      <a:r>
                        <a:rPr sz="1300" spc="-25" dirty="0">
                          <a:latin typeface="Calibri" panose="020F0502020204030204" pitchFamily="34" charset="0"/>
                          <a:cs typeface="Calibri"/>
                        </a:rPr>
                        <a:t> </a:t>
                      </a:r>
                      <a:r>
                        <a:rPr sz="1300" spc="-5" dirty="0">
                          <a:latin typeface="Calibri" panose="020F0502020204030204" pitchFamily="34" charset="0"/>
                          <a:cs typeface="Calibri"/>
                        </a:rPr>
                        <a:t>случае</a:t>
                      </a:r>
                      <a:endParaRPr sz="1300" dirty="0">
                        <a:latin typeface="Calibri" panose="020F0502020204030204" pitchFamily="34" charset="0"/>
                        <a:cs typeface="Calibri"/>
                      </a:endParaRPr>
                    </a:p>
                    <a:p>
                      <a:pPr marL="0" marR="567055" indent="0" algn="l">
                        <a:lnSpc>
                          <a:spcPct val="100000"/>
                        </a:lnSpc>
                        <a:spcBef>
                          <a:spcPts val="0"/>
                        </a:spcBef>
                      </a:pPr>
                      <a:r>
                        <a:rPr sz="1300" spc="-5" dirty="0">
                          <a:latin typeface="Calibri" panose="020F0502020204030204" pitchFamily="34" charset="0"/>
                          <a:cs typeface="Calibri"/>
                        </a:rPr>
                        <a:t>принятия заказчиком </a:t>
                      </a:r>
                      <a:r>
                        <a:rPr sz="1300" dirty="0">
                          <a:latin typeface="Calibri" panose="020F0502020204030204" pitchFamily="34" charset="0"/>
                          <a:cs typeface="Calibri"/>
                        </a:rPr>
                        <a:t>решения о неразмещении сведений о таких  закупках в </a:t>
                      </a:r>
                      <a:r>
                        <a:rPr lang="ru-RU" sz="1300" dirty="0" smtClean="0">
                          <a:latin typeface="Calibri" panose="020F0502020204030204" pitchFamily="34" charset="0"/>
                          <a:cs typeface="Calibri"/>
                        </a:rPr>
                        <a:t>ЕИС</a:t>
                      </a:r>
                      <a:endParaRPr sz="1300" dirty="0">
                        <a:latin typeface="Calibri" panose="020F0502020204030204" pitchFamily="34" charset="0"/>
                        <a:cs typeface="Calibri"/>
                      </a:endParaRPr>
                    </a:p>
                  </a:txBody>
                  <a:tcPr marL="0" marR="0" marT="0" marB="0">
                    <a:lnL w="635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tc hMerge="1">
                  <a:txBody>
                    <a:bodyPr/>
                    <a:lstStyle/>
                    <a:p>
                      <a:endParaRPr/>
                    </a:p>
                  </a:txBody>
                  <a:tcPr marL="0" marR="0" marT="0" marB="0"/>
                </a:tc>
                <a:tc hMerge="1">
                  <a:txBody>
                    <a:bodyPr/>
                    <a:lstStyle/>
                    <a:p>
                      <a:pPr>
                        <a:lnSpc>
                          <a:spcPct val="100000"/>
                        </a:lnSpc>
                      </a:pPr>
                      <a:endParaRPr sz="1100" dirty="0">
                        <a:latin typeface="Calibri"/>
                        <a:cs typeface="Calibri"/>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pPr marL="1905" indent="0" algn="l">
                        <a:lnSpc>
                          <a:spcPct val="100000"/>
                        </a:lnSpc>
                        <a:spcBef>
                          <a:spcPts val="960"/>
                        </a:spcBef>
                      </a:pPr>
                      <a:endParaRPr sz="1300" dirty="0">
                        <a:latin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indent="0" algn="l">
                        <a:lnSpc>
                          <a:spcPct val="100000"/>
                        </a:lnSpc>
                        <a:spcBef>
                          <a:spcPts val="960"/>
                        </a:spcBef>
                      </a:pPr>
                      <a:r>
                        <a:rPr sz="1300" dirty="0" smtClean="0">
                          <a:latin typeface="Calibri" panose="020F0502020204030204" pitchFamily="34" charset="0"/>
                          <a:cs typeface="Calibri"/>
                        </a:rPr>
                        <a:t>-</a:t>
                      </a:r>
                      <a:endParaRPr sz="1300" dirty="0">
                        <a:latin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0000"/>
                        </a:lnSpc>
                        <a:spcBef>
                          <a:spcPts val="0"/>
                        </a:spcBef>
                      </a:pPr>
                      <a:r>
                        <a:rPr sz="1300" dirty="0" smtClean="0">
                          <a:latin typeface="Calibri" panose="020F0502020204030204" pitchFamily="34" charset="0"/>
                          <a:cs typeface="Calibri"/>
                        </a:rPr>
                        <a:t>9</a:t>
                      </a:r>
                      <a:r>
                        <a:rPr sz="1300" spc="-180" dirty="0" smtClean="0">
                          <a:latin typeface="Calibri" panose="020F0502020204030204" pitchFamily="34" charset="0"/>
                          <a:cs typeface="Calibri"/>
                        </a:rPr>
                        <a:t> </a:t>
                      </a:r>
                      <a:r>
                        <a:rPr sz="1300" dirty="0">
                          <a:latin typeface="Calibri" panose="020F0502020204030204" pitchFamily="34" charset="0"/>
                          <a:cs typeface="Calibri"/>
                        </a:rPr>
                        <a:t>500,00</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960"/>
                        </a:spcBef>
                      </a:pPr>
                      <a:r>
                        <a:rPr sz="1300" dirty="0" smtClean="0">
                          <a:latin typeface="Calibri" panose="020F0502020204030204" pitchFamily="34" charset="0"/>
                          <a:cs typeface="Calibri"/>
                        </a:rPr>
                        <a:t>2</a:t>
                      </a:r>
                      <a:endParaRPr sz="1300" dirty="0">
                        <a:latin typeface="Calibri" panose="020F0502020204030204" pitchFamily="34" charset="0"/>
                        <a:cs typeface="Calibri"/>
                      </a:endParaRPr>
                    </a:p>
                  </a:txBody>
                  <a:tcPr marL="0" marR="0" marT="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499596">
                <a:tc gridSpan="4">
                  <a:txBody>
                    <a:bodyPr/>
                    <a:lstStyle/>
                    <a:p>
                      <a:pPr marL="0" marR="440690" indent="0" algn="l">
                        <a:lnSpc>
                          <a:spcPct val="100000"/>
                        </a:lnSpc>
                        <a:spcBef>
                          <a:spcPts val="0"/>
                        </a:spcBef>
                      </a:pPr>
                      <a:r>
                        <a:rPr sz="1300" dirty="0">
                          <a:latin typeface="Calibri" panose="020F0502020204030204" pitchFamily="34" charset="0"/>
                          <a:cs typeface="Calibri"/>
                        </a:rPr>
                        <a:t>у единственного поставщика (исполнителя,подрядчика), если в  </a:t>
                      </a:r>
                      <a:r>
                        <a:rPr sz="1300" spc="-5" dirty="0">
                          <a:latin typeface="Calibri" panose="020F0502020204030204" pitchFamily="34" charset="0"/>
                          <a:cs typeface="Calibri"/>
                        </a:rPr>
                        <a:t>соответствии </a:t>
                      </a:r>
                      <a:r>
                        <a:rPr sz="1300" dirty="0">
                          <a:latin typeface="Calibri" panose="020F0502020204030204" pitchFamily="34" charset="0"/>
                          <a:cs typeface="Calibri"/>
                        </a:rPr>
                        <a:t>с положением о </a:t>
                      </a:r>
                      <a:r>
                        <a:rPr sz="1300" spc="-5" dirty="0">
                          <a:latin typeface="Calibri" panose="020F0502020204030204" pitchFamily="34" charset="0"/>
                          <a:cs typeface="Calibri"/>
                        </a:rPr>
                        <a:t>закупке </a:t>
                      </a:r>
                      <a:r>
                        <a:rPr sz="1300" dirty="0">
                          <a:latin typeface="Calibri" panose="020F0502020204030204" pitchFamily="34" charset="0"/>
                          <a:cs typeface="Calibri"/>
                        </a:rPr>
                        <a:t>сведения о таких </a:t>
                      </a:r>
                      <a:r>
                        <a:rPr sz="1300" spc="-5" dirty="0">
                          <a:latin typeface="Calibri" panose="020F0502020204030204" pitchFamily="34" charset="0"/>
                          <a:cs typeface="Calibri"/>
                        </a:rPr>
                        <a:t>закупках не  размещаются </a:t>
                      </a:r>
                      <a:r>
                        <a:rPr sz="1300" dirty="0">
                          <a:latin typeface="Calibri" panose="020F0502020204030204" pitchFamily="34" charset="0"/>
                          <a:cs typeface="Calibri"/>
                        </a:rPr>
                        <a:t>заказчиком в </a:t>
                      </a:r>
                      <a:r>
                        <a:rPr lang="ru-RU" sz="1300" dirty="0" smtClean="0">
                          <a:latin typeface="Calibri" panose="020F0502020204030204" pitchFamily="34" charset="0"/>
                          <a:cs typeface="Calibri"/>
                        </a:rPr>
                        <a:t>ЕИС</a:t>
                      </a:r>
                      <a:endParaRPr sz="1300" dirty="0">
                        <a:latin typeface="Calibri" panose="020F0502020204030204" pitchFamily="34" charset="0"/>
                        <a:cs typeface="Calibri"/>
                      </a:endParaRPr>
                    </a:p>
                  </a:txBody>
                  <a:tcPr marL="0" marR="0" marT="56515" marB="0">
                    <a:lnL w="635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tc hMerge="1">
                  <a:txBody>
                    <a:bodyPr/>
                    <a:lstStyle/>
                    <a:p>
                      <a:endParaRPr/>
                    </a:p>
                  </a:txBody>
                  <a:tcPr marL="0" marR="0" marT="0" marB="0"/>
                </a:tc>
                <a:tc hMerge="1">
                  <a:txBody>
                    <a:bodyPr/>
                    <a:lstStyle/>
                    <a:p>
                      <a:pPr>
                        <a:lnSpc>
                          <a:spcPct val="100000"/>
                        </a:lnSpc>
                      </a:pPr>
                      <a:endParaRPr sz="1100" dirty="0">
                        <a:latin typeface="Calibri"/>
                        <a:cs typeface="Calibri"/>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pPr indent="0" algn="l">
                        <a:lnSpc>
                          <a:spcPct val="100000"/>
                        </a:lnSpc>
                      </a:pPr>
                      <a:endParaRPr sz="1300">
                        <a:latin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pPr>
                      <a:endParaRPr sz="1300">
                        <a:latin typeface="Calibri" panose="020F0502020204030204" pitchFamily="34" charset="0"/>
                        <a:cs typeface="Times New Roman"/>
                      </a:endParaRPr>
                    </a:p>
                    <a:p>
                      <a:pPr marL="1905" indent="0" algn="l">
                        <a:lnSpc>
                          <a:spcPct val="100000"/>
                        </a:lnSpc>
                      </a:pPr>
                      <a:r>
                        <a:rPr sz="1300" dirty="0">
                          <a:latin typeface="Calibri" panose="020F0502020204030204" pitchFamily="34" charset="0"/>
                          <a:cs typeface="Calibri"/>
                        </a:rPr>
                        <a:t>-</a:t>
                      </a:r>
                      <a:endParaRPr sz="1300">
                        <a:latin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0000"/>
                        </a:lnSpc>
                        <a:spcBef>
                          <a:spcPts val="0"/>
                        </a:spcBef>
                      </a:pPr>
                      <a:r>
                        <a:rPr sz="1300" spc="-5" dirty="0" err="1">
                          <a:latin typeface="Calibri" panose="020F0502020204030204" pitchFamily="34" charset="0"/>
                          <a:cs typeface="Calibri"/>
                        </a:rPr>
                        <a:t>Либо</a:t>
                      </a:r>
                      <a:r>
                        <a:rPr sz="1300" spc="-5" dirty="0">
                          <a:latin typeface="Calibri" panose="020F0502020204030204" pitchFamily="34" charset="0"/>
                          <a:cs typeface="Calibri"/>
                        </a:rPr>
                        <a:t> </a:t>
                      </a:r>
                      <a:r>
                        <a:rPr sz="1300" dirty="0" smtClean="0">
                          <a:latin typeface="Calibri" panose="020F0502020204030204" pitchFamily="34" charset="0"/>
                          <a:cs typeface="Calibri"/>
                        </a:rPr>
                        <a:t>80</a:t>
                      </a:r>
                      <a:r>
                        <a:rPr sz="1300" spc="-155" dirty="0" smtClean="0">
                          <a:latin typeface="Calibri" panose="020F0502020204030204" pitchFamily="34" charset="0"/>
                          <a:cs typeface="Calibri"/>
                        </a:rPr>
                        <a:t> </a:t>
                      </a:r>
                      <a:r>
                        <a:rPr sz="1300" dirty="0">
                          <a:latin typeface="Calibri" panose="020F0502020204030204" pitchFamily="34" charset="0"/>
                          <a:cs typeface="Calibri"/>
                        </a:rPr>
                        <a:t>000,00</a:t>
                      </a:r>
                    </a:p>
                    <a:p>
                      <a:pPr marL="0" marR="393700" indent="0" algn="ctr">
                        <a:lnSpc>
                          <a:spcPct val="100000"/>
                        </a:lnSpc>
                        <a:spcBef>
                          <a:spcPts val="0"/>
                        </a:spcBef>
                      </a:pPr>
                      <a:r>
                        <a:rPr sz="1300" spc="-5" dirty="0">
                          <a:latin typeface="Calibri" panose="020F0502020204030204" pitchFamily="34" charset="0"/>
                          <a:cs typeface="Calibri"/>
                        </a:rPr>
                        <a:t>Либо </a:t>
                      </a:r>
                      <a:r>
                        <a:rPr sz="1300" dirty="0">
                          <a:latin typeface="Calibri" panose="020F0502020204030204" pitchFamily="34" charset="0"/>
                          <a:cs typeface="Calibri"/>
                        </a:rPr>
                        <a:t>9 500,00  </a:t>
                      </a:r>
                      <a:endParaRPr lang="ru-RU" sz="1300" dirty="0" smtClean="0">
                        <a:latin typeface="Calibri" panose="020F0502020204030204" pitchFamily="34" charset="0"/>
                        <a:cs typeface="Calibri"/>
                      </a:endParaRPr>
                    </a:p>
                    <a:p>
                      <a:pPr marL="0" marR="393700" indent="0" algn="ctr">
                        <a:lnSpc>
                          <a:spcPct val="100000"/>
                        </a:lnSpc>
                        <a:spcBef>
                          <a:spcPts val="0"/>
                        </a:spcBef>
                      </a:pPr>
                      <a:r>
                        <a:rPr sz="1300" spc="-5" dirty="0" err="1" smtClean="0">
                          <a:latin typeface="Calibri" panose="020F0502020204030204" pitchFamily="34" charset="0"/>
                          <a:cs typeface="Calibri"/>
                        </a:rPr>
                        <a:t>Либо</a:t>
                      </a:r>
                      <a:r>
                        <a:rPr sz="1300" spc="-5" dirty="0" smtClean="0">
                          <a:latin typeface="Calibri" panose="020F0502020204030204" pitchFamily="34" charset="0"/>
                          <a:cs typeface="Calibri"/>
                        </a:rPr>
                        <a:t> </a:t>
                      </a:r>
                      <a:r>
                        <a:rPr sz="1300" dirty="0" smtClean="0">
                          <a:latin typeface="Calibri" panose="020F0502020204030204" pitchFamily="34" charset="0"/>
                          <a:cs typeface="Calibri"/>
                        </a:rPr>
                        <a:t>89</a:t>
                      </a:r>
                      <a:r>
                        <a:rPr sz="1300" spc="-155" dirty="0" smtClean="0">
                          <a:latin typeface="Calibri" panose="020F0502020204030204" pitchFamily="34" charset="0"/>
                          <a:cs typeface="Calibri"/>
                        </a:rPr>
                        <a:t> </a:t>
                      </a:r>
                      <a:r>
                        <a:rPr lang="ru-RU" sz="1300" spc="-155" dirty="0" smtClean="0">
                          <a:latin typeface="Calibri" panose="020F0502020204030204" pitchFamily="34" charset="0"/>
                          <a:cs typeface="Calibri"/>
                        </a:rPr>
                        <a:t> 5</a:t>
                      </a:r>
                      <a:r>
                        <a:rPr sz="1300" dirty="0" smtClean="0">
                          <a:latin typeface="Calibri" panose="020F0502020204030204" pitchFamily="34" charset="0"/>
                          <a:cs typeface="Calibri"/>
                        </a:rPr>
                        <a:t>00,00</a:t>
                      </a:r>
                      <a:endParaRPr sz="1300" dirty="0">
                        <a:latin typeface="Calibri" panose="020F0502020204030204" pitchFamily="34" charset="0"/>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25"/>
                        </a:lnSpc>
                      </a:pPr>
                      <a:r>
                        <a:rPr sz="1300" dirty="0">
                          <a:latin typeface="Calibri" panose="020F0502020204030204" pitchFamily="34" charset="0"/>
                          <a:cs typeface="Calibri"/>
                        </a:rPr>
                        <a:t>1</a:t>
                      </a:r>
                    </a:p>
                    <a:p>
                      <a:pPr algn="ctr">
                        <a:lnSpc>
                          <a:spcPct val="100000"/>
                        </a:lnSpc>
                      </a:pPr>
                      <a:r>
                        <a:rPr sz="1300" dirty="0">
                          <a:latin typeface="Calibri" panose="020F0502020204030204" pitchFamily="34" charset="0"/>
                          <a:cs typeface="Calibri"/>
                        </a:rPr>
                        <a:t>2</a:t>
                      </a:r>
                    </a:p>
                    <a:p>
                      <a:pPr algn="ctr">
                        <a:lnSpc>
                          <a:spcPct val="100000"/>
                        </a:lnSpc>
                      </a:pPr>
                      <a:r>
                        <a:rPr sz="1300" dirty="0">
                          <a:latin typeface="Calibri" panose="020F0502020204030204" pitchFamily="34" charset="0"/>
                          <a:cs typeface="Calibri"/>
                        </a:rPr>
                        <a:t>3</a:t>
                      </a:r>
                    </a:p>
                  </a:txBody>
                  <a:tcPr marL="0" marR="0" marT="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extLst>
      <p:ext uri="{BB962C8B-B14F-4D97-AF65-F5344CB8AC3E}">
        <p14:creationId xmlns:p14="http://schemas.microsoft.com/office/powerpoint/2010/main" val="109706728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143000" y="6324600"/>
            <a:ext cx="3217863" cy="368300"/>
          </a:xfrm>
          <a:prstGeom prst="rect">
            <a:avLst/>
          </a:prstGeom>
        </p:spPr>
        <p:txBody>
          <a:bodyPr vert="horz" wrap="square" lIns="0" tIns="0" rIns="0" bIns="0" rtlCol="0">
            <a:spAutoFit/>
          </a:bodyPr>
          <a:lstStyle/>
          <a:p>
            <a:pPr marL="12700">
              <a:lnSpc>
                <a:spcPct val="100000"/>
              </a:lnSpc>
            </a:pPr>
            <a:r>
              <a:rPr sz="2400" spc="-5" dirty="0">
                <a:latin typeface="Trebuchet MS"/>
                <a:cs typeface="Trebuchet MS"/>
              </a:rPr>
              <a:t>Раздел </a:t>
            </a:r>
            <a:r>
              <a:rPr sz="2400" dirty="0">
                <a:latin typeface="Trebuchet MS"/>
                <a:cs typeface="Trebuchet MS"/>
              </a:rPr>
              <a:t>№</a:t>
            </a:r>
            <a:r>
              <a:rPr sz="2400" spc="-229" dirty="0">
                <a:latin typeface="Trebuchet MS"/>
                <a:cs typeface="Trebuchet MS"/>
              </a:rPr>
              <a:t> </a:t>
            </a:r>
            <a:r>
              <a:rPr sz="2400" spc="-5" dirty="0">
                <a:latin typeface="Trebuchet MS"/>
                <a:cs typeface="Trebuchet MS"/>
              </a:rPr>
              <a:t>3</a:t>
            </a:r>
            <a:endParaRPr sz="2400" dirty="0">
              <a:latin typeface="Trebuchet MS"/>
              <a:cs typeface="Trebuchet MS"/>
            </a:endParaRPr>
          </a:p>
        </p:txBody>
      </p:sp>
      <p:sp>
        <p:nvSpPr>
          <p:cNvPr id="3" name="object 3"/>
          <p:cNvSpPr/>
          <p:nvPr/>
        </p:nvSpPr>
        <p:spPr>
          <a:xfrm>
            <a:off x="623316" y="1269492"/>
            <a:ext cx="11088623" cy="431901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279068" y="5728176"/>
            <a:ext cx="7244715" cy="259079"/>
          </a:xfrm>
          <a:prstGeom prst="rect">
            <a:avLst/>
          </a:prstGeom>
        </p:spPr>
        <p:txBody>
          <a:bodyPr vert="horz" wrap="square" lIns="0" tIns="0" rIns="0" bIns="0" rtlCol="0">
            <a:spAutoFit/>
          </a:bodyPr>
          <a:lstStyle/>
          <a:p>
            <a:pPr marL="12700">
              <a:lnSpc>
                <a:spcPct val="100000"/>
              </a:lnSpc>
            </a:pPr>
            <a:r>
              <a:rPr sz="1600" b="1" spc="-35" dirty="0">
                <a:latin typeface="Arial"/>
                <a:cs typeface="Arial"/>
              </a:rPr>
              <a:t>Только </a:t>
            </a:r>
            <a:r>
              <a:rPr sz="1600" b="1" spc="-5" dirty="0">
                <a:latin typeface="Arial"/>
                <a:cs typeface="Arial"/>
              </a:rPr>
              <a:t>по </a:t>
            </a:r>
            <a:r>
              <a:rPr sz="1600" b="1" spc="-25" dirty="0">
                <a:latin typeface="Arial"/>
                <a:cs typeface="Arial"/>
              </a:rPr>
              <a:t>товарам, </a:t>
            </a:r>
            <a:r>
              <a:rPr sz="1600" b="1" spc="-10" dirty="0">
                <a:latin typeface="Arial"/>
                <a:cs typeface="Arial"/>
              </a:rPr>
              <a:t>приемка </a:t>
            </a:r>
            <a:r>
              <a:rPr sz="1600" b="1" spc="-30" dirty="0">
                <a:latin typeface="Arial"/>
                <a:cs typeface="Arial"/>
              </a:rPr>
              <a:t>которых </a:t>
            </a:r>
            <a:r>
              <a:rPr sz="1600" b="1" spc="-25" dirty="0">
                <a:latin typeface="Arial"/>
                <a:cs typeface="Arial"/>
              </a:rPr>
              <a:t>осуществлена </a:t>
            </a:r>
            <a:r>
              <a:rPr sz="1600" b="1" spc="-5" dirty="0">
                <a:latin typeface="Arial"/>
                <a:cs typeface="Arial"/>
              </a:rPr>
              <a:t>в </a:t>
            </a:r>
            <a:r>
              <a:rPr sz="1600" b="1" spc="-35" dirty="0">
                <a:latin typeface="Arial"/>
                <a:cs typeface="Arial"/>
              </a:rPr>
              <a:t>отчетном </a:t>
            </a:r>
            <a:r>
              <a:rPr sz="1600" b="1" spc="185" dirty="0">
                <a:latin typeface="Arial"/>
                <a:cs typeface="Arial"/>
              </a:rPr>
              <a:t> </a:t>
            </a:r>
            <a:r>
              <a:rPr sz="1600" b="1" spc="-10" dirty="0">
                <a:latin typeface="Arial"/>
                <a:cs typeface="Arial"/>
              </a:rPr>
              <a:t>месяце</a:t>
            </a:r>
            <a:endParaRPr sz="1600">
              <a:latin typeface="Arial"/>
              <a:cs typeface="Arial"/>
            </a:endParaRPr>
          </a:p>
        </p:txBody>
      </p:sp>
    </p:spTree>
    <p:extLst>
      <p:ext uri="{BB962C8B-B14F-4D97-AF65-F5344CB8AC3E}">
        <p14:creationId xmlns:p14="http://schemas.microsoft.com/office/powerpoint/2010/main" val="111122970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676400" y="6248400"/>
            <a:ext cx="5668963" cy="368300"/>
          </a:xfrm>
          <a:prstGeom prst="rect">
            <a:avLst/>
          </a:prstGeom>
        </p:spPr>
        <p:txBody>
          <a:bodyPr vert="horz" wrap="square" lIns="0" tIns="0" rIns="0" bIns="0" rtlCol="0">
            <a:spAutoFit/>
          </a:bodyPr>
          <a:lstStyle/>
          <a:p>
            <a:pPr marL="12700">
              <a:lnSpc>
                <a:spcPct val="100000"/>
              </a:lnSpc>
            </a:pPr>
            <a:r>
              <a:rPr sz="2400" spc="-5" dirty="0">
                <a:latin typeface="Trebuchet MS"/>
                <a:cs typeface="Trebuchet MS"/>
              </a:rPr>
              <a:t>Раздел </a:t>
            </a:r>
            <a:r>
              <a:rPr sz="2400" dirty="0">
                <a:latin typeface="Trebuchet MS"/>
                <a:cs typeface="Trebuchet MS"/>
              </a:rPr>
              <a:t>№ </a:t>
            </a:r>
            <a:r>
              <a:rPr sz="2400" spc="-5" dirty="0">
                <a:latin typeface="Trebuchet MS"/>
                <a:cs typeface="Trebuchet MS"/>
              </a:rPr>
              <a:t>3 графа 2 графа</a:t>
            </a:r>
            <a:r>
              <a:rPr sz="2400" spc="-190" dirty="0">
                <a:latin typeface="Trebuchet MS"/>
                <a:cs typeface="Trebuchet MS"/>
              </a:rPr>
              <a:t> </a:t>
            </a:r>
            <a:r>
              <a:rPr sz="2400" spc="-5" dirty="0">
                <a:latin typeface="Trebuchet MS"/>
                <a:cs typeface="Trebuchet MS"/>
              </a:rPr>
              <a:t>3</a:t>
            </a:r>
            <a:endParaRPr sz="2400" dirty="0">
              <a:latin typeface="Trebuchet MS"/>
              <a:cs typeface="Trebuchet MS"/>
            </a:endParaRPr>
          </a:p>
        </p:txBody>
      </p:sp>
      <p:sp>
        <p:nvSpPr>
          <p:cNvPr id="3" name="object 3"/>
          <p:cNvSpPr txBox="1"/>
          <p:nvPr/>
        </p:nvSpPr>
        <p:spPr>
          <a:xfrm>
            <a:off x="762000" y="1219200"/>
            <a:ext cx="10836910" cy="4693593"/>
          </a:xfrm>
          <a:prstGeom prst="rect">
            <a:avLst/>
          </a:prstGeom>
        </p:spPr>
        <p:txBody>
          <a:bodyPr vert="horz" wrap="square" lIns="0" tIns="0" rIns="0" bIns="0" rtlCol="0">
            <a:spAutoFit/>
          </a:bodyPr>
          <a:lstStyle/>
          <a:p>
            <a:pPr marL="277495">
              <a:lnSpc>
                <a:spcPct val="100000"/>
              </a:lnSpc>
            </a:pPr>
            <a:r>
              <a:rPr sz="2000" spc="-15" dirty="0">
                <a:solidFill>
                  <a:srgbClr val="1F487C"/>
                </a:solidFill>
                <a:cs typeface="Calibri"/>
              </a:rPr>
              <a:t>Если </a:t>
            </a:r>
            <a:r>
              <a:rPr sz="2000" spc="-5" dirty="0">
                <a:solidFill>
                  <a:srgbClr val="1F487C"/>
                </a:solidFill>
                <a:cs typeface="Calibri"/>
              </a:rPr>
              <a:t>закупали </a:t>
            </a:r>
            <a:r>
              <a:rPr sz="2000" spc="-10" dirty="0">
                <a:solidFill>
                  <a:srgbClr val="1F487C"/>
                </a:solidFill>
                <a:cs typeface="Calibri"/>
              </a:rPr>
              <a:t>что-то, что </a:t>
            </a:r>
            <a:r>
              <a:rPr sz="2000" spc="-5" dirty="0">
                <a:solidFill>
                  <a:srgbClr val="1F487C"/>
                </a:solidFill>
                <a:cs typeface="Calibri"/>
              </a:rPr>
              <a:t>попадает </a:t>
            </a:r>
            <a:r>
              <a:rPr sz="2000" dirty="0">
                <a:solidFill>
                  <a:srgbClr val="1F487C"/>
                </a:solidFill>
                <a:cs typeface="Calibri"/>
              </a:rPr>
              <a:t>в </a:t>
            </a:r>
            <a:r>
              <a:rPr sz="2000" spc="-5" dirty="0">
                <a:solidFill>
                  <a:srgbClr val="1F487C"/>
                </a:solidFill>
                <a:cs typeface="Calibri"/>
              </a:rPr>
              <a:t>перечень </a:t>
            </a:r>
            <a:r>
              <a:rPr sz="2000" dirty="0">
                <a:solidFill>
                  <a:srgbClr val="1F487C"/>
                </a:solidFill>
                <a:cs typeface="Calibri"/>
              </a:rPr>
              <a:t>ПП РФ №</a:t>
            </a:r>
            <a:r>
              <a:rPr sz="2000" spc="-45" dirty="0">
                <a:solidFill>
                  <a:srgbClr val="1F487C"/>
                </a:solidFill>
                <a:cs typeface="Calibri"/>
              </a:rPr>
              <a:t> </a:t>
            </a:r>
            <a:r>
              <a:rPr sz="2000" dirty="0">
                <a:solidFill>
                  <a:srgbClr val="1F487C"/>
                </a:solidFill>
                <a:cs typeface="Calibri"/>
              </a:rPr>
              <a:t>2013</a:t>
            </a:r>
            <a:endParaRPr sz="2000" dirty="0">
              <a:cs typeface="Calibri"/>
            </a:endParaRPr>
          </a:p>
          <a:p>
            <a:pPr>
              <a:lnSpc>
                <a:spcPct val="100000"/>
              </a:lnSpc>
              <a:spcBef>
                <a:spcPts val="40"/>
              </a:spcBef>
            </a:pPr>
            <a:endParaRPr sz="2050" dirty="0">
              <a:cs typeface="Times New Roman"/>
            </a:endParaRPr>
          </a:p>
          <a:p>
            <a:pPr marL="12700" marR="5080">
              <a:lnSpc>
                <a:spcPct val="100000"/>
              </a:lnSpc>
            </a:pPr>
            <a:r>
              <a:rPr sz="2000" spc="-15" dirty="0">
                <a:cs typeface="Calibri"/>
              </a:rPr>
              <a:t>Указывается </a:t>
            </a:r>
            <a:r>
              <a:rPr sz="2000" spc="-5" dirty="0">
                <a:cs typeface="Calibri"/>
              </a:rPr>
              <a:t>информация </a:t>
            </a:r>
            <a:r>
              <a:rPr sz="2000" dirty="0">
                <a:cs typeface="Calibri"/>
              </a:rPr>
              <a:t>о </a:t>
            </a:r>
            <a:r>
              <a:rPr sz="2000" spc="-30" dirty="0">
                <a:cs typeface="Calibri"/>
              </a:rPr>
              <a:t>коде </a:t>
            </a:r>
            <a:r>
              <a:rPr sz="2000" spc="-5" dirty="0">
                <a:cs typeface="Calibri"/>
              </a:rPr>
              <a:t>товара </a:t>
            </a:r>
            <a:r>
              <a:rPr sz="2000" dirty="0">
                <a:cs typeface="Calibri"/>
              </a:rPr>
              <a:t>по </a:t>
            </a:r>
            <a:r>
              <a:rPr sz="2000" spc="-10" dirty="0">
                <a:cs typeface="Calibri"/>
              </a:rPr>
              <a:t>Общероссийскому классификатору </a:t>
            </a:r>
            <a:r>
              <a:rPr sz="2000" spc="-15" dirty="0">
                <a:cs typeface="Calibri"/>
              </a:rPr>
              <a:t>продукции </a:t>
            </a:r>
            <a:r>
              <a:rPr sz="2000" dirty="0">
                <a:cs typeface="Calibri"/>
              </a:rPr>
              <a:t>по</a:t>
            </a:r>
            <a:r>
              <a:rPr sz="2000" spc="-235" dirty="0">
                <a:cs typeface="Calibri"/>
              </a:rPr>
              <a:t> </a:t>
            </a:r>
            <a:r>
              <a:rPr sz="2000" dirty="0">
                <a:cs typeface="Calibri"/>
              </a:rPr>
              <a:t>видам  </a:t>
            </a:r>
            <a:r>
              <a:rPr sz="2000" spc="-10" dirty="0">
                <a:cs typeface="Calibri"/>
              </a:rPr>
              <a:t>экономической деятельности </a:t>
            </a:r>
            <a:r>
              <a:rPr sz="2000" dirty="0">
                <a:cs typeface="Calibri"/>
              </a:rPr>
              <a:t>(</a:t>
            </a:r>
            <a:r>
              <a:rPr sz="2000" b="1" dirty="0">
                <a:solidFill>
                  <a:srgbClr val="FF0000"/>
                </a:solidFill>
                <a:cs typeface="Calibri"/>
              </a:rPr>
              <a:t>ОКПД2</a:t>
            </a:r>
            <a:r>
              <a:rPr sz="2000" dirty="0">
                <a:cs typeface="Calibri"/>
              </a:rPr>
              <a:t>) ОК </a:t>
            </a:r>
            <a:r>
              <a:rPr sz="2000" spc="-5" dirty="0">
                <a:cs typeface="Calibri"/>
              </a:rPr>
              <a:t>034-2014 </a:t>
            </a:r>
            <a:r>
              <a:rPr sz="2000" spc="-10" dirty="0">
                <a:cs typeface="Calibri"/>
              </a:rPr>
              <a:t>(КПЕС </a:t>
            </a:r>
            <a:r>
              <a:rPr sz="2000" spc="-5" dirty="0">
                <a:cs typeface="Calibri"/>
              </a:rPr>
              <a:t>2008) </a:t>
            </a:r>
            <a:r>
              <a:rPr sz="2000" dirty="0">
                <a:cs typeface="Calibri"/>
              </a:rPr>
              <a:t>и </a:t>
            </a:r>
            <a:r>
              <a:rPr sz="2000" b="1" spc="-5" dirty="0">
                <a:solidFill>
                  <a:srgbClr val="FF0000"/>
                </a:solidFill>
                <a:cs typeface="Calibri"/>
              </a:rPr>
              <a:t>наименовании товара</a:t>
            </a:r>
            <a:r>
              <a:rPr sz="2000" spc="-5" dirty="0">
                <a:cs typeface="Calibri"/>
              </a:rPr>
              <a:t>, </a:t>
            </a:r>
            <a:r>
              <a:rPr sz="2000" dirty="0">
                <a:cs typeface="Calibri"/>
              </a:rPr>
              <a:t>в  </a:t>
            </a:r>
            <a:r>
              <a:rPr sz="2000" b="1" u="heavy" spc="-5" dirty="0">
                <a:solidFill>
                  <a:srgbClr val="FF0000"/>
                </a:solidFill>
                <a:cs typeface="Calibri"/>
              </a:rPr>
              <a:t>отношении </a:t>
            </a:r>
            <a:r>
              <a:rPr sz="2000" b="1" u="heavy" spc="-15" dirty="0">
                <a:solidFill>
                  <a:srgbClr val="FF0000"/>
                </a:solidFill>
                <a:cs typeface="Calibri"/>
              </a:rPr>
              <a:t>которого установлена </a:t>
            </a:r>
            <a:r>
              <a:rPr sz="2000" b="1" u="heavy" spc="-5" dirty="0">
                <a:solidFill>
                  <a:srgbClr val="FF0000"/>
                </a:solidFill>
                <a:cs typeface="Calibri"/>
              </a:rPr>
              <a:t>минимальная </a:t>
            </a:r>
            <a:r>
              <a:rPr sz="2000" b="1" u="heavy" spc="-25" dirty="0">
                <a:solidFill>
                  <a:srgbClr val="FF0000"/>
                </a:solidFill>
                <a:cs typeface="Calibri"/>
              </a:rPr>
              <a:t>доля </a:t>
            </a:r>
            <a:r>
              <a:rPr sz="2000" b="1" u="heavy" spc="-15" dirty="0">
                <a:solidFill>
                  <a:srgbClr val="FF0000"/>
                </a:solidFill>
                <a:cs typeface="Calibri"/>
              </a:rPr>
              <a:t>закупок товаров </a:t>
            </a:r>
            <a:r>
              <a:rPr sz="2000" b="1" u="heavy" spc="-10" dirty="0">
                <a:solidFill>
                  <a:srgbClr val="FF0000"/>
                </a:solidFill>
                <a:cs typeface="Calibri"/>
              </a:rPr>
              <a:t>российского  происхождения</a:t>
            </a:r>
            <a:r>
              <a:rPr sz="2000" spc="-10" dirty="0">
                <a:cs typeface="Calibri"/>
              </a:rPr>
              <a:t>.</a:t>
            </a:r>
            <a:endParaRPr sz="2000" dirty="0">
              <a:cs typeface="Calibri"/>
            </a:endParaRPr>
          </a:p>
          <a:p>
            <a:pPr>
              <a:lnSpc>
                <a:spcPct val="100000"/>
              </a:lnSpc>
            </a:pPr>
            <a:endParaRPr sz="2000" dirty="0">
              <a:cs typeface="Times New Roman"/>
            </a:endParaRPr>
          </a:p>
          <a:p>
            <a:pPr>
              <a:lnSpc>
                <a:spcPct val="100000"/>
              </a:lnSpc>
              <a:spcBef>
                <a:spcPts val="20"/>
              </a:spcBef>
            </a:pPr>
            <a:r>
              <a:rPr lang="ru-RU" sz="2150" dirty="0" err="1" smtClean="0">
                <a:solidFill>
                  <a:srgbClr val="7030A0"/>
                </a:solidFill>
                <a:cs typeface="Times New Roman"/>
              </a:rPr>
              <a:t>Т.е</a:t>
            </a:r>
            <a:r>
              <a:rPr lang="ru-RU" sz="2150" dirty="0" smtClean="0">
                <a:solidFill>
                  <a:srgbClr val="7030A0"/>
                </a:solidFill>
                <a:cs typeface="Times New Roman"/>
              </a:rPr>
              <a:t> товары по квотированию обязательно в реестре договоров размещать отдельными строками по коду ОКПД2 со страной </a:t>
            </a:r>
          </a:p>
          <a:p>
            <a:pPr>
              <a:lnSpc>
                <a:spcPct val="100000"/>
              </a:lnSpc>
              <a:spcBef>
                <a:spcPts val="20"/>
              </a:spcBef>
            </a:pPr>
            <a:endParaRPr sz="2150" dirty="0">
              <a:solidFill>
                <a:srgbClr val="7030A0"/>
              </a:solidFill>
              <a:cs typeface="Times New Roman"/>
            </a:endParaRPr>
          </a:p>
          <a:p>
            <a:pPr marL="12700" marR="145415">
              <a:lnSpc>
                <a:spcPct val="100000"/>
              </a:lnSpc>
              <a:spcBef>
                <a:spcPts val="5"/>
              </a:spcBef>
            </a:pPr>
            <a:r>
              <a:rPr sz="2000" spc="-35" dirty="0">
                <a:cs typeface="Calibri"/>
              </a:rPr>
              <a:t>Такая </a:t>
            </a:r>
            <a:r>
              <a:rPr sz="2000" spc="-5" dirty="0">
                <a:cs typeface="Calibri"/>
              </a:rPr>
              <a:t>информация </a:t>
            </a:r>
            <a:r>
              <a:rPr sz="2000" spc="-10" dirty="0">
                <a:cs typeface="Calibri"/>
              </a:rPr>
              <a:t>указывается </a:t>
            </a:r>
            <a:r>
              <a:rPr sz="2000" dirty="0">
                <a:cs typeface="Calibri"/>
              </a:rPr>
              <a:t>в </a:t>
            </a:r>
            <a:r>
              <a:rPr sz="2000" spc="-5" dirty="0">
                <a:cs typeface="Calibri"/>
              </a:rPr>
              <a:t>соответствии </a:t>
            </a:r>
            <a:r>
              <a:rPr sz="2000" dirty="0">
                <a:cs typeface="Calibri"/>
              </a:rPr>
              <a:t>с </a:t>
            </a:r>
            <a:r>
              <a:rPr sz="2000" spc="-5" dirty="0" err="1">
                <a:cs typeface="Calibri"/>
              </a:rPr>
              <a:t>актом</a:t>
            </a:r>
            <a:r>
              <a:rPr sz="2000" spc="-5" dirty="0">
                <a:cs typeface="Calibri"/>
              </a:rPr>
              <a:t> </a:t>
            </a:r>
            <a:r>
              <a:rPr sz="2000" spc="-10" dirty="0" err="1" smtClean="0">
                <a:cs typeface="Calibri"/>
              </a:rPr>
              <a:t>Правительства</a:t>
            </a:r>
            <a:r>
              <a:rPr sz="2000" spc="-10" dirty="0" smtClean="0">
                <a:cs typeface="Calibri"/>
              </a:rPr>
              <a:t>,  </a:t>
            </a:r>
            <a:r>
              <a:rPr sz="2000" spc="-10" dirty="0">
                <a:cs typeface="Calibri"/>
              </a:rPr>
              <a:t>предусмотренным </a:t>
            </a:r>
            <a:r>
              <a:rPr sz="2000" spc="-5" dirty="0">
                <a:cs typeface="Calibri"/>
              </a:rPr>
              <a:t>пунктом </a:t>
            </a:r>
            <a:r>
              <a:rPr sz="2000" dirty="0">
                <a:cs typeface="Calibri"/>
              </a:rPr>
              <a:t>1 части 8 статьи 3 </a:t>
            </a:r>
            <a:r>
              <a:rPr sz="2000" spc="-5" dirty="0">
                <a:cs typeface="Calibri"/>
              </a:rPr>
              <a:t>закона </a:t>
            </a:r>
            <a:r>
              <a:rPr sz="2000" dirty="0">
                <a:cs typeface="Calibri"/>
              </a:rPr>
              <a:t>и </a:t>
            </a:r>
            <a:r>
              <a:rPr sz="2000" spc="-10" dirty="0">
                <a:cs typeface="Calibri"/>
              </a:rPr>
              <a:t>устанавливающим </a:t>
            </a:r>
            <a:r>
              <a:rPr sz="2000" spc="-5" dirty="0">
                <a:cs typeface="Calibri"/>
              </a:rPr>
              <a:t>минимальную </a:t>
            </a:r>
            <a:r>
              <a:rPr sz="2000" spc="-20" dirty="0">
                <a:cs typeface="Calibri"/>
              </a:rPr>
              <a:t>долю  </a:t>
            </a:r>
            <a:r>
              <a:rPr sz="2000" spc="-5" dirty="0">
                <a:cs typeface="Calibri"/>
              </a:rPr>
              <a:t>закупок товаров </a:t>
            </a:r>
            <a:r>
              <a:rPr sz="2000" spc="-10" dirty="0">
                <a:cs typeface="Calibri"/>
              </a:rPr>
              <a:t>российского </a:t>
            </a:r>
            <a:r>
              <a:rPr sz="2000" spc="-15" dirty="0">
                <a:cs typeface="Calibri"/>
              </a:rPr>
              <a:t>происхождения </a:t>
            </a:r>
            <a:r>
              <a:rPr sz="2000" dirty="0">
                <a:cs typeface="Calibri"/>
              </a:rPr>
              <a:t>в </a:t>
            </a:r>
            <a:r>
              <a:rPr sz="2000" spc="-5" dirty="0">
                <a:cs typeface="Calibri"/>
              </a:rPr>
              <a:t>отношении товаров </a:t>
            </a:r>
            <a:r>
              <a:rPr sz="2000" dirty="0">
                <a:cs typeface="Calibri"/>
              </a:rPr>
              <a:t>(в </a:t>
            </a:r>
            <a:r>
              <a:rPr sz="2000" spc="-10" dirty="0">
                <a:cs typeface="Calibri"/>
              </a:rPr>
              <a:t>том </a:t>
            </a:r>
            <a:r>
              <a:rPr sz="2000" spc="-5" dirty="0">
                <a:cs typeface="Calibri"/>
              </a:rPr>
              <a:t>числе товаров,  поставляемых </a:t>
            </a:r>
            <a:r>
              <a:rPr sz="2000" dirty="0">
                <a:cs typeface="Calibri"/>
              </a:rPr>
              <a:t>при </a:t>
            </a:r>
            <a:r>
              <a:rPr sz="2000" spc="-10" dirty="0">
                <a:cs typeface="Calibri"/>
              </a:rPr>
              <a:t>выполнении </a:t>
            </a:r>
            <a:r>
              <a:rPr sz="2000" spc="-5" dirty="0">
                <a:cs typeface="Calibri"/>
              </a:rPr>
              <a:t>закупаемых </a:t>
            </a:r>
            <a:r>
              <a:rPr sz="2000" spc="-20" dirty="0">
                <a:cs typeface="Calibri"/>
              </a:rPr>
              <a:t>работ, </a:t>
            </a:r>
            <a:r>
              <a:rPr sz="2000" spc="-5" dirty="0">
                <a:cs typeface="Calibri"/>
              </a:rPr>
              <a:t>оказании закупаемых услуг), </a:t>
            </a:r>
            <a:r>
              <a:rPr sz="2000" b="1" spc="-10" dirty="0">
                <a:solidFill>
                  <a:srgbClr val="FF0000"/>
                </a:solidFill>
                <a:cs typeface="Calibri"/>
              </a:rPr>
              <a:t>приемка </a:t>
            </a:r>
            <a:r>
              <a:rPr sz="2000" b="1" spc="-15" dirty="0">
                <a:solidFill>
                  <a:srgbClr val="FF0000"/>
                </a:solidFill>
                <a:cs typeface="Calibri"/>
              </a:rPr>
              <a:t>которых  осуществлена </a:t>
            </a:r>
            <a:r>
              <a:rPr sz="2000" b="1" dirty="0">
                <a:solidFill>
                  <a:srgbClr val="FF0000"/>
                </a:solidFill>
                <a:cs typeface="Calibri"/>
              </a:rPr>
              <a:t>в </a:t>
            </a:r>
            <a:r>
              <a:rPr sz="2000" b="1" spc="-15" dirty="0">
                <a:solidFill>
                  <a:srgbClr val="FF0000"/>
                </a:solidFill>
                <a:cs typeface="Calibri"/>
              </a:rPr>
              <a:t>отчетном</a:t>
            </a:r>
            <a:r>
              <a:rPr sz="2000" b="1" spc="15" dirty="0">
                <a:solidFill>
                  <a:srgbClr val="FF0000"/>
                </a:solidFill>
                <a:cs typeface="Calibri"/>
              </a:rPr>
              <a:t> </a:t>
            </a:r>
            <a:r>
              <a:rPr sz="2000" b="1" spc="-5" dirty="0">
                <a:solidFill>
                  <a:srgbClr val="FF0000"/>
                </a:solidFill>
                <a:cs typeface="Calibri"/>
              </a:rPr>
              <a:t>месяце;</a:t>
            </a:r>
            <a:endParaRPr sz="2000" dirty="0">
              <a:cs typeface="Calibri"/>
            </a:endParaRPr>
          </a:p>
        </p:txBody>
      </p:sp>
    </p:spTree>
    <p:extLst>
      <p:ext uri="{BB962C8B-B14F-4D97-AF65-F5344CB8AC3E}">
        <p14:creationId xmlns:p14="http://schemas.microsoft.com/office/powerpoint/2010/main" val="388884396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752600" y="6248400"/>
            <a:ext cx="5145088" cy="369888"/>
          </a:xfrm>
          <a:prstGeom prst="rect">
            <a:avLst/>
          </a:prstGeom>
        </p:spPr>
        <p:txBody>
          <a:bodyPr vert="horz" wrap="square" lIns="0" tIns="0" rIns="0" bIns="0" rtlCol="0">
            <a:spAutoFit/>
          </a:bodyPr>
          <a:lstStyle/>
          <a:p>
            <a:pPr marL="12700">
              <a:lnSpc>
                <a:spcPct val="100000"/>
              </a:lnSpc>
            </a:pPr>
            <a:r>
              <a:rPr sz="2400" spc="-5" dirty="0">
                <a:latin typeface="Trebuchet MS"/>
                <a:cs typeface="Trebuchet MS"/>
              </a:rPr>
              <a:t>Раздел </a:t>
            </a:r>
            <a:r>
              <a:rPr sz="2400" dirty="0">
                <a:latin typeface="Trebuchet MS"/>
                <a:cs typeface="Trebuchet MS"/>
              </a:rPr>
              <a:t>№ </a:t>
            </a:r>
            <a:r>
              <a:rPr sz="2400" spc="-5" dirty="0">
                <a:latin typeface="Trebuchet MS"/>
                <a:cs typeface="Trebuchet MS"/>
              </a:rPr>
              <a:t>3 графа 4 графа</a:t>
            </a:r>
            <a:r>
              <a:rPr sz="2400" spc="-190" dirty="0">
                <a:latin typeface="Trebuchet MS"/>
                <a:cs typeface="Trebuchet MS"/>
              </a:rPr>
              <a:t> </a:t>
            </a:r>
            <a:r>
              <a:rPr sz="2400" spc="-5" dirty="0">
                <a:latin typeface="Trebuchet MS"/>
                <a:cs typeface="Trebuchet MS"/>
              </a:rPr>
              <a:t>5</a:t>
            </a:r>
            <a:endParaRPr sz="2400" dirty="0">
              <a:latin typeface="Trebuchet MS"/>
              <a:cs typeface="Trebuchet MS"/>
            </a:endParaRPr>
          </a:p>
        </p:txBody>
      </p:sp>
      <p:sp>
        <p:nvSpPr>
          <p:cNvPr id="9" name="object 9"/>
          <p:cNvSpPr txBox="1">
            <a:spLocks noGrp="1"/>
          </p:cNvSpPr>
          <p:nvPr>
            <p:ph type="body" idx="4294967295"/>
          </p:nvPr>
        </p:nvSpPr>
        <p:spPr>
          <a:xfrm>
            <a:off x="914400" y="620713"/>
            <a:ext cx="11082655" cy="5437386"/>
          </a:xfrm>
          <a:prstGeom prst="rect">
            <a:avLst/>
          </a:prstGeom>
        </p:spPr>
        <p:txBody>
          <a:bodyPr vert="horz" wrap="square" lIns="0" tIns="0" rIns="0" bIns="0" rtlCol="0">
            <a:spAutoFit/>
          </a:bodyPr>
          <a:lstStyle/>
          <a:p>
            <a:pPr marL="12700" marR="5080">
              <a:lnSpc>
                <a:spcPct val="100000"/>
              </a:lnSpc>
              <a:spcBef>
                <a:spcPts val="0"/>
              </a:spcBef>
            </a:pPr>
            <a:r>
              <a:rPr sz="2000" spc="-10" dirty="0" smtClean="0">
                <a:latin typeface="Calibri" panose="020F0502020204030204" pitchFamily="34" charset="0"/>
                <a:cs typeface="Arial" panose="020B0604020202020204" pitchFamily="34" charset="0"/>
              </a:rPr>
              <a:t>В графе 4: </a:t>
            </a:r>
            <a:r>
              <a:rPr sz="2000" b="1" spc="-10" dirty="0" smtClean="0">
                <a:solidFill>
                  <a:srgbClr val="FF0000"/>
                </a:solidFill>
                <a:latin typeface="Calibri" panose="020F0502020204030204" pitchFamily="34" charset="0"/>
                <a:cs typeface="Arial" panose="020B0604020202020204" pitchFamily="34" charset="0"/>
              </a:rPr>
              <a:t>размер минимальной доли закупок (в процентах) </a:t>
            </a:r>
            <a:r>
              <a:rPr sz="2000" spc="-10" dirty="0" smtClean="0">
                <a:latin typeface="Calibri" panose="020F0502020204030204" pitchFamily="34" charset="0"/>
                <a:cs typeface="Arial" panose="020B0604020202020204" pitchFamily="34" charset="0"/>
              </a:rPr>
              <a:t>товаров российского </a:t>
            </a:r>
            <a:r>
              <a:rPr sz="2000" spc="-10" dirty="0">
                <a:latin typeface="Calibri" panose="020F0502020204030204" pitchFamily="34" charset="0"/>
                <a:cs typeface="Arial" panose="020B0604020202020204" pitchFamily="34" charset="0"/>
              </a:rPr>
              <a:t>происхождения </a:t>
            </a:r>
            <a:r>
              <a:rPr sz="2000" b="1" spc="-5" dirty="0">
                <a:solidFill>
                  <a:srgbClr val="FF0000"/>
                </a:solidFill>
                <a:latin typeface="Calibri" panose="020F0502020204030204" pitchFamily="34" charset="0"/>
                <a:cs typeface="Arial" panose="020B0604020202020204" pitchFamily="34" charset="0"/>
              </a:rPr>
              <a:t>в </a:t>
            </a:r>
            <a:r>
              <a:rPr sz="2000" b="1" spc="-20" dirty="0">
                <a:solidFill>
                  <a:srgbClr val="FF0000"/>
                </a:solidFill>
                <a:latin typeface="Calibri" panose="020F0502020204030204" pitchFamily="34" charset="0"/>
                <a:cs typeface="Arial" panose="020B0604020202020204" pitchFamily="34" charset="0"/>
              </a:rPr>
              <a:t>отношении </a:t>
            </a:r>
            <a:r>
              <a:rPr sz="2000" b="1" spc="-15" dirty="0">
                <a:solidFill>
                  <a:srgbClr val="FF0000"/>
                </a:solidFill>
                <a:latin typeface="Calibri" panose="020F0502020204030204" pitchFamily="34" charset="0"/>
                <a:cs typeface="Arial" panose="020B0604020202020204" pitchFamily="34" charset="0"/>
              </a:rPr>
              <a:t>товара</a:t>
            </a:r>
            <a:r>
              <a:rPr sz="2000" spc="-15" dirty="0">
                <a:latin typeface="Calibri" panose="020F0502020204030204" pitchFamily="34" charset="0"/>
                <a:cs typeface="Arial" panose="020B0604020202020204" pitchFamily="34" charset="0"/>
              </a:rPr>
              <a:t>, </a:t>
            </a:r>
            <a:r>
              <a:rPr sz="2000" spc="-10" dirty="0">
                <a:latin typeface="Calibri" panose="020F0502020204030204" pitchFamily="34" charset="0"/>
                <a:cs typeface="Arial" panose="020B0604020202020204" pitchFamily="34" charset="0"/>
              </a:rPr>
              <a:t>указанного </a:t>
            </a:r>
            <a:r>
              <a:rPr sz="2000" spc="-5" dirty="0">
                <a:latin typeface="Calibri" panose="020F0502020204030204" pitchFamily="34" charset="0"/>
                <a:cs typeface="Arial" panose="020B0604020202020204" pitchFamily="34" charset="0"/>
              </a:rPr>
              <a:t>в графе 3, в  </a:t>
            </a:r>
            <a:r>
              <a:rPr sz="2000" spc="-15" dirty="0">
                <a:latin typeface="Calibri" panose="020F0502020204030204" pitchFamily="34" charset="0"/>
                <a:cs typeface="Arial" panose="020B0604020202020204" pitchFamily="34" charset="0"/>
              </a:rPr>
              <a:t>соответствии </a:t>
            </a:r>
            <a:r>
              <a:rPr sz="2000" spc="-5" dirty="0">
                <a:latin typeface="Calibri" panose="020F0502020204030204" pitchFamily="34" charset="0"/>
                <a:cs typeface="Arial" panose="020B0604020202020204" pitchFamily="34" charset="0"/>
              </a:rPr>
              <a:t>с актом </a:t>
            </a:r>
            <a:r>
              <a:rPr sz="2000" spc="-10" dirty="0" smtClean="0">
                <a:latin typeface="Calibri" panose="020F0502020204030204" pitchFamily="34" charset="0"/>
                <a:cs typeface="Arial" panose="020B0604020202020204" pitchFamily="34" charset="0"/>
              </a:rPr>
              <a:t>Правительства</a:t>
            </a:r>
            <a:r>
              <a:rPr sz="2000" spc="-15" dirty="0" smtClean="0">
                <a:latin typeface="Calibri" panose="020F0502020204030204" pitchFamily="34" charset="0"/>
                <a:cs typeface="Arial" panose="020B0604020202020204" pitchFamily="34" charset="0"/>
              </a:rPr>
              <a:t>, </a:t>
            </a:r>
            <a:r>
              <a:rPr sz="2000" spc="-15" dirty="0">
                <a:latin typeface="Calibri" panose="020F0502020204030204" pitchFamily="34" charset="0"/>
                <a:cs typeface="Arial" panose="020B0604020202020204" pitchFamily="34" charset="0"/>
              </a:rPr>
              <a:t>предусмотренным  </a:t>
            </a:r>
            <a:r>
              <a:rPr sz="2000" spc="-10" dirty="0">
                <a:latin typeface="Calibri" panose="020F0502020204030204" pitchFamily="34" charset="0"/>
                <a:cs typeface="Arial" panose="020B0604020202020204" pitchFamily="34" charset="0"/>
              </a:rPr>
              <a:t>пунктом </a:t>
            </a:r>
            <a:r>
              <a:rPr sz="2000" spc="-5" dirty="0">
                <a:latin typeface="Calibri" panose="020F0502020204030204" pitchFamily="34" charset="0"/>
                <a:cs typeface="Arial" panose="020B0604020202020204" pitchFamily="34" charset="0"/>
              </a:rPr>
              <a:t>1 части 8 </a:t>
            </a:r>
            <a:r>
              <a:rPr sz="2000" spc="-15" dirty="0">
                <a:latin typeface="Calibri" panose="020F0502020204030204" pitchFamily="34" charset="0"/>
                <a:cs typeface="Arial" panose="020B0604020202020204" pitchFamily="34" charset="0"/>
              </a:rPr>
              <a:t>статьи </a:t>
            </a:r>
            <a:r>
              <a:rPr sz="2000" spc="-5" dirty="0">
                <a:latin typeface="Calibri" panose="020F0502020204030204" pitchFamily="34" charset="0"/>
                <a:cs typeface="Arial" panose="020B0604020202020204" pitchFamily="34" charset="0"/>
              </a:rPr>
              <a:t>3 закона и </a:t>
            </a:r>
            <a:r>
              <a:rPr sz="2000" spc="-15" dirty="0">
                <a:latin typeface="Calibri" panose="020F0502020204030204" pitchFamily="34" charset="0"/>
                <a:cs typeface="Arial" panose="020B0604020202020204" pitchFamily="34" charset="0"/>
              </a:rPr>
              <a:t>устанавливающим </a:t>
            </a:r>
            <a:r>
              <a:rPr sz="2000" spc="-10" dirty="0">
                <a:latin typeface="Calibri" panose="020F0502020204030204" pitchFamily="34" charset="0"/>
                <a:cs typeface="Arial" panose="020B0604020202020204" pitchFamily="34" charset="0"/>
              </a:rPr>
              <a:t>минимальную </a:t>
            </a:r>
            <a:r>
              <a:rPr sz="2000" spc="-15" dirty="0">
                <a:latin typeface="Calibri" panose="020F0502020204030204" pitchFamily="34" charset="0"/>
                <a:cs typeface="Arial" panose="020B0604020202020204" pitchFamily="34" charset="0"/>
              </a:rPr>
              <a:t>долю </a:t>
            </a:r>
            <a:r>
              <a:rPr sz="2000" spc="-5" dirty="0">
                <a:latin typeface="Calibri" panose="020F0502020204030204" pitchFamily="34" charset="0"/>
                <a:cs typeface="Arial" panose="020B0604020202020204" pitchFamily="34" charset="0"/>
              </a:rPr>
              <a:t>закупок  </a:t>
            </a:r>
            <a:r>
              <a:rPr sz="2000" spc="-10" dirty="0">
                <a:latin typeface="Calibri" panose="020F0502020204030204" pitchFamily="34" charset="0"/>
                <a:cs typeface="Arial" panose="020B0604020202020204" pitchFamily="34" charset="0"/>
              </a:rPr>
              <a:t>товаров </a:t>
            </a:r>
            <a:r>
              <a:rPr sz="2000" spc="-5" dirty="0">
                <a:latin typeface="Calibri" panose="020F0502020204030204" pitchFamily="34" charset="0"/>
                <a:cs typeface="Arial" panose="020B0604020202020204" pitchFamily="34" charset="0"/>
              </a:rPr>
              <a:t>российского</a:t>
            </a:r>
            <a:r>
              <a:rPr sz="2000" spc="145" dirty="0">
                <a:latin typeface="Calibri" panose="020F0502020204030204" pitchFamily="34" charset="0"/>
                <a:cs typeface="Arial" panose="020B0604020202020204" pitchFamily="34" charset="0"/>
              </a:rPr>
              <a:t> </a:t>
            </a:r>
            <a:r>
              <a:rPr sz="2000" spc="-10" dirty="0">
                <a:latin typeface="Calibri" panose="020F0502020204030204" pitchFamily="34" charset="0"/>
                <a:cs typeface="Arial" panose="020B0604020202020204" pitchFamily="34" charset="0"/>
              </a:rPr>
              <a:t>происхождения;</a:t>
            </a:r>
          </a:p>
          <a:p>
            <a:pPr marL="12700">
              <a:lnSpc>
                <a:spcPct val="100000"/>
              </a:lnSpc>
              <a:spcBef>
                <a:spcPts val="0"/>
              </a:spcBef>
            </a:pPr>
            <a:r>
              <a:rPr sz="2000" b="1" spc="-50" dirty="0">
                <a:solidFill>
                  <a:srgbClr val="7030A0"/>
                </a:solidFill>
                <a:latin typeface="Calibri" panose="020F0502020204030204" pitchFamily="34" charset="0"/>
                <a:cs typeface="Arial" panose="020B0604020202020204" pitchFamily="34" charset="0"/>
              </a:rPr>
              <a:t>РАЗМЕР </a:t>
            </a:r>
            <a:r>
              <a:rPr sz="2000" b="1" spc="-25" dirty="0">
                <a:solidFill>
                  <a:srgbClr val="7030A0"/>
                </a:solidFill>
                <a:latin typeface="Calibri" panose="020F0502020204030204" pitchFamily="34" charset="0"/>
                <a:cs typeface="Arial" panose="020B0604020202020204" pitchFamily="34" charset="0"/>
              </a:rPr>
              <a:t>ДОЛИ </a:t>
            </a:r>
            <a:r>
              <a:rPr sz="2000" b="1" spc="-5" dirty="0">
                <a:solidFill>
                  <a:srgbClr val="7030A0"/>
                </a:solidFill>
                <a:latin typeface="Calibri" panose="020F0502020204030204" pitchFamily="34" charset="0"/>
                <a:cs typeface="Arial" panose="020B0604020202020204" pitchFamily="34" charset="0"/>
              </a:rPr>
              <a:t>ПО ПП </a:t>
            </a:r>
            <a:r>
              <a:rPr sz="2000" b="1" spc="-20" dirty="0">
                <a:solidFill>
                  <a:srgbClr val="7030A0"/>
                </a:solidFill>
                <a:latin typeface="Calibri" panose="020F0502020204030204" pitchFamily="34" charset="0"/>
                <a:cs typeface="Arial" panose="020B0604020202020204" pitchFamily="34" charset="0"/>
              </a:rPr>
              <a:t>РФ </a:t>
            </a:r>
            <a:r>
              <a:rPr sz="2000" b="1" spc="-5" dirty="0">
                <a:solidFill>
                  <a:srgbClr val="7030A0"/>
                </a:solidFill>
                <a:latin typeface="Calibri" panose="020F0502020204030204" pitchFamily="34" charset="0"/>
                <a:cs typeface="Arial" panose="020B0604020202020204" pitchFamily="34" charset="0"/>
              </a:rPr>
              <a:t>№</a:t>
            </a:r>
            <a:r>
              <a:rPr sz="2000" b="1" spc="165" dirty="0">
                <a:solidFill>
                  <a:srgbClr val="7030A0"/>
                </a:solidFill>
                <a:latin typeface="Calibri" panose="020F0502020204030204" pitchFamily="34" charset="0"/>
                <a:cs typeface="Arial" panose="020B0604020202020204" pitchFamily="34" charset="0"/>
              </a:rPr>
              <a:t> </a:t>
            </a:r>
            <a:r>
              <a:rPr sz="2000" b="1" spc="-20" dirty="0" smtClean="0">
                <a:solidFill>
                  <a:srgbClr val="7030A0"/>
                </a:solidFill>
                <a:latin typeface="Calibri" panose="020F0502020204030204" pitchFamily="34" charset="0"/>
                <a:cs typeface="Arial" panose="020B0604020202020204" pitchFamily="34" charset="0"/>
              </a:rPr>
              <a:t>2013</a:t>
            </a:r>
          </a:p>
          <a:p>
            <a:pPr marL="12700">
              <a:lnSpc>
                <a:spcPct val="100000"/>
              </a:lnSpc>
              <a:spcBef>
                <a:spcPts val="0"/>
              </a:spcBef>
            </a:pPr>
            <a:endParaRPr sz="2000" b="1" spc="-20" dirty="0">
              <a:solidFill>
                <a:srgbClr val="7030A0"/>
              </a:solidFill>
              <a:latin typeface="Calibri" panose="020F0502020204030204" pitchFamily="34" charset="0"/>
              <a:cs typeface="Arial" panose="020B0604020202020204" pitchFamily="34" charset="0"/>
            </a:endParaRPr>
          </a:p>
          <a:p>
            <a:pPr marL="12700">
              <a:lnSpc>
                <a:spcPct val="100000"/>
              </a:lnSpc>
              <a:spcBef>
                <a:spcPts val="0"/>
              </a:spcBef>
            </a:pPr>
            <a:r>
              <a:rPr sz="2000" spc="-5" dirty="0" smtClean="0">
                <a:latin typeface="Calibri" panose="020F0502020204030204" pitchFamily="34" charset="0"/>
                <a:cs typeface="Arial" panose="020B0604020202020204" pitchFamily="34" charset="0"/>
              </a:rPr>
              <a:t>В </a:t>
            </a:r>
            <a:r>
              <a:rPr sz="2000" spc="-5" dirty="0">
                <a:latin typeface="Calibri" panose="020F0502020204030204" pitchFamily="34" charset="0"/>
                <a:cs typeface="Arial" panose="020B0604020202020204" pitchFamily="34" charset="0"/>
              </a:rPr>
              <a:t>графе 5 </a:t>
            </a:r>
            <a:r>
              <a:rPr sz="2000" spc="-20" dirty="0">
                <a:latin typeface="Calibri" panose="020F0502020204030204" pitchFamily="34" charset="0"/>
                <a:cs typeface="Arial" panose="020B0604020202020204" pitchFamily="34" charset="0"/>
              </a:rPr>
              <a:t>информация </a:t>
            </a:r>
            <a:r>
              <a:rPr sz="2000" spc="-5" dirty="0">
                <a:latin typeface="Calibri" panose="020F0502020204030204" pitchFamily="34" charset="0"/>
                <a:cs typeface="Arial" panose="020B0604020202020204" pitchFamily="34" charset="0"/>
              </a:rPr>
              <a:t>о </a:t>
            </a:r>
            <a:r>
              <a:rPr sz="2000" spc="-10" dirty="0">
                <a:latin typeface="Calibri" panose="020F0502020204030204" pitchFamily="34" charset="0"/>
                <a:cs typeface="Arial" panose="020B0604020202020204" pitchFamily="34" charset="0"/>
              </a:rPr>
              <a:t>договорах </a:t>
            </a:r>
            <a:r>
              <a:rPr sz="2000" spc="-5" dirty="0">
                <a:latin typeface="Calibri" panose="020F0502020204030204" pitchFamily="34" charset="0"/>
                <a:cs typeface="Arial" panose="020B0604020202020204" pitchFamily="34" charset="0"/>
              </a:rPr>
              <a:t>на поставку </a:t>
            </a:r>
            <a:r>
              <a:rPr sz="2000" spc="-10" dirty="0">
                <a:latin typeface="Calibri" panose="020F0502020204030204" pitchFamily="34" charset="0"/>
                <a:cs typeface="Arial" panose="020B0604020202020204" pitchFamily="34" charset="0"/>
              </a:rPr>
              <a:t>товаров </a:t>
            </a:r>
            <a:r>
              <a:rPr sz="2000" spc="-35" dirty="0">
                <a:latin typeface="Calibri" panose="020F0502020204030204" pitchFamily="34" charset="0"/>
                <a:cs typeface="Arial" panose="020B0604020202020204" pitchFamily="34" charset="0"/>
              </a:rPr>
              <a:t>(работ,</a:t>
            </a:r>
            <a:r>
              <a:rPr sz="2000" spc="195" dirty="0">
                <a:latin typeface="Calibri" panose="020F0502020204030204" pitchFamily="34" charset="0"/>
                <a:cs typeface="Arial" panose="020B0604020202020204" pitchFamily="34" charset="0"/>
              </a:rPr>
              <a:t> </a:t>
            </a:r>
            <a:r>
              <a:rPr sz="2000" spc="-20" dirty="0">
                <a:latin typeface="Calibri" panose="020F0502020204030204" pitchFamily="34" charset="0"/>
                <a:cs typeface="Arial" panose="020B0604020202020204" pitchFamily="34" charset="0"/>
              </a:rPr>
              <a:t>услуг</a:t>
            </a:r>
            <a:r>
              <a:rPr sz="2000" spc="-20" dirty="0" smtClean="0">
                <a:latin typeface="Calibri" panose="020F0502020204030204" pitchFamily="34" charset="0"/>
                <a:cs typeface="Arial" panose="020B0604020202020204" pitchFamily="34" charset="0"/>
              </a:rPr>
              <a:t>):</a:t>
            </a:r>
          </a:p>
          <a:p>
            <a:pPr marL="298450" indent="-285750">
              <a:lnSpc>
                <a:spcPct val="100000"/>
              </a:lnSpc>
              <a:spcBef>
                <a:spcPts val="0"/>
              </a:spcBef>
              <a:buFont typeface="Wingdings" panose="05000000000000000000" pitchFamily="2" charset="2"/>
              <a:buChar char="§"/>
            </a:pPr>
            <a:r>
              <a:rPr lang="ru-RU" sz="2000" spc="-20" dirty="0">
                <a:latin typeface="Calibri" panose="020F0502020204030204" pitchFamily="34" charset="0"/>
                <a:cs typeface="Arial" panose="020B0604020202020204" pitchFamily="34" charset="0"/>
              </a:rPr>
              <a:t> </a:t>
            </a:r>
            <a:r>
              <a:rPr lang="ru-RU" sz="2000" spc="-20" dirty="0" smtClean="0">
                <a:latin typeface="Calibri" panose="020F0502020204030204" pitchFamily="34" charset="0"/>
                <a:cs typeface="Arial" panose="020B0604020202020204" pitchFamily="34" charset="0"/>
              </a:rPr>
              <a:t>уникальный номер (уникальные номера) реестровые записи (реестровых записей) из реестра договоров, заключенных заказчиками, </a:t>
            </a:r>
            <a:r>
              <a:rPr lang="ru-RU" sz="2000" spc="-20" dirty="0">
                <a:latin typeface="Calibri" panose="020F0502020204030204" pitchFamily="34" charset="0"/>
                <a:cs typeface="Arial" panose="020B0604020202020204" pitchFamily="34" charset="0"/>
              </a:rPr>
              <a:t>в </a:t>
            </a:r>
            <a:r>
              <a:rPr lang="ru-RU" sz="2000" spc="-20" dirty="0" smtClean="0">
                <a:latin typeface="Calibri" panose="020F0502020204030204" pitchFamily="34" charset="0"/>
                <a:cs typeface="Arial" panose="020B0604020202020204" pitchFamily="34" charset="0"/>
              </a:rPr>
              <a:t>отношении договора </a:t>
            </a:r>
            <a:r>
              <a:rPr lang="ru-RU" sz="2000" spc="-20" dirty="0">
                <a:latin typeface="Calibri" panose="020F0502020204030204" pitchFamily="34" charset="0"/>
                <a:cs typeface="Arial" panose="020B0604020202020204" pitchFamily="34" charset="0"/>
              </a:rPr>
              <a:t>(договоров), при исполнении которого (которых) в отчетном месяце в  такой реестр включена информация о приемке товара (в том числе товара,  поставленного при выполнении закупаемых работ, оказании закупаемых услуг),  указанного в графе 3</a:t>
            </a:r>
            <a:r>
              <a:rPr lang="ru-RU" sz="2000" spc="-20" dirty="0" smtClean="0">
                <a:latin typeface="Calibri" panose="020F0502020204030204" pitchFamily="34" charset="0"/>
                <a:cs typeface="Arial" panose="020B0604020202020204" pitchFamily="34" charset="0"/>
              </a:rPr>
              <a:t>;</a:t>
            </a:r>
          </a:p>
          <a:p>
            <a:pPr marL="12700">
              <a:lnSpc>
                <a:spcPct val="100000"/>
              </a:lnSpc>
              <a:spcBef>
                <a:spcPts val="0"/>
              </a:spcBef>
            </a:pPr>
            <a:r>
              <a:rPr lang="ru-RU" sz="2000" b="1" spc="-35" dirty="0" smtClean="0">
                <a:solidFill>
                  <a:srgbClr val="7030A0"/>
                </a:solidFill>
                <a:latin typeface="Calibri" panose="020F0502020204030204" pitchFamily="34" charset="0"/>
                <a:cs typeface="Arial"/>
              </a:rPr>
              <a:t>ВСЕ </a:t>
            </a:r>
            <a:r>
              <a:rPr lang="ru-RU" sz="2000" b="1" spc="-25" dirty="0">
                <a:solidFill>
                  <a:srgbClr val="7030A0"/>
                </a:solidFill>
                <a:latin typeface="Calibri" panose="020F0502020204030204" pitchFamily="34" charset="0"/>
                <a:cs typeface="Arial"/>
              </a:rPr>
              <a:t>ДОГОВОРЫ </a:t>
            </a:r>
            <a:r>
              <a:rPr lang="ru-RU" sz="2000" b="1" spc="-5" dirty="0">
                <a:solidFill>
                  <a:srgbClr val="7030A0"/>
                </a:solidFill>
                <a:latin typeface="Calibri" panose="020F0502020204030204" pitchFamily="34" charset="0"/>
                <a:cs typeface="Arial"/>
              </a:rPr>
              <a:t>ПО </a:t>
            </a:r>
            <a:r>
              <a:rPr lang="ru-RU" sz="2000" b="1" spc="-65" dirty="0">
                <a:solidFill>
                  <a:srgbClr val="7030A0"/>
                </a:solidFill>
                <a:latin typeface="Calibri" panose="020F0502020204030204" pitchFamily="34" charset="0"/>
                <a:cs typeface="Arial"/>
              </a:rPr>
              <a:t>ТОВАРАМ </a:t>
            </a:r>
            <a:r>
              <a:rPr lang="ru-RU" sz="2000" b="1" spc="-10" dirty="0">
                <a:solidFill>
                  <a:srgbClr val="7030A0"/>
                </a:solidFill>
                <a:latin typeface="Calibri" panose="020F0502020204030204" pitchFamily="34" charset="0"/>
                <a:cs typeface="Arial"/>
              </a:rPr>
              <a:t>(ОКПД</a:t>
            </a:r>
            <a:r>
              <a:rPr lang="ru-RU" sz="2000" b="1" spc="285" dirty="0">
                <a:solidFill>
                  <a:srgbClr val="7030A0"/>
                </a:solidFill>
                <a:latin typeface="Calibri" panose="020F0502020204030204" pitchFamily="34" charset="0"/>
                <a:cs typeface="Arial"/>
              </a:rPr>
              <a:t> </a:t>
            </a:r>
            <a:r>
              <a:rPr lang="ru-RU" sz="2000" b="1" spc="-5" dirty="0">
                <a:solidFill>
                  <a:srgbClr val="7030A0"/>
                </a:solidFill>
                <a:latin typeface="Calibri" panose="020F0502020204030204" pitchFamily="34" charset="0"/>
                <a:cs typeface="Arial"/>
              </a:rPr>
              <a:t>2)</a:t>
            </a:r>
            <a:endParaRPr lang="ru-RU" sz="2000" dirty="0">
              <a:solidFill>
                <a:srgbClr val="7030A0"/>
              </a:solidFill>
              <a:latin typeface="Calibri" panose="020F0502020204030204" pitchFamily="34" charset="0"/>
              <a:cs typeface="Arial"/>
            </a:endParaRPr>
          </a:p>
          <a:p>
            <a:pPr>
              <a:lnSpc>
                <a:spcPct val="100000"/>
              </a:lnSpc>
              <a:spcBef>
                <a:spcPts val="0"/>
              </a:spcBef>
            </a:pPr>
            <a:endParaRPr lang="ru-RU" sz="2000" dirty="0">
              <a:latin typeface="Calibri" panose="020F0502020204030204" pitchFamily="34" charset="0"/>
              <a:cs typeface="Times New Roman"/>
            </a:endParaRPr>
          </a:p>
          <a:p>
            <a:pPr marL="299720" marR="19685" indent="-285750">
              <a:lnSpc>
                <a:spcPct val="100000"/>
              </a:lnSpc>
              <a:spcBef>
                <a:spcPts val="0"/>
              </a:spcBef>
              <a:buChar char="•"/>
              <a:tabLst>
                <a:tab pos="300355" algn="l"/>
                <a:tab pos="300990" algn="l"/>
                <a:tab pos="1346835" algn="l"/>
                <a:tab pos="1765935" algn="l"/>
                <a:tab pos="2752090" algn="l"/>
                <a:tab pos="3978910" algn="l"/>
                <a:tab pos="5433695" algn="l"/>
                <a:tab pos="5851525" algn="l"/>
                <a:tab pos="7245984" algn="l"/>
              </a:tabLst>
            </a:pPr>
            <a:r>
              <a:rPr lang="ru-RU" sz="2000" spc="-40" dirty="0">
                <a:latin typeface="Calibri" panose="020F0502020204030204" pitchFamily="34" charset="0"/>
                <a:cs typeface="Arial"/>
              </a:rPr>
              <a:t>у</a:t>
            </a:r>
            <a:r>
              <a:rPr lang="ru-RU" sz="2000" spc="25" dirty="0">
                <a:latin typeface="Calibri" panose="020F0502020204030204" pitchFamily="34" charset="0"/>
                <a:cs typeface="Arial"/>
              </a:rPr>
              <a:t>к</a:t>
            </a:r>
            <a:r>
              <a:rPr lang="ru-RU" sz="2000" spc="-20" dirty="0">
                <a:latin typeface="Calibri" panose="020F0502020204030204" pitchFamily="34" charset="0"/>
                <a:cs typeface="Arial"/>
              </a:rPr>
              <a:t>а</a:t>
            </a:r>
            <a:r>
              <a:rPr lang="ru-RU" sz="2000" spc="-5" dirty="0">
                <a:latin typeface="Calibri" panose="020F0502020204030204" pitchFamily="34" charset="0"/>
                <a:cs typeface="Arial"/>
              </a:rPr>
              <a:t>за</a:t>
            </a:r>
            <a:r>
              <a:rPr lang="ru-RU" sz="2000" spc="-10" dirty="0">
                <a:latin typeface="Calibri" panose="020F0502020204030204" pitchFamily="34" charset="0"/>
                <a:cs typeface="Arial"/>
              </a:rPr>
              <a:t>ни</a:t>
            </a:r>
            <a:r>
              <a:rPr lang="ru-RU" sz="2000" spc="-5" dirty="0">
                <a:latin typeface="Calibri" panose="020F0502020204030204" pitchFamily="34" charset="0"/>
                <a:cs typeface="Arial"/>
              </a:rPr>
              <a:t>е</a:t>
            </a:r>
            <a:r>
              <a:rPr lang="ru-RU" sz="2000" dirty="0">
                <a:latin typeface="Calibri" panose="020F0502020204030204" pitchFamily="34" charset="0"/>
                <a:cs typeface="Arial"/>
              </a:rPr>
              <a:t>	</a:t>
            </a:r>
            <a:r>
              <a:rPr lang="ru-RU" sz="2000" spc="-25" dirty="0">
                <a:latin typeface="Calibri" panose="020F0502020204030204" pitchFamily="34" charset="0"/>
                <a:cs typeface="Arial"/>
              </a:rPr>
              <a:t>н</a:t>
            </a:r>
            <a:r>
              <a:rPr lang="ru-RU" sz="2000" spc="-5" dirty="0">
                <a:latin typeface="Calibri" panose="020F0502020204030204" pitchFamily="34" charset="0"/>
                <a:cs typeface="Arial"/>
              </a:rPr>
              <a:t>а</a:t>
            </a:r>
            <a:r>
              <a:rPr lang="ru-RU" sz="2000" dirty="0">
                <a:latin typeface="Calibri" panose="020F0502020204030204" pitchFamily="34" charset="0"/>
                <a:cs typeface="Arial"/>
              </a:rPr>
              <a:t>	</a:t>
            </a:r>
            <a:r>
              <a:rPr lang="ru-RU" sz="2000" spc="-25" dirty="0">
                <a:latin typeface="Calibri" panose="020F0502020204030204" pitchFamily="34" charset="0"/>
                <a:cs typeface="Arial"/>
              </a:rPr>
              <a:t>н</a:t>
            </a:r>
            <a:r>
              <a:rPr lang="ru-RU" sz="2000" spc="-5" dirty="0">
                <a:latin typeface="Calibri" panose="020F0502020204030204" pitchFamily="34" charset="0"/>
                <a:cs typeface="Arial"/>
              </a:rPr>
              <a:t>а</a:t>
            </a:r>
            <a:r>
              <a:rPr lang="ru-RU" sz="2000" dirty="0">
                <a:latin typeface="Calibri" panose="020F0502020204030204" pitchFamily="34" charset="0"/>
                <a:cs typeface="Arial"/>
              </a:rPr>
              <a:t>л</a:t>
            </a:r>
            <a:r>
              <a:rPr lang="ru-RU" sz="2000" spc="-10" dirty="0">
                <a:latin typeface="Calibri" panose="020F0502020204030204" pitchFamily="34" charset="0"/>
                <a:cs typeface="Arial"/>
              </a:rPr>
              <a:t>ичи</a:t>
            </a:r>
            <a:r>
              <a:rPr lang="ru-RU" sz="2000" spc="-5" dirty="0">
                <a:latin typeface="Calibri" panose="020F0502020204030204" pitchFamily="34" charset="0"/>
                <a:cs typeface="Arial"/>
              </a:rPr>
              <a:t>е</a:t>
            </a:r>
            <a:r>
              <a:rPr lang="ru-RU" sz="2000" dirty="0">
                <a:latin typeface="Calibri" panose="020F0502020204030204" pitchFamily="34" charset="0"/>
                <a:cs typeface="Arial"/>
              </a:rPr>
              <a:t>	д</a:t>
            </a:r>
            <a:r>
              <a:rPr lang="ru-RU" sz="2000" spc="-5" dirty="0">
                <a:latin typeface="Calibri" panose="020F0502020204030204" pitchFamily="34" charset="0"/>
                <a:cs typeface="Arial"/>
              </a:rPr>
              <a:t>о</a:t>
            </a:r>
            <a:r>
              <a:rPr lang="ru-RU" sz="2000" spc="-40" dirty="0">
                <a:latin typeface="Calibri" panose="020F0502020204030204" pitchFamily="34" charset="0"/>
                <a:cs typeface="Arial"/>
              </a:rPr>
              <a:t>г</a:t>
            </a:r>
            <a:r>
              <a:rPr lang="ru-RU" sz="2000" spc="-5" dirty="0">
                <a:latin typeface="Calibri" panose="020F0502020204030204" pitchFamily="34" charset="0"/>
                <a:cs typeface="Arial"/>
              </a:rPr>
              <a:t>о</a:t>
            </a:r>
            <a:r>
              <a:rPr lang="ru-RU" sz="2000" spc="-15" dirty="0">
                <a:latin typeface="Calibri" panose="020F0502020204030204" pitchFamily="34" charset="0"/>
                <a:cs typeface="Arial"/>
              </a:rPr>
              <a:t>в</a:t>
            </a:r>
            <a:r>
              <a:rPr lang="ru-RU" sz="2000" spc="-5" dirty="0">
                <a:latin typeface="Calibri" panose="020F0502020204030204" pitchFamily="34" charset="0"/>
                <a:cs typeface="Arial"/>
              </a:rPr>
              <a:t>оро</a:t>
            </a:r>
            <a:r>
              <a:rPr lang="ru-RU" sz="2000" spc="-15" dirty="0">
                <a:latin typeface="Calibri" panose="020F0502020204030204" pitchFamily="34" charset="0"/>
                <a:cs typeface="Arial"/>
              </a:rPr>
              <a:t>в</a:t>
            </a:r>
            <a:r>
              <a:rPr lang="ru-RU" sz="2000" spc="-5" dirty="0">
                <a:latin typeface="Calibri" panose="020F0502020204030204" pitchFamily="34" charset="0"/>
                <a:cs typeface="Arial"/>
              </a:rPr>
              <a:t>,</a:t>
            </a:r>
            <a:r>
              <a:rPr lang="ru-RU" sz="2000" dirty="0">
                <a:latin typeface="Calibri" panose="020F0502020204030204" pitchFamily="34" charset="0"/>
                <a:cs typeface="Arial"/>
              </a:rPr>
              <a:t>	</a:t>
            </a:r>
            <a:r>
              <a:rPr lang="ru-RU" sz="2000" spc="-5" dirty="0">
                <a:latin typeface="Calibri" panose="020F0502020204030204" pitchFamily="34" charset="0"/>
                <a:cs typeface="Arial"/>
              </a:rPr>
              <a:t>за</a:t>
            </a:r>
            <a:r>
              <a:rPr lang="ru-RU" sz="2000" dirty="0">
                <a:latin typeface="Calibri" panose="020F0502020204030204" pitchFamily="34" charset="0"/>
                <a:cs typeface="Arial"/>
              </a:rPr>
              <a:t>кл</a:t>
            </a:r>
            <a:r>
              <a:rPr lang="ru-RU" sz="2000" spc="-40" dirty="0">
                <a:latin typeface="Calibri" panose="020F0502020204030204" pitchFamily="34" charset="0"/>
                <a:cs typeface="Arial"/>
              </a:rPr>
              <a:t>ю</a:t>
            </a:r>
            <a:r>
              <a:rPr lang="ru-RU" sz="2000" spc="-10" dirty="0">
                <a:latin typeface="Calibri" panose="020F0502020204030204" pitchFamily="34" charset="0"/>
                <a:cs typeface="Arial"/>
              </a:rPr>
              <a:t>ч</a:t>
            </a:r>
            <a:r>
              <a:rPr lang="ru-RU" sz="2000" spc="-5" dirty="0">
                <a:latin typeface="Calibri" panose="020F0502020204030204" pitchFamily="34" charset="0"/>
                <a:cs typeface="Arial"/>
              </a:rPr>
              <a:t>е</a:t>
            </a:r>
            <a:r>
              <a:rPr lang="ru-RU" sz="2000" spc="-10" dirty="0">
                <a:latin typeface="Calibri" panose="020F0502020204030204" pitchFamily="34" charset="0"/>
                <a:cs typeface="Arial"/>
              </a:rPr>
              <a:t>н</a:t>
            </a:r>
            <a:r>
              <a:rPr lang="ru-RU" sz="2000" spc="-25" dirty="0">
                <a:latin typeface="Calibri" panose="020F0502020204030204" pitchFamily="34" charset="0"/>
                <a:cs typeface="Arial"/>
              </a:rPr>
              <a:t>н</a:t>
            </a:r>
            <a:r>
              <a:rPr lang="ru-RU" sz="2000" spc="-5" dirty="0">
                <a:latin typeface="Calibri" panose="020F0502020204030204" pitchFamily="34" charset="0"/>
                <a:cs typeface="Arial"/>
              </a:rPr>
              <a:t>ых</a:t>
            </a:r>
            <a:r>
              <a:rPr lang="ru-RU" sz="2000" dirty="0">
                <a:latin typeface="Calibri" panose="020F0502020204030204" pitchFamily="34" charset="0"/>
                <a:cs typeface="Arial"/>
              </a:rPr>
              <a:t>	</a:t>
            </a:r>
            <a:r>
              <a:rPr lang="ru-RU" sz="2000" spc="-20" dirty="0">
                <a:latin typeface="Calibri" panose="020F0502020204030204" pitchFamily="34" charset="0"/>
                <a:cs typeface="Arial"/>
              </a:rPr>
              <a:t>п</a:t>
            </a:r>
            <a:r>
              <a:rPr lang="ru-RU" sz="2000" spc="-5" dirty="0">
                <a:latin typeface="Calibri" panose="020F0502020204030204" pitchFamily="34" charset="0"/>
                <a:cs typeface="Arial"/>
              </a:rPr>
              <a:t>о</a:t>
            </a:r>
            <a:r>
              <a:rPr lang="ru-RU" sz="2000" dirty="0">
                <a:latin typeface="Calibri" panose="020F0502020204030204" pitchFamily="34" charset="0"/>
                <a:cs typeface="Arial"/>
              </a:rPr>
              <a:t>	</a:t>
            </a:r>
            <a:r>
              <a:rPr lang="ru-RU" sz="2000" spc="-5" dirty="0">
                <a:latin typeface="Calibri" panose="020F0502020204030204" pitchFamily="34" charset="0"/>
                <a:cs typeface="Arial"/>
              </a:rPr>
              <a:t>р</a:t>
            </a:r>
            <a:r>
              <a:rPr lang="ru-RU" sz="2000" spc="-45" dirty="0">
                <a:latin typeface="Calibri" panose="020F0502020204030204" pitchFamily="34" charset="0"/>
                <a:cs typeface="Arial"/>
              </a:rPr>
              <a:t>е</a:t>
            </a:r>
            <a:r>
              <a:rPr lang="ru-RU" sz="2000" spc="-20" dirty="0">
                <a:latin typeface="Calibri" panose="020F0502020204030204" pitchFamily="34" charset="0"/>
                <a:cs typeface="Arial"/>
              </a:rPr>
              <a:t>з</a:t>
            </a:r>
            <a:r>
              <a:rPr lang="ru-RU" sz="2000" spc="-60" dirty="0">
                <a:latin typeface="Calibri" panose="020F0502020204030204" pitchFamily="34" charset="0"/>
                <a:cs typeface="Arial"/>
              </a:rPr>
              <a:t>у</a:t>
            </a:r>
            <a:r>
              <a:rPr lang="ru-RU" sz="2000" dirty="0">
                <a:latin typeface="Calibri" panose="020F0502020204030204" pitchFamily="34" charset="0"/>
                <a:cs typeface="Arial"/>
              </a:rPr>
              <a:t>л</a:t>
            </a:r>
            <a:r>
              <a:rPr lang="ru-RU" sz="2000" spc="-130" dirty="0">
                <a:latin typeface="Calibri" panose="020F0502020204030204" pitchFamily="34" charset="0"/>
                <a:cs typeface="Arial"/>
              </a:rPr>
              <a:t>ь</a:t>
            </a:r>
            <a:r>
              <a:rPr lang="ru-RU" sz="2000" spc="-20" dirty="0">
                <a:latin typeface="Calibri" panose="020F0502020204030204" pitchFamily="34" charset="0"/>
                <a:cs typeface="Arial"/>
              </a:rPr>
              <a:t>т</a:t>
            </a:r>
            <a:r>
              <a:rPr lang="ru-RU" sz="2000" spc="-45" dirty="0">
                <a:latin typeface="Calibri" panose="020F0502020204030204" pitchFamily="34" charset="0"/>
                <a:cs typeface="Arial"/>
              </a:rPr>
              <a:t>а</a:t>
            </a:r>
            <a:r>
              <a:rPr lang="ru-RU" sz="2000" spc="-20" dirty="0">
                <a:latin typeface="Calibri" panose="020F0502020204030204" pitchFamily="34" charset="0"/>
                <a:cs typeface="Arial"/>
              </a:rPr>
              <a:t>т</a:t>
            </a:r>
            <a:r>
              <a:rPr lang="ru-RU" sz="2000" spc="-5" dirty="0">
                <a:latin typeface="Calibri" panose="020F0502020204030204" pitchFamily="34" charset="0"/>
                <a:cs typeface="Arial"/>
              </a:rPr>
              <a:t>ам</a:t>
            </a:r>
            <a:r>
              <a:rPr lang="ru-RU" sz="2000" dirty="0">
                <a:latin typeface="Calibri" panose="020F0502020204030204" pitchFamily="34" charset="0"/>
                <a:cs typeface="Arial"/>
              </a:rPr>
              <a:t>	</a:t>
            </a:r>
            <a:r>
              <a:rPr lang="ru-RU" sz="2000" spc="-5" dirty="0">
                <a:latin typeface="Calibri" panose="020F0502020204030204" pitchFamily="34" charset="0"/>
                <a:cs typeface="Arial"/>
              </a:rPr>
              <a:t>за</a:t>
            </a:r>
            <a:r>
              <a:rPr lang="ru-RU" sz="2000" dirty="0">
                <a:latin typeface="Calibri" panose="020F0502020204030204" pitchFamily="34" charset="0"/>
                <a:cs typeface="Arial"/>
              </a:rPr>
              <a:t>к</a:t>
            </a:r>
            <a:r>
              <a:rPr lang="ru-RU" sz="2000" spc="-50" dirty="0">
                <a:latin typeface="Calibri" panose="020F0502020204030204" pitchFamily="34" charset="0"/>
                <a:cs typeface="Arial"/>
              </a:rPr>
              <a:t>у</a:t>
            </a:r>
            <a:r>
              <a:rPr lang="ru-RU" sz="2000" spc="-10" dirty="0">
                <a:latin typeface="Calibri" panose="020F0502020204030204" pitchFamily="34" charset="0"/>
                <a:cs typeface="Arial"/>
              </a:rPr>
              <a:t>п</a:t>
            </a:r>
            <a:r>
              <a:rPr lang="ru-RU" sz="2000" spc="-5" dirty="0">
                <a:latin typeface="Calibri" panose="020F0502020204030204" pitchFamily="34" charset="0"/>
                <a:cs typeface="Arial"/>
              </a:rPr>
              <a:t>о</a:t>
            </a:r>
            <a:r>
              <a:rPr lang="ru-RU" sz="2000" spc="-10" dirty="0">
                <a:latin typeface="Calibri" panose="020F0502020204030204" pitchFamily="34" charset="0"/>
                <a:cs typeface="Arial"/>
              </a:rPr>
              <a:t>к</a:t>
            </a:r>
            <a:r>
              <a:rPr lang="ru-RU" sz="2000" spc="-5" dirty="0">
                <a:latin typeface="Calibri" panose="020F0502020204030204" pitchFamily="34" charset="0"/>
                <a:cs typeface="Arial"/>
              </a:rPr>
              <a:t>,  </a:t>
            </a:r>
            <a:r>
              <a:rPr lang="ru-RU" sz="2000" spc="-15" dirty="0">
                <a:latin typeface="Calibri" panose="020F0502020204030204" pitchFamily="34" charset="0"/>
                <a:cs typeface="Arial"/>
              </a:rPr>
              <a:t>предусмотренных </a:t>
            </a:r>
            <a:r>
              <a:rPr lang="ru-RU" sz="2000" spc="-20" dirty="0">
                <a:latin typeface="Calibri" panose="020F0502020204030204" pitchFamily="34" charset="0"/>
                <a:cs typeface="Arial"/>
              </a:rPr>
              <a:t>подпунктами </a:t>
            </a:r>
            <a:r>
              <a:rPr lang="ru-RU" sz="2000" spc="-5" dirty="0">
                <a:latin typeface="Calibri" panose="020F0502020204030204" pitchFamily="34" charset="0"/>
                <a:cs typeface="Arial"/>
              </a:rPr>
              <a:t>"а" - "в" </a:t>
            </a:r>
            <a:r>
              <a:rPr lang="ru-RU" sz="2000" spc="-10" dirty="0">
                <a:latin typeface="Calibri" panose="020F0502020204030204" pitchFamily="34" charset="0"/>
                <a:cs typeface="Arial"/>
              </a:rPr>
              <a:t>пункта </a:t>
            </a:r>
            <a:r>
              <a:rPr lang="ru-RU" sz="2000" dirty="0">
                <a:latin typeface="Calibri" panose="020F0502020204030204" pitchFamily="34" charset="0"/>
                <a:cs typeface="Arial"/>
              </a:rPr>
              <a:t>45</a:t>
            </a:r>
            <a:r>
              <a:rPr lang="ru-RU" sz="2000" baseline="21164" dirty="0">
                <a:latin typeface="Calibri" panose="020F0502020204030204" pitchFamily="34" charset="0"/>
                <a:cs typeface="Arial"/>
              </a:rPr>
              <a:t>6 </a:t>
            </a:r>
            <a:r>
              <a:rPr lang="ru-RU" sz="2000" spc="-15" dirty="0">
                <a:latin typeface="Calibri" panose="020F0502020204030204" pitchFamily="34" charset="0"/>
                <a:cs typeface="Arial"/>
              </a:rPr>
              <a:t>настоящего</a:t>
            </a:r>
            <a:r>
              <a:rPr lang="ru-RU" sz="2000" spc="335" dirty="0">
                <a:latin typeface="Calibri" panose="020F0502020204030204" pitchFamily="34" charset="0"/>
                <a:cs typeface="Arial"/>
              </a:rPr>
              <a:t> </a:t>
            </a:r>
            <a:r>
              <a:rPr lang="ru-RU" sz="2000" spc="-10" dirty="0">
                <a:latin typeface="Calibri" panose="020F0502020204030204" pitchFamily="34" charset="0"/>
                <a:cs typeface="Arial"/>
              </a:rPr>
              <a:t>Положения;</a:t>
            </a:r>
            <a:endParaRPr lang="ru-RU" sz="2000" dirty="0">
              <a:latin typeface="Calibri" panose="020F0502020204030204" pitchFamily="34" charset="0"/>
              <a:cs typeface="Arial"/>
            </a:endParaRPr>
          </a:p>
          <a:p>
            <a:pPr marL="13335">
              <a:lnSpc>
                <a:spcPct val="100000"/>
              </a:lnSpc>
              <a:spcBef>
                <a:spcPts val="0"/>
              </a:spcBef>
            </a:pPr>
            <a:r>
              <a:rPr lang="ru-RU" sz="2000" b="1" spc="-15" dirty="0">
                <a:solidFill>
                  <a:srgbClr val="7030A0"/>
                </a:solidFill>
                <a:latin typeface="Calibri" panose="020F0502020204030204" pitchFamily="34" charset="0"/>
                <a:cs typeface="Arial"/>
              </a:rPr>
              <a:t>НЕ </a:t>
            </a:r>
            <a:r>
              <a:rPr lang="ru-RU" sz="2000" b="1" spc="-40" dirty="0">
                <a:solidFill>
                  <a:srgbClr val="7030A0"/>
                </a:solidFill>
                <a:latin typeface="Calibri" panose="020F0502020204030204" pitchFamily="34" charset="0"/>
                <a:cs typeface="Arial"/>
              </a:rPr>
              <a:t>РАЗМЕЩАЕМ </a:t>
            </a:r>
            <a:r>
              <a:rPr lang="ru-RU" sz="2000" b="1" spc="-25" dirty="0">
                <a:solidFill>
                  <a:srgbClr val="7030A0"/>
                </a:solidFill>
                <a:latin typeface="Calibri" panose="020F0502020204030204" pitchFamily="34" charset="0"/>
                <a:cs typeface="Arial"/>
              </a:rPr>
              <a:t>ВСЕГДА </a:t>
            </a:r>
            <a:r>
              <a:rPr lang="ru-RU" sz="2000" b="1" spc="-5" dirty="0">
                <a:solidFill>
                  <a:srgbClr val="7030A0"/>
                </a:solidFill>
                <a:latin typeface="Calibri" panose="020F0502020204030204" pitchFamily="34" charset="0"/>
                <a:cs typeface="Arial"/>
              </a:rPr>
              <a:t>и </a:t>
            </a:r>
            <a:r>
              <a:rPr lang="ru-RU" sz="2000" b="1" spc="-15" dirty="0">
                <a:solidFill>
                  <a:srgbClr val="7030A0"/>
                </a:solidFill>
                <a:latin typeface="Calibri" panose="020F0502020204030204" pitchFamily="34" charset="0"/>
                <a:cs typeface="Arial"/>
              </a:rPr>
              <a:t>НЕ </a:t>
            </a:r>
            <a:r>
              <a:rPr lang="ru-RU" sz="2000" b="1" spc="-40" dirty="0">
                <a:solidFill>
                  <a:srgbClr val="7030A0"/>
                </a:solidFill>
                <a:latin typeface="Calibri" panose="020F0502020204030204" pitchFamily="34" charset="0"/>
                <a:cs typeface="Arial"/>
              </a:rPr>
              <a:t>РАЗМЕЩАЕМ</a:t>
            </a:r>
            <a:r>
              <a:rPr lang="ru-RU" sz="2000" b="1" spc="245" dirty="0">
                <a:solidFill>
                  <a:srgbClr val="7030A0"/>
                </a:solidFill>
                <a:latin typeface="Calibri" panose="020F0502020204030204" pitchFamily="34" charset="0"/>
                <a:cs typeface="Arial"/>
              </a:rPr>
              <a:t> </a:t>
            </a:r>
            <a:r>
              <a:rPr lang="ru-RU" sz="2000" b="1" spc="-15" dirty="0" smtClean="0">
                <a:solidFill>
                  <a:srgbClr val="7030A0"/>
                </a:solidFill>
                <a:latin typeface="Calibri" panose="020F0502020204030204" pitchFamily="34" charset="0"/>
                <a:cs typeface="Arial"/>
              </a:rPr>
              <a:t>ИНОГДА</a:t>
            </a:r>
            <a:endParaRPr sz="2000" spc="-2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888378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198216" y="6248400"/>
            <a:ext cx="5400675" cy="369888"/>
          </a:xfrm>
          <a:prstGeom prst="rect">
            <a:avLst/>
          </a:prstGeom>
        </p:spPr>
        <p:txBody>
          <a:bodyPr vert="horz" wrap="square" lIns="0" tIns="0" rIns="0" bIns="0" rtlCol="0">
            <a:spAutoFit/>
          </a:bodyPr>
          <a:lstStyle/>
          <a:p>
            <a:pPr marL="12700">
              <a:lnSpc>
                <a:spcPct val="100000"/>
              </a:lnSpc>
            </a:pPr>
            <a:r>
              <a:rPr sz="2400" spc="-5" dirty="0">
                <a:latin typeface="Trebuchet MS"/>
                <a:cs typeface="Trebuchet MS"/>
              </a:rPr>
              <a:t>Раздел </a:t>
            </a:r>
            <a:r>
              <a:rPr sz="2400" dirty="0">
                <a:latin typeface="Trebuchet MS"/>
                <a:cs typeface="Trebuchet MS"/>
              </a:rPr>
              <a:t>№ </a:t>
            </a:r>
            <a:r>
              <a:rPr sz="2400" spc="-5" dirty="0">
                <a:latin typeface="Trebuchet MS"/>
                <a:cs typeface="Trebuchet MS"/>
              </a:rPr>
              <a:t>3 графа 6 графа</a:t>
            </a:r>
            <a:r>
              <a:rPr sz="2400" spc="-190" dirty="0">
                <a:latin typeface="Trebuchet MS"/>
                <a:cs typeface="Trebuchet MS"/>
              </a:rPr>
              <a:t> </a:t>
            </a:r>
            <a:r>
              <a:rPr sz="2400" spc="-5" dirty="0">
                <a:latin typeface="Trebuchet MS"/>
                <a:cs typeface="Trebuchet MS"/>
              </a:rPr>
              <a:t>7</a:t>
            </a:r>
            <a:endParaRPr sz="2400" dirty="0">
              <a:latin typeface="Trebuchet MS"/>
              <a:cs typeface="Trebuchet MS"/>
            </a:endParaRPr>
          </a:p>
        </p:txBody>
      </p:sp>
      <p:sp>
        <p:nvSpPr>
          <p:cNvPr id="3" name="object 3"/>
          <p:cNvSpPr txBox="1"/>
          <p:nvPr/>
        </p:nvSpPr>
        <p:spPr>
          <a:xfrm>
            <a:off x="1600199" y="1742705"/>
            <a:ext cx="9997385" cy="3093154"/>
          </a:xfrm>
          <a:prstGeom prst="rect">
            <a:avLst/>
          </a:prstGeom>
        </p:spPr>
        <p:txBody>
          <a:bodyPr vert="horz" wrap="square" lIns="0" tIns="0" rIns="0" bIns="0" rtlCol="0">
            <a:spAutoFit/>
          </a:bodyPr>
          <a:lstStyle/>
          <a:p>
            <a:pPr marL="12700" marR="80010">
              <a:lnSpc>
                <a:spcPct val="100000"/>
              </a:lnSpc>
            </a:pPr>
            <a:r>
              <a:rPr sz="2000" dirty="0">
                <a:latin typeface="Calibri"/>
                <a:cs typeface="Calibri"/>
              </a:rPr>
              <a:t>В графе 6 </a:t>
            </a:r>
            <a:r>
              <a:rPr sz="2000" spc="-10" dirty="0">
                <a:latin typeface="Calibri"/>
                <a:cs typeface="Calibri"/>
              </a:rPr>
              <a:t>указывается </a:t>
            </a:r>
            <a:r>
              <a:rPr sz="2000" b="1" spc="-10" dirty="0">
                <a:solidFill>
                  <a:srgbClr val="FF0000"/>
                </a:solidFill>
                <a:latin typeface="Calibri"/>
                <a:cs typeface="Calibri"/>
              </a:rPr>
              <a:t>стоимостный </a:t>
            </a:r>
            <a:r>
              <a:rPr sz="2000" b="1" spc="-5" dirty="0">
                <a:solidFill>
                  <a:srgbClr val="FF0000"/>
                </a:solidFill>
                <a:latin typeface="Calibri"/>
                <a:cs typeface="Calibri"/>
              </a:rPr>
              <a:t>объем товаров </a:t>
            </a:r>
            <a:r>
              <a:rPr sz="2000" dirty="0">
                <a:latin typeface="Calibri"/>
                <a:cs typeface="Calibri"/>
              </a:rPr>
              <a:t>(в </a:t>
            </a:r>
            <a:r>
              <a:rPr sz="2000" spc="-10" dirty="0">
                <a:latin typeface="Calibri"/>
                <a:cs typeface="Calibri"/>
              </a:rPr>
              <a:t>том </a:t>
            </a:r>
            <a:r>
              <a:rPr sz="2000" spc="-5" dirty="0">
                <a:latin typeface="Calibri"/>
                <a:cs typeface="Calibri"/>
              </a:rPr>
              <a:t>числе товаров, поставленных </a:t>
            </a:r>
            <a:r>
              <a:rPr sz="2000" dirty="0">
                <a:latin typeface="Calibri"/>
                <a:cs typeface="Calibri"/>
              </a:rPr>
              <a:t>при  </a:t>
            </a:r>
            <a:r>
              <a:rPr sz="2000" spc="-5" dirty="0">
                <a:latin typeface="Calibri"/>
                <a:cs typeface="Calibri"/>
              </a:rPr>
              <a:t>выполнении закупаемых </a:t>
            </a:r>
            <a:r>
              <a:rPr sz="2000" spc="-20" dirty="0">
                <a:latin typeface="Calibri"/>
                <a:cs typeface="Calibri"/>
              </a:rPr>
              <a:t>работ, </a:t>
            </a:r>
            <a:r>
              <a:rPr sz="2000" spc="-5" dirty="0">
                <a:latin typeface="Calibri"/>
                <a:cs typeface="Calibri"/>
              </a:rPr>
              <a:t>оказании закупаемых услуг), </a:t>
            </a:r>
            <a:r>
              <a:rPr sz="2000" spc="-15" dirty="0">
                <a:latin typeface="Calibri"/>
                <a:cs typeface="Calibri"/>
              </a:rPr>
              <a:t>указанных </a:t>
            </a:r>
            <a:r>
              <a:rPr sz="2000" dirty="0">
                <a:latin typeface="Calibri"/>
                <a:cs typeface="Calibri"/>
              </a:rPr>
              <a:t>в графе 3, </a:t>
            </a:r>
            <a:r>
              <a:rPr sz="2000" spc="-10" dirty="0">
                <a:latin typeface="Calibri"/>
                <a:cs typeface="Calibri"/>
              </a:rPr>
              <a:t>приемка </a:t>
            </a:r>
            <a:r>
              <a:rPr sz="2000" spc="-15" dirty="0">
                <a:latin typeface="Calibri"/>
                <a:cs typeface="Calibri"/>
              </a:rPr>
              <a:t>которых  </a:t>
            </a:r>
            <a:r>
              <a:rPr sz="2000" spc="-5" dirty="0">
                <a:latin typeface="Calibri"/>
                <a:cs typeface="Calibri"/>
              </a:rPr>
              <a:t>осуществлена </a:t>
            </a:r>
            <a:r>
              <a:rPr sz="2000" b="1" dirty="0">
                <a:solidFill>
                  <a:srgbClr val="FF0000"/>
                </a:solidFill>
                <a:latin typeface="Calibri"/>
                <a:cs typeface="Calibri"/>
              </a:rPr>
              <a:t>в </a:t>
            </a:r>
            <a:r>
              <a:rPr sz="2000" b="1" spc="-15" dirty="0">
                <a:solidFill>
                  <a:srgbClr val="FF0000"/>
                </a:solidFill>
                <a:latin typeface="Calibri"/>
                <a:cs typeface="Calibri"/>
              </a:rPr>
              <a:t>отчетном </a:t>
            </a:r>
            <a:r>
              <a:rPr sz="2000" b="1" spc="-5" dirty="0">
                <a:solidFill>
                  <a:srgbClr val="FF0000"/>
                </a:solidFill>
                <a:latin typeface="Calibri"/>
                <a:cs typeface="Calibri"/>
              </a:rPr>
              <a:t>месяце</a:t>
            </a:r>
            <a:r>
              <a:rPr sz="2000" spc="-5" dirty="0">
                <a:latin typeface="Calibri"/>
                <a:cs typeface="Calibri"/>
              </a:rPr>
              <a:t>;  </a:t>
            </a:r>
            <a:endParaRPr lang="ru-RU" sz="2000" spc="-5" dirty="0" smtClean="0">
              <a:latin typeface="Calibri"/>
              <a:cs typeface="Calibri"/>
            </a:endParaRPr>
          </a:p>
          <a:p>
            <a:pPr marL="12700" marR="80010">
              <a:lnSpc>
                <a:spcPct val="100000"/>
              </a:lnSpc>
            </a:pPr>
            <a:r>
              <a:rPr sz="2000" b="1" spc="-10" dirty="0" smtClean="0">
                <a:solidFill>
                  <a:srgbClr val="7030A0"/>
                </a:solidFill>
                <a:latin typeface="Calibri"/>
                <a:cs typeface="Calibri"/>
              </a:rPr>
              <a:t>СТОИМОСТЬ </a:t>
            </a:r>
            <a:r>
              <a:rPr sz="2000" b="1" spc="-5" dirty="0">
                <a:solidFill>
                  <a:srgbClr val="7030A0"/>
                </a:solidFill>
                <a:latin typeface="Calibri"/>
                <a:cs typeface="Calibri"/>
              </a:rPr>
              <a:t>ВСЕХ </a:t>
            </a:r>
            <a:r>
              <a:rPr sz="2000" b="1" spc="-20" dirty="0">
                <a:solidFill>
                  <a:srgbClr val="7030A0"/>
                </a:solidFill>
                <a:latin typeface="Calibri"/>
                <a:cs typeface="Calibri"/>
              </a:rPr>
              <a:t>ТОВАРОВ </a:t>
            </a:r>
            <a:r>
              <a:rPr sz="2000" b="1" dirty="0">
                <a:solidFill>
                  <a:srgbClr val="7030A0"/>
                </a:solidFill>
                <a:latin typeface="Calibri"/>
                <a:cs typeface="Calibri"/>
              </a:rPr>
              <a:t>ПО </a:t>
            </a:r>
            <a:r>
              <a:rPr sz="2000" b="1" spc="-20" dirty="0">
                <a:solidFill>
                  <a:srgbClr val="7030A0"/>
                </a:solidFill>
                <a:latin typeface="Calibri"/>
                <a:cs typeface="Calibri"/>
              </a:rPr>
              <a:t>СООТВЕТСТВУЮЩЕМЙ</a:t>
            </a:r>
            <a:r>
              <a:rPr sz="2000" b="1" spc="-55" dirty="0">
                <a:solidFill>
                  <a:srgbClr val="7030A0"/>
                </a:solidFill>
                <a:latin typeface="Calibri"/>
                <a:cs typeface="Calibri"/>
              </a:rPr>
              <a:t> </a:t>
            </a:r>
            <a:r>
              <a:rPr sz="2000" b="1" spc="-45" dirty="0" smtClean="0">
                <a:solidFill>
                  <a:srgbClr val="7030A0"/>
                </a:solidFill>
                <a:latin typeface="Calibri"/>
                <a:cs typeface="Calibri"/>
              </a:rPr>
              <a:t>КОДУ</a:t>
            </a:r>
            <a:r>
              <a:rPr lang="ru-RU" sz="2000" b="1" spc="-45" dirty="0" smtClean="0">
                <a:solidFill>
                  <a:srgbClr val="7030A0"/>
                </a:solidFill>
                <a:latin typeface="Calibri"/>
                <a:cs typeface="Calibri"/>
              </a:rPr>
              <a:t>!!!!!</a:t>
            </a:r>
            <a:endParaRPr sz="2000" dirty="0">
              <a:solidFill>
                <a:srgbClr val="7030A0"/>
              </a:solidFill>
              <a:latin typeface="Calibri"/>
              <a:cs typeface="Calibri"/>
            </a:endParaRPr>
          </a:p>
          <a:p>
            <a:pPr>
              <a:lnSpc>
                <a:spcPct val="100000"/>
              </a:lnSpc>
              <a:spcBef>
                <a:spcPts val="40"/>
              </a:spcBef>
            </a:pPr>
            <a:endParaRPr sz="2000" dirty="0">
              <a:latin typeface="Times New Roman"/>
              <a:cs typeface="Times New Roman"/>
            </a:endParaRPr>
          </a:p>
          <a:p>
            <a:pPr marL="13335" marR="5080" algn="just">
              <a:lnSpc>
                <a:spcPct val="100000"/>
              </a:lnSpc>
            </a:pPr>
            <a:r>
              <a:rPr sz="2000" dirty="0">
                <a:latin typeface="Calibri"/>
                <a:cs typeface="Calibri"/>
              </a:rPr>
              <a:t>В </a:t>
            </a:r>
            <a:r>
              <a:rPr sz="2000" spc="-5" dirty="0">
                <a:latin typeface="Calibri"/>
                <a:cs typeface="Calibri"/>
              </a:rPr>
              <a:t>графе </a:t>
            </a:r>
            <a:r>
              <a:rPr sz="2000" dirty="0">
                <a:latin typeface="Calibri"/>
                <a:cs typeface="Calibri"/>
              </a:rPr>
              <a:t>7 </a:t>
            </a:r>
            <a:r>
              <a:rPr sz="2000" spc="-10" dirty="0">
                <a:latin typeface="Calibri"/>
                <a:cs typeface="Calibri"/>
              </a:rPr>
              <a:t>указывается </a:t>
            </a:r>
            <a:r>
              <a:rPr sz="2000" b="1" spc="-10" dirty="0">
                <a:solidFill>
                  <a:srgbClr val="FF0000"/>
                </a:solidFill>
                <a:latin typeface="Calibri"/>
                <a:cs typeface="Calibri"/>
              </a:rPr>
              <a:t>стоимостный объем товаров </a:t>
            </a:r>
            <a:r>
              <a:rPr sz="2000" b="1" spc="-15" dirty="0">
                <a:solidFill>
                  <a:srgbClr val="FF0000"/>
                </a:solidFill>
                <a:latin typeface="Calibri"/>
                <a:cs typeface="Calibri"/>
              </a:rPr>
              <a:t>российского происхождения </a:t>
            </a:r>
            <a:r>
              <a:rPr sz="2000" dirty="0">
                <a:latin typeface="Calibri"/>
                <a:cs typeface="Calibri"/>
              </a:rPr>
              <a:t>(в </a:t>
            </a:r>
            <a:r>
              <a:rPr sz="2000" spc="-15" dirty="0">
                <a:latin typeface="Calibri"/>
                <a:cs typeface="Calibri"/>
              </a:rPr>
              <a:t>том </a:t>
            </a:r>
            <a:r>
              <a:rPr sz="2000" spc="-10" dirty="0">
                <a:latin typeface="Calibri"/>
                <a:cs typeface="Calibri"/>
              </a:rPr>
              <a:t>числе  товаров, </a:t>
            </a:r>
            <a:r>
              <a:rPr sz="2000" spc="-5" dirty="0">
                <a:latin typeface="Calibri"/>
                <a:cs typeface="Calibri"/>
              </a:rPr>
              <a:t>поставленных </a:t>
            </a:r>
            <a:r>
              <a:rPr sz="2000" spc="-10" dirty="0">
                <a:latin typeface="Calibri"/>
                <a:cs typeface="Calibri"/>
              </a:rPr>
              <a:t>при выполнении закупаемых </a:t>
            </a:r>
            <a:r>
              <a:rPr sz="2000" spc="-25" dirty="0">
                <a:latin typeface="Calibri"/>
                <a:cs typeface="Calibri"/>
              </a:rPr>
              <a:t>работ, </a:t>
            </a:r>
            <a:r>
              <a:rPr sz="2000" spc="-5" dirty="0">
                <a:latin typeface="Calibri"/>
                <a:cs typeface="Calibri"/>
              </a:rPr>
              <a:t>оказании </a:t>
            </a:r>
            <a:r>
              <a:rPr sz="2000" spc="-10" dirty="0">
                <a:latin typeface="Calibri"/>
                <a:cs typeface="Calibri"/>
              </a:rPr>
              <a:t>закупаемых услуг), </a:t>
            </a:r>
            <a:r>
              <a:rPr sz="2000" spc="-20" dirty="0">
                <a:latin typeface="Calibri"/>
                <a:cs typeface="Calibri"/>
              </a:rPr>
              <a:t>приемка  </a:t>
            </a:r>
            <a:r>
              <a:rPr sz="2000" spc="-10" dirty="0">
                <a:latin typeface="Calibri"/>
                <a:cs typeface="Calibri"/>
              </a:rPr>
              <a:t>которых </a:t>
            </a:r>
            <a:r>
              <a:rPr sz="2000" spc="-5" dirty="0">
                <a:latin typeface="Calibri"/>
                <a:cs typeface="Calibri"/>
              </a:rPr>
              <a:t>осуществлена </a:t>
            </a:r>
            <a:r>
              <a:rPr sz="2000" b="1" dirty="0">
                <a:solidFill>
                  <a:srgbClr val="FF0000"/>
                </a:solidFill>
                <a:latin typeface="Calibri"/>
                <a:cs typeface="Calibri"/>
              </a:rPr>
              <a:t>в </a:t>
            </a:r>
            <a:r>
              <a:rPr sz="2000" b="1" spc="-5" dirty="0">
                <a:solidFill>
                  <a:srgbClr val="FF0000"/>
                </a:solidFill>
                <a:latin typeface="Calibri"/>
                <a:cs typeface="Calibri"/>
              </a:rPr>
              <a:t>отчетном</a:t>
            </a:r>
            <a:r>
              <a:rPr sz="2000" b="1" spc="225" dirty="0">
                <a:solidFill>
                  <a:srgbClr val="FF0000"/>
                </a:solidFill>
                <a:latin typeface="Calibri"/>
                <a:cs typeface="Calibri"/>
              </a:rPr>
              <a:t> </a:t>
            </a:r>
            <a:r>
              <a:rPr sz="2000" b="1" spc="-5" dirty="0">
                <a:solidFill>
                  <a:srgbClr val="FF0000"/>
                </a:solidFill>
                <a:latin typeface="Calibri"/>
                <a:cs typeface="Calibri"/>
              </a:rPr>
              <a:t>месяце</a:t>
            </a:r>
            <a:r>
              <a:rPr sz="2000" spc="-5" dirty="0">
                <a:latin typeface="Calibri"/>
                <a:cs typeface="Calibri"/>
              </a:rPr>
              <a:t>.</a:t>
            </a:r>
            <a:endParaRPr sz="2000" dirty="0">
              <a:latin typeface="Calibri"/>
              <a:cs typeface="Calibri"/>
            </a:endParaRPr>
          </a:p>
          <a:p>
            <a:pPr>
              <a:lnSpc>
                <a:spcPct val="100000"/>
              </a:lnSpc>
              <a:spcBef>
                <a:spcPts val="40"/>
              </a:spcBef>
            </a:pPr>
            <a:endParaRPr sz="2000" dirty="0">
              <a:latin typeface="Times New Roman"/>
              <a:cs typeface="Times New Roman"/>
            </a:endParaRPr>
          </a:p>
          <a:p>
            <a:pPr marL="13335">
              <a:lnSpc>
                <a:spcPct val="100000"/>
              </a:lnSpc>
            </a:pPr>
            <a:r>
              <a:rPr sz="2000" b="1" spc="-10" dirty="0">
                <a:solidFill>
                  <a:srgbClr val="7030A0"/>
                </a:solidFill>
                <a:latin typeface="Calibri"/>
                <a:cs typeface="Calibri"/>
              </a:rPr>
              <a:t>СТОИМОСТЬ </a:t>
            </a:r>
            <a:r>
              <a:rPr sz="2000" b="1" spc="-25" dirty="0">
                <a:solidFill>
                  <a:srgbClr val="7030A0"/>
                </a:solidFill>
                <a:latin typeface="Calibri"/>
                <a:cs typeface="Calibri"/>
              </a:rPr>
              <a:t>ТОЛЬКО </a:t>
            </a:r>
            <a:r>
              <a:rPr sz="2000" b="1" spc="-20" dirty="0">
                <a:solidFill>
                  <a:srgbClr val="7030A0"/>
                </a:solidFill>
                <a:latin typeface="Calibri"/>
                <a:cs typeface="Calibri"/>
              </a:rPr>
              <a:t>ТОВАРОВ</a:t>
            </a:r>
            <a:r>
              <a:rPr sz="2000" b="1" spc="-100" dirty="0">
                <a:solidFill>
                  <a:srgbClr val="7030A0"/>
                </a:solidFill>
                <a:latin typeface="Calibri"/>
                <a:cs typeface="Calibri"/>
              </a:rPr>
              <a:t> </a:t>
            </a:r>
            <a:r>
              <a:rPr sz="2000" b="1" dirty="0" smtClean="0">
                <a:solidFill>
                  <a:srgbClr val="7030A0"/>
                </a:solidFill>
                <a:latin typeface="Calibri"/>
                <a:cs typeface="Calibri"/>
              </a:rPr>
              <a:t>РФ</a:t>
            </a:r>
            <a:r>
              <a:rPr lang="ru-RU" sz="2000" b="1" dirty="0" smtClean="0">
                <a:solidFill>
                  <a:srgbClr val="7030A0"/>
                </a:solidFill>
                <a:latin typeface="Calibri"/>
                <a:cs typeface="Calibri"/>
              </a:rPr>
              <a:t> !!!!</a:t>
            </a:r>
            <a:endParaRPr sz="2000" dirty="0">
              <a:solidFill>
                <a:srgbClr val="7030A0"/>
              </a:solidFill>
              <a:latin typeface="Calibri"/>
              <a:cs typeface="Calibri"/>
            </a:endParaRPr>
          </a:p>
        </p:txBody>
      </p:sp>
    </p:spTree>
    <p:extLst>
      <p:ext uri="{BB962C8B-B14F-4D97-AF65-F5344CB8AC3E}">
        <p14:creationId xmlns:p14="http://schemas.microsoft.com/office/powerpoint/2010/main" val="39256557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1066800"/>
            <a:ext cx="10363200" cy="4401205"/>
          </a:xfrm>
          <a:prstGeom prst="rect">
            <a:avLst/>
          </a:prstGeom>
        </p:spPr>
        <p:txBody>
          <a:bodyPr wrap="square">
            <a:spAutoFit/>
          </a:bodyPr>
          <a:lstStyle/>
          <a:p>
            <a:r>
              <a:rPr lang="ru-RU" sz="2000" dirty="0" smtClean="0">
                <a:solidFill>
                  <a:srgbClr val="000000"/>
                </a:solidFill>
              </a:rPr>
              <a:t>Часть 5 статьи 3 </a:t>
            </a:r>
          </a:p>
          <a:p>
            <a:r>
              <a:rPr lang="ru-RU" sz="2000" b="1" dirty="0" smtClean="0">
                <a:solidFill>
                  <a:srgbClr val="000000"/>
                </a:solidFill>
              </a:rPr>
              <a:t>Участником </a:t>
            </a:r>
            <a:r>
              <a:rPr lang="ru-RU" sz="2000" b="1" dirty="0">
                <a:solidFill>
                  <a:srgbClr val="000000"/>
                </a:solidFill>
              </a:rPr>
              <a:t>закупки </a:t>
            </a:r>
            <a:r>
              <a:rPr lang="ru-RU" sz="2000" b="1" dirty="0" smtClean="0">
                <a:solidFill>
                  <a:srgbClr val="000000"/>
                </a:solidFill>
              </a:rPr>
              <a:t>является:</a:t>
            </a:r>
          </a:p>
          <a:p>
            <a:r>
              <a:rPr lang="ru-RU" sz="2000" dirty="0" smtClean="0">
                <a:solidFill>
                  <a:srgbClr val="000000"/>
                </a:solidFill>
              </a:rPr>
              <a:t> - любое </a:t>
            </a:r>
            <a:r>
              <a:rPr lang="ru-RU" sz="2000" dirty="0">
                <a:solidFill>
                  <a:srgbClr val="000000"/>
                </a:solidFill>
              </a:rPr>
              <a:t>юридическое лицо или несколько юридических лиц, выступающих на стороне одного участника закупки, независимо от организационно-правовой формы, формы собственности, места нахождения и места происхождения капитала, </a:t>
            </a:r>
            <a:r>
              <a:rPr lang="ru-RU" sz="2000" i="1" u="sng" dirty="0">
                <a:solidFill>
                  <a:srgbClr val="000000"/>
                </a:solidFill>
              </a:rPr>
              <a:t>за исключением юридического лица, являющегося иностранным агентом в соответствии с Федеральным </a:t>
            </a:r>
            <a:r>
              <a:rPr lang="ru-RU" sz="2000" i="1" u="sng" dirty="0">
                <a:solidFill>
                  <a:srgbClr val="1A0DAB"/>
                </a:solidFill>
              </a:rPr>
              <a:t>законом</a:t>
            </a:r>
            <a:r>
              <a:rPr lang="ru-RU" sz="2000" i="1" u="sng" dirty="0">
                <a:solidFill>
                  <a:srgbClr val="000000"/>
                </a:solidFill>
              </a:rPr>
              <a:t> от 14 июля 2022 года N 255-ФЗ "О контроле за деятельностью лиц, находящихся под иностранным влиянием", либо </a:t>
            </a:r>
            <a:endParaRPr lang="ru-RU" sz="2000" i="1" u="sng" dirty="0" smtClean="0">
              <a:solidFill>
                <a:srgbClr val="000000"/>
              </a:solidFill>
            </a:endParaRPr>
          </a:p>
          <a:p>
            <a:r>
              <a:rPr lang="ru-RU" sz="2000" dirty="0" smtClean="0">
                <a:solidFill>
                  <a:srgbClr val="000000"/>
                </a:solidFill>
              </a:rPr>
              <a:t>любое </a:t>
            </a:r>
            <a:r>
              <a:rPr lang="ru-RU" sz="2000" dirty="0">
                <a:solidFill>
                  <a:srgbClr val="000000"/>
                </a:solidFill>
              </a:rPr>
              <a:t>физическое лицо или несколько физических лиц, выступающих на стороне одного участника закупки, в том числе индивидуальный предприниматель или несколько индивидуальных предпринимателей, выступающих на стороне одного участника закупки, </a:t>
            </a:r>
            <a:r>
              <a:rPr lang="ru-RU" sz="2000" i="1" dirty="0">
                <a:solidFill>
                  <a:srgbClr val="000000"/>
                </a:solidFill>
              </a:rPr>
              <a:t>за исключением физического лица, являющегося иностранным агентом в соответствии с Федеральным </a:t>
            </a:r>
            <a:r>
              <a:rPr lang="ru-RU" sz="2000" i="1" u="sng" dirty="0">
                <a:solidFill>
                  <a:srgbClr val="1A0DAB"/>
                </a:solidFill>
              </a:rPr>
              <a:t>законом</a:t>
            </a:r>
            <a:r>
              <a:rPr lang="ru-RU" sz="2000" i="1" dirty="0">
                <a:solidFill>
                  <a:srgbClr val="000000"/>
                </a:solidFill>
              </a:rPr>
              <a:t> от 14 июля 2022 года N 255-ФЗ "О контроле за деятельностью лиц, находящихся под иностранным влиянием</a:t>
            </a:r>
            <a:r>
              <a:rPr lang="ru-RU" sz="2000" dirty="0">
                <a:solidFill>
                  <a:srgbClr val="000000"/>
                </a:solidFill>
              </a:rPr>
              <a:t>".</a:t>
            </a:r>
            <a:endParaRPr lang="ru-RU" sz="2000" dirty="0"/>
          </a:p>
        </p:txBody>
      </p:sp>
    </p:spTree>
    <p:extLst>
      <p:ext uri="{BB962C8B-B14F-4D97-AF65-F5344CB8AC3E}">
        <p14:creationId xmlns:p14="http://schemas.microsoft.com/office/powerpoint/2010/main" val="3257717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0924" y="635812"/>
            <a:ext cx="9745896" cy="5632311"/>
          </a:xfrm>
          <a:prstGeom prst="rect">
            <a:avLst/>
          </a:prstGeom>
        </p:spPr>
        <p:txBody>
          <a:bodyPr wrap="square">
            <a:spAutoFit/>
          </a:bodyPr>
          <a:lstStyle/>
          <a:p>
            <a:r>
              <a:rPr lang="ru-RU" sz="2000" b="1" dirty="0">
                <a:solidFill>
                  <a:srgbClr val="7030A0"/>
                </a:solidFill>
              </a:rPr>
              <a:t>Реестр иностранных агентов </a:t>
            </a:r>
            <a:r>
              <a:rPr lang="ru-RU" sz="2000" dirty="0"/>
              <a:t>– это списки некоммерческих организаций, СМИ, объединений и физлиц, которые получают зарубежное финансирование и действуют в интересах другой страны или иностранных структур.</a:t>
            </a:r>
          </a:p>
          <a:p>
            <a:endParaRPr lang="ru-RU" sz="2000" dirty="0"/>
          </a:p>
          <a:p>
            <a:pPr marL="286493" indent="-286493">
              <a:buFont typeface="Arial" panose="020B0604020202020204" pitchFamily="34" charset="0"/>
              <a:buChar char="•"/>
            </a:pPr>
            <a:r>
              <a:rPr lang="ru-RU" sz="2000" b="1" dirty="0"/>
              <a:t>Реестр НКО, выполняющих функции иностранного агента </a:t>
            </a:r>
            <a:r>
              <a:rPr lang="ru-RU" sz="2000" dirty="0"/>
              <a:t>- </a:t>
            </a:r>
            <a:r>
              <a:rPr lang="en-US" sz="2000" dirty="0">
                <a:hlinkClick r:id="rId2"/>
              </a:rPr>
              <a:t>http://unro.minjust.ru/NKOForeignAgent.aspx</a:t>
            </a:r>
            <a:r>
              <a:rPr lang="ru-RU" sz="2000" dirty="0"/>
              <a:t> </a:t>
            </a:r>
          </a:p>
          <a:p>
            <a:pPr marL="286493" indent="-286493">
              <a:buFont typeface="Arial" panose="020B0604020202020204" pitchFamily="34" charset="0"/>
              <a:buChar char="•"/>
            </a:pPr>
            <a:endParaRPr lang="ru-RU" sz="2000" dirty="0"/>
          </a:p>
          <a:p>
            <a:pPr marL="286493" indent="-286493">
              <a:buFont typeface="Arial" panose="020B0604020202020204" pitchFamily="34" charset="0"/>
              <a:buChar char="•"/>
            </a:pPr>
            <a:r>
              <a:rPr lang="ru-RU" sz="2000" b="1" dirty="0">
                <a:solidFill>
                  <a:srgbClr val="4B69BF"/>
                </a:solidFill>
                <a:hlinkClick r:id="rId3"/>
              </a:rPr>
              <a:t>Реестр незарегистрированных общественных объединений, выполняющих функции иностранного агента</a:t>
            </a:r>
            <a:r>
              <a:rPr lang="ru-RU" sz="2000" b="1" dirty="0">
                <a:solidFill>
                  <a:srgbClr val="4B69BF"/>
                </a:solidFill>
              </a:rPr>
              <a:t> </a:t>
            </a:r>
            <a:r>
              <a:rPr lang="ru-RU" sz="2000" dirty="0">
                <a:solidFill>
                  <a:srgbClr val="4B69BF"/>
                </a:solidFill>
              </a:rPr>
              <a:t>- </a:t>
            </a:r>
            <a:r>
              <a:rPr lang="en-US" sz="2000" dirty="0">
                <a:solidFill>
                  <a:srgbClr val="4B69BF"/>
                </a:solidFill>
                <a:hlinkClick r:id="rId4"/>
              </a:rPr>
              <a:t>https://minjust.gov.ru/ru/pages/reestr-nezaregistrirovannyh-obshestvennyh-obedinenij-vypolnyayushih-funkcii-inostrannogo-agenta/</a:t>
            </a:r>
            <a:endParaRPr lang="ru-RU" sz="2000" dirty="0">
              <a:solidFill>
                <a:srgbClr val="4B69BF"/>
              </a:solidFill>
            </a:endParaRPr>
          </a:p>
          <a:p>
            <a:pPr marL="286493" indent="-286493">
              <a:buFont typeface="Arial" panose="020B0604020202020204" pitchFamily="34" charset="0"/>
              <a:buChar char="•"/>
            </a:pPr>
            <a:endParaRPr lang="ru-RU" sz="2000" dirty="0">
              <a:solidFill>
                <a:srgbClr val="4B69BF"/>
              </a:solidFill>
            </a:endParaRPr>
          </a:p>
          <a:p>
            <a:pPr marL="286493" indent="-286493">
              <a:buFont typeface="Arial" panose="020B0604020202020204" pitchFamily="34" charset="0"/>
              <a:buChar char="•"/>
            </a:pPr>
            <a:r>
              <a:rPr lang="ru-RU" sz="2000" dirty="0"/>
              <a:t>Реестр иностранных средств массовой информации, выполняющих функции иностранного агента - </a:t>
            </a:r>
            <a:r>
              <a:rPr lang="en-US" sz="2000" dirty="0">
                <a:hlinkClick r:id="rId5"/>
              </a:rPr>
              <a:t>https://minjust.gov.ru/ru/documents/7755/</a:t>
            </a:r>
            <a:r>
              <a:rPr lang="ru-RU" sz="2000" dirty="0"/>
              <a:t> </a:t>
            </a:r>
          </a:p>
          <a:p>
            <a:pPr marL="286493" indent="-286493">
              <a:buFont typeface="Arial" panose="020B0604020202020204" pitchFamily="34" charset="0"/>
              <a:buChar char="•"/>
            </a:pPr>
            <a:endParaRPr lang="ru-RU" sz="2000" dirty="0"/>
          </a:p>
          <a:p>
            <a:pPr marL="286493" indent="-286493">
              <a:buFont typeface="Arial" panose="020B0604020202020204" pitchFamily="34" charset="0"/>
              <a:buChar char="•"/>
            </a:pPr>
            <a:r>
              <a:rPr lang="ru-RU" sz="2000" dirty="0"/>
              <a:t>Список физических лиц, выполняющих функции иностранного агента - </a:t>
            </a:r>
            <a:r>
              <a:rPr lang="en-US" sz="2000" dirty="0">
                <a:hlinkClick r:id="rId6"/>
              </a:rPr>
              <a:t>https://minjust.gov.ru/ru/activity/directions/942/spisok-lic-vypolnyayushih-funkcii-inostrannogo-agenta/?hash=cfa8947a-b36e-447a-aca0-dcf06a53cf4d</a:t>
            </a:r>
            <a:r>
              <a:rPr lang="ru-RU" sz="2000" dirty="0"/>
              <a:t> </a:t>
            </a:r>
          </a:p>
        </p:txBody>
      </p:sp>
    </p:spTree>
    <p:extLst>
      <p:ext uri="{BB962C8B-B14F-4D97-AF65-F5344CB8AC3E}">
        <p14:creationId xmlns:p14="http://schemas.microsoft.com/office/powerpoint/2010/main" val="266765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a:spLocks noGrp="1"/>
          </p:cNvSpPr>
          <p:nvPr>
            <p:ph type="title"/>
          </p:nvPr>
        </p:nvSpPr>
        <p:spPr>
          <a:xfrm>
            <a:off x="3860801" y="251969"/>
            <a:ext cx="7890255" cy="677108"/>
          </a:xfrm>
          <a:prstGeom prst="rect">
            <a:avLst/>
          </a:prstGeom>
        </p:spPr>
        <p:txBody>
          <a:bodyPr vert="horz" wrap="square" lIns="0" tIns="0" rIns="0" bIns="0" rtlCol="0" anchor="t">
            <a:spAutoFit/>
          </a:bodyPr>
          <a:lstStyle/>
          <a:p>
            <a:pPr marL="16933">
              <a:lnSpc>
                <a:spcPct val="100000"/>
              </a:lnSpc>
              <a:tabLst>
                <a:tab pos="452955" algn="l"/>
              </a:tabLst>
            </a:pPr>
            <a:r>
              <a:rPr spc="-7" dirty="0"/>
              <a:t>1.	</a:t>
            </a:r>
            <a:r>
              <a:rPr dirty="0"/>
              <a:t>Сроки оплаты по</a:t>
            </a:r>
            <a:r>
              <a:rPr spc="-107" dirty="0"/>
              <a:t> </a:t>
            </a:r>
            <a:r>
              <a:rPr dirty="0"/>
              <a:t>договорам</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10" y="0"/>
            <a:ext cx="11308745" cy="6858000"/>
          </a:xfrm>
          <a:prstGeom prst="rect">
            <a:avLst/>
          </a:prstGeom>
        </p:spPr>
      </p:pic>
    </p:spTree>
    <p:extLst>
      <p:ext uri="{BB962C8B-B14F-4D97-AF65-F5344CB8AC3E}">
        <p14:creationId xmlns:p14="http://schemas.microsoft.com/office/powerpoint/2010/main" val="299635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5583883"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375" y="37123"/>
            <a:ext cx="6323835" cy="6858000"/>
          </a:xfrm>
          <a:prstGeom prst="rect">
            <a:avLst/>
          </a:prstGeom>
          <a:ln>
            <a:solidFill>
              <a:schemeClr val="accent1">
                <a:lumMod val="75000"/>
              </a:schemeClr>
            </a:solidFill>
          </a:ln>
        </p:spPr>
      </p:pic>
    </p:spTree>
    <p:extLst>
      <p:ext uri="{BB962C8B-B14F-4D97-AF65-F5344CB8AC3E}">
        <p14:creationId xmlns:p14="http://schemas.microsoft.com/office/powerpoint/2010/main" val="109036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7600" y="332001"/>
            <a:ext cx="10668000" cy="6001643"/>
          </a:xfrm>
          <a:prstGeom prst="rect">
            <a:avLst/>
          </a:prstGeom>
        </p:spPr>
        <p:txBody>
          <a:bodyPr wrap="square">
            <a:spAutoFit/>
          </a:bodyPr>
          <a:lstStyle/>
          <a:p>
            <a:r>
              <a:rPr lang="ru-RU" sz="1600" b="1" dirty="0">
                <a:solidFill>
                  <a:srgbClr val="7030A0"/>
                </a:solidFill>
              </a:rPr>
              <a:t>Перечни ТРУ: обоснование</a:t>
            </a:r>
          </a:p>
          <a:p>
            <a:endParaRPr lang="ru-RU" sz="1600" b="1" dirty="0">
              <a:solidFill>
                <a:srgbClr val="7030A0"/>
              </a:solidFill>
            </a:endParaRPr>
          </a:p>
          <a:p>
            <a:pPr marR="1120"/>
            <a:r>
              <a:rPr lang="ru-RU" sz="1600" dirty="0"/>
              <a:t>Установление сроков оплаты, отличных от сроков оплаты, предусмотренных частью 5.3 статьи 3 № 223-ФЗ, по отдельным видам товаров (работ, услуг) обосновано тем, что:</a:t>
            </a:r>
          </a:p>
          <a:p>
            <a:endParaRPr lang="ru-RU" sz="1600" dirty="0"/>
          </a:p>
          <a:p>
            <a:pPr marL="285744" marR="1131" indent="-285744">
              <a:buFont typeface="Arial" panose="020B0604020202020204" pitchFamily="34" charset="0"/>
              <a:buChar char="•"/>
            </a:pPr>
            <a:r>
              <a:rPr lang="ru-RU" sz="1600" dirty="0"/>
              <a:t>Указанные товары (работы, услуги) закупаются для исполнения государственного, муниципального контракта, договора, заключенного с юридическим или физическим лицом, и срок их оплаты зависит от поступления денежных средств от государственного (муниципального) заказчика, юридического, физического лица;</a:t>
            </a:r>
          </a:p>
          <a:p>
            <a:pPr marL="285744" marR="1120" indent="-285744">
              <a:buFont typeface="Arial" panose="020B0604020202020204" pitchFamily="34" charset="0"/>
              <a:buChar char="•"/>
            </a:pPr>
            <a:r>
              <a:rPr lang="ru-RU" sz="1600" dirty="0"/>
              <a:t>При отплате указанных товаров (работ, услуг) заказчик сталкивается с недостаточностью, несвоевременностью и (или) отсутствием финансирования;</a:t>
            </a:r>
          </a:p>
          <a:p>
            <a:pPr marL="285744" marR="1151" indent="-285744">
              <a:buFont typeface="Arial" panose="020B0604020202020204" pitchFamily="34" charset="0"/>
              <a:buChar char="•"/>
            </a:pPr>
            <a:r>
              <a:rPr lang="ru-RU" sz="1600" dirty="0"/>
              <a:t>При отплате указанных товаров (работ, услуг) у заказчика образуется кассовый разрыв – временная нехватка денежных средств, необходимых для ты указанных товаров (работ, услуг);</a:t>
            </a:r>
          </a:p>
          <a:p>
            <a:pPr marL="285744" marR="1151" indent="-285744">
              <a:buFont typeface="Arial" panose="020B0604020202020204" pitchFamily="34" charset="0"/>
              <a:buChar char="•"/>
            </a:pPr>
            <a:r>
              <a:rPr lang="ru-RU" sz="1600" dirty="0"/>
              <a:t>В отношении заказчика введены политические или экономические санкции 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и (или) введены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меры ограничительного характера;</a:t>
            </a:r>
          </a:p>
          <a:p>
            <a:pPr marL="285744" marR="1151" indent="-285744">
              <a:buFont typeface="Arial" panose="020B0604020202020204" pitchFamily="34" charset="0"/>
              <a:buChar char="•"/>
            </a:pPr>
            <a:r>
              <a:rPr lang="ru-RU" sz="1600" dirty="0"/>
              <a:t>Заказчик сталкивается с последствием введения политических или экономических санкций 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и (или) введения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 ограничительного характера;</a:t>
            </a:r>
          </a:p>
          <a:p>
            <a:pPr marL="285744" marR="1151" indent="-285744">
              <a:buFont typeface="Arial" panose="020B0604020202020204" pitchFamily="34" charset="0"/>
              <a:buChar char="•"/>
            </a:pPr>
            <a:endParaRPr lang="ru-RU" sz="1600" dirty="0"/>
          </a:p>
        </p:txBody>
      </p:sp>
    </p:spTree>
    <p:extLst>
      <p:ext uri="{BB962C8B-B14F-4D97-AF65-F5344CB8AC3E}">
        <p14:creationId xmlns:p14="http://schemas.microsoft.com/office/powerpoint/2010/main" val="143771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0800" y="140955"/>
            <a:ext cx="10668000" cy="1938992"/>
          </a:xfrm>
          <a:prstGeom prst="rect">
            <a:avLst/>
          </a:prstGeom>
          <a:ln>
            <a:solidFill>
              <a:srgbClr val="FF0000"/>
            </a:solidFill>
          </a:ln>
        </p:spPr>
        <p:txBody>
          <a:bodyPr wrap="square">
            <a:spAutoFit/>
          </a:bodyPr>
          <a:lstStyle/>
          <a:p>
            <a:r>
              <a:rPr lang="ru-RU" dirty="0">
                <a:latin typeface="Arial" panose="020B0604020202020204" pitchFamily="34" charset="0"/>
              </a:rPr>
              <a:t>ОАО «РЖД»</a:t>
            </a:r>
          </a:p>
          <a:p>
            <a:pPr marR="1171"/>
            <a:r>
              <a:rPr lang="ru-RU" dirty="0">
                <a:latin typeface="Arial" panose="020B0604020202020204" pitchFamily="34" charset="0"/>
              </a:rPr>
              <a:t>32</a:t>
            </a:r>
            <a:r>
              <a:rPr lang="ru-RU" sz="1051" baseline="30000" dirty="0">
                <a:latin typeface="Arial" panose="020B0604020202020204" pitchFamily="34" charset="0"/>
              </a:rPr>
              <a:t>1</a:t>
            </a:r>
            <a:r>
              <a:rPr lang="ru-RU" baseline="30000" dirty="0">
                <a:latin typeface="Arial" panose="020B0604020202020204" pitchFamily="34" charset="0"/>
              </a:rPr>
              <a:t>. В договорах, заключаемых заказчиком по результатам закупки товаров, работ, услуг для нужд ОАО «РЖД», применяются условия расчетов с учетом следующего:</a:t>
            </a:r>
          </a:p>
          <a:p>
            <a:pPr marR="1180"/>
            <a:r>
              <a:rPr lang="ru-RU" dirty="0">
                <a:latin typeface="Arial" panose="020B0604020202020204" pitchFamily="34" charset="0"/>
              </a:rPr>
              <a:t>1) срок окончательного расчета по договорам является предельным сроком оплаты обязательств, исчисляемым с момента получения от контрагента полного комплекта документов, предусмотренного условиями договора и необходимого для осуществления платежа. Стандартный срок окончательного расчета составляет до 60 календарных дней;</a:t>
            </a:r>
          </a:p>
        </p:txBody>
      </p:sp>
      <p:pic>
        <p:nvPicPr>
          <p:cNvPr id="3" name="Рисунок 2"/>
          <p:cNvPicPr>
            <a:picLocks noChangeAspect="1"/>
          </p:cNvPicPr>
          <p:nvPr/>
        </p:nvPicPr>
        <p:blipFill>
          <a:blip r:embed="rId2"/>
          <a:stretch>
            <a:fillRect/>
          </a:stretch>
        </p:blipFill>
        <p:spPr>
          <a:xfrm>
            <a:off x="1104900" y="3048000"/>
            <a:ext cx="10439400" cy="1946160"/>
          </a:xfrm>
          <a:prstGeom prst="rect">
            <a:avLst/>
          </a:prstGeom>
        </p:spPr>
      </p:pic>
      <p:sp>
        <p:nvSpPr>
          <p:cNvPr id="4" name="Прямоугольник 3"/>
          <p:cNvSpPr/>
          <p:nvPr/>
        </p:nvSpPr>
        <p:spPr>
          <a:xfrm>
            <a:off x="1009650" y="2289780"/>
            <a:ext cx="2298643" cy="369332"/>
          </a:xfrm>
          <a:prstGeom prst="rect">
            <a:avLst/>
          </a:prstGeom>
        </p:spPr>
        <p:txBody>
          <a:bodyPr wrap="none">
            <a:spAutoFit/>
          </a:bodyPr>
          <a:lstStyle/>
          <a:p>
            <a:r>
              <a:rPr lang="ru-RU" dirty="0">
                <a:solidFill>
                  <a:srgbClr val="000000"/>
                </a:solidFill>
                <a:latin typeface="Arial" panose="020B0604020202020204" pitchFamily="34" charset="0"/>
              </a:rPr>
              <a:t>АО «Почта России»</a:t>
            </a:r>
            <a:endParaRPr lang="ru-RU" dirty="0"/>
          </a:p>
        </p:txBody>
      </p:sp>
      <p:pic>
        <p:nvPicPr>
          <p:cNvPr id="5" name="Рисунок 4"/>
          <p:cNvPicPr>
            <a:picLocks noChangeAspect="1"/>
          </p:cNvPicPr>
          <p:nvPr/>
        </p:nvPicPr>
        <p:blipFill>
          <a:blip r:embed="rId3"/>
          <a:stretch>
            <a:fillRect/>
          </a:stretch>
        </p:blipFill>
        <p:spPr>
          <a:xfrm>
            <a:off x="1104901" y="4994160"/>
            <a:ext cx="8273881" cy="1653600"/>
          </a:xfrm>
          <a:prstGeom prst="rect">
            <a:avLst/>
          </a:prstGeom>
        </p:spPr>
      </p:pic>
    </p:spTree>
    <p:extLst>
      <p:ext uri="{BB962C8B-B14F-4D97-AF65-F5344CB8AC3E}">
        <p14:creationId xmlns:p14="http://schemas.microsoft.com/office/powerpoint/2010/main" val="190450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2400" y="57865"/>
            <a:ext cx="10515600" cy="4114844"/>
          </a:xfrm>
          <a:prstGeom prst="rect">
            <a:avLst/>
          </a:prstGeom>
        </p:spPr>
        <p:txBody>
          <a:bodyPr wrap="square">
            <a:spAutoFit/>
          </a:bodyPr>
          <a:lstStyle/>
          <a:p>
            <a:pPr marR="1151"/>
            <a:r>
              <a:rPr lang="ru-RU" sz="1867" b="1" dirty="0"/>
              <a:t>Возможные условия положения о закупках.</a:t>
            </a:r>
          </a:p>
          <a:p>
            <a:pPr marR="1151"/>
            <a:endParaRPr lang="ru-RU" sz="1867" dirty="0"/>
          </a:p>
          <a:p>
            <a:pPr marR="1151"/>
            <a:r>
              <a:rPr lang="ru-RU" sz="1867" dirty="0"/>
              <a:t>Заказчиком в соответствии с частью 5.4 статьи 3 № 223-ФЗ в настоящем Положении сформирован перечень отдельных видов товаров (работ, услуг) в разрезе кодов ОКПД 2, при осуществлении закупок которых могут применяться сроки оплаты, отличных от сроков оплаты, предусмотренных частью 5.3 статьи 3 № 223-ФЗ.</a:t>
            </a:r>
          </a:p>
          <a:p>
            <a:endParaRPr lang="ru-RU" sz="1867" dirty="0"/>
          </a:p>
          <a:p>
            <a:pPr marR="1131"/>
            <a:r>
              <a:rPr lang="ru-RU" sz="1867" dirty="0"/>
              <a:t>Указанные сроки оплаты, отличные от сроков оплаты, предусмотренных частью 5.3 статьи 3 № 223-ФЗ, не применяются в случае, </a:t>
            </a:r>
            <a:r>
              <a:rPr lang="ru-RU" sz="1867" b="1" dirty="0">
                <a:solidFill>
                  <a:srgbClr val="FF0000"/>
                </a:solidFill>
              </a:rPr>
              <a:t>если иной срок оплаты установлен законодательством Российской Федерации, Правительством Российской Федерации в целях обеспечения обороноспособности и безопасности государства.</a:t>
            </a:r>
          </a:p>
          <a:p>
            <a:endParaRPr lang="ru-RU" sz="1867" b="1" dirty="0"/>
          </a:p>
          <a:p>
            <a:r>
              <a:rPr lang="ru-RU" sz="1867" dirty="0"/>
              <a:t>Перечень отдельных видов товаров (работ, услуг), для которых установлены</a:t>
            </a:r>
          </a:p>
          <a:p>
            <a:r>
              <a:rPr lang="ru-RU" sz="1867" dirty="0"/>
              <a:t>увеличенные сроки оплаты, указание таких сроков и порядок их определения:</a:t>
            </a:r>
          </a:p>
        </p:txBody>
      </p:sp>
      <p:graphicFrame>
        <p:nvGraphicFramePr>
          <p:cNvPr id="3" name="Таблица 2"/>
          <p:cNvGraphicFramePr>
            <a:graphicFrameLocks noGrp="1"/>
          </p:cNvGraphicFramePr>
          <p:nvPr>
            <p:extLst/>
          </p:nvPr>
        </p:nvGraphicFramePr>
        <p:xfrm>
          <a:off x="1422400" y="4749800"/>
          <a:ext cx="9753600" cy="1737360"/>
        </p:xfrm>
        <a:graphic>
          <a:graphicData uri="http://schemas.openxmlformats.org/drawingml/2006/table">
            <a:tbl>
              <a:tblPr firstRow="1" bandRow="1">
                <a:tableStyleId>{5C22544A-7EE6-4342-B048-85BDC9FD1C3A}</a:tableStyleId>
              </a:tblPr>
              <a:tblGrid>
                <a:gridCol w="822960"/>
                <a:gridCol w="2194560"/>
                <a:gridCol w="2697480"/>
                <a:gridCol w="4038600"/>
              </a:tblGrid>
              <a:tr h="1737360">
                <a:tc>
                  <a:txBody>
                    <a:bodyPr/>
                    <a:lstStyle/>
                    <a:p>
                      <a:r>
                        <a:rPr lang="ru-RU" sz="1300" b="0" dirty="0" smtClean="0">
                          <a:solidFill>
                            <a:schemeClr val="tx1"/>
                          </a:solidFill>
                        </a:rPr>
                        <a:t>№ </a:t>
                      </a:r>
                      <a:endParaRPr lang="ru-RU"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300" b="0" dirty="0" smtClean="0">
                          <a:solidFill>
                            <a:schemeClr val="tx1"/>
                          </a:solidFill>
                        </a:rPr>
                        <a:t>Наименование товара</a:t>
                      </a:r>
                    </a:p>
                    <a:p>
                      <a:r>
                        <a:rPr lang="ru-RU" sz="1300" b="0" dirty="0" smtClean="0">
                          <a:solidFill>
                            <a:schemeClr val="tx1"/>
                          </a:solidFill>
                        </a:rPr>
                        <a:t>(работы, услуги)</a:t>
                      </a:r>
                      <a:endParaRPr lang="ru-RU"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900" b="0" i="0" u="none" strike="noStrike" kern="1200" baseline="0" dirty="0" smtClean="0">
                          <a:solidFill>
                            <a:schemeClr val="tx1"/>
                          </a:solidFill>
                          <a:latin typeface="+mn-lt"/>
                          <a:ea typeface="+mn-ea"/>
                          <a:cs typeface="+mn-cs"/>
                        </a:rPr>
                        <a:t>Срок оплаты, отличных от сроков оплаты, предусмотренных частью 5.3 статьи 3 № 223-ФЗ</a:t>
                      </a:r>
                      <a:endParaRPr lang="ru-RU"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900" b="0" i="0" u="none" strike="noStrike" kern="1200" baseline="0" dirty="0" smtClean="0">
                          <a:solidFill>
                            <a:schemeClr val="tx1"/>
                          </a:solidFill>
                          <a:latin typeface="+mn-lt"/>
                          <a:ea typeface="+mn-ea"/>
                          <a:cs typeface="+mn-cs"/>
                        </a:rPr>
                        <a:t>Обоснование применения сроков оплаты, отличных от сроков оплаты, предусмотренных частью 5.3 статьи 3 № 223-ФЗ	</a:t>
                      </a:r>
                      <a:endParaRPr lang="ru-RU"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240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2400" y="177801"/>
            <a:ext cx="10515600" cy="2554545"/>
          </a:xfrm>
          <a:prstGeom prst="rect">
            <a:avLst/>
          </a:prstGeom>
          <a:ln>
            <a:solidFill>
              <a:srgbClr val="FF0000"/>
            </a:solidFill>
          </a:ln>
        </p:spPr>
        <p:txBody>
          <a:bodyPr wrap="square">
            <a:spAutoFit/>
          </a:bodyPr>
          <a:lstStyle/>
          <a:p>
            <a:r>
              <a:rPr lang="ru-RU" sz="2000" dirty="0">
                <a:solidFill>
                  <a:srgbClr val="1F487C"/>
                </a:solidFill>
              </a:rPr>
              <a:t>Постановление Марийского УФАС от 11.07.2022 г. № 012/04/7.32.3-476/2022</a:t>
            </a:r>
          </a:p>
          <a:p>
            <a:endParaRPr lang="ru-RU" sz="2000" dirty="0">
              <a:solidFill>
                <a:srgbClr val="1F487C"/>
              </a:solidFill>
            </a:endParaRPr>
          </a:p>
          <a:p>
            <a:r>
              <a:rPr lang="ru-RU" sz="2000" dirty="0"/>
              <a:t>Размещено 10.06.2022 г.</a:t>
            </a:r>
          </a:p>
          <a:p>
            <a:r>
              <a:rPr lang="ru-RU" sz="2000" dirty="0"/>
              <a:t>Проект договора: срок оплаты в течение 10 календарных дней.</a:t>
            </a:r>
          </a:p>
          <a:p>
            <a:r>
              <a:rPr lang="ru-RU" sz="2000" dirty="0"/>
              <a:t>Следовательно, проект договора в части установления сроков оплаты не соответствуют частям 5.3 и 5.4 статьи 3 Закона о закупках.</a:t>
            </a:r>
          </a:p>
          <a:p>
            <a:r>
              <a:rPr lang="ru-RU" sz="2000" dirty="0"/>
              <a:t>ИТОГО: ч. 7 ст. 7.32.3 КоАП РФ – предупреждение (правонарушение признано</a:t>
            </a:r>
          </a:p>
          <a:p>
            <a:r>
              <a:rPr lang="ru-RU" sz="2000" dirty="0"/>
              <a:t>совершенным по неосторожности).</a:t>
            </a:r>
            <a:endParaRPr lang="ru-RU" sz="2000" dirty="0">
              <a:solidFill>
                <a:srgbClr val="1F487C"/>
              </a:solidFill>
            </a:endParaRPr>
          </a:p>
        </p:txBody>
      </p:sp>
      <p:sp>
        <p:nvSpPr>
          <p:cNvPr id="3" name="Прямоугольник 2"/>
          <p:cNvSpPr/>
          <p:nvPr/>
        </p:nvSpPr>
        <p:spPr>
          <a:xfrm>
            <a:off x="1422400" y="2998354"/>
            <a:ext cx="10515600" cy="3170099"/>
          </a:xfrm>
          <a:prstGeom prst="rect">
            <a:avLst/>
          </a:prstGeom>
          <a:ln>
            <a:solidFill>
              <a:srgbClr val="FF0000"/>
            </a:solidFill>
          </a:ln>
        </p:spPr>
        <p:txBody>
          <a:bodyPr wrap="square">
            <a:spAutoFit/>
          </a:bodyPr>
          <a:lstStyle/>
          <a:p>
            <a:r>
              <a:rPr lang="ru-RU" sz="2000" dirty="0">
                <a:solidFill>
                  <a:srgbClr val="1F487C"/>
                </a:solidFill>
              </a:rPr>
              <a:t>Решение Магаданского УФАС от 11.07.2022 г. № 01-10/1756</a:t>
            </a:r>
          </a:p>
          <a:p>
            <a:r>
              <a:rPr lang="ru-RU" sz="2000" dirty="0"/>
              <a:t>Размещено 20.06.2022 г.</a:t>
            </a:r>
          </a:p>
          <a:p>
            <a:r>
              <a:rPr lang="ru-RU" sz="2000" dirty="0"/>
              <a:t>Проект договора: срок оплаты выполненных работ – 300 дней.</a:t>
            </a:r>
          </a:p>
          <a:p>
            <a:r>
              <a:rPr lang="ru-RU" sz="2000" dirty="0"/>
              <a:t>Срок оплаты – не позднее 300 дней, был установлен ввиду потребности заказчика, вызванной </a:t>
            </a:r>
            <a:r>
              <a:rPr lang="ru-RU" sz="2000" b="1" dirty="0"/>
              <a:t>особенностями финансово-хозяйственной деятельности общества</a:t>
            </a:r>
            <a:r>
              <a:rPr lang="ru-RU" sz="2000" dirty="0"/>
              <a:t>.</a:t>
            </a:r>
          </a:p>
          <a:p>
            <a:r>
              <a:rPr lang="ru-RU" sz="2000" dirty="0"/>
              <a:t>НО ! В </a:t>
            </a:r>
            <a:r>
              <a:rPr lang="ru-RU" sz="2000" dirty="0" err="1"/>
              <a:t>ПоЗ</a:t>
            </a:r>
            <a:r>
              <a:rPr lang="ru-RU" sz="2000" dirty="0"/>
              <a:t> не установлен перечень ТРУ, при осуществлении закупок которых применяются иные сроки оплаты. Следовательно, при проведении рассматриваемой закупки </a:t>
            </a:r>
            <a:r>
              <a:rPr lang="ru-RU" sz="2000" b="1" dirty="0"/>
              <a:t>Заказчик не имел права установить </a:t>
            </a:r>
            <a:r>
              <a:rPr lang="ru-RU" sz="2000" dirty="0"/>
              <a:t>сроки оплаты, отличные от предусмотренных частью 5.3 статьи 3 № 223-ФЗ, то есть, не более семи рабочих дней с даты приемки выполненных работ.</a:t>
            </a:r>
          </a:p>
          <a:p>
            <a:r>
              <a:rPr lang="ru-RU" sz="2000" dirty="0"/>
              <a:t>В действиях Заказчика установлено нарушение части 5.3 статьи 3 № 223-ФЗ.</a:t>
            </a:r>
          </a:p>
        </p:txBody>
      </p:sp>
    </p:spTree>
    <p:extLst>
      <p:ext uri="{BB962C8B-B14F-4D97-AF65-F5344CB8AC3E}">
        <p14:creationId xmlns:p14="http://schemas.microsoft.com/office/powerpoint/2010/main" val="1369386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533400"/>
            <a:ext cx="10783613" cy="6032421"/>
          </a:xfrm>
          <a:prstGeom prst="rect">
            <a:avLst/>
          </a:prstGeom>
        </p:spPr>
        <p:txBody>
          <a:bodyPr wrap="square">
            <a:spAutoFit/>
          </a:bodyPr>
          <a:lstStyle/>
          <a:p>
            <a:r>
              <a:rPr lang="ru-RU" sz="2200" b="1" dirty="0">
                <a:solidFill>
                  <a:srgbClr val="000000"/>
                </a:solidFill>
              </a:rPr>
              <a:t>Сократили сроки оплаты договоров</a:t>
            </a:r>
          </a:p>
          <a:p>
            <a:endParaRPr lang="ru-RU" sz="2000" i="1" dirty="0">
              <a:solidFill>
                <a:srgbClr val="000000"/>
              </a:solidFill>
            </a:endParaRPr>
          </a:p>
          <a:p>
            <a:r>
              <a:rPr lang="ru-RU" sz="2000" i="1" dirty="0"/>
              <a:t>Федеральный закон от 16.04.2022 N 104-ФЗ</a:t>
            </a:r>
          </a:p>
          <a:p>
            <a:endParaRPr lang="ru-RU" sz="2000" b="1" dirty="0" smtClean="0">
              <a:solidFill>
                <a:srgbClr val="0070C0"/>
              </a:solidFill>
              <a:cs typeface="Roboto" panose="020B0604020202020204" charset="0"/>
            </a:endParaRPr>
          </a:p>
          <a:p>
            <a:r>
              <a:rPr lang="ru-RU" sz="2000" dirty="0" smtClean="0">
                <a:cs typeface="Roboto" panose="020B0604020202020204" charset="0"/>
              </a:rPr>
              <a:t> </a:t>
            </a:r>
            <a:r>
              <a:rPr lang="ru-RU" sz="2000" dirty="0">
                <a:cs typeface="Roboto" panose="020B0604020202020204" charset="0"/>
              </a:rPr>
              <a:t>Срок оплаты заказчиком поставленного товара, выполненной работы (ее результатов), оказанной услуги должен составлять </a:t>
            </a:r>
            <a:r>
              <a:rPr lang="ru-RU" sz="2000" b="1" u="sng" dirty="0">
                <a:solidFill>
                  <a:srgbClr val="7030A0"/>
                </a:solidFill>
                <a:cs typeface="Roboto" panose="020B0604020202020204" charset="0"/>
              </a:rPr>
              <a:t>не более семи рабочих дней </a:t>
            </a:r>
            <a:r>
              <a:rPr lang="ru-RU" sz="2000" dirty="0">
                <a:cs typeface="Roboto" panose="020B0604020202020204" charset="0"/>
              </a:rPr>
              <a:t>с даты приемки поставленного товара, выполненной работы (ее результатов), оказанной </a:t>
            </a:r>
            <a:r>
              <a:rPr lang="ru-RU" sz="2000" dirty="0" smtClean="0">
                <a:cs typeface="Roboto" panose="020B0604020202020204" charset="0"/>
              </a:rPr>
              <a:t>услуги (</a:t>
            </a:r>
            <a:r>
              <a:rPr lang="ru-RU" sz="2000" dirty="0" smtClean="0">
                <a:solidFill>
                  <a:srgbClr val="FF0000"/>
                </a:solidFill>
                <a:cs typeface="Roboto" panose="020B0604020202020204" charset="0"/>
              </a:rPr>
              <a:t>это дата подписания документа о приемке</a:t>
            </a:r>
            <a:r>
              <a:rPr lang="ru-RU" sz="2000" dirty="0" smtClean="0">
                <a:cs typeface="Roboto" panose="020B0604020202020204" charset="0"/>
              </a:rPr>
              <a:t>), </a:t>
            </a:r>
          </a:p>
          <a:p>
            <a:r>
              <a:rPr lang="ru-RU" sz="2000" dirty="0" smtClean="0">
                <a:cs typeface="Roboto" panose="020B0604020202020204" charset="0"/>
              </a:rPr>
              <a:t>Исключения –</a:t>
            </a:r>
          </a:p>
          <a:p>
            <a:pPr marL="342900" indent="-342900">
              <a:buFontTx/>
              <a:buChar char="-"/>
            </a:pPr>
            <a:r>
              <a:rPr lang="ru-RU" sz="2000" dirty="0" smtClean="0">
                <a:cs typeface="Roboto" panose="020B0604020202020204" charset="0"/>
              </a:rPr>
              <a:t>иной </a:t>
            </a:r>
            <a:r>
              <a:rPr lang="ru-RU" sz="2000" dirty="0">
                <a:cs typeface="Roboto" panose="020B0604020202020204" charset="0"/>
              </a:rPr>
              <a:t>срок оплаты установлен законодательством </a:t>
            </a:r>
            <a:r>
              <a:rPr lang="ru-RU" sz="2000" dirty="0" smtClean="0">
                <a:cs typeface="Roboto" panose="020B0604020202020204" charset="0"/>
              </a:rPr>
              <a:t>РФ, </a:t>
            </a:r>
            <a:r>
              <a:rPr lang="ru-RU" sz="2000" dirty="0">
                <a:cs typeface="Roboto" panose="020B0604020202020204" charset="0"/>
              </a:rPr>
              <a:t>Правительством </a:t>
            </a:r>
            <a:r>
              <a:rPr lang="ru-RU" sz="2000" dirty="0" smtClean="0">
                <a:cs typeface="Roboto" panose="020B0604020202020204" charset="0"/>
              </a:rPr>
              <a:t>РФ в </a:t>
            </a:r>
            <a:r>
              <a:rPr lang="ru-RU" sz="2000" dirty="0">
                <a:cs typeface="Roboto" panose="020B0604020202020204" charset="0"/>
              </a:rPr>
              <a:t>целях обеспечения обороноспособности и безопасности государства, </a:t>
            </a:r>
            <a:endParaRPr lang="ru-RU" sz="2000" dirty="0" smtClean="0">
              <a:cs typeface="Roboto" panose="020B0604020202020204" charset="0"/>
            </a:endParaRPr>
          </a:p>
          <a:p>
            <a:pPr marL="342900" indent="-342900">
              <a:buFontTx/>
              <a:buChar char="-"/>
            </a:pPr>
            <a:r>
              <a:rPr lang="ru-RU" sz="2000" b="1" u="sng" dirty="0" smtClean="0">
                <a:solidFill>
                  <a:srgbClr val="0070C0"/>
                </a:solidFill>
                <a:cs typeface="Roboto" panose="020B0604020202020204" charset="0"/>
              </a:rPr>
              <a:t>иной </a:t>
            </a:r>
            <a:r>
              <a:rPr lang="ru-RU" sz="2000" b="1" u="sng" dirty="0">
                <a:solidFill>
                  <a:srgbClr val="0070C0"/>
                </a:solidFill>
                <a:cs typeface="Roboto" panose="020B0604020202020204" charset="0"/>
              </a:rPr>
              <a:t>срок оплаты установлен заказчиком в положении о закупке</a:t>
            </a:r>
            <a:r>
              <a:rPr lang="ru-RU" sz="2000" b="1" u="sng" dirty="0" smtClean="0">
                <a:solidFill>
                  <a:srgbClr val="0070C0"/>
                </a:solidFill>
                <a:cs typeface="Roboto" panose="020B0604020202020204" charset="0"/>
              </a:rPr>
              <a:t>.</a:t>
            </a:r>
          </a:p>
          <a:p>
            <a:pPr marL="342900" indent="-342900">
              <a:buFontTx/>
              <a:buChar char="-"/>
            </a:pPr>
            <a:endParaRPr lang="ru-RU" sz="2000" dirty="0" smtClean="0">
              <a:cs typeface="Roboto" panose="020B0604020202020204" charset="0"/>
            </a:endParaRPr>
          </a:p>
          <a:p>
            <a:r>
              <a:rPr lang="ru-RU" sz="2000" b="1" dirty="0">
                <a:solidFill>
                  <a:srgbClr val="0070C0"/>
                </a:solidFill>
                <a:cs typeface="Roboto" panose="020B0604020202020204" charset="0"/>
              </a:rPr>
              <a:t>Часть </a:t>
            </a:r>
            <a:r>
              <a:rPr lang="ru-RU" sz="2000" b="1" dirty="0" smtClean="0">
                <a:solidFill>
                  <a:srgbClr val="0070C0"/>
                </a:solidFill>
                <a:cs typeface="Roboto" panose="020B0604020202020204" charset="0"/>
              </a:rPr>
              <a:t>5.4 </a:t>
            </a:r>
            <a:r>
              <a:rPr lang="ru-RU" sz="2000" b="1" dirty="0">
                <a:solidFill>
                  <a:srgbClr val="0070C0"/>
                </a:solidFill>
                <a:cs typeface="Roboto" panose="020B0604020202020204" charset="0"/>
              </a:rPr>
              <a:t>статьи 3 закона</a:t>
            </a:r>
          </a:p>
          <a:p>
            <a:r>
              <a:rPr lang="ru-RU" sz="2000" dirty="0" smtClean="0">
                <a:cs typeface="Roboto" panose="020B0604020202020204" charset="0"/>
              </a:rPr>
              <a:t>При </a:t>
            </a:r>
            <a:r>
              <a:rPr lang="ru-RU" sz="2000" dirty="0">
                <a:cs typeface="Roboto" panose="020B0604020202020204" charset="0"/>
              </a:rPr>
              <a:t>установлении заказчиком сроков оплаты, отличных от сроков оплаты, предусмотренных частью </a:t>
            </a:r>
            <a:r>
              <a:rPr lang="ru-RU" sz="2000" dirty="0" smtClean="0">
                <a:cs typeface="Roboto" panose="020B0604020202020204" charset="0"/>
              </a:rPr>
              <a:t>5.3 статьи 3 закона, </a:t>
            </a:r>
            <a:r>
              <a:rPr lang="ru-RU" sz="2000" u="sng" dirty="0">
                <a:solidFill>
                  <a:srgbClr val="0070C0"/>
                </a:solidFill>
                <a:cs typeface="Roboto" panose="020B0604020202020204" charset="0"/>
              </a:rPr>
              <a:t>в положение о закупке включаются конкретные сроки оплаты и (или) порядок определения таких сроков</a:t>
            </a:r>
            <a:r>
              <a:rPr lang="ru-RU" sz="2000" dirty="0">
                <a:cs typeface="Roboto" panose="020B0604020202020204" charset="0"/>
              </a:rPr>
              <a:t>, а также устанавливается перечень товаров, работ, услуг, при осуществлении закупок которых применяются такие сроки оплаты.</a:t>
            </a:r>
            <a:endParaRPr lang="ru-RU" sz="2000" dirty="0" smtClean="0">
              <a:cs typeface="Roboto" panose="020B0604020202020204" charset="0"/>
            </a:endParaRPr>
          </a:p>
          <a:p>
            <a:pPr algn="r"/>
            <a:r>
              <a:rPr lang="ru-RU" sz="2000" b="1" dirty="0">
                <a:solidFill>
                  <a:srgbClr val="7030A0"/>
                </a:solidFill>
                <a:cs typeface="Roboto" panose="020B0604020202020204" charset="0"/>
              </a:rPr>
              <a:t>часть </a:t>
            </a:r>
            <a:r>
              <a:rPr lang="ru-RU" sz="2000" b="1" dirty="0" smtClean="0">
                <a:solidFill>
                  <a:srgbClr val="7030A0"/>
                </a:solidFill>
                <a:cs typeface="Roboto" panose="020B0604020202020204" charset="0"/>
              </a:rPr>
              <a:t>5.3,  5.4  введена </a:t>
            </a:r>
            <a:r>
              <a:rPr lang="ru-RU" sz="2000" b="1" dirty="0">
                <a:solidFill>
                  <a:srgbClr val="7030A0"/>
                </a:solidFill>
                <a:cs typeface="Roboto" panose="020B0604020202020204" charset="0"/>
              </a:rPr>
              <a:t>Федеральным законом от 16.04.2022 N 104-ФЗ</a:t>
            </a:r>
          </a:p>
        </p:txBody>
      </p:sp>
      <p:sp>
        <p:nvSpPr>
          <p:cNvPr id="3" name="Прямоугольник 2"/>
          <p:cNvSpPr/>
          <p:nvPr/>
        </p:nvSpPr>
        <p:spPr>
          <a:xfrm>
            <a:off x="9255449" y="-16042"/>
            <a:ext cx="2924519" cy="430887"/>
          </a:xfrm>
          <a:prstGeom prst="rect">
            <a:avLst/>
          </a:prstGeom>
          <a:solidFill>
            <a:srgbClr val="00B0F0"/>
          </a:solidFill>
        </p:spPr>
        <p:txBody>
          <a:bodyPr wrap="none">
            <a:spAutoFit/>
          </a:bodyPr>
          <a:lstStyle/>
          <a:p>
            <a:r>
              <a:rPr lang="ru-RU" sz="2200" b="1" dirty="0">
                <a:solidFill>
                  <a:schemeClr val="bg1"/>
                </a:solidFill>
              </a:rPr>
              <a:t>С 16 апреля 2022 года </a:t>
            </a:r>
          </a:p>
        </p:txBody>
      </p:sp>
    </p:spTree>
    <p:extLst>
      <p:ext uri="{BB962C8B-B14F-4D97-AF65-F5344CB8AC3E}">
        <p14:creationId xmlns:p14="http://schemas.microsoft.com/office/powerpoint/2010/main" val="232892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0" y="279400"/>
            <a:ext cx="10668000" cy="5755422"/>
          </a:xfrm>
          <a:prstGeom prst="rect">
            <a:avLst/>
          </a:prstGeom>
        </p:spPr>
        <p:txBody>
          <a:bodyPr wrap="square">
            <a:spAutoFit/>
          </a:bodyPr>
          <a:lstStyle/>
          <a:p>
            <a:r>
              <a:rPr lang="ru-RU" sz="1600" b="1" dirty="0">
                <a:solidFill>
                  <a:srgbClr val="000000"/>
                </a:solidFill>
              </a:rPr>
              <a:t>Нужно привести положение о закупке в соответствие с изменениями 223-ФЗ</a:t>
            </a:r>
          </a:p>
          <a:p>
            <a:r>
              <a:rPr lang="ru-RU" sz="1600" b="1" dirty="0">
                <a:solidFill>
                  <a:srgbClr val="222222"/>
                </a:solidFill>
                <a:cs typeface="Roboto" panose="020B0604020202020204" charset="0"/>
              </a:rPr>
              <a:t>В положение о закупке включают:</a:t>
            </a:r>
          </a:p>
          <a:p>
            <a:endParaRPr lang="ru-RU" sz="1600" dirty="0">
              <a:solidFill>
                <a:srgbClr val="222222"/>
              </a:solidFill>
              <a:cs typeface="Roboto" panose="020B0604020202020204" charset="0"/>
            </a:endParaRPr>
          </a:p>
          <a:p>
            <a:pPr>
              <a:buFont typeface="Arial" panose="020B0604020202020204" pitchFamily="34" charset="0"/>
              <a:buChar char="•"/>
            </a:pPr>
            <a:r>
              <a:rPr lang="ru-RU" sz="1600" dirty="0">
                <a:cs typeface="Roboto" panose="020B0604020202020204" charset="0"/>
              </a:rPr>
              <a:t>перечень товаров, работ, услуг, который заказчик оплатит позже семи рабочих дней (</a:t>
            </a:r>
            <a:r>
              <a:rPr lang="ru-RU" sz="1600" b="1" dirty="0">
                <a:solidFill>
                  <a:srgbClr val="000000"/>
                </a:solidFill>
              </a:rPr>
              <a:t>Иной срок оплаты по перечням ТРУ в </a:t>
            </a:r>
            <a:r>
              <a:rPr lang="ru-RU" sz="1600" b="1" dirty="0" err="1">
                <a:solidFill>
                  <a:srgbClr val="000000"/>
                </a:solidFill>
              </a:rPr>
              <a:t>ПоЗ</a:t>
            </a:r>
            <a:r>
              <a:rPr lang="ru-RU" sz="1600" b="1" dirty="0">
                <a:solidFill>
                  <a:srgbClr val="000000"/>
                </a:solidFill>
              </a:rPr>
              <a:t> должен быть обоснован заказчиком)</a:t>
            </a:r>
          </a:p>
          <a:p>
            <a:pPr>
              <a:buFont typeface="Arial" panose="020B0604020202020204" pitchFamily="34" charset="0"/>
              <a:buChar char="•"/>
            </a:pPr>
            <a:r>
              <a:rPr lang="ru-RU" sz="1600" dirty="0">
                <a:cs typeface="Roboto" panose="020B0604020202020204" charset="0"/>
              </a:rPr>
              <a:t>порядок определения иного срока оплаты </a:t>
            </a:r>
            <a:r>
              <a:rPr lang="ru-RU" sz="1600" dirty="0">
                <a:solidFill>
                  <a:srgbClr val="222222"/>
                </a:solidFill>
                <a:cs typeface="Roboto" panose="020B0604020202020204" charset="0"/>
              </a:rPr>
              <a:t>(</a:t>
            </a:r>
            <a:r>
              <a:rPr lang="ru-RU" sz="1600" dirty="0">
                <a:solidFill>
                  <a:srgbClr val="01745C"/>
                </a:solidFill>
                <a:cs typeface="Roboto" panose="020B0604020202020204" charset="0"/>
              </a:rPr>
              <a:t>подп. «а» п. 1 ст. 1 Закона от 16.04.2022 № 104-ФЗ</a:t>
            </a:r>
            <a:r>
              <a:rPr lang="ru-RU" sz="1600" dirty="0">
                <a:solidFill>
                  <a:srgbClr val="222222"/>
                </a:solidFill>
                <a:cs typeface="Roboto" panose="020B0604020202020204" charset="0"/>
              </a:rPr>
              <a:t>).</a:t>
            </a:r>
          </a:p>
          <a:p>
            <a:r>
              <a:rPr lang="ru-RU" sz="1600" dirty="0">
                <a:cs typeface="Roboto" panose="020B0604020202020204" charset="0"/>
              </a:rPr>
              <a:t>Что это за порядок – непонятно. Возможно конкретные сроки, возможна детализация по видам закупок или видам товаров, работ, услуг</a:t>
            </a:r>
          </a:p>
          <a:p>
            <a:pPr>
              <a:buFont typeface="Arial" panose="020B0604020202020204" pitchFamily="34" charset="0"/>
              <a:buChar char="•"/>
            </a:pPr>
            <a:r>
              <a:rPr lang="ru-RU" sz="1600" dirty="0">
                <a:cs typeface="Roboto" panose="020B0604020202020204" charset="0"/>
              </a:rPr>
              <a:t>правила и размер авансирования,</a:t>
            </a:r>
          </a:p>
          <a:p>
            <a:pPr>
              <a:buFont typeface="Arial" panose="020B0604020202020204" pitchFamily="34" charset="0"/>
              <a:buChar char="•"/>
            </a:pPr>
            <a:r>
              <a:rPr lang="ru-RU" sz="1600" dirty="0">
                <a:cs typeface="Roboto" panose="020B0604020202020204" charset="0"/>
              </a:rPr>
              <a:t>возможность поэтапной оплаты.</a:t>
            </a:r>
          </a:p>
          <a:p>
            <a:pPr>
              <a:buFont typeface="Arial" panose="020B0604020202020204" pitchFamily="34" charset="0"/>
              <a:buChar char="•"/>
            </a:pPr>
            <a:endParaRPr lang="ru-RU" sz="1600" dirty="0">
              <a:solidFill>
                <a:srgbClr val="222222"/>
              </a:solidFill>
              <a:cs typeface="Roboto" panose="020B0604020202020204" charset="0"/>
            </a:endParaRPr>
          </a:p>
          <a:p>
            <a:r>
              <a:rPr lang="ru-RU" sz="1600" dirty="0">
                <a:solidFill>
                  <a:srgbClr val="7030A0"/>
                </a:solidFill>
                <a:cs typeface="Roboto" panose="020B0604020202020204" charset="0"/>
              </a:rPr>
              <a:t>Срок в семь рабочих дней </a:t>
            </a:r>
            <a:r>
              <a:rPr lang="ru-RU" sz="1600" dirty="0">
                <a:cs typeface="Roboto" panose="020B0604020202020204" charset="0"/>
              </a:rPr>
              <a:t>действует и в договорах с СМСП и </a:t>
            </a:r>
            <a:r>
              <a:rPr lang="ru-RU" sz="1600" dirty="0" err="1">
                <a:cs typeface="Roboto" panose="020B0604020202020204" charset="0"/>
              </a:rPr>
              <a:t>самозанятым</a:t>
            </a:r>
            <a:r>
              <a:rPr lang="ru-RU" sz="1600" dirty="0">
                <a:cs typeface="Roboto" panose="020B0604020202020204" charset="0"/>
              </a:rPr>
              <a:t>. Срок отсчитывайте со </a:t>
            </a:r>
            <a:r>
              <a:rPr lang="ru-RU" sz="1600" i="1" dirty="0">
                <a:cs typeface="Roboto" panose="020B0604020202020204" charset="0"/>
              </a:rPr>
              <a:t>дня подписания заказчиком документа о приемке поставленного товара (выполненной работы, оказанной услуги) по договору (отдельному этапу договора).</a:t>
            </a:r>
          </a:p>
          <a:p>
            <a:r>
              <a:rPr lang="ru-RU" sz="1600" dirty="0">
                <a:solidFill>
                  <a:srgbClr val="7030A0"/>
                </a:solidFill>
                <a:cs typeface="Roboto" panose="020B0604020202020204" charset="0"/>
              </a:rPr>
              <a:t> (п. 14.3, 28, 32.1 </a:t>
            </a:r>
            <a:r>
              <a:rPr lang="ru-RU" sz="1600" dirty="0">
                <a:cs typeface="Roboto" panose="020B0604020202020204" charset="0"/>
              </a:rPr>
              <a:t>постановления от 11.12.2014 № 1352).</a:t>
            </a:r>
          </a:p>
          <a:p>
            <a:r>
              <a:rPr lang="ru-RU" sz="1600" b="1" dirty="0">
                <a:solidFill>
                  <a:srgbClr val="222222"/>
                </a:solidFill>
                <a:cs typeface="Roboto" panose="020B0604020202020204" charset="0"/>
              </a:rPr>
              <a:t>Итого:</a:t>
            </a:r>
          </a:p>
          <a:p>
            <a:pPr marL="285744" indent="-285744">
              <a:buFontTx/>
              <a:buChar char="-"/>
            </a:pPr>
            <a:r>
              <a:rPr lang="ru-RU" sz="1600" dirty="0">
                <a:solidFill>
                  <a:srgbClr val="222222"/>
                </a:solidFill>
                <a:cs typeface="Roboto" panose="020B0604020202020204" charset="0"/>
              </a:rPr>
              <a:t>Всегда 7 рабочих дней по договорам с СМСП (на общих основания и победитель СМСП, непосредственно у СМСП, привлечение СМСП),</a:t>
            </a:r>
          </a:p>
          <a:p>
            <a:pPr marL="285744" indent="-285744">
              <a:buFontTx/>
              <a:buChar char="-"/>
            </a:pPr>
            <a:r>
              <a:rPr lang="ru-RU" sz="1600" dirty="0">
                <a:solidFill>
                  <a:srgbClr val="222222"/>
                </a:solidFill>
                <a:cs typeface="Roboto" panose="020B0604020202020204" charset="0"/>
              </a:rPr>
              <a:t>Срок по Положению о закупке. </a:t>
            </a:r>
            <a:r>
              <a:rPr lang="ru-RU" sz="1600" u="sng" dirty="0">
                <a:solidFill>
                  <a:srgbClr val="0070C0"/>
                </a:solidFill>
                <a:cs typeface="Roboto" panose="020B0604020202020204" charset="0"/>
              </a:rPr>
              <a:t>Исключение – если товар в вашем перечне, но поставщик СМСП, то также будет 7 рабочих дней. Тут работает правило Постановления № 1352,</a:t>
            </a:r>
          </a:p>
          <a:p>
            <a:pPr marL="285744" indent="-285744">
              <a:buFontTx/>
              <a:buChar char="-"/>
            </a:pPr>
            <a:r>
              <a:rPr lang="ru-RU" sz="1600" dirty="0">
                <a:cs typeface="Roboto" panose="020B0604020202020204" charset="0"/>
              </a:rPr>
              <a:t>срок оплаты установлен законодательством РФ, Правительством РФ в целях обеспечения обороноспособности и безопасности государства (</a:t>
            </a:r>
            <a:r>
              <a:rPr lang="ru-RU" sz="1600" dirty="0"/>
              <a:t>Постановление от 04.05.2012 N 442 – электроэнергия)</a:t>
            </a:r>
            <a:r>
              <a:rPr lang="ru-RU" sz="1600" dirty="0">
                <a:cs typeface="Roboto" panose="020B0604020202020204" charset="0"/>
              </a:rPr>
              <a:t>, </a:t>
            </a:r>
          </a:p>
          <a:p>
            <a:pPr marL="285744" indent="-285744">
              <a:buFontTx/>
              <a:buChar char="-"/>
            </a:pPr>
            <a:r>
              <a:rPr lang="ru-RU" sz="1600" dirty="0">
                <a:cs typeface="Roboto" panose="020B0604020202020204" charset="0"/>
              </a:rPr>
              <a:t>7 рабочих дней – что не указано в Положении о закупке, прочих постановлениях и не СМСП.</a:t>
            </a:r>
          </a:p>
        </p:txBody>
      </p:sp>
    </p:spTree>
    <p:extLst>
      <p:ext uri="{BB962C8B-B14F-4D97-AF65-F5344CB8AC3E}">
        <p14:creationId xmlns:p14="http://schemas.microsoft.com/office/powerpoint/2010/main" val="2759182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40806" y="0"/>
            <a:ext cx="2251194" cy="430887"/>
          </a:xfrm>
          <a:prstGeom prst="rect">
            <a:avLst/>
          </a:prstGeom>
          <a:solidFill>
            <a:srgbClr val="00B0F0"/>
          </a:solidFill>
        </p:spPr>
        <p:txBody>
          <a:bodyPr wrap="none">
            <a:spAutoFit/>
          </a:bodyPr>
          <a:lstStyle/>
          <a:p>
            <a:r>
              <a:rPr lang="ru-RU" sz="2200" b="1" dirty="0">
                <a:solidFill>
                  <a:schemeClr val="bg1"/>
                </a:solidFill>
              </a:rPr>
              <a:t>С 18 апреля 2022</a:t>
            </a:r>
            <a:endParaRPr lang="ru-RU" sz="2200" dirty="0">
              <a:solidFill>
                <a:schemeClr val="bg1"/>
              </a:solidFill>
            </a:endParaRPr>
          </a:p>
        </p:txBody>
      </p:sp>
      <p:sp>
        <p:nvSpPr>
          <p:cNvPr id="3" name="Прямоугольник 2"/>
          <p:cNvSpPr/>
          <p:nvPr/>
        </p:nvSpPr>
        <p:spPr>
          <a:xfrm>
            <a:off x="914400" y="475520"/>
            <a:ext cx="11049000" cy="5878532"/>
          </a:xfrm>
          <a:prstGeom prst="rect">
            <a:avLst/>
          </a:prstGeom>
        </p:spPr>
        <p:txBody>
          <a:bodyPr wrap="square">
            <a:spAutoFit/>
          </a:bodyPr>
          <a:lstStyle/>
          <a:p>
            <a:r>
              <a:rPr lang="ru-RU" sz="2400" b="1" dirty="0" smtClean="0"/>
              <a:t>Рекомендации </a:t>
            </a:r>
            <a:r>
              <a:rPr lang="ru-RU" sz="2400" b="1" dirty="0"/>
              <a:t>по изменению существенных условий строительных </a:t>
            </a:r>
            <a:r>
              <a:rPr lang="ru-RU" sz="2400" b="1" dirty="0" smtClean="0"/>
              <a:t>договоров</a:t>
            </a:r>
          </a:p>
          <a:p>
            <a:r>
              <a:rPr lang="ru-RU" sz="2200" i="1" dirty="0" smtClean="0"/>
              <a:t>Постановление</a:t>
            </a:r>
            <a:r>
              <a:rPr lang="ru-RU" sz="2200" i="1" dirty="0"/>
              <a:t> Правительства РФ от 16.04.2022 N </a:t>
            </a:r>
            <a:r>
              <a:rPr lang="ru-RU" sz="2200" i="1" dirty="0" smtClean="0"/>
              <a:t>680</a:t>
            </a:r>
          </a:p>
          <a:p>
            <a:endParaRPr lang="ru-RU" sz="2200" dirty="0"/>
          </a:p>
          <a:p>
            <a:r>
              <a:rPr lang="ru-RU" sz="2200" dirty="0"/>
              <a:t>В 2022 году при возникновении не зависящих от сторон обстоятельств, которые мешают исполнить договор, рекомендуют изменять</a:t>
            </a:r>
            <a:r>
              <a:rPr lang="ru-RU" sz="2200" dirty="0" smtClean="0"/>
              <a:t>:</a:t>
            </a:r>
          </a:p>
          <a:p>
            <a:r>
              <a:rPr lang="ru-RU" sz="2200" dirty="0" smtClean="0"/>
              <a:t>- </a:t>
            </a:r>
            <a:r>
              <a:rPr lang="ru-RU" sz="2200" dirty="0"/>
              <a:t>срок исполнения договора, в том числе в случаях, когда ранее его уже изменяли;</a:t>
            </a:r>
          </a:p>
          <a:p>
            <a:r>
              <a:rPr lang="ru-RU" sz="2200" dirty="0"/>
              <a:t>- объем и виды работ по договору, спецификации и типы оборудования по проектной документации;</a:t>
            </a:r>
          </a:p>
          <a:p>
            <a:r>
              <a:rPr lang="ru-RU" sz="2200" dirty="0"/>
              <a:t>- строительные ресурсы на аналоги;</a:t>
            </a:r>
          </a:p>
          <a:p>
            <a:r>
              <a:rPr lang="ru-RU" sz="2200" dirty="0"/>
              <a:t>- условие об авансе (установить условие о выплате аванса или об изменении его размера);</a:t>
            </a:r>
          </a:p>
          <a:p>
            <a:r>
              <a:rPr lang="ru-RU" sz="2200" dirty="0"/>
              <a:t>- отдельные этапы исполнения договора, в том числе наименование, состав, объемы и виды работы, цену, порядок приемки и оплаты;</a:t>
            </a:r>
          </a:p>
          <a:p>
            <a:pPr marL="285750" indent="-285750">
              <a:buFontTx/>
              <a:buChar char="-"/>
            </a:pPr>
            <a:r>
              <a:rPr lang="ru-RU" sz="2200" dirty="0" smtClean="0"/>
              <a:t>порядок </a:t>
            </a:r>
            <a:r>
              <a:rPr lang="ru-RU" sz="2200" dirty="0"/>
              <a:t>приемки и оплаты результатов работ</a:t>
            </a:r>
            <a:r>
              <a:rPr lang="ru-RU" sz="2200" dirty="0" smtClean="0"/>
              <a:t>.</a:t>
            </a:r>
          </a:p>
          <a:p>
            <a:r>
              <a:rPr lang="ru-RU" sz="2200" dirty="0" smtClean="0"/>
              <a:t>Для </a:t>
            </a:r>
            <a:r>
              <a:rPr lang="ru-RU" sz="2200" dirty="0"/>
              <a:t>этого контрагент направляет заказчику документально обоснованное предложение и подписанный проект соглашения о корректировке договора. У заказчика есть 10 рабочих дней для ответа.</a:t>
            </a:r>
            <a:endParaRPr lang="ru-RU" sz="2200" b="0" i="0" dirty="0">
              <a:effectLst/>
            </a:endParaRPr>
          </a:p>
        </p:txBody>
      </p:sp>
      <p:sp>
        <p:nvSpPr>
          <p:cNvPr id="4" name="Прямоугольник 3"/>
          <p:cNvSpPr/>
          <p:nvPr/>
        </p:nvSpPr>
        <p:spPr>
          <a:xfrm>
            <a:off x="5958396" y="6169386"/>
            <a:ext cx="5682710" cy="400110"/>
          </a:xfrm>
          <a:prstGeom prst="rect">
            <a:avLst/>
          </a:prstGeom>
        </p:spPr>
        <p:txBody>
          <a:bodyPr wrap="none">
            <a:spAutoFit/>
          </a:bodyPr>
          <a:lstStyle/>
          <a:p>
            <a:r>
              <a:rPr lang="ru-RU" sz="2000" u="sng" dirty="0">
                <a:solidFill>
                  <a:srgbClr val="0000FF"/>
                </a:solidFill>
                <a:ea typeface="Times New Roman" panose="02020603050405020304" pitchFamily="18" charset="0"/>
              </a:rPr>
              <a:t>письмо Минфина от 11.04.2022 № 24-07-08/30988</a:t>
            </a:r>
            <a:endParaRPr lang="ru-RU" sz="2000" dirty="0"/>
          </a:p>
        </p:txBody>
      </p:sp>
    </p:spTree>
    <p:extLst>
      <p:ext uri="{BB962C8B-B14F-4D97-AF65-F5344CB8AC3E}">
        <p14:creationId xmlns:p14="http://schemas.microsoft.com/office/powerpoint/2010/main" val="177257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35439" y="0"/>
            <a:ext cx="2656561" cy="430887"/>
          </a:xfrm>
          <a:prstGeom prst="rect">
            <a:avLst/>
          </a:prstGeom>
          <a:solidFill>
            <a:srgbClr val="00B0F0"/>
          </a:solidFill>
        </p:spPr>
        <p:txBody>
          <a:bodyPr wrap="none">
            <a:spAutoFit/>
          </a:bodyPr>
          <a:lstStyle/>
          <a:p>
            <a:r>
              <a:rPr lang="ru-RU" sz="2200" b="1" dirty="0">
                <a:solidFill>
                  <a:schemeClr val="bg1"/>
                </a:solidFill>
              </a:rPr>
              <a:t>С 22 июня 2022 года</a:t>
            </a:r>
            <a:endParaRPr lang="ru-RU" sz="2200" dirty="0">
              <a:solidFill>
                <a:schemeClr val="bg1"/>
              </a:solidFill>
            </a:endParaRPr>
          </a:p>
        </p:txBody>
      </p:sp>
      <p:sp>
        <p:nvSpPr>
          <p:cNvPr id="3" name="Прямоугольник 2"/>
          <p:cNvSpPr/>
          <p:nvPr/>
        </p:nvSpPr>
        <p:spPr>
          <a:xfrm>
            <a:off x="1219200" y="914400"/>
            <a:ext cx="10668000" cy="5509200"/>
          </a:xfrm>
          <a:prstGeom prst="rect">
            <a:avLst/>
          </a:prstGeom>
        </p:spPr>
        <p:txBody>
          <a:bodyPr wrap="square">
            <a:spAutoFit/>
          </a:bodyPr>
          <a:lstStyle/>
          <a:p>
            <a:r>
              <a:rPr lang="ru-RU" sz="2200" b="1" dirty="0" smtClean="0">
                <a:solidFill>
                  <a:srgbClr val="000000"/>
                </a:solidFill>
              </a:rPr>
              <a:t>Сокращен </a:t>
            </a:r>
            <a:r>
              <a:rPr lang="ru-RU" sz="2200" b="1" dirty="0">
                <a:solidFill>
                  <a:srgbClr val="000000"/>
                </a:solidFill>
              </a:rPr>
              <a:t>перечень закупок, не подпадающих под действие Закона N 223-ФЗ, у взаимозависимых </a:t>
            </a:r>
            <a:r>
              <a:rPr lang="ru-RU" sz="2200" b="1" dirty="0" smtClean="0">
                <a:solidFill>
                  <a:srgbClr val="000000"/>
                </a:solidFill>
              </a:rPr>
              <a:t>лиц</a:t>
            </a:r>
          </a:p>
          <a:p>
            <a:endParaRPr lang="ru-RU" sz="2200" b="1" dirty="0">
              <a:solidFill>
                <a:srgbClr val="000000"/>
              </a:solidFill>
            </a:endParaRPr>
          </a:p>
          <a:p>
            <a:r>
              <a:rPr lang="ru-RU" sz="2200" i="1" dirty="0"/>
              <a:t>Федеральный закон от 11.06.2022 N </a:t>
            </a:r>
            <a:r>
              <a:rPr lang="ru-RU" sz="2200" i="1" dirty="0" smtClean="0"/>
              <a:t>159-ФЗ</a:t>
            </a:r>
          </a:p>
          <a:p>
            <a:endParaRPr lang="ru-RU" sz="2200" i="1" dirty="0"/>
          </a:p>
          <a:p>
            <a:r>
              <a:rPr lang="ru-RU" sz="2200" dirty="0"/>
              <a:t>И</a:t>
            </a:r>
            <a:r>
              <a:rPr lang="ru-RU" sz="2200" dirty="0" smtClean="0"/>
              <a:t>з-под </a:t>
            </a:r>
            <a:r>
              <a:rPr lang="ru-RU" sz="2200" dirty="0"/>
              <a:t>действия Закона N 223-ФЗ изъяты не все закупки у взаимозависимых лиц, а только </a:t>
            </a:r>
            <a:r>
              <a:rPr lang="ru-RU" sz="2200" dirty="0" smtClean="0"/>
              <a:t>следующие :</a:t>
            </a:r>
            <a:endParaRPr lang="ru-RU" sz="2200" dirty="0"/>
          </a:p>
          <a:p>
            <a:pPr marL="342900" indent="-342900">
              <a:buFontTx/>
              <a:buChar char="-"/>
            </a:pPr>
            <a:r>
              <a:rPr lang="ru-RU" sz="2200" dirty="0" smtClean="0"/>
              <a:t>закупки </a:t>
            </a:r>
            <a:r>
              <a:rPr lang="ru-RU" sz="2200" dirty="0"/>
              <a:t>у взаимозависимых лиц, если эти лица сами могут </a:t>
            </a:r>
            <a:r>
              <a:rPr lang="ru-RU" sz="2200" dirty="0" smtClean="0"/>
              <a:t>выступать заказчиками по Закону № 223-ФЗ;</a:t>
            </a:r>
          </a:p>
          <a:p>
            <a:pPr marL="342900" indent="-342900">
              <a:buFontTx/>
              <a:buChar char="-"/>
            </a:pPr>
            <a:r>
              <a:rPr lang="ru-RU" sz="2200" dirty="0" smtClean="0"/>
              <a:t>закупки у иных взаимозависимых лиц, если такие закупки </a:t>
            </a:r>
            <a:r>
              <a:rPr lang="ru-RU" sz="2200" u="sng" dirty="0" smtClean="0">
                <a:solidFill>
                  <a:srgbClr val="0070C0"/>
                </a:solidFill>
              </a:rPr>
              <a:t>обеспечивают единый технологический процесс, </a:t>
            </a:r>
            <a:r>
              <a:rPr lang="ru-RU" sz="2200" dirty="0"/>
              <a:t> при условии, что перечень предусмотренных таких взаимозависимых лиц включён в положение о закупке. </a:t>
            </a:r>
            <a:endParaRPr lang="ru-RU" sz="2200" dirty="0" smtClean="0"/>
          </a:p>
          <a:p>
            <a:endParaRPr lang="ru-RU" sz="2200" dirty="0" smtClean="0"/>
          </a:p>
          <a:p>
            <a:r>
              <a:rPr lang="ru-RU" sz="2200" i="1" dirty="0" smtClean="0"/>
              <a:t>У заказчиков 90 дней  22 июня, чтобы внести в положения о закупках изменения в части перечня взаимозависимых лиц и определения «единого технологического процесса».</a:t>
            </a:r>
            <a:endParaRPr lang="ru-RU" sz="2200" i="1" dirty="0">
              <a:effectLst/>
            </a:endParaRPr>
          </a:p>
        </p:txBody>
      </p:sp>
      <p:sp>
        <p:nvSpPr>
          <p:cNvPr id="4" name="Прямоугольник 3"/>
          <p:cNvSpPr/>
          <p:nvPr/>
        </p:nvSpPr>
        <p:spPr>
          <a:xfrm>
            <a:off x="4178353" y="6230413"/>
            <a:ext cx="7731259" cy="430887"/>
          </a:xfrm>
          <a:prstGeom prst="rect">
            <a:avLst/>
          </a:prstGeom>
        </p:spPr>
        <p:txBody>
          <a:bodyPr wrap="square">
            <a:spAutoFit/>
          </a:bodyPr>
          <a:lstStyle/>
          <a:p>
            <a:r>
              <a:rPr lang="ru-RU" sz="2200" b="1" dirty="0" smtClean="0">
                <a:solidFill>
                  <a:srgbClr val="000000"/>
                </a:solidFill>
              </a:rPr>
              <a:t>Новая редакция </a:t>
            </a:r>
            <a:r>
              <a:rPr lang="ru-RU" sz="2200" b="1" dirty="0">
                <a:solidFill>
                  <a:srgbClr val="000000"/>
                </a:solidFill>
              </a:rPr>
              <a:t>пункта 13 части 4 статьи 1 Закона № </a:t>
            </a:r>
            <a:r>
              <a:rPr lang="ru-RU" sz="2200" b="1" dirty="0" smtClean="0">
                <a:solidFill>
                  <a:srgbClr val="000000"/>
                </a:solidFill>
              </a:rPr>
              <a:t>223-ФЗ</a:t>
            </a:r>
            <a:endParaRPr lang="ru-RU" sz="2200" b="1" dirty="0"/>
          </a:p>
        </p:txBody>
      </p:sp>
    </p:spTree>
    <p:extLst>
      <p:ext uri="{BB962C8B-B14F-4D97-AF65-F5344CB8AC3E}">
        <p14:creationId xmlns:p14="http://schemas.microsoft.com/office/powerpoint/2010/main" val="4237825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066800"/>
            <a:ext cx="10820400" cy="4708981"/>
          </a:xfrm>
          <a:prstGeom prst="rect">
            <a:avLst/>
          </a:prstGeom>
        </p:spPr>
        <p:txBody>
          <a:bodyPr wrap="square">
            <a:spAutoFit/>
          </a:bodyPr>
          <a:lstStyle/>
          <a:p>
            <a:pPr marL="285750" indent="-285750">
              <a:buFont typeface="Arial" panose="020B0604020202020204" pitchFamily="34" charset="0"/>
              <a:buChar char="•"/>
            </a:pPr>
            <a:r>
              <a:rPr lang="ru-RU" sz="2000" dirty="0">
                <a:solidFill>
                  <a:srgbClr val="000000"/>
                </a:solidFill>
              </a:rPr>
              <a:t>н</a:t>
            </a:r>
            <a:r>
              <a:rPr lang="ru-RU" sz="2000" dirty="0" smtClean="0">
                <a:solidFill>
                  <a:srgbClr val="000000"/>
                </a:solidFill>
              </a:rPr>
              <a:t>едостаточно просто включить </a:t>
            </a:r>
            <a:r>
              <a:rPr lang="ru-RU" sz="2000" dirty="0">
                <a:solidFill>
                  <a:srgbClr val="000000"/>
                </a:solidFill>
              </a:rPr>
              <a:t>в положение о </a:t>
            </a:r>
            <a:r>
              <a:rPr lang="ru-RU" sz="2000" dirty="0" smtClean="0">
                <a:solidFill>
                  <a:srgbClr val="000000"/>
                </a:solidFill>
              </a:rPr>
              <a:t>закупке перечень лиц</a:t>
            </a:r>
          </a:p>
          <a:p>
            <a:pPr marL="285750" indent="-285750">
              <a:buFont typeface="Arial" panose="020B0604020202020204" pitchFamily="34" charset="0"/>
              <a:buChar char="•"/>
            </a:pPr>
            <a:r>
              <a:rPr lang="ru-RU" sz="2000" dirty="0" smtClean="0">
                <a:solidFill>
                  <a:srgbClr val="000000"/>
                </a:solidFill>
              </a:rPr>
              <a:t>необходимо </a:t>
            </a:r>
            <a:r>
              <a:rPr lang="ru-RU" sz="2000" dirty="0">
                <a:solidFill>
                  <a:srgbClr val="000000"/>
                </a:solidFill>
              </a:rPr>
              <a:t>обосновать, что закупки у таких взаимозависимых лиц осуществляются </a:t>
            </a:r>
            <a:r>
              <a:rPr lang="ru-RU" sz="2000" b="1" dirty="0">
                <a:solidFill>
                  <a:srgbClr val="000000"/>
                </a:solidFill>
              </a:rPr>
              <a:t>в целях обеспечения единого технологического процесса</a:t>
            </a:r>
            <a:r>
              <a:rPr lang="ru-RU" sz="2000" dirty="0">
                <a:solidFill>
                  <a:srgbClr val="000000"/>
                </a:solidFill>
              </a:rPr>
              <a:t>. </a:t>
            </a:r>
            <a:endParaRPr lang="ru-RU" sz="2000" dirty="0" smtClean="0">
              <a:solidFill>
                <a:srgbClr val="000000"/>
              </a:solidFill>
            </a:endParaRPr>
          </a:p>
          <a:p>
            <a:pPr marL="285750" indent="-285750">
              <a:buFont typeface="Arial" panose="020B0604020202020204" pitchFamily="34" charset="0"/>
              <a:buChar char="•"/>
            </a:pPr>
            <a:r>
              <a:rPr lang="ru-RU" sz="2000" dirty="0" smtClean="0"/>
              <a:t>отсутствует </a:t>
            </a:r>
            <a:r>
              <a:rPr lang="ru-RU" sz="2000" dirty="0"/>
              <a:t>универсальное определения понятия «единый технологический процесс».  </a:t>
            </a:r>
            <a:endParaRPr lang="ru-RU" sz="2000" dirty="0" smtClean="0"/>
          </a:p>
          <a:p>
            <a:pPr marL="285750" indent="-285750">
              <a:buFont typeface="Arial" panose="020B0604020202020204" pitchFamily="34" charset="0"/>
              <a:buChar char="•"/>
            </a:pPr>
            <a:r>
              <a:rPr lang="ru-RU" sz="2000" dirty="0" smtClean="0"/>
              <a:t> </a:t>
            </a:r>
            <a:r>
              <a:rPr lang="ru-RU" sz="2000" dirty="0"/>
              <a:t>в различных нормативно-правовых актах данный термин «единый технологический процесс» используется в различном значении применительно к разным сферам деятельности. </a:t>
            </a:r>
          </a:p>
          <a:p>
            <a:pPr marL="285750" indent="-285750">
              <a:buFont typeface="Arial" panose="020B0604020202020204" pitchFamily="34" charset="0"/>
              <a:buChar char="•"/>
            </a:pPr>
            <a:r>
              <a:rPr lang="ru-RU" sz="2000" dirty="0" smtClean="0"/>
              <a:t>Рекомендуется разработать соответствующие внутренние стандарты </a:t>
            </a:r>
            <a:r>
              <a:rPr lang="ru-RU" sz="2000" dirty="0"/>
              <a:t>организации (далее – СТО), </a:t>
            </a:r>
            <a:r>
              <a:rPr lang="ru-RU" sz="2000" b="1" dirty="0">
                <a:solidFill>
                  <a:srgbClr val="0070C0"/>
                </a:solidFill>
              </a:rPr>
              <a:t>регламентирующих описание единого технологического процесса в рамках закупочной деятельности заказчика. </a:t>
            </a:r>
          </a:p>
          <a:p>
            <a:endParaRPr lang="ru-RU" sz="2000" dirty="0"/>
          </a:p>
          <a:p>
            <a:r>
              <a:rPr lang="ru-RU" sz="2000" dirty="0"/>
              <a:t>Понятие стандарта </a:t>
            </a:r>
            <a:r>
              <a:rPr lang="ru-RU" sz="2000" dirty="0" smtClean="0"/>
              <a:t> смотрите в пункте </a:t>
            </a:r>
            <a:r>
              <a:rPr lang="ru-RU" sz="2000" dirty="0"/>
              <a:t>13 статьи 2 Федерального закона от 29.06.2015 № 162-ФЗ «О стандартизации в Российской </a:t>
            </a:r>
            <a:r>
              <a:rPr lang="ru-RU" sz="2000" dirty="0" smtClean="0"/>
              <a:t>Федерации».</a:t>
            </a:r>
          </a:p>
          <a:p>
            <a:endParaRPr lang="ru-RU" sz="2000" dirty="0" smtClean="0"/>
          </a:p>
          <a:p>
            <a:r>
              <a:rPr lang="ru-RU" sz="2000" dirty="0" smtClean="0"/>
              <a:t>Внутренний </a:t>
            </a:r>
            <a:r>
              <a:rPr lang="ru-RU" sz="2000" dirty="0"/>
              <a:t>документ, утвержденный юридическим лицом для совершенствования производства и обеспечения качества продукции, выполнения работ, оказания услуг. </a:t>
            </a:r>
          </a:p>
        </p:txBody>
      </p:sp>
    </p:spTree>
    <p:extLst>
      <p:ext uri="{BB962C8B-B14F-4D97-AF65-F5344CB8AC3E}">
        <p14:creationId xmlns:p14="http://schemas.microsoft.com/office/powerpoint/2010/main" val="659128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304800"/>
            <a:ext cx="10972800" cy="5847755"/>
          </a:xfrm>
          <a:prstGeom prst="rect">
            <a:avLst/>
          </a:prstGeom>
        </p:spPr>
        <p:txBody>
          <a:bodyPr wrap="square">
            <a:spAutoFit/>
          </a:bodyPr>
          <a:lstStyle/>
          <a:p>
            <a:r>
              <a:rPr lang="ru-RU" sz="2200" dirty="0" smtClean="0"/>
              <a:t>Рекомендуется: </a:t>
            </a:r>
            <a:endParaRPr lang="ru-RU" sz="2200" dirty="0"/>
          </a:p>
          <a:p>
            <a:endParaRPr lang="ru-RU" sz="2200" dirty="0"/>
          </a:p>
          <a:p>
            <a:r>
              <a:rPr lang="ru-RU" sz="2200" dirty="0"/>
              <a:t>1. разработать СТО с описанием технологических процессов производства товаров, выполнения работ, оказания услуг и участия в этом процессе взаимозависимых лиц; </a:t>
            </a:r>
          </a:p>
          <a:p>
            <a:r>
              <a:rPr lang="ru-RU" sz="2200" dirty="0" smtClean="0"/>
              <a:t>2</a:t>
            </a:r>
            <a:r>
              <a:rPr lang="ru-RU" sz="2200" dirty="0"/>
              <a:t>. внедрить СТО в закупочную деятельность одним из следующих способов: </a:t>
            </a:r>
          </a:p>
          <a:p>
            <a:r>
              <a:rPr lang="ru-RU" sz="2200" dirty="0" smtClean="0"/>
              <a:t>a</a:t>
            </a:r>
            <a:r>
              <a:rPr lang="ru-RU" sz="2200" dirty="0"/>
              <a:t>. путем включения в положение о закупке ссылок на соответствующие СТО; </a:t>
            </a:r>
          </a:p>
          <a:p>
            <a:r>
              <a:rPr lang="ru-RU" sz="2200" dirty="0" smtClean="0"/>
              <a:t>b</a:t>
            </a:r>
            <a:r>
              <a:rPr lang="ru-RU" sz="2200" dirty="0"/>
              <a:t>. путем включения в положение о закупке ссылки на сайт заказчика, где СТО будут размещены; </a:t>
            </a:r>
          </a:p>
          <a:p>
            <a:r>
              <a:rPr lang="ru-RU" sz="2200" dirty="0" smtClean="0"/>
              <a:t>c</a:t>
            </a:r>
            <a:r>
              <a:rPr lang="ru-RU" sz="2200" dirty="0"/>
              <a:t>. путем изменения терминологии положения о закупке с целью закрепления в нем понятия единого технологического процесса». </a:t>
            </a:r>
          </a:p>
          <a:p>
            <a:endParaRPr lang="ru-RU" sz="2200" dirty="0" smtClean="0"/>
          </a:p>
          <a:p>
            <a:endParaRPr lang="ru-RU" sz="2200" dirty="0" smtClean="0"/>
          </a:p>
          <a:p>
            <a:r>
              <a:rPr lang="ru-RU" sz="2200" dirty="0">
                <a:solidFill>
                  <a:srgbClr val="000000"/>
                </a:solidFill>
                <a:latin typeface="Verdana" panose="020B0604030504040204" pitchFamily="34" charset="0"/>
              </a:rPr>
              <a:t>Смотрите аналитическую статью «Закупки у взаимозависимых лиц и их соотношение с единым технологическим процессом» под авторством В.Р. </a:t>
            </a:r>
            <a:r>
              <a:rPr lang="ru-RU" sz="2200" dirty="0" err="1">
                <a:solidFill>
                  <a:srgbClr val="000000"/>
                </a:solidFill>
                <a:latin typeface="Verdana" panose="020B0604030504040204" pitchFamily="34" charset="0"/>
              </a:rPr>
              <a:t>Байрашева</a:t>
            </a:r>
            <a:r>
              <a:rPr lang="ru-RU" sz="2200" dirty="0">
                <a:solidFill>
                  <a:srgbClr val="000000"/>
                </a:solidFill>
                <a:latin typeface="Verdana" panose="020B0604030504040204" pitchFamily="34" charset="0"/>
              </a:rPr>
              <a:t>, В.В. Дона в издании «Аукционный вестник» № 574 (06.524) от 17 июня 2022 г., </a:t>
            </a:r>
          </a:p>
          <a:p>
            <a:endParaRPr lang="ru-RU" sz="2200" dirty="0"/>
          </a:p>
        </p:txBody>
      </p:sp>
    </p:spTree>
    <p:extLst>
      <p:ext uri="{BB962C8B-B14F-4D97-AF65-F5344CB8AC3E}">
        <p14:creationId xmlns:p14="http://schemas.microsoft.com/office/powerpoint/2010/main" val="545643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1 июля 2022 года </a:t>
            </a:r>
            <a:endParaRPr lang="ru-RU" sz="2200" dirty="0">
              <a:solidFill>
                <a:schemeClr val="bg1"/>
              </a:solidFill>
            </a:endParaRPr>
          </a:p>
        </p:txBody>
      </p:sp>
      <p:sp>
        <p:nvSpPr>
          <p:cNvPr id="3" name="Прямоугольник 2"/>
          <p:cNvSpPr/>
          <p:nvPr/>
        </p:nvSpPr>
        <p:spPr>
          <a:xfrm>
            <a:off x="914400" y="461665"/>
            <a:ext cx="11049000" cy="6186309"/>
          </a:xfrm>
          <a:prstGeom prst="rect">
            <a:avLst/>
          </a:prstGeom>
          <a:noFill/>
        </p:spPr>
        <p:txBody>
          <a:bodyPr wrap="square">
            <a:spAutoFit/>
          </a:bodyPr>
          <a:lstStyle/>
          <a:p>
            <a:r>
              <a:rPr lang="ru-RU" sz="2200" b="1" dirty="0"/>
              <a:t>У</a:t>
            </a:r>
            <a:r>
              <a:rPr lang="ru-RU" sz="2200" b="1" dirty="0" smtClean="0"/>
              <a:t>становлены </a:t>
            </a:r>
            <a:r>
              <a:rPr lang="ru-RU" sz="2200" b="1" dirty="0"/>
              <a:t>новые требования к закупочным комиссиям заказчиков</a:t>
            </a:r>
            <a:endParaRPr lang="ru-RU" sz="2200" i="1" dirty="0" smtClean="0">
              <a:solidFill>
                <a:srgbClr val="000000"/>
              </a:solidFill>
            </a:endParaRPr>
          </a:p>
          <a:p>
            <a:r>
              <a:rPr lang="ru-RU" sz="2200" i="1" dirty="0" smtClean="0"/>
              <a:t>Федеральный</a:t>
            </a:r>
            <a:r>
              <a:rPr lang="ru-RU" sz="2200" i="1" dirty="0"/>
              <a:t> закон от 11.06.2022 N </a:t>
            </a:r>
            <a:r>
              <a:rPr lang="ru-RU" sz="2200" i="1" dirty="0" smtClean="0"/>
              <a:t>160-ФЗ</a:t>
            </a:r>
          </a:p>
          <a:p>
            <a:pPr>
              <a:buFont typeface="Arial" panose="020B0604020202020204" pitchFamily="34" charset="0"/>
              <a:buChar char="•"/>
            </a:pPr>
            <a:r>
              <a:rPr lang="ru-RU" sz="2200" dirty="0" smtClean="0"/>
              <a:t>Руководитель </a:t>
            </a:r>
            <a:r>
              <a:rPr lang="ru-RU" sz="2200" dirty="0"/>
              <a:t>заказчика, члены комиссии по осуществлению закупок обязаны при осуществлении закупок принимать меры по предотвращению и урегулированию конфликта интересов в соответствии с </a:t>
            </a:r>
            <a:r>
              <a:rPr lang="ru-RU" sz="2200" b="1" u="sng" dirty="0"/>
              <a:t>Федеральным законом от 25 декабря 2008 года № 273-ФЗ "О противодействии коррупции"</a:t>
            </a:r>
          </a:p>
          <a:p>
            <a:pPr>
              <a:buFont typeface="Arial" panose="020B0604020202020204" pitchFamily="34" charset="0"/>
              <a:buChar char="•"/>
            </a:pPr>
            <a:r>
              <a:rPr lang="ru-RU" sz="2200" dirty="0" smtClean="0"/>
              <a:t>Установлен</a:t>
            </a:r>
            <a:r>
              <a:rPr lang="ru-RU" sz="2200" dirty="0"/>
              <a:t> перечень лиц, которые не могут входить в закупочную </a:t>
            </a:r>
            <a:r>
              <a:rPr lang="ru-RU" sz="2200" dirty="0" smtClean="0"/>
              <a:t>комиссию.</a:t>
            </a:r>
          </a:p>
          <a:p>
            <a:pPr>
              <a:buFont typeface="Arial" panose="020B0604020202020204" pitchFamily="34" charset="0"/>
              <a:buChar char="•"/>
            </a:pPr>
            <a:r>
              <a:rPr lang="ru-RU" sz="2200" dirty="0" smtClean="0"/>
              <a:t>Перечень является открытым и может быть дополнен</a:t>
            </a:r>
            <a:r>
              <a:rPr lang="ru-RU" sz="2200" dirty="0"/>
              <a:t> положением о закупке</a:t>
            </a:r>
            <a:r>
              <a:rPr lang="ru-RU" sz="2200" dirty="0" smtClean="0"/>
              <a:t>.</a:t>
            </a:r>
          </a:p>
          <a:p>
            <a:pPr>
              <a:buFont typeface="Arial" panose="020B0604020202020204" pitchFamily="34" charset="0"/>
              <a:buChar char="•"/>
            </a:pPr>
            <a:r>
              <a:rPr lang="ru-RU" sz="2200" dirty="0" smtClean="0"/>
              <a:t>Предусмотрено,</a:t>
            </a:r>
            <a:r>
              <a:rPr lang="ru-RU" sz="2200" dirty="0"/>
              <a:t> что нужно делать, если член комиссии перестал соответствовать обязательным требованиям</a:t>
            </a:r>
            <a:r>
              <a:rPr lang="ru-RU" sz="2200" dirty="0" smtClean="0"/>
              <a:t>.</a:t>
            </a:r>
          </a:p>
          <a:p>
            <a:pPr>
              <a:buFont typeface="Arial" panose="020B0604020202020204" pitchFamily="34" charset="0"/>
              <a:buChar char="•"/>
            </a:pPr>
            <a:r>
              <a:rPr lang="ru-RU" sz="2200" dirty="0"/>
              <a:t>П</a:t>
            </a:r>
            <a:r>
              <a:rPr lang="ru-RU" sz="2200" dirty="0" smtClean="0"/>
              <a:t>ринятии </a:t>
            </a:r>
            <a:r>
              <a:rPr lang="ru-RU" sz="2200" dirty="0"/>
              <a:t>мер по предотвращению и урегулированию конфликта интересов распространяются на членов комиссии по осуществлению </a:t>
            </a:r>
            <a:r>
              <a:rPr lang="ru-RU" sz="2200" dirty="0" smtClean="0"/>
              <a:t>закупок при любых видах закупок.</a:t>
            </a:r>
            <a:endParaRPr lang="ru-RU" sz="2200" dirty="0"/>
          </a:p>
          <a:p>
            <a:pPr>
              <a:buFont typeface="Arial" panose="020B0604020202020204" pitchFamily="34" charset="0"/>
              <a:buChar char="•"/>
            </a:pPr>
            <a:r>
              <a:rPr lang="ru-RU" sz="2200" b="1" u="sng" dirty="0" smtClean="0">
                <a:solidFill>
                  <a:srgbClr val="FF0000"/>
                </a:solidFill>
              </a:rPr>
              <a:t>До </a:t>
            </a:r>
            <a:r>
              <a:rPr lang="ru-RU" sz="2200" b="1" u="sng" dirty="0">
                <a:solidFill>
                  <a:srgbClr val="FF0000"/>
                </a:solidFill>
              </a:rPr>
              <a:t>1 октября 2022 </a:t>
            </a:r>
            <a:r>
              <a:rPr lang="ru-RU" sz="2200" b="1" u="sng" dirty="0" smtClean="0">
                <a:solidFill>
                  <a:srgbClr val="FF0000"/>
                </a:solidFill>
              </a:rPr>
              <a:t>года</a:t>
            </a:r>
            <a:r>
              <a:rPr lang="ru-RU" sz="2200" b="1" u="sng" dirty="0">
                <a:solidFill>
                  <a:srgbClr val="FF0000"/>
                </a:solidFill>
              </a:rPr>
              <a:t> </a:t>
            </a:r>
            <a:r>
              <a:rPr lang="ru-RU" sz="2200" dirty="0" smtClean="0"/>
              <a:t>нужно </a:t>
            </a:r>
            <a:r>
              <a:rPr lang="ru-RU" sz="2200" dirty="0"/>
              <a:t>привести положения о закупке в соответствие с новыми правилами. </a:t>
            </a:r>
            <a:endParaRPr lang="ru-RU" sz="2200" dirty="0" smtClean="0"/>
          </a:p>
          <a:p>
            <a:r>
              <a:rPr lang="ru-RU" sz="2200" dirty="0" smtClean="0"/>
              <a:t>На </a:t>
            </a:r>
            <a:r>
              <a:rPr lang="ru-RU" sz="2200" dirty="0"/>
              <a:t>закупки, которые были начаты до размещения в ЕИС обновленного положения, новые правила не распространяются</a:t>
            </a:r>
            <a:r>
              <a:rPr lang="ru-RU" sz="2200" dirty="0" smtClean="0"/>
              <a:t>.</a:t>
            </a:r>
          </a:p>
          <a:p>
            <a:pPr algn="r"/>
            <a:r>
              <a:rPr lang="ru-RU" sz="2200" b="1" dirty="0" smtClean="0"/>
              <a:t>Введены части </a:t>
            </a:r>
            <a:r>
              <a:rPr lang="ru-RU" sz="2200" b="1" dirty="0"/>
              <a:t>7.1, 7.2 и 7.3 статьи 3 </a:t>
            </a:r>
            <a:r>
              <a:rPr lang="ru-RU" sz="2200" b="1" dirty="0" smtClean="0"/>
              <a:t>закона</a:t>
            </a:r>
            <a:endParaRPr lang="ru-RU" sz="2200" b="0" i="0" dirty="0">
              <a:effectLst/>
            </a:endParaRPr>
          </a:p>
        </p:txBody>
      </p:sp>
    </p:spTree>
    <p:extLst>
      <p:ext uri="{BB962C8B-B14F-4D97-AF65-F5344CB8AC3E}">
        <p14:creationId xmlns:p14="http://schemas.microsoft.com/office/powerpoint/2010/main" val="1844775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4112" y="152400"/>
            <a:ext cx="9358783" cy="966290"/>
          </a:xfrm>
          <a:prstGeom prst="rect">
            <a:avLst/>
          </a:prstGeom>
        </p:spPr>
        <p:txBody>
          <a:bodyPr vert="horz" wrap="square" lIns="0" tIns="12065" rIns="0" bIns="0" rtlCol="0" anchor="t">
            <a:spAutoFit/>
          </a:bodyPr>
          <a:lstStyle/>
          <a:p>
            <a:pPr marL="12700">
              <a:lnSpc>
                <a:spcPct val="100000"/>
              </a:lnSpc>
              <a:spcBef>
                <a:spcPts val="95"/>
              </a:spcBef>
            </a:pPr>
            <a:r>
              <a:rPr spc="-90" dirty="0">
                <a:solidFill>
                  <a:srgbClr val="1F487C"/>
                </a:solidFill>
              </a:rPr>
              <a:t>Понятие</a:t>
            </a:r>
            <a:r>
              <a:rPr spc="-215" dirty="0">
                <a:solidFill>
                  <a:srgbClr val="1F487C"/>
                </a:solidFill>
              </a:rPr>
              <a:t> </a:t>
            </a:r>
            <a:r>
              <a:rPr spc="-90" dirty="0"/>
              <a:t>«личная</a:t>
            </a:r>
            <a:r>
              <a:rPr spc="-220" dirty="0"/>
              <a:t> </a:t>
            </a:r>
            <a:r>
              <a:rPr spc="-100" dirty="0"/>
              <a:t>заинтересованность».</a:t>
            </a:r>
          </a:p>
          <a:p>
            <a:pPr>
              <a:lnSpc>
                <a:spcPct val="100000"/>
              </a:lnSpc>
              <a:spcBef>
                <a:spcPts val="0"/>
              </a:spcBef>
            </a:pPr>
            <a:r>
              <a:rPr sz="1800" i="1" dirty="0">
                <a:solidFill>
                  <a:srgbClr val="1F487C"/>
                </a:solidFill>
                <a:latin typeface="Times New Roman"/>
                <a:cs typeface="Times New Roman"/>
              </a:rPr>
              <a:t>Ч.1, 2 ст.10 Закона от 25 декабря 2008 г. N 273-ФЗ "О противодействии коррупции"</a:t>
            </a:r>
            <a:endParaRPr sz="1800" dirty="0">
              <a:latin typeface="Times New Roman"/>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863165706"/>
              </p:ext>
            </p:extLst>
          </p:nvPr>
        </p:nvGraphicFramePr>
        <p:xfrm>
          <a:off x="1091455" y="1295400"/>
          <a:ext cx="10567145" cy="5093080"/>
        </p:xfrm>
        <a:graphic>
          <a:graphicData uri="http://schemas.openxmlformats.org/drawingml/2006/table">
            <a:tbl>
              <a:tblPr firstRow="1" bandRow="1">
                <a:tableStyleId>{2D5ABB26-0587-4C30-8999-92F81FD0307C}</a:tableStyleId>
              </a:tblPr>
              <a:tblGrid>
                <a:gridCol w="1928575"/>
                <a:gridCol w="8638570"/>
              </a:tblGrid>
              <a:tr h="1143000">
                <a:tc>
                  <a:txBody>
                    <a:bodyPr/>
                    <a:lstStyle/>
                    <a:p>
                      <a:pPr marL="45720">
                        <a:lnSpc>
                          <a:spcPct val="80000"/>
                        </a:lnSpc>
                      </a:pPr>
                      <a:r>
                        <a:rPr sz="1700" b="1" spc="-20" dirty="0">
                          <a:latin typeface="+mn-lt"/>
                          <a:cs typeface="Times New Roman"/>
                        </a:rPr>
                        <a:t>Конфликт</a:t>
                      </a:r>
                      <a:r>
                        <a:rPr sz="1700" b="1" spc="-10" dirty="0">
                          <a:latin typeface="+mn-lt"/>
                          <a:cs typeface="Times New Roman"/>
                        </a:rPr>
                        <a:t> интересов</a:t>
                      </a:r>
                      <a:endParaRPr sz="1700" dirty="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720" marR="820419">
                        <a:lnSpc>
                          <a:spcPct val="80000"/>
                        </a:lnSpc>
                        <a:spcBef>
                          <a:spcPts val="305"/>
                        </a:spcBef>
                      </a:pPr>
                      <a:r>
                        <a:rPr sz="1700" b="1" spc="-10" dirty="0">
                          <a:latin typeface="+mn-lt"/>
                          <a:cs typeface="Times New Roman"/>
                        </a:rPr>
                        <a:t>ситуация,</a:t>
                      </a:r>
                      <a:r>
                        <a:rPr sz="1700" b="1" spc="30" dirty="0">
                          <a:latin typeface="+mn-lt"/>
                          <a:cs typeface="Times New Roman"/>
                        </a:rPr>
                        <a:t> </a:t>
                      </a:r>
                      <a:r>
                        <a:rPr sz="1700" b="1" spc="-5" dirty="0">
                          <a:latin typeface="+mn-lt"/>
                          <a:cs typeface="Times New Roman"/>
                        </a:rPr>
                        <a:t>при</a:t>
                      </a:r>
                      <a:r>
                        <a:rPr sz="1700" b="1" spc="5" dirty="0">
                          <a:latin typeface="+mn-lt"/>
                          <a:cs typeface="Times New Roman"/>
                        </a:rPr>
                        <a:t> </a:t>
                      </a:r>
                      <a:r>
                        <a:rPr sz="1700" b="1" spc="-15" dirty="0">
                          <a:latin typeface="+mn-lt"/>
                          <a:cs typeface="Times New Roman"/>
                        </a:rPr>
                        <a:t>которой</a:t>
                      </a:r>
                      <a:r>
                        <a:rPr sz="1700" b="1" spc="30" dirty="0">
                          <a:latin typeface="+mn-lt"/>
                          <a:cs typeface="Times New Roman"/>
                        </a:rPr>
                        <a:t> </a:t>
                      </a:r>
                      <a:r>
                        <a:rPr sz="1700" b="1" spc="-5" dirty="0">
                          <a:latin typeface="+mn-lt"/>
                          <a:cs typeface="Times New Roman"/>
                        </a:rPr>
                        <a:t>личная</a:t>
                      </a:r>
                      <a:r>
                        <a:rPr sz="1700" b="1" spc="5" dirty="0">
                          <a:latin typeface="+mn-lt"/>
                          <a:cs typeface="Times New Roman"/>
                        </a:rPr>
                        <a:t> </a:t>
                      </a:r>
                      <a:r>
                        <a:rPr sz="1700" b="1" spc="-10" dirty="0">
                          <a:latin typeface="+mn-lt"/>
                          <a:cs typeface="Times New Roman"/>
                        </a:rPr>
                        <a:t>заинтересованность</a:t>
                      </a:r>
                      <a:r>
                        <a:rPr sz="1700" b="1" spc="75" dirty="0">
                          <a:latin typeface="+mn-lt"/>
                          <a:cs typeface="Times New Roman"/>
                        </a:rPr>
                        <a:t> </a:t>
                      </a:r>
                      <a:r>
                        <a:rPr sz="1700" spc="-10" dirty="0">
                          <a:latin typeface="+mn-lt"/>
                          <a:cs typeface="Times New Roman"/>
                        </a:rPr>
                        <a:t>(прямая</a:t>
                      </a:r>
                      <a:r>
                        <a:rPr sz="1700" spc="45" dirty="0">
                          <a:latin typeface="+mn-lt"/>
                          <a:cs typeface="Times New Roman"/>
                        </a:rPr>
                        <a:t> </a:t>
                      </a:r>
                      <a:r>
                        <a:rPr sz="1700" spc="-10" dirty="0">
                          <a:latin typeface="+mn-lt"/>
                          <a:cs typeface="Times New Roman"/>
                        </a:rPr>
                        <a:t>или </a:t>
                      </a:r>
                      <a:r>
                        <a:rPr sz="1700" spc="-385" dirty="0">
                          <a:latin typeface="+mn-lt"/>
                          <a:cs typeface="Times New Roman"/>
                        </a:rPr>
                        <a:t> </a:t>
                      </a:r>
                      <a:r>
                        <a:rPr sz="1700" spc="-10" dirty="0">
                          <a:latin typeface="+mn-lt"/>
                          <a:cs typeface="Times New Roman"/>
                        </a:rPr>
                        <a:t>косвенная)</a:t>
                      </a:r>
                      <a:r>
                        <a:rPr sz="1700" spc="40" dirty="0">
                          <a:latin typeface="+mn-lt"/>
                          <a:cs typeface="Times New Roman"/>
                        </a:rPr>
                        <a:t> </a:t>
                      </a:r>
                      <a:r>
                        <a:rPr sz="1700" spc="-10" dirty="0">
                          <a:latin typeface="+mn-lt"/>
                          <a:cs typeface="Times New Roman"/>
                        </a:rPr>
                        <a:t>лица,</a:t>
                      </a:r>
                      <a:r>
                        <a:rPr sz="1700" spc="30" dirty="0">
                          <a:latin typeface="+mn-lt"/>
                          <a:cs typeface="Times New Roman"/>
                        </a:rPr>
                        <a:t> </a:t>
                      </a:r>
                      <a:r>
                        <a:rPr sz="1700" spc="-10" dirty="0">
                          <a:latin typeface="+mn-lt"/>
                          <a:cs typeface="Times New Roman"/>
                        </a:rPr>
                        <a:t>замещающего</a:t>
                      </a:r>
                      <a:r>
                        <a:rPr sz="1700" spc="60" dirty="0">
                          <a:latin typeface="+mn-lt"/>
                          <a:cs typeface="Times New Roman"/>
                        </a:rPr>
                        <a:t> </a:t>
                      </a:r>
                      <a:r>
                        <a:rPr sz="1700" spc="-5" dirty="0">
                          <a:latin typeface="+mn-lt"/>
                          <a:cs typeface="Times New Roman"/>
                        </a:rPr>
                        <a:t>должность,</a:t>
                      </a:r>
                      <a:r>
                        <a:rPr sz="1700" spc="15" dirty="0">
                          <a:latin typeface="+mn-lt"/>
                          <a:cs typeface="Times New Roman"/>
                        </a:rPr>
                        <a:t> </a:t>
                      </a:r>
                      <a:r>
                        <a:rPr sz="1700" spc="-5" dirty="0" err="1">
                          <a:latin typeface="+mn-lt"/>
                          <a:cs typeface="Times New Roman"/>
                        </a:rPr>
                        <a:t>замещение</a:t>
                      </a:r>
                      <a:r>
                        <a:rPr sz="1700" spc="55" dirty="0">
                          <a:latin typeface="+mn-lt"/>
                          <a:cs typeface="Times New Roman"/>
                        </a:rPr>
                        <a:t> </a:t>
                      </a:r>
                      <a:r>
                        <a:rPr sz="1700" spc="-25" dirty="0" err="1" smtClean="0">
                          <a:latin typeface="+mn-lt"/>
                          <a:cs typeface="Times New Roman"/>
                        </a:rPr>
                        <a:t>которой</a:t>
                      </a:r>
                      <a:r>
                        <a:rPr lang="ru-RU" sz="1700" spc="-25" dirty="0" smtClean="0">
                          <a:latin typeface="+mn-lt"/>
                          <a:cs typeface="Times New Roman"/>
                        </a:rPr>
                        <a:t> </a:t>
                      </a:r>
                      <a:r>
                        <a:rPr sz="1700" spc="-10" dirty="0" err="1" smtClean="0">
                          <a:latin typeface="+mn-lt"/>
                          <a:cs typeface="Times New Roman"/>
                        </a:rPr>
                        <a:t>предусматривает</a:t>
                      </a:r>
                      <a:r>
                        <a:rPr sz="1700" spc="45" dirty="0" smtClean="0">
                          <a:latin typeface="+mn-lt"/>
                          <a:cs typeface="Times New Roman"/>
                        </a:rPr>
                        <a:t> </a:t>
                      </a:r>
                      <a:r>
                        <a:rPr sz="1700" spc="-5" dirty="0">
                          <a:latin typeface="+mn-lt"/>
                          <a:cs typeface="Times New Roman"/>
                        </a:rPr>
                        <a:t>обязанность</a:t>
                      </a:r>
                      <a:r>
                        <a:rPr sz="1700" spc="25" dirty="0">
                          <a:latin typeface="+mn-lt"/>
                          <a:cs typeface="Times New Roman"/>
                        </a:rPr>
                        <a:t> </a:t>
                      </a:r>
                      <a:r>
                        <a:rPr sz="1700" spc="-15" dirty="0">
                          <a:latin typeface="+mn-lt"/>
                          <a:cs typeface="Times New Roman"/>
                        </a:rPr>
                        <a:t>принимать</a:t>
                      </a:r>
                      <a:r>
                        <a:rPr sz="1700" spc="50" dirty="0">
                          <a:latin typeface="+mn-lt"/>
                          <a:cs typeface="Times New Roman"/>
                        </a:rPr>
                        <a:t> </a:t>
                      </a:r>
                      <a:r>
                        <a:rPr sz="1700" spc="-5" dirty="0">
                          <a:latin typeface="+mn-lt"/>
                          <a:cs typeface="Times New Roman"/>
                        </a:rPr>
                        <a:t>меры</a:t>
                      </a:r>
                      <a:r>
                        <a:rPr sz="1700" spc="10" dirty="0">
                          <a:latin typeface="+mn-lt"/>
                          <a:cs typeface="Times New Roman"/>
                        </a:rPr>
                        <a:t> </a:t>
                      </a:r>
                      <a:r>
                        <a:rPr sz="1700" spc="-5" dirty="0">
                          <a:latin typeface="+mn-lt"/>
                          <a:cs typeface="Times New Roman"/>
                        </a:rPr>
                        <a:t>по</a:t>
                      </a:r>
                      <a:r>
                        <a:rPr sz="1700" spc="10" dirty="0">
                          <a:latin typeface="+mn-lt"/>
                          <a:cs typeface="Times New Roman"/>
                        </a:rPr>
                        <a:t> </a:t>
                      </a:r>
                      <a:r>
                        <a:rPr sz="1700" spc="-10" dirty="0">
                          <a:latin typeface="+mn-lt"/>
                          <a:cs typeface="Times New Roman"/>
                        </a:rPr>
                        <a:t>предотвращению</a:t>
                      </a:r>
                      <a:r>
                        <a:rPr sz="1700" spc="50" dirty="0">
                          <a:latin typeface="+mn-lt"/>
                          <a:cs typeface="Times New Roman"/>
                        </a:rPr>
                        <a:t> </a:t>
                      </a:r>
                      <a:r>
                        <a:rPr sz="1700" spc="-5" dirty="0">
                          <a:latin typeface="+mn-lt"/>
                          <a:cs typeface="Times New Roman"/>
                        </a:rPr>
                        <a:t>и </a:t>
                      </a:r>
                      <a:r>
                        <a:rPr sz="1700" dirty="0">
                          <a:latin typeface="+mn-lt"/>
                          <a:cs typeface="Times New Roman"/>
                        </a:rPr>
                        <a:t> </a:t>
                      </a:r>
                      <a:r>
                        <a:rPr sz="1700" spc="-15" dirty="0">
                          <a:latin typeface="+mn-lt"/>
                          <a:cs typeface="Times New Roman"/>
                        </a:rPr>
                        <a:t>урегулированию</a:t>
                      </a:r>
                      <a:r>
                        <a:rPr sz="1700" spc="65" dirty="0">
                          <a:latin typeface="+mn-lt"/>
                          <a:cs typeface="Times New Roman"/>
                        </a:rPr>
                        <a:t> </a:t>
                      </a:r>
                      <a:r>
                        <a:rPr sz="1700" spc="-20" dirty="0">
                          <a:latin typeface="+mn-lt"/>
                          <a:cs typeface="Times New Roman"/>
                        </a:rPr>
                        <a:t>конфликта</a:t>
                      </a:r>
                      <a:r>
                        <a:rPr sz="1700" spc="25" dirty="0">
                          <a:latin typeface="+mn-lt"/>
                          <a:cs typeface="Times New Roman"/>
                        </a:rPr>
                        <a:t> </a:t>
                      </a:r>
                      <a:r>
                        <a:rPr sz="1700" spc="-5" dirty="0">
                          <a:latin typeface="+mn-lt"/>
                          <a:cs typeface="Times New Roman"/>
                        </a:rPr>
                        <a:t>интересов,</a:t>
                      </a:r>
                      <a:r>
                        <a:rPr sz="1700" spc="65" dirty="0">
                          <a:latin typeface="+mn-lt"/>
                          <a:cs typeface="Times New Roman"/>
                        </a:rPr>
                        <a:t> </a:t>
                      </a:r>
                      <a:r>
                        <a:rPr sz="1700" b="1" spc="-10" dirty="0">
                          <a:latin typeface="+mn-lt"/>
                          <a:cs typeface="Times New Roman"/>
                        </a:rPr>
                        <a:t>влияет</a:t>
                      </a:r>
                      <a:r>
                        <a:rPr sz="1700" b="1" spc="20" dirty="0">
                          <a:latin typeface="+mn-lt"/>
                          <a:cs typeface="Times New Roman"/>
                        </a:rPr>
                        <a:t> </a:t>
                      </a:r>
                      <a:r>
                        <a:rPr sz="1700" b="1" spc="-5" dirty="0">
                          <a:latin typeface="+mn-lt"/>
                          <a:cs typeface="Times New Roman"/>
                        </a:rPr>
                        <a:t>или</a:t>
                      </a:r>
                      <a:r>
                        <a:rPr sz="1700" b="1" spc="5" dirty="0">
                          <a:latin typeface="+mn-lt"/>
                          <a:cs typeface="Times New Roman"/>
                        </a:rPr>
                        <a:t> </a:t>
                      </a:r>
                      <a:r>
                        <a:rPr sz="1700" b="1" spc="-20" dirty="0">
                          <a:latin typeface="+mn-lt"/>
                          <a:cs typeface="Times New Roman"/>
                        </a:rPr>
                        <a:t>может</a:t>
                      </a:r>
                      <a:r>
                        <a:rPr sz="1700" b="1" spc="30" dirty="0">
                          <a:latin typeface="+mn-lt"/>
                          <a:cs typeface="Times New Roman"/>
                        </a:rPr>
                        <a:t> </a:t>
                      </a:r>
                      <a:r>
                        <a:rPr sz="1700" b="1" spc="-15" dirty="0">
                          <a:latin typeface="+mn-lt"/>
                          <a:cs typeface="Times New Roman"/>
                        </a:rPr>
                        <a:t>повлиять</a:t>
                      </a:r>
                      <a:r>
                        <a:rPr sz="1700" b="1" spc="20" dirty="0">
                          <a:latin typeface="+mn-lt"/>
                          <a:cs typeface="Times New Roman"/>
                        </a:rPr>
                        <a:t> </a:t>
                      </a:r>
                      <a:r>
                        <a:rPr sz="1700" b="1" spc="-10" dirty="0">
                          <a:latin typeface="+mn-lt"/>
                          <a:cs typeface="Times New Roman"/>
                        </a:rPr>
                        <a:t>на </a:t>
                      </a:r>
                      <a:r>
                        <a:rPr sz="1700" b="1" spc="-385" dirty="0">
                          <a:latin typeface="+mn-lt"/>
                          <a:cs typeface="Times New Roman"/>
                        </a:rPr>
                        <a:t> </a:t>
                      </a:r>
                      <a:r>
                        <a:rPr sz="1700" b="1" spc="-5" dirty="0">
                          <a:latin typeface="+mn-lt"/>
                          <a:cs typeface="Times New Roman"/>
                        </a:rPr>
                        <a:t>надлежащее,</a:t>
                      </a:r>
                      <a:r>
                        <a:rPr sz="1700" b="1" spc="20" dirty="0">
                          <a:latin typeface="+mn-lt"/>
                          <a:cs typeface="Times New Roman"/>
                        </a:rPr>
                        <a:t> </a:t>
                      </a:r>
                      <a:r>
                        <a:rPr sz="1700" b="1" spc="-10" dirty="0">
                          <a:latin typeface="+mn-lt"/>
                          <a:cs typeface="Times New Roman"/>
                        </a:rPr>
                        <a:t>объективное</a:t>
                      </a:r>
                      <a:r>
                        <a:rPr sz="1700" b="1" spc="15" dirty="0">
                          <a:latin typeface="+mn-lt"/>
                          <a:cs typeface="Times New Roman"/>
                        </a:rPr>
                        <a:t> </a:t>
                      </a:r>
                      <a:r>
                        <a:rPr sz="1700" b="1" spc="-5" dirty="0">
                          <a:latin typeface="+mn-lt"/>
                          <a:cs typeface="Times New Roman"/>
                        </a:rPr>
                        <a:t>и беспристрастное</a:t>
                      </a:r>
                      <a:r>
                        <a:rPr sz="1700" b="1" spc="40" dirty="0">
                          <a:latin typeface="+mn-lt"/>
                          <a:cs typeface="Times New Roman"/>
                        </a:rPr>
                        <a:t> </a:t>
                      </a:r>
                      <a:r>
                        <a:rPr sz="1700" b="1" spc="-5" dirty="0" err="1">
                          <a:latin typeface="+mn-lt"/>
                          <a:cs typeface="Times New Roman"/>
                        </a:rPr>
                        <a:t>исполнение</a:t>
                      </a:r>
                      <a:r>
                        <a:rPr sz="1700" b="1" spc="20" dirty="0">
                          <a:latin typeface="+mn-lt"/>
                          <a:cs typeface="Times New Roman"/>
                        </a:rPr>
                        <a:t> </a:t>
                      </a:r>
                      <a:r>
                        <a:rPr sz="1700" b="1" spc="-10" dirty="0" err="1" smtClean="0">
                          <a:latin typeface="+mn-lt"/>
                          <a:cs typeface="Times New Roman"/>
                        </a:rPr>
                        <a:t>им</a:t>
                      </a:r>
                      <a:r>
                        <a:rPr lang="ru-RU" sz="1700" b="1" spc="-10" dirty="0" smtClean="0">
                          <a:latin typeface="+mn-lt"/>
                          <a:cs typeface="Times New Roman"/>
                        </a:rPr>
                        <a:t> </a:t>
                      </a:r>
                      <a:r>
                        <a:rPr sz="1700" b="1" spc="-10" dirty="0" err="1" smtClean="0">
                          <a:latin typeface="+mn-lt"/>
                          <a:cs typeface="Times New Roman"/>
                        </a:rPr>
                        <a:t>должностных</a:t>
                      </a:r>
                      <a:r>
                        <a:rPr sz="1700" b="1" spc="50" dirty="0" smtClean="0">
                          <a:latin typeface="+mn-lt"/>
                          <a:cs typeface="Times New Roman"/>
                        </a:rPr>
                        <a:t> </a:t>
                      </a:r>
                      <a:r>
                        <a:rPr sz="1700" b="1" spc="-10" dirty="0">
                          <a:latin typeface="+mn-lt"/>
                          <a:cs typeface="Times New Roman"/>
                        </a:rPr>
                        <a:t>(служебных)</a:t>
                      </a:r>
                      <a:r>
                        <a:rPr sz="1700" b="1" spc="50" dirty="0">
                          <a:latin typeface="+mn-lt"/>
                          <a:cs typeface="Times New Roman"/>
                        </a:rPr>
                        <a:t> </a:t>
                      </a:r>
                      <a:r>
                        <a:rPr sz="1700" b="1" spc="-10" dirty="0">
                          <a:latin typeface="+mn-lt"/>
                          <a:cs typeface="Times New Roman"/>
                        </a:rPr>
                        <a:t>обязанностей</a:t>
                      </a:r>
                      <a:r>
                        <a:rPr sz="1700" b="1" spc="50" dirty="0">
                          <a:latin typeface="+mn-lt"/>
                          <a:cs typeface="Times New Roman"/>
                        </a:rPr>
                        <a:t> </a:t>
                      </a:r>
                      <a:r>
                        <a:rPr sz="1700" spc="-5" dirty="0">
                          <a:latin typeface="+mn-lt"/>
                          <a:cs typeface="Times New Roman"/>
                        </a:rPr>
                        <a:t>(осуществление</a:t>
                      </a:r>
                      <a:r>
                        <a:rPr sz="1700" spc="65" dirty="0">
                          <a:latin typeface="+mn-lt"/>
                          <a:cs typeface="Times New Roman"/>
                        </a:rPr>
                        <a:t> </a:t>
                      </a:r>
                      <a:r>
                        <a:rPr sz="1700" spc="-15" dirty="0">
                          <a:latin typeface="+mn-lt"/>
                          <a:cs typeface="Times New Roman"/>
                        </a:rPr>
                        <a:t>полномочий)</a:t>
                      </a:r>
                      <a:endParaRPr sz="1700" dirty="0">
                        <a:latin typeface="+mn-lt"/>
                        <a:cs typeface="Times New Roman"/>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661161">
                <a:tc>
                  <a:txBody>
                    <a:bodyPr/>
                    <a:lstStyle/>
                    <a:p>
                      <a:pPr marL="45720">
                        <a:lnSpc>
                          <a:spcPct val="80000"/>
                        </a:lnSpc>
                      </a:pPr>
                      <a:r>
                        <a:rPr sz="1700" b="1" spc="-5" dirty="0">
                          <a:latin typeface="+mn-lt"/>
                          <a:cs typeface="Times New Roman"/>
                        </a:rPr>
                        <a:t>Личная</a:t>
                      </a:r>
                      <a:endParaRPr sz="1700">
                        <a:latin typeface="+mn-lt"/>
                        <a:cs typeface="Times New Roman"/>
                      </a:endParaRPr>
                    </a:p>
                    <a:p>
                      <a:pPr marL="45720">
                        <a:lnSpc>
                          <a:spcPct val="80000"/>
                        </a:lnSpc>
                      </a:pPr>
                      <a:r>
                        <a:rPr sz="1700" b="1" spc="-10" dirty="0">
                          <a:latin typeface="+mn-lt"/>
                          <a:cs typeface="Times New Roman"/>
                        </a:rPr>
                        <a:t>заинтересованность</a:t>
                      </a:r>
                      <a:endParaRPr sz="170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720" marR="113030">
                        <a:lnSpc>
                          <a:spcPct val="80000"/>
                        </a:lnSpc>
                        <a:spcBef>
                          <a:spcPts val="309"/>
                        </a:spcBef>
                      </a:pPr>
                      <a:r>
                        <a:rPr sz="1700" b="1" spc="-15" dirty="0">
                          <a:latin typeface="+mn-lt"/>
                          <a:cs typeface="Times New Roman"/>
                        </a:rPr>
                        <a:t>возможность</a:t>
                      </a:r>
                      <a:r>
                        <a:rPr sz="1700" b="1" spc="20" dirty="0">
                          <a:latin typeface="+mn-lt"/>
                          <a:cs typeface="Times New Roman"/>
                        </a:rPr>
                        <a:t> </a:t>
                      </a:r>
                      <a:r>
                        <a:rPr sz="1700" b="1" spc="-5" dirty="0">
                          <a:latin typeface="+mn-lt"/>
                          <a:cs typeface="Times New Roman"/>
                        </a:rPr>
                        <a:t>получения </a:t>
                      </a:r>
                      <a:r>
                        <a:rPr sz="1700" b="1" spc="-30" dirty="0">
                          <a:latin typeface="+mn-lt"/>
                          <a:cs typeface="Times New Roman"/>
                        </a:rPr>
                        <a:t>доходов</a:t>
                      </a:r>
                      <a:r>
                        <a:rPr sz="1700" b="1" spc="-5" dirty="0">
                          <a:latin typeface="+mn-lt"/>
                          <a:cs typeface="Times New Roman"/>
                        </a:rPr>
                        <a:t> в виде</a:t>
                      </a:r>
                      <a:r>
                        <a:rPr sz="1700" b="1" spc="15" dirty="0">
                          <a:latin typeface="+mn-lt"/>
                          <a:cs typeface="Times New Roman"/>
                        </a:rPr>
                        <a:t> </a:t>
                      </a:r>
                      <a:r>
                        <a:rPr sz="1700" b="1" spc="-35" dirty="0">
                          <a:latin typeface="+mn-lt"/>
                          <a:cs typeface="Times New Roman"/>
                        </a:rPr>
                        <a:t>денег,</a:t>
                      </a:r>
                      <a:r>
                        <a:rPr sz="1700" b="1" spc="15" dirty="0">
                          <a:latin typeface="+mn-lt"/>
                          <a:cs typeface="Times New Roman"/>
                        </a:rPr>
                        <a:t> </a:t>
                      </a:r>
                      <a:r>
                        <a:rPr sz="1700" b="1" spc="-15" dirty="0">
                          <a:latin typeface="+mn-lt"/>
                          <a:cs typeface="Times New Roman"/>
                        </a:rPr>
                        <a:t>иного</a:t>
                      </a:r>
                      <a:r>
                        <a:rPr sz="1700" b="1" dirty="0">
                          <a:latin typeface="+mn-lt"/>
                          <a:cs typeface="Times New Roman"/>
                        </a:rPr>
                        <a:t> </a:t>
                      </a:r>
                      <a:r>
                        <a:rPr sz="1700" b="1" spc="-5" dirty="0">
                          <a:latin typeface="+mn-lt"/>
                          <a:cs typeface="Times New Roman"/>
                        </a:rPr>
                        <a:t>имущества,</a:t>
                      </a:r>
                      <a:r>
                        <a:rPr sz="1700" b="1" spc="15" dirty="0">
                          <a:latin typeface="+mn-lt"/>
                          <a:cs typeface="Times New Roman"/>
                        </a:rPr>
                        <a:t> </a:t>
                      </a:r>
                      <a:r>
                        <a:rPr sz="1700" b="1" spc="-5" dirty="0">
                          <a:latin typeface="+mn-lt"/>
                          <a:cs typeface="Times New Roman"/>
                        </a:rPr>
                        <a:t>в </a:t>
                      </a:r>
                      <a:r>
                        <a:rPr sz="1700" b="1" spc="-30" dirty="0">
                          <a:latin typeface="+mn-lt"/>
                          <a:cs typeface="Times New Roman"/>
                        </a:rPr>
                        <a:t>том </a:t>
                      </a:r>
                      <a:r>
                        <a:rPr sz="1700" b="1" spc="-25" dirty="0">
                          <a:latin typeface="+mn-lt"/>
                          <a:cs typeface="Times New Roman"/>
                        </a:rPr>
                        <a:t> </a:t>
                      </a:r>
                      <a:r>
                        <a:rPr sz="1700" b="1" spc="-5" dirty="0">
                          <a:latin typeface="+mn-lt"/>
                          <a:cs typeface="Times New Roman"/>
                        </a:rPr>
                        <a:t>числе</a:t>
                      </a:r>
                      <a:r>
                        <a:rPr sz="1700" b="1" dirty="0">
                          <a:latin typeface="+mn-lt"/>
                          <a:cs typeface="Times New Roman"/>
                        </a:rPr>
                        <a:t> </a:t>
                      </a:r>
                      <a:r>
                        <a:rPr sz="1700" b="1" spc="-5" dirty="0">
                          <a:latin typeface="+mn-lt"/>
                          <a:cs typeface="Times New Roman"/>
                        </a:rPr>
                        <a:t>имущественных</a:t>
                      </a:r>
                      <a:r>
                        <a:rPr sz="1700" b="1" spc="35" dirty="0">
                          <a:latin typeface="+mn-lt"/>
                          <a:cs typeface="Times New Roman"/>
                        </a:rPr>
                        <a:t> </a:t>
                      </a:r>
                      <a:r>
                        <a:rPr sz="1700" b="1" spc="-5" dirty="0">
                          <a:latin typeface="+mn-lt"/>
                          <a:cs typeface="Times New Roman"/>
                        </a:rPr>
                        <a:t>прав, </a:t>
                      </a:r>
                      <a:r>
                        <a:rPr sz="1700" b="1" spc="-15" dirty="0">
                          <a:latin typeface="+mn-lt"/>
                          <a:cs typeface="Times New Roman"/>
                        </a:rPr>
                        <a:t>услуг</a:t>
                      </a:r>
                      <a:r>
                        <a:rPr sz="1700" b="1" spc="15" dirty="0">
                          <a:latin typeface="+mn-lt"/>
                          <a:cs typeface="Times New Roman"/>
                        </a:rPr>
                        <a:t> </a:t>
                      </a:r>
                      <a:r>
                        <a:rPr sz="1700" spc="-5" dirty="0">
                          <a:latin typeface="+mn-lt"/>
                          <a:cs typeface="Times New Roman"/>
                        </a:rPr>
                        <a:t>имущественного</a:t>
                      </a:r>
                      <a:r>
                        <a:rPr sz="1700" spc="45" dirty="0">
                          <a:latin typeface="+mn-lt"/>
                          <a:cs typeface="Times New Roman"/>
                        </a:rPr>
                        <a:t> </a:t>
                      </a:r>
                      <a:r>
                        <a:rPr sz="1700" spc="-10" dirty="0">
                          <a:latin typeface="+mn-lt"/>
                          <a:cs typeface="Times New Roman"/>
                        </a:rPr>
                        <a:t>характера, </a:t>
                      </a:r>
                      <a:r>
                        <a:rPr sz="1700" spc="-5" dirty="0">
                          <a:latin typeface="+mn-lt"/>
                          <a:cs typeface="Times New Roman"/>
                        </a:rPr>
                        <a:t> </a:t>
                      </a:r>
                      <a:r>
                        <a:rPr sz="1700" spc="-25" dirty="0">
                          <a:latin typeface="+mn-lt"/>
                          <a:cs typeface="Times New Roman"/>
                        </a:rPr>
                        <a:t>результатов</a:t>
                      </a:r>
                      <a:r>
                        <a:rPr sz="1700" spc="10" dirty="0">
                          <a:latin typeface="+mn-lt"/>
                          <a:cs typeface="Times New Roman"/>
                        </a:rPr>
                        <a:t> </a:t>
                      </a:r>
                      <a:r>
                        <a:rPr sz="1700" spc="-10" dirty="0">
                          <a:latin typeface="+mn-lt"/>
                          <a:cs typeface="Times New Roman"/>
                        </a:rPr>
                        <a:t>выполненных</a:t>
                      </a:r>
                      <a:r>
                        <a:rPr sz="1700" spc="65" dirty="0">
                          <a:latin typeface="+mn-lt"/>
                          <a:cs typeface="Times New Roman"/>
                        </a:rPr>
                        <a:t> </a:t>
                      </a:r>
                      <a:r>
                        <a:rPr sz="1700" spc="-5" dirty="0">
                          <a:latin typeface="+mn-lt"/>
                          <a:cs typeface="Times New Roman"/>
                        </a:rPr>
                        <a:t>работ</a:t>
                      </a:r>
                      <a:r>
                        <a:rPr sz="1700" spc="20" dirty="0">
                          <a:latin typeface="+mn-lt"/>
                          <a:cs typeface="Times New Roman"/>
                        </a:rPr>
                        <a:t> </a:t>
                      </a:r>
                      <a:r>
                        <a:rPr sz="1700" b="1" spc="-5" dirty="0">
                          <a:latin typeface="+mn-lt"/>
                          <a:cs typeface="Times New Roman"/>
                        </a:rPr>
                        <a:t>или</a:t>
                      </a:r>
                      <a:r>
                        <a:rPr sz="1700" b="1" spc="20" dirty="0">
                          <a:latin typeface="+mn-lt"/>
                          <a:cs typeface="Times New Roman"/>
                        </a:rPr>
                        <a:t> </a:t>
                      </a:r>
                      <a:r>
                        <a:rPr sz="1700" b="1" spc="-10" dirty="0">
                          <a:latin typeface="+mn-lt"/>
                          <a:cs typeface="Times New Roman"/>
                        </a:rPr>
                        <a:t>каких-либо</a:t>
                      </a:r>
                      <a:r>
                        <a:rPr sz="1700" b="1" spc="5" dirty="0">
                          <a:latin typeface="+mn-lt"/>
                          <a:cs typeface="Times New Roman"/>
                        </a:rPr>
                        <a:t> </a:t>
                      </a:r>
                      <a:r>
                        <a:rPr sz="1700" b="1" spc="-25" dirty="0">
                          <a:latin typeface="+mn-lt"/>
                          <a:cs typeface="Times New Roman"/>
                        </a:rPr>
                        <a:t>выгод</a:t>
                      </a:r>
                      <a:r>
                        <a:rPr sz="1700" b="1" spc="15" dirty="0">
                          <a:latin typeface="+mn-lt"/>
                          <a:cs typeface="Times New Roman"/>
                        </a:rPr>
                        <a:t> </a:t>
                      </a:r>
                      <a:r>
                        <a:rPr sz="1700" spc="-5" dirty="0">
                          <a:latin typeface="+mn-lt"/>
                          <a:cs typeface="Times New Roman"/>
                        </a:rPr>
                        <a:t>(преимуществ) </a:t>
                      </a:r>
                      <a:r>
                        <a:rPr sz="1700" dirty="0">
                          <a:latin typeface="+mn-lt"/>
                          <a:cs typeface="Times New Roman"/>
                        </a:rPr>
                        <a:t> </a:t>
                      </a:r>
                      <a:r>
                        <a:rPr sz="1700" spc="-15" dirty="0">
                          <a:latin typeface="+mn-lt"/>
                          <a:cs typeface="Times New Roman"/>
                        </a:rPr>
                        <a:t>лицом,</a:t>
                      </a:r>
                      <a:r>
                        <a:rPr sz="1700" spc="40" dirty="0">
                          <a:latin typeface="+mn-lt"/>
                          <a:cs typeface="Times New Roman"/>
                        </a:rPr>
                        <a:t> </a:t>
                      </a:r>
                      <a:r>
                        <a:rPr sz="1700" spc="-10" dirty="0">
                          <a:latin typeface="+mn-lt"/>
                          <a:cs typeface="Times New Roman"/>
                        </a:rPr>
                        <a:t>указанным</a:t>
                      </a:r>
                      <a:r>
                        <a:rPr sz="1700" spc="45" dirty="0">
                          <a:latin typeface="+mn-lt"/>
                          <a:cs typeface="Times New Roman"/>
                        </a:rPr>
                        <a:t> </a:t>
                      </a:r>
                      <a:r>
                        <a:rPr sz="1700" spc="-5" dirty="0">
                          <a:latin typeface="+mn-lt"/>
                          <a:cs typeface="Times New Roman"/>
                        </a:rPr>
                        <a:t>в</a:t>
                      </a:r>
                      <a:r>
                        <a:rPr sz="1700" spc="5" dirty="0">
                          <a:latin typeface="+mn-lt"/>
                          <a:cs typeface="Times New Roman"/>
                        </a:rPr>
                        <a:t> </a:t>
                      </a:r>
                      <a:r>
                        <a:rPr sz="1700" spc="-5" dirty="0">
                          <a:latin typeface="+mn-lt"/>
                          <a:cs typeface="Times New Roman"/>
                        </a:rPr>
                        <a:t>части</a:t>
                      </a:r>
                      <a:r>
                        <a:rPr sz="1700" spc="20" dirty="0">
                          <a:latin typeface="+mn-lt"/>
                          <a:cs typeface="Times New Roman"/>
                        </a:rPr>
                        <a:t> </a:t>
                      </a:r>
                      <a:r>
                        <a:rPr sz="1700" spc="-5" dirty="0">
                          <a:latin typeface="+mn-lt"/>
                          <a:cs typeface="Times New Roman"/>
                        </a:rPr>
                        <a:t>1</a:t>
                      </a:r>
                      <a:r>
                        <a:rPr sz="1700" spc="5" dirty="0">
                          <a:latin typeface="+mn-lt"/>
                          <a:cs typeface="Times New Roman"/>
                        </a:rPr>
                        <a:t> </a:t>
                      </a:r>
                      <a:r>
                        <a:rPr sz="1700" spc="-15" dirty="0">
                          <a:latin typeface="+mn-lt"/>
                          <a:cs typeface="Times New Roman"/>
                        </a:rPr>
                        <a:t>настоящей</a:t>
                      </a:r>
                      <a:r>
                        <a:rPr sz="1700" spc="55" dirty="0">
                          <a:latin typeface="+mn-lt"/>
                          <a:cs typeface="Times New Roman"/>
                        </a:rPr>
                        <a:t> </a:t>
                      </a:r>
                      <a:r>
                        <a:rPr sz="1700" spc="-5" dirty="0">
                          <a:latin typeface="+mn-lt"/>
                          <a:cs typeface="Times New Roman"/>
                        </a:rPr>
                        <a:t>статьи,</a:t>
                      </a:r>
                      <a:r>
                        <a:rPr sz="1700" spc="20" dirty="0">
                          <a:latin typeface="+mn-lt"/>
                          <a:cs typeface="Times New Roman"/>
                        </a:rPr>
                        <a:t> </a:t>
                      </a:r>
                      <a:r>
                        <a:rPr sz="1700" spc="-5" dirty="0">
                          <a:latin typeface="+mn-lt"/>
                          <a:cs typeface="Times New Roman"/>
                        </a:rPr>
                        <a:t>и</a:t>
                      </a:r>
                      <a:r>
                        <a:rPr sz="1700" spc="5" dirty="0">
                          <a:latin typeface="+mn-lt"/>
                          <a:cs typeface="Times New Roman"/>
                        </a:rPr>
                        <a:t> </a:t>
                      </a:r>
                      <a:r>
                        <a:rPr sz="1700" spc="-10" dirty="0">
                          <a:latin typeface="+mn-lt"/>
                          <a:cs typeface="Times New Roman"/>
                        </a:rPr>
                        <a:t>(или)</a:t>
                      </a:r>
                      <a:r>
                        <a:rPr sz="1700" spc="40" dirty="0">
                          <a:latin typeface="+mn-lt"/>
                          <a:cs typeface="Times New Roman"/>
                        </a:rPr>
                        <a:t> </a:t>
                      </a:r>
                      <a:r>
                        <a:rPr sz="1700" spc="-10" dirty="0">
                          <a:latin typeface="+mn-lt"/>
                          <a:cs typeface="Times New Roman"/>
                        </a:rPr>
                        <a:t>состоящими</a:t>
                      </a:r>
                      <a:r>
                        <a:rPr sz="1700" spc="70" dirty="0">
                          <a:latin typeface="+mn-lt"/>
                          <a:cs typeface="Times New Roman"/>
                        </a:rPr>
                        <a:t> </a:t>
                      </a:r>
                      <a:r>
                        <a:rPr sz="1700" spc="-5" dirty="0">
                          <a:latin typeface="+mn-lt"/>
                          <a:cs typeface="Times New Roman"/>
                        </a:rPr>
                        <a:t>с</a:t>
                      </a:r>
                      <a:r>
                        <a:rPr sz="1700" spc="5" dirty="0">
                          <a:latin typeface="+mn-lt"/>
                          <a:cs typeface="Times New Roman"/>
                        </a:rPr>
                        <a:t> </a:t>
                      </a:r>
                      <a:r>
                        <a:rPr sz="1700" spc="-10" dirty="0">
                          <a:latin typeface="+mn-lt"/>
                          <a:cs typeface="Times New Roman"/>
                        </a:rPr>
                        <a:t>ним</a:t>
                      </a:r>
                      <a:r>
                        <a:rPr sz="1700" spc="35" dirty="0">
                          <a:latin typeface="+mn-lt"/>
                          <a:cs typeface="Times New Roman"/>
                        </a:rPr>
                        <a:t> </a:t>
                      </a:r>
                      <a:r>
                        <a:rPr sz="1700" spc="-5" dirty="0">
                          <a:latin typeface="+mn-lt"/>
                          <a:cs typeface="Times New Roman"/>
                        </a:rPr>
                        <a:t>в </a:t>
                      </a:r>
                      <a:r>
                        <a:rPr sz="1700" spc="-385" dirty="0">
                          <a:latin typeface="+mn-lt"/>
                          <a:cs typeface="Times New Roman"/>
                        </a:rPr>
                        <a:t> </a:t>
                      </a:r>
                      <a:r>
                        <a:rPr sz="1700" spc="-25" dirty="0">
                          <a:latin typeface="+mn-lt"/>
                          <a:cs typeface="Times New Roman"/>
                        </a:rPr>
                        <a:t>близком</a:t>
                      </a:r>
                      <a:r>
                        <a:rPr sz="1700" spc="15" dirty="0">
                          <a:latin typeface="+mn-lt"/>
                          <a:cs typeface="Times New Roman"/>
                        </a:rPr>
                        <a:t> </a:t>
                      </a:r>
                      <a:r>
                        <a:rPr sz="1700" spc="-10" dirty="0">
                          <a:latin typeface="+mn-lt"/>
                          <a:cs typeface="Times New Roman"/>
                        </a:rPr>
                        <a:t>родстве</a:t>
                      </a:r>
                      <a:r>
                        <a:rPr sz="1700" dirty="0">
                          <a:latin typeface="+mn-lt"/>
                          <a:cs typeface="Times New Roman"/>
                        </a:rPr>
                        <a:t> </a:t>
                      </a:r>
                      <a:r>
                        <a:rPr sz="1700" spc="-5" dirty="0">
                          <a:latin typeface="+mn-lt"/>
                          <a:cs typeface="Times New Roman"/>
                        </a:rPr>
                        <a:t>или</a:t>
                      </a:r>
                      <a:r>
                        <a:rPr sz="1700" spc="20" dirty="0">
                          <a:latin typeface="+mn-lt"/>
                          <a:cs typeface="Times New Roman"/>
                        </a:rPr>
                        <a:t> </a:t>
                      </a:r>
                      <a:r>
                        <a:rPr sz="1700" spc="-10" dirty="0">
                          <a:latin typeface="+mn-lt"/>
                          <a:cs typeface="Times New Roman"/>
                        </a:rPr>
                        <a:t>свойстве</a:t>
                      </a:r>
                      <a:r>
                        <a:rPr sz="1700" spc="10" dirty="0">
                          <a:latin typeface="+mn-lt"/>
                          <a:cs typeface="Times New Roman"/>
                        </a:rPr>
                        <a:t> </a:t>
                      </a:r>
                      <a:r>
                        <a:rPr sz="1700" spc="-10" dirty="0">
                          <a:latin typeface="+mn-lt"/>
                          <a:cs typeface="Times New Roman"/>
                        </a:rPr>
                        <a:t>лицами</a:t>
                      </a:r>
                      <a:r>
                        <a:rPr sz="1700" spc="45" dirty="0">
                          <a:latin typeface="+mn-lt"/>
                          <a:cs typeface="Times New Roman"/>
                        </a:rPr>
                        <a:t> </a:t>
                      </a:r>
                      <a:r>
                        <a:rPr sz="1700" spc="-10" dirty="0">
                          <a:latin typeface="+mn-lt"/>
                          <a:cs typeface="Times New Roman"/>
                        </a:rPr>
                        <a:t>(родителями,</a:t>
                      </a:r>
                      <a:r>
                        <a:rPr sz="1700" spc="40" dirty="0">
                          <a:latin typeface="+mn-lt"/>
                          <a:cs typeface="Times New Roman"/>
                        </a:rPr>
                        <a:t> </a:t>
                      </a:r>
                      <a:r>
                        <a:rPr sz="1700" spc="-10" dirty="0">
                          <a:latin typeface="+mn-lt"/>
                          <a:cs typeface="Times New Roman"/>
                        </a:rPr>
                        <a:t>супругами,</a:t>
                      </a:r>
                      <a:r>
                        <a:rPr sz="1700" spc="60" dirty="0">
                          <a:latin typeface="+mn-lt"/>
                          <a:cs typeface="Times New Roman"/>
                        </a:rPr>
                        <a:t> </a:t>
                      </a:r>
                      <a:r>
                        <a:rPr sz="1700" spc="-5" dirty="0" err="1" smtClean="0">
                          <a:latin typeface="+mn-lt"/>
                          <a:cs typeface="Times New Roman"/>
                        </a:rPr>
                        <a:t>детьми,</a:t>
                      </a:r>
                      <a:r>
                        <a:rPr sz="1700" spc="-10" dirty="0" err="1" smtClean="0">
                          <a:latin typeface="+mn-lt"/>
                          <a:cs typeface="Times New Roman"/>
                        </a:rPr>
                        <a:t>братьями</a:t>
                      </a:r>
                      <a:r>
                        <a:rPr sz="1700" spc="-10" dirty="0">
                          <a:latin typeface="+mn-lt"/>
                          <a:cs typeface="Times New Roman"/>
                        </a:rPr>
                        <a:t>,</a:t>
                      </a:r>
                      <a:r>
                        <a:rPr sz="1700" dirty="0">
                          <a:latin typeface="+mn-lt"/>
                          <a:cs typeface="Times New Roman"/>
                        </a:rPr>
                        <a:t> </a:t>
                      </a:r>
                      <a:r>
                        <a:rPr sz="1700" spc="5" dirty="0">
                          <a:latin typeface="+mn-lt"/>
                          <a:cs typeface="Times New Roman"/>
                        </a:rPr>
                        <a:t>сестрами,</a:t>
                      </a:r>
                      <a:r>
                        <a:rPr sz="1700" spc="25" dirty="0">
                          <a:latin typeface="+mn-lt"/>
                          <a:cs typeface="Times New Roman"/>
                        </a:rPr>
                        <a:t> </a:t>
                      </a:r>
                      <a:r>
                        <a:rPr sz="1700" spc="-5" dirty="0">
                          <a:latin typeface="+mn-lt"/>
                          <a:cs typeface="Times New Roman"/>
                        </a:rPr>
                        <a:t>а</a:t>
                      </a:r>
                      <a:r>
                        <a:rPr sz="1700" spc="10" dirty="0">
                          <a:latin typeface="+mn-lt"/>
                          <a:cs typeface="Times New Roman"/>
                        </a:rPr>
                        <a:t> </a:t>
                      </a:r>
                      <a:r>
                        <a:rPr sz="1700" spc="-5" dirty="0">
                          <a:latin typeface="+mn-lt"/>
                          <a:cs typeface="Times New Roman"/>
                        </a:rPr>
                        <a:t>также</a:t>
                      </a:r>
                      <a:r>
                        <a:rPr sz="1700" spc="10" dirty="0">
                          <a:latin typeface="+mn-lt"/>
                          <a:cs typeface="Times New Roman"/>
                        </a:rPr>
                        <a:t> </a:t>
                      </a:r>
                      <a:r>
                        <a:rPr sz="1700" spc="-10" dirty="0">
                          <a:latin typeface="+mn-lt"/>
                          <a:cs typeface="Times New Roman"/>
                        </a:rPr>
                        <a:t>братьями,</a:t>
                      </a:r>
                      <a:r>
                        <a:rPr sz="1700" dirty="0">
                          <a:latin typeface="+mn-lt"/>
                          <a:cs typeface="Times New Roman"/>
                        </a:rPr>
                        <a:t> </a:t>
                      </a:r>
                      <a:r>
                        <a:rPr sz="1700" spc="5" dirty="0">
                          <a:latin typeface="+mn-lt"/>
                          <a:cs typeface="Times New Roman"/>
                        </a:rPr>
                        <a:t>сестрами,</a:t>
                      </a:r>
                      <a:r>
                        <a:rPr sz="1700" spc="25" dirty="0">
                          <a:latin typeface="+mn-lt"/>
                          <a:cs typeface="Times New Roman"/>
                        </a:rPr>
                        <a:t> </a:t>
                      </a:r>
                      <a:r>
                        <a:rPr sz="1700" spc="-10" dirty="0">
                          <a:latin typeface="+mn-lt"/>
                          <a:cs typeface="Times New Roman"/>
                        </a:rPr>
                        <a:t>родителями,</a:t>
                      </a:r>
                      <a:r>
                        <a:rPr sz="1700" spc="40" dirty="0">
                          <a:latin typeface="+mn-lt"/>
                          <a:cs typeface="Times New Roman"/>
                        </a:rPr>
                        <a:t> </a:t>
                      </a:r>
                      <a:r>
                        <a:rPr sz="1700" spc="-5" dirty="0">
                          <a:latin typeface="+mn-lt"/>
                          <a:cs typeface="Times New Roman"/>
                        </a:rPr>
                        <a:t>детьми </a:t>
                      </a:r>
                      <a:r>
                        <a:rPr sz="1700" dirty="0">
                          <a:latin typeface="+mn-lt"/>
                          <a:cs typeface="Times New Roman"/>
                        </a:rPr>
                        <a:t> </a:t>
                      </a:r>
                      <a:r>
                        <a:rPr sz="1700" spc="-20" dirty="0">
                          <a:latin typeface="+mn-lt"/>
                          <a:cs typeface="Times New Roman"/>
                        </a:rPr>
                        <a:t>супругов</a:t>
                      </a:r>
                      <a:r>
                        <a:rPr sz="1700" spc="25" dirty="0">
                          <a:latin typeface="+mn-lt"/>
                          <a:cs typeface="Times New Roman"/>
                        </a:rPr>
                        <a:t> </a:t>
                      </a:r>
                      <a:r>
                        <a:rPr sz="1700" spc="-5" dirty="0">
                          <a:latin typeface="+mn-lt"/>
                          <a:cs typeface="Times New Roman"/>
                        </a:rPr>
                        <a:t>и</a:t>
                      </a:r>
                      <a:r>
                        <a:rPr sz="1700" spc="5" dirty="0">
                          <a:latin typeface="+mn-lt"/>
                          <a:cs typeface="Times New Roman"/>
                        </a:rPr>
                        <a:t> </a:t>
                      </a:r>
                      <a:r>
                        <a:rPr sz="1700" spc="-10" dirty="0">
                          <a:latin typeface="+mn-lt"/>
                          <a:cs typeface="Times New Roman"/>
                        </a:rPr>
                        <a:t>супругами</a:t>
                      </a:r>
                      <a:r>
                        <a:rPr sz="1700" spc="55" dirty="0">
                          <a:latin typeface="+mn-lt"/>
                          <a:cs typeface="Times New Roman"/>
                        </a:rPr>
                        <a:t> </a:t>
                      </a:r>
                      <a:r>
                        <a:rPr sz="1700" spc="-5" dirty="0" err="1">
                          <a:latin typeface="+mn-lt"/>
                          <a:cs typeface="Times New Roman"/>
                        </a:rPr>
                        <a:t>детей</a:t>
                      </a:r>
                      <a:r>
                        <a:rPr sz="1700" spc="-5" dirty="0" smtClean="0">
                          <a:latin typeface="+mn-lt"/>
                          <a:cs typeface="Times New Roman"/>
                        </a:rPr>
                        <a:t>)</a:t>
                      </a:r>
                      <a:r>
                        <a:rPr lang="ru-RU" sz="1700" spc="-5" dirty="0" smtClean="0">
                          <a:latin typeface="+mn-lt"/>
                          <a:cs typeface="Times New Roman"/>
                        </a:rPr>
                        <a:t> </a:t>
                      </a:r>
                      <a:r>
                        <a:rPr sz="1700" spc="-5" dirty="0" smtClean="0">
                          <a:latin typeface="+mn-lt"/>
                          <a:cs typeface="Times New Roman"/>
                        </a:rPr>
                        <a:t>,</a:t>
                      </a:r>
                      <a:r>
                        <a:rPr sz="1700" spc="25" dirty="0" smtClean="0">
                          <a:latin typeface="+mn-lt"/>
                          <a:cs typeface="Times New Roman"/>
                        </a:rPr>
                        <a:t> </a:t>
                      </a:r>
                      <a:r>
                        <a:rPr sz="1700" spc="-5" dirty="0">
                          <a:latin typeface="+mn-lt"/>
                          <a:cs typeface="Times New Roman"/>
                        </a:rPr>
                        <a:t>гражданами</a:t>
                      </a:r>
                      <a:r>
                        <a:rPr sz="1700" spc="30" dirty="0">
                          <a:latin typeface="+mn-lt"/>
                          <a:cs typeface="Times New Roman"/>
                        </a:rPr>
                        <a:t> </a:t>
                      </a:r>
                      <a:r>
                        <a:rPr sz="1700" spc="-10" dirty="0">
                          <a:latin typeface="+mn-lt"/>
                          <a:cs typeface="Times New Roman"/>
                        </a:rPr>
                        <a:t>или</a:t>
                      </a:r>
                      <a:r>
                        <a:rPr sz="1700" spc="30" dirty="0">
                          <a:latin typeface="+mn-lt"/>
                          <a:cs typeface="Times New Roman"/>
                        </a:rPr>
                        <a:t> </a:t>
                      </a:r>
                      <a:r>
                        <a:rPr sz="1700" spc="-5" dirty="0">
                          <a:latin typeface="+mn-lt"/>
                          <a:cs typeface="Times New Roman"/>
                        </a:rPr>
                        <a:t>организациями,</a:t>
                      </a:r>
                      <a:r>
                        <a:rPr sz="1700" spc="50" dirty="0">
                          <a:latin typeface="+mn-lt"/>
                          <a:cs typeface="Times New Roman"/>
                        </a:rPr>
                        <a:t> </a:t>
                      </a:r>
                      <a:r>
                        <a:rPr sz="1700" spc="-5" dirty="0">
                          <a:latin typeface="+mn-lt"/>
                          <a:cs typeface="Times New Roman"/>
                        </a:rPr>
                        <a:t>с</a:t>
                      </a:r>
                      <a:r>
                        <a:rPr sz="1700" spc="10" dirty="0">
                          <a:latin typeface="+mn-lt"/>
                          <a:cs typeface="Times New Roman"/>
                        </a:rPr>
                        <a:t> </a:t>
                      </a:r>
                      <a:r>
                        <a:rPr sz="1700" spc="-20" dirty="0">
                          <a:latin typeface="+mn-lt"/>
                          <a:cs typeface="Times New Roman"/>
                        </a:rPr>
                        <a:t>которыми </a:t>
                      </a:r>
                      <a:r>
                        <a:rPr sz="1700" spc="-15" dirty="0">
                          <a:latin typeface="+mn-lt"/>
                          <a:cs typeface="Times New Roman"/>
                        </a:rPr>
                        <a:t> </a:t>
                      </a:r>
                      <a:r>
                        <a:rPr sz="1700" spc="-10" dirty="0">
                          <a:latin typeface="+mn-lt"/>
                          <a:cs typeface="Times New Roman"/>
                        </a:rPr>
                        <a:t>лицо,</a:t>
                      </a:r>
                      <a:r>
                        <a:rPr sz="1700" spc="35" dirty="0">
                          <a:latin typeface="+mn-lt"/>
                          <a:cs typeface="Times New Roman"/>
                        </a:rPr>
                        <a:t> </a:t>
                      </a:r>
                      <a:r>
                        <a:rPr sz="1700" spc="-5" dirty="0">
                          <a:latin typeface="+mn-lt"/>
                          <a:cs typeface="Times New Roman"/>
                        </a:rPr>
                        <a:t>указанное</a:t>
                      </a:r>
                      <a:r>
                        <a:rPr sz="1700" spc="30" dirty="0">
                          <a:latin typeface="+mn-lt"/>
                          <a:cs typeface="Times New Roman"/>
                        </a:rPr>
                        <a:t> </a:t>
                      </a:r>
                      <a:r>
                        <a:rPr sz="1700" spc="-5" dirty="0">
                          <a:latin typeface="+mn-lt"/>
                          <a:cs typeface="Times New Roman"/>
                        </a:rPr>
                        <a:t>в</a:t>
                      </a:r>
                      <a:r>
                        <a:rPr sz="1700" spc="-10" dirty="0">
                          <a:latin typeface="+mn-lt"/>
                          <a:cs typeface="Times New Roman"/>
                        </a:rPr>
                        <a:t> </a:t>
                      </a:r>
                      <a:r>
                        <a:rPr sz="1700" spc="-5" dirty="0">
                          <a:latin typeface="+mn-lt"/>
                          <a:cs typeface="Times New Roman"/>
                        </a:rPr>
                        <a:t>части</a:t>
                      </a:r>
                      <a:r>
                        <a:rPr sz="1700" spc="20" dirty="0">
                          <a:latin typeface="+mn-lt"/>
                          <a:cs typeface="Times New Roman"/>
                        </a:rPr>
                        <a:t> </a:t>
                      </a:r>
                      <a:r>
                        <a:rPr sz="1700" spc="-5" dirty="0">
                          <a:latin typeface="+mn-lt"/>
                          <a:cs typeface="Times New Roman"/>
                        </a:rPr>
                        <a:t>1</a:t>
                      </a:r>
                      <a:r>
                        <a:rPr sz="1700" spc="5" dirty="0">
                          <a:latin typeface="+mn-lt"/>
                          <a:cs typeface="Times New Roman"/>
                        </a:rPr>
                        <a:t> </a:t>
                      </a:r>
                      <a:r>
                        <a:rPr sz="1700" spc="-15" dirty="0">
                          <a:latin typeface="+mn-lt"/>
                          <a:cs typeface="Times New Roman"/>
                        </a:rPr>
                        <a:t>настоящей</a:t>
                      </a:r>
                      <a:r>
                        <a:rPr sz="1700" spc="60" dirty="0">
                          <a:latin typeface="+mn-lt"/>
                          <a:cs typeface="Times New Roman"/>
                        </a:rPr>
                        <a:t> </a:t>
                      </a:r>
                      <a:r>
                        <a:rPr sz="1700" spc="-5" dirty="0">
                          <a:latin typeface="+mn-lt"/>
                          <a:cs typeface="Times New Roman"/>
                        </a:rPr>
                        <a:t>статьи,</a:t>
                      </a:r>
                      <a:r>
                        <a:rPr sz="1700" spc="5" dirty="0">
                          <a:latin typeface="+mn-lt"/>
                          <a:cs typeface="Times New Roman"/>
                        </a:rPr>
                        <a:t> </a:t>
                      </a:r>
                      <a:r>
                        <a:rPr sz="1700" spc="-5" dirty="0">
                          <a:latin typeface="+mn-lt"/>
                          <a:cs typeface="Times New Roman"/>
                        </a:rPr>
                        <a:t>и</a:t>
                      </a:r>
                      <a:r>
                        <a:rPr sz="1700" spc="20" dirty="0">
                          <a:latin typeface="+mn-lt"/>
                          <a:cs typeface="Times New Roman"/>
                        </a:rPr>
                        <a:t> </a:t>
                      </a:r>
                      <a:r>
                        <a:rPr sz="1700" spc="-5" dirty="0">
                          <a:latin typeface="+mn-lt"/>
                          <a:cs typeface="Times New Roman"/>
                        </a:rPr>
                        <a:t>(или)</a:t>
                      </a:r>
                      <a:r>
                        <a:rPr sz="1700" spc="40" dirty="0">
                          <a:latin typeface="+mn-lt"/>
                          <a:cs typeface="Times New Roman"/>
                        </a:rPr>
                        <a:t> </a:t>
                      </a:r>
                      <a:r>
                        <a:rPr sz="1700" spc="-10" dirty="0">
                          <a:latin typeface="+mn-lt"/>
                          <a:cs typeface="Times New Roman"/>
                        </a:rPr>
                        <a:t>лица,</a:t>
                      </a:r>
                      <a:r>
                        <a:rPr sz="1700" spc="30" dirty="0">
                          <a:latin typeface="+mn-lt"/>
                          <a:cs typeface="Times New Roman"/>
                        </a:rPr>
                        <a:t> </a:t>
                      </a:r>
                      <a:r>
                        <a:rPr sz="1700" spc="-10" dirty="0">
                          <a:latin typeface="+mn-lt"/>
                          <a:cs typeface="Times New Roman"/>
                        </a:rPr>
                        <a:t>состоящие</a:t>
                      </a:r>
                      <a:r>
                        <a:rPr sz="1700" spc="60" dirty="0">
                          <a:latin typeface="+mn-lt"/>
                          <a:cs typeface="Times New Roman"/>
                        </a:rPr>
                        <a:t> </a:t>
                      </a:r>
                      <a:r>
                        <a:rPr sz="1700" spc="-5" dirty="0">
                          <a:latin typeface="+mn-lt"/>
                          <a:cs typeface="Times New Roman"/>
                        </a:rPr>
                        <a:t>с</a:t>
                      </a:r>
                      <a:r>
                        <a:rPr sz="1700" spc="10" dirty="0">
                          <a:latin typeface="+mn-lt"/>
                          <a:cs typeface="Times New Roman"/>
                        </a:rPr>
                        <a:t> </a:t>
                      </a:r>
                      <a:r>
                        <a:rPr sz="1700" spc="-10" dirty="0">
                          <a:latin typeface="+mn-lt"/>
                          <a:cs typeface="Times New Roman"/>
                        </a:rPr>
                        <a:t>ним </a:t>
                      </a:r>
                      <a:r>
                        <a:rPr sz="1700" spc="-385" dirty="0">
                          <a:latin typeface="+mn-lt"/>
                          <a:cs typeface="Times New Roman"/>
                        </a:rPr>
                        <a:t> </a:t>
                      </a:r>
                      <a:r>
                        <a:rPr sz="1700" spc="-5" dirty="0">
                          <a:latin typeface="+mn-lt"/>
                          <a:cs typeface="Times New Roman"/>
                        </a:rPr>
                        <a:t>в </a:t>
                      </a:r>
                      <a:r>
                        <a:rPr sz="1700" spc="-25" dirty="0">
                          <a:latin typeface="+mn-lt"/>
                          <a:cs typeface="Times New Roman"/>
                        </a:rPr>
                        <a:t>близком</a:t>
                      </a:r>
                      <a:r>
                        <a:rPr sz="1700" dirty="0">
                          <a:latin typeface="+mn-lt"/>
                          <a:cs typeface="Times New Roman"/>
                        </a:rPr>
                        <a:t> </a:t>
                      </a:r>
                      <a:r>
                        <a:rPr sz="1700" spc="-10" dirty="0">
                          <a:latin typeface="+mn-lt"/>
                          <a:cs typeface="Times New Roman"/>
                        </a:rPr>
                        <a:t>родстве</a:t>
                      </a:r>
                      <a:r>
                        <a:rPr sz="1700" spc="5" dirty="0">
                          <a:latin typeface="+mn-lt"/>
                          <a:cs typeface="Times New Roman"/>
                        </a:rPr>
                        <a:t> </a:t>
                      </a:r>
                      <a:r>
                        <a:rPr sz="1700" spc="-10" dirty="0">
                          <a:latin typeface="+mn-lt"/>
                          <a:cs typeface="Times New Roman"/>
                        </a:rPr>
                        <a:t>или</a:t>
                      </a:r>
                      <a:r>
                        <a:rPr sz="1700" spc="25" dirty="0">
                          <a:latin typeface="+mn-lt"/>
                          <a:cs typeface="Times New Roman"/>
                        </a:rPr>
                        <a:t> </a:t>
                      </a:r>
                      <a:r>
                        <a:rPr sz="1700" spc="-10" dirty="0">
                          <a:latin typeface="+mn-lt"/>
                          <a:cs typeface="Times New Roman"/>
                        </a:rPr>
                        <a:t>свойстве,</a:t>
                      </a:r>
                      <a:r>
                        <a:rPr sz="1700" spc="15" dirty="0">
                          <a:latin typeface="+mn-lt"/>
                          <a:cs typeface="Times New Roman"/>
                        </a:rPr>
                        <a:t> </a:t>
                      </a:r>
                      <a:r>
                        <a:rPr sz="1700" spc="-10" dirty="0">
                          <a:latin typeface="+mn-lt"/>
                          <a:cs typeface="Times New Roman"/>
                        </a:rPr>
                        <a:t>связаны</a:t>
                      </a:r>
                      <a:r>
                        <a:rPr sz="1700" spc="15" dirty="0">
                          <a:latin typeface="+mn-lt"/>
                          <a:cs typeface="Times New Roman"/>
                        </a:rPr>
                        <a:t> </a:t>
                      </a:r>
                      <a:r>
                        <a:rPr sz="1700" spc="-5" dirty="0">
                          <a:latin typeface="+mn-lt"/>
                          <a:cs typeface="Times New Roman"/>
                        </a:rPr>
                        <a:t>имущественными, </a:t>
                      </a:r>
                      <a:r>
                        <a:rPr sz="1700" dirty="0">
                          <a:latin typeface="+mn-lt"/>
                          <a:cs typeface="Times New Roman"/>
                        </a:rPr>
                        <a:t> </a:t>
                      </a:r>
                      <a:r>
                        <a:rPr sz="1700" spc="-15" dirty="0">
                          <a:latin typeface="+mn-lt"/>
                          <a:cs typeface="Times New Roman"/>
                        </a:rPr>
                        <a:t>корпоративными</a:t>
                      </a:r>
                      <a:r>
                        <a:rPr sz="1700" spc="20" dirty="0">
                          <a:latin typeface="+mn-lt"/>
                          <a:cs typeface="Times New Roman"/>
                        </a:rPr>
                        <a:t> </a:t>
                      </a:r>
                      <a:r>
                        <a:rPr sz="1700" spc="-10" dirty="0">
                          <a:latin typeface="+mn-lt"/>
                          <a:cs typeface="Times New Roman"/>
                        </a:rPr>
                        <a:t>или</a:t>
                      </a:r>
                      <a:r>
                        <a:rPr sz="1700" spc="25" dirty="0">
                          <a:latin typeface="+mn-lt"/>
                          <a:cs typeface="Times New Roman"/>
                        </a:rPr>
                        <a:t> </a:t>
                      </a:r>
                      <a:r>
                        <a:rPr sz="1700" spc="-10" dirty="0">
                          <a:latin typeface="+mn-lt"/>
                          <a:cs typeface="Times New Roman"/>
                        </a:rPr>
                        <a:t>иными</a:t>
                      </a:r>
                      <a:r>
                        <a:rPr sz="1700" spc="35" dirty="0">
                          <a:latin typeface="+mn-lt"/>
                          <a:cs typeface="Times New Roman"/>
                        </a:rPr>
                        <a:t> </a:t>
                      </a:r>
                      <a:r>
                        <a:rPr sz="1700" spc="-10" dirty="0">
                          <a:latin typeface="+mn-lt"/>
                          <a:cs typeface="Times New Roman"/>
                        </a:rPr>
                        <a:t>близкими</a:t>
                      </a:r>
                      <a:r>
                        <a:rPr sz="1700" spc="20" dirty="0">
                          <a:latin typeface="+mn-lt"/>
                          <a:cs typeface="Times New Roman"/>
                        </a:rPr>
                        <a:t> </a:t>
                      </a:r>
                      <a:r>
                        <a:rPr sz="1700" spc="-10" dirty="0">
                          <a:latin typeface="+mn-lt"/>
                          <a:cs typeface="Times New Roman"/>
                        </a:rPr>
                        <a:t>отношениями.</a:t>
                      </a:r>
                      <a:endParaRPr sz="1700" dirty="0">
                        <a:latin typeface="+mn-lt"/>
                        <a:cs typeface="Times New Roman"/>
                      </a:endParaRPr>
                    </a:p>
                  </a:txBody>
                  <a:tcPr marL="0" marR="0" marT="393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r>
              <a:tr h="1920367">
                <a:tc gridSpan="2">
                  <a:txBody>
                    <a:bodyPr/>
                    <a:lstStyle/>
                    <a:p>
                      <a:pPr marL="332105" marR="716280" indent="-287020">
                        <a:lnSpc>
                          <a:spcPct val="80000"/>
                        </a:lnSpc>
                        <a:spcBef>
                          <a:spcPts val="320"/>
                        </a:spcBef>
                        <a:buFont typeface="Wingdings"/>
                        <a:buChar char=""/>
                        <a:tabLst>
                          <a:tab pos="332105" algn="l"/>
                          <a:tab pos="332740" algn="l"/>
                        </a:tabLst>
                      </a:pPr>
                      <a:r>
                        <a:rPr sz="1700" i="1" dirty="0">
                          <a:latin typeface="+mn-lt"/>
                          <a:cs typeface="Times New Roman"/>
                        </a:rPr>
                        <a:t>Лицо… </a:t>
                      </a:r>
                      <a:r>
                        <a:rPr sz="1700" i="1" spc="-10" dirty="0">
                          <a:latin typeface="+mn-lt"/>
                          <a:cs typeface="Times New Roman"/>
                        </a:rPr>
                        <a:t>обязано уведомить </a:t>
                      </a:r>
                      <a:r>
                        <a:rPr sz="1700" i="1" dirty="0">
                          <a:latin typeface="+mn-lt"/>
                          <a:cs typeface="Times New Roman"/>
                        </a:rPr>
                        <a:t>в </a:t>
                      </a:r>
                      <a:r>
                        <a:rPr sz="1700" i="1" spc="-10" dirty="0">
                          <a:latin typeface="+mn-lt"/>
                          <a:cs typeface="Times New Roman"/>
                        </a:rPr>
                        <a:t>порядке, </a:t>
                      </a:r>
                      <a:r>
                        <a:rPr sz="1700" i="1" spc="-5" dirty="0">
                          <a:latin typeface="+mn-lt"/>
                          <a:cs typeface="Times New Roman"/>
                        </a:rPr>
                        <a:t>определенном представителем нанимателя (работодателем) </a:t>
                      </a:r>
                      <a:r>
                        <a:rPr sz="1700" i="1" dirty="0">
                          <a:latin typeface="+mn-lt"/>
                          <a:cs typeface="Times New Roman"/>
                        </a:rPr>
                        <a:t>в </a:t>
                      </a:r>
                      <a:r>
                        <a:rPr sz="1700" i="1" spc="-335" dirty="0">
                          <a:latin typeface="+mn-lt"/>
                          <a:cs typeface="Times New Roman"/>
                        </a:rPr>
                        <a:t> </a:t>
                      </a:r>
                      <a:r>
                        <a:rPr sz="1700" i="1" spc="-10" dirty="0">
                          <a:latin typeface="+mn-lt"/>
                          <a:cs typeface="Times New Roman"/>
                        </a:rPr>
                        <a:t>соответствии </a:t>
                      </a:r>
                      <a:r>
                        <a:rPr sz="1700" i="1" dirty="0">
                          <a:latin typeface="+mn-lt"/>
                          <a:cs typeface="Times New Roman"/>
                        </a:rPr>
                        <a:t>с </a:t>
                      </a:r>
                      <a:r>
                        <a:rPr sz="1700" i="1" spc="-10" dirty="0">
                          <a:latin typeface="+mn-lt"/>
                          <a:cs typeface="Times New Roman"/>
                        </a:rPr>
                        <a:t>нормативными </a:t>
                      </a:r>
                      <a:r>
                        <a:rPr sz="1700" i="1" spc="-5" dirty="0">
                          <a:latin typeface="+mn-lt"/>
                          <a:cs typeface="Times New Roman"/>
                        </a:rPr>
                        <a:t>правовыми актами </a:t>
                      </a:r>
                      <a:r>
                        <a:rPr sz="1700" i="1" spc="-15" dirty="0">
                          <a:latin typeface="+mn-lt"/>
                          <a:cs typeface="Times New Roman"/>
                        </a:rPr>
                        <a:t>РФ, </a:t>
                      </a:r>
                      <a:r>
                        <a:rPr sz="1700" i="1" dirty="0">
                          <a:latin typeface="+mn-lt"/>
                          <a:cs typeface="Times New Roman"/>
                        </a:rPr>
                        <a:t>о </a:t>
                      </a:r>
                      <a:r>
                        <a:rPr sz="1700" i="1" spc="-10" dirty="0">
                          <a:latin typeface="+mn-lt"/>
                          <a:cs typeface="Times New Roman"/>
                        </a:rPr>
                        <a:t>возникшем </a:t>
                      </a:r>
                      <a:r>
                        <a:rPr sz="1700" i="1" spc="-15" dirty="0">
                          <a:latin typeface="+mn-lt"/>
                          <a:cs typeface="Times New Roman"/>
                        </a:rPr>
                        <a:t>конфликте </a:t>
                      </a:r>
                      <a:r>
                        <a:rPr sz="1700" i="1" spc="-10" dirty="0">
                          <a:latin typeface="+mn-lt"/>
                          <a:cs typeface="Times New Roman"/>
                        </a:rPr>
                        <a:t>интересов </a:t>
                      </a:r>
                      <a:r>
                        <a:rPr sz="1700" i="1" dirty="0">
                          <a:latin typeface="+mn-lt"/>
                          <a:cs typeface="Times New Roman"/>
                        </a:rPr>
                        <a:t>или о </a:t>
                      </a:r>
                      <a:r>
                        <a:rPr sz="1700" i="1" spc="5" dirty="0">
                          <a:latin typeface="+mn-lt"/>
                          <a:cs typeface="Times New Roman"/>
                        </a:rPr>
                        <a:t> </a:t>
                      </a:r>
                      <a:r>
                        <a:rPr sz="1700" i="1" spc="-10" dirty="0">
                          <a:latin typeface="+mn-lt"/>
                          <a:cs typeface="Times New Roman"/>
                        </a:rPr>
                        <a:t>возможности</a:t>
                      </a:r>
                      <a:r>
                        <a:rPr sz="1700" i="1" spc="-25" dirty="0">
                          <a:latin typeface="+mn-lt"/>
                          <a:cs typeface="Times New Roman"/>
                        </a:rPr>
                        <a:t> </a:t>
                      </a:r>
                      <a:r>
                        <a:rPr sz="1700" i="1" dirty="0">
                          <a:latin typeface="+mn-lt"/>
                          <a:cs typeface="Times New Roman"/>
                        </a:rPr>
                        <a:t>его</a:t>
                      </a:r>
                      <a:r>
                        <a:rPr sz="1700" i="1" spc="-15" dirty="0">
                          <a:latin typeface="+mn-lt"/>
                          <a:cs typeface="Times New Roman"/>
                        </a:rPr>
                        <a:t> </a:t>
                      </a:r>
                      <a:r>
                        <a:rPr sz="1700" i="1" spc="-5" dirty="0">
                          <a:latin typeface="+mn-lt"/>
                          <a:cs typeface="Times New Roman"/>
                        </a:rPr>
                        <a:t>возникновения,</a:t>
                      </a:r>
                      <a:r>
                        <a:rPr sz="1700" i="1" spc="-20" dirty="0">
                          <a:latin typeface="+mn-lt"/>
                          <a:cs typeface="Times New Roman"/>
                        </a:rPr>
                        <a:t> </a:t>
                      </a:r>
                      <a:r>
                        <a:rPr sz="1700" i="1" spc="-10" dirty="0">
                          <a:latin typeface="+mn-lt"/>
                          <a:cs typeface="Times New Roman"/>
                        </a:rPr>
                        <a:t>как</a:t>
                      </a:r>
                      <a:r>
                        <a:rPr sz="1700" i="1" spc="-25" dirty="0">
                          <a:latin typeface="+mn-lt"/>
                          <a:cs typeface="Times New Roman"/>
                        </a:rPr>
                        <a:t> </a:t>
                      </a:r>
                      <a:r>
                        <a:rPr sz="1700" i="1" spc="-15" dirty="0">
                          <a:latin typeface="+mn-lt"/>
                          <a:cs typeface="Times New Roman"/>
                        </a:rPr>
                        <a:t>только</a:t>
                      </a:r>
                      <a:r>
                        <a:rPr sz="1700" i="1" spc="-25" dirty="0">
                          <a:latin typeface="+mn-lt"/>
                          <a:cs typeface="Times New Roman"/>
                        </a:rPr>
                        <a:t> </a:t>
                      </a:r>
                      <a:r>
                        <a:rPr sz="1700" i="1" spc="-10" dirty="0">
                          <a:latin typeface="+mn-lt"/>
                          <a:cs typeface="Times New Roman"/>
                        </a:rPr>
                        <a:t>ему</a:t>
                      </a:r>
                      <a:r>
                        <a:rPr sz="1700" i="1" spc="-15" dirty="0">
                          <a:latin typeface="+mn-lt"/>
                          <a:cs typeface="Times New Roman"/>
                        </a:rPr>
                        <a:t> </a:t>
                      </a:r>
                      <a:r>
                        <a:rPr sz="1700" i="1" spc="-5" dirty="0">
                          <a:latin typeface="+mn-lt"/>
                          <a:cs typeface="Times New Roman"/>
                        </a:rPr>
                        <a:t>станет</a:t>
                      </a:r>
                      <a:r>
                        <a:rPr sz="1700" i="1" spc="10" dirty="0">
                          <a:latin typeface="+mn-lt"/>
                          <a:cs typeface="Times New Roman"/>
                        </a:rPr>
                        <a:t> </a:t>
                      </a:r>
                      <a:r>
                        <a:rPr sz="1700" i="1" spc="-10" dirty="0">
                          <a:latin typeface="+mn-lt"/>
                          <a:cs typeface="Times New Roman"/>
                        </a:rPr>
                        <a:t>об</a:t>
                      </a:r>
                      <a:r>
                        <a:rPr sz="1700" i="1" spc="-15" dirty="0">
                          <a:latin typeface="+mn-lt"/>
                          <a:cs typeface="Times New Roman"/>
                        </a:rPr>
                        <a:t> </a:t>
                      </a:r>
                      <a:r>
                        <a:rPr sz="1700" i="1" spc="-20" dirty="0">
                          <a:latin typeface="+mn-lt"/>
                          <a:cs typeface="Times New Roman"/>
                        </a:rPr>
                        <a:t>этом</a:t>
                      </a:r>
                      <a:r>
                        <a:rPr sz="1700" i="1" spc="-25" dirty="0">
                          <a:latin typeface="+mn-lt"/>
                          <a:cs typeface="Times New Roman"/>
                        </a:rPr>
                        <a:t> </a:t>
                      </a:r>
                      <a:r>
                        <a:rPr sz="1700" i="1" spc="-5" dirty="0">
                          <a:latin typeface="+mn-lt"/>
                          <a:cs typeface="Times New Roman"/>
                        </a:rPr>
                        <a:t>известно.</a:t>
                      </a:r>
                      <a:endParaRPr sz="1700" dirty="0">
                        <a:latin typeface="+mn-lt"/>
                        <a:cs typeface="Times New Roman"/>
                      </a:endParaRPr>
                    </a:p>
                    <a:p>
                      <a:pPr>
                        <a:lnSpc>
                          <a:spcPct val="80000"/>
                        </a:lnSpc>
                        <a:spcBef>
                          <a:spcPts val="35"/>
                        </a:spcBef>
                        <a:buFont typeface="Wingdings"/>
                        <a:buChar char=""/>
                      </a:pPr>
                      <a:endParaRPr sz="1700" dirty="0">
                        <a:latin typeface="+mn-lt"/>
                        <a:cs typeface="Times New Roman"/>
                      </a:endParaRPr>
                    </a:p>
                    <a:p>
                      <a:pPr marL="332105" marR="54610" indent="-287020" algn="just">
                        <a:lnSpc>
                          <a:spcPct val="80000"/>
                        </a:lnSpc>
                        <a:buFont typeface="Wingdings"/>
                        <a:buChar char=""/>
                        <a:tabLst>
                          <a:tab pos="332740" algn="l"/>
                        </a:tabLst>
                      </a:pPr>
                      <a:r>
                        <a:rPr sz="1700" i="1" dirty="0">
                          <a:latin typeface="+mn-lt"/>
                          <a:cs typeface="Times New Roman"/>
                        </a:rPr>
                        <a:t>Предотвращение или </a:t>
                      </a:r>
                      <a:r>
                        <a:rPr sz="1700" i="1" spc="-5" dirty="0">
                          <a:latin typeface="+mn-lt"/>
                          <a:cs typeface="Times New Roman"/>
                        </a:rPr>
                        <a:t>урегулирование </a:t>
                      </a:r>
                      <a:r>
                        <a:rPr sz="1700" i="1" spc="-15" dirty="0">
                          <a:latin typeface="+mn-lt"/>
                          <a:cs typeface="Times New Roman"/>
                        </a:rPr>
                        <a:t>конфликта </a:t>
                      </a:r>
                      <a:r>
                        <a:rPr sz="1700" i="1" spc="-10" dirty="0">
                          <a:latin typeface="+mn-lt"/>
                          <a:cs typeface="Times New Roman"/>
                        </a:rPr>
                        <a:t>интересов </a:t>
                      </a:r>
                      <a:r>
                        <a:rPr sz="1700" i="1" spc="-15" dirty="0">
                          <a:latin typeface="+mn-lt"/>
                          <a:cs typeface="Times New Roman"/>
                        </a:rPr>
                        <a:t>может </a:t>
                      </a:r>
                      <a:r>
                        <a:rPr sz="1700" i="1" spc="-10" dirty="0">
                          <a:latin typeface="+mn-lt"/>
                          <a:cs typeface="Times New Roman"/>
                        </a:rPr>
                        <a:t>состоять </a:t>
                      </a:r>
                      <a:r>
                        <a:rPr sz="1700" i="1" dirty="0">
                          <a:latin typeface="+mn-lt"/>
                          <a:cs typeface="Times New Roman"/>
                        </a:rPr>
                        <a:t>в </a:t>
                      </a:r>
                      <a:r>
                        <a:rPr sz="1700" i="1" spc="-5" dirty="0">
                          <a:latin typeface="+mn-lt"/>
                          <a:cs typeface="Times New Roman"/>
                        </a:rPr>
                        <a:t>изменении </a:t>
                      </a:r>
                      <a:r>
                        <a:rPr sz="1700" i="1" spc="-5" dirty="0" err="1">
                          <a:latin typeface="+mn-lt"/>
                          <a:cs typeface="Times New Roman"/>
                        </a:rPr>
                        <a:t>должностного</a:t>
                      </a:r>
                      <a:r>
                        <a:rPr sz="1700" i="1" spc="-5" dirty="0">
                          <a:latin typeface="+mn-lt"/>
                          <a:cs typeface="Times New Roman"/>
                        </a:rPr>
                        <a:t> </a:t>
                      </a:r>
                      <a:r>
                        <a:rPr sz="1700" i="1" dirty="0" err="1" smtClean="0">
                          <a:latin typeface="+mn-lt"/>
                          <a:cs typeface="Times New Roman"/>
                        </a:rPr>
                        <a:t>или</a:t>
                      </a:r>
                      <a:r>
                        <a:rPr lang="ru-RU" sz="1700" i="1" dirty="0" smtClean="0">
                          <a:latin typeface="+mn-lt"/>
                          <a:cs typeface="Times New Roman"/>
                        </a:rPr>
                        <a:t> </a:t>
                      </a:r>
                      <a:r>
                        <a:rPr sz="1700" i="1" spc="-10" dirty="0" err="1" smtClean="0">
                          <a:latin typeface="+mn-lt"/>
                          <a:cs typeface="Times New Roman"/>
                        </a:rPr>
                        <a:t>служебного</a:t>
                      </a:r>
                      <a:r>
                        <a:rPr sz="1700" i="1" spc="-10" dirty="0" smtClean="0">
                          <a:latin typeface="+mn-lt"/>
                          <a:cs typeface="Times New Roman"/>
                        </a:rPr>
                        <a:t> </a:t>
                      </a:r>
                      <a:r>
                        <a:rPr sz="1700" i="1" spc="-10" dirty="0">
                          <a:latin typeface="+mn-lt"/>
                          <a:cs typeface="Times New Roman"/>
                        </a:rPr>
                        <a:t>положения </a:t>
                      </a:r>
                      <a:r>
                        <a:rPr sz="1700" i="1" spc="5" dirty="0">
                          <a:latin typeface="+mn-lt"/>
                          <a:cs typeface="Times New Roman"/>
                        </a:rPr>
                        <a:t>лица… </a:t>
                      </a:r>
                      <a:r>
                        <a:rPr sz="1700" i="1" dirty="0">
                          <a:latin typeface="+mn-lt"/>
                          <a:cs typeface="Times New Roman"/>
                        </a:rPr>
                        <a:t>являющегося стороной </a:t>
                      </a:r>
                      <a:r>
                        <a:rPr sz="1700" i="1" spc="-10" dirty="0">
                          <a:latin typeface="+mn-lt"/>
                          <a:cs typeface="Times New Roman"/>
                        </a:rPr>
                        <a:t>конфликта интересов, </a:t>
                      </a:r>
                      <a:r>
                        <a:rPr sz="1700" i="1" dirty="0">
                          <a:latin typeface="+mn-lt"/>
                          <a:cs typeface="Times New Roman"/>
                        </a:rPr>
                        <a:t>вплоть до его </a:t>
                      </a:r>
                      <a:r>
                        <a:rPr sz="1700" i="1" spc="-5" dirty="0">
                          <a:latin typeface="+mn-lt"/>
                          <a:cs typeface="Times New Roman"/>
                        </a:rPr>
                        <a:t>отстранения </a:t>
                      </a:r>
                      <a:r>
                        <a:rPr sz="1700" i="1" dirty="0">
                          <a:latin typeface="+mn-lt"/>
                          <a:cs typeface="Times New Roman"/>
                        </a:rPr>
                        <a:t>от </a:t>
                      </a:r>
                      <a:r>
                        <a:rPr sz="1700" i="1" spc="5" dirty="0">
                          <a:latin typeface="+mn-lt"/>
                          <a:cs typeface="Times New Roman"/>
                        </a:rPr>
                        <a:t> </a:t>
                      </a:r>
                      <a:r>
                        <a:rPr sz="1700" i="1" spc="-5" dirty="0">
                          <a:latin typeface="+mn-lt"/>
                          <a:cs typeface="Times New Roman"/>
                        </a:rPr>
                        <a:t>исполнения</a:t>
                      </a:r>
                      <a:r>
                        <a:rPr sz="1700" i="1" spc="-15" dirty="0">
                          <a:latin typeface="+mn-lt"/>
                          <a:cs typeface="Times New Roman"/>
                        </a:rPr>
                        <a:t> </a:t>
                      </a:r>
                      <a:r>
                        <a:rPr sz="1700" i="1" spc="-5" dirty="0">
                          <a:latin typeface="+mn-lt"/>
                          <a:cs typeface="Times New Roman"/>
                        </a:rPr>
                        <a:t>должностных</a:t>
                      </a:r>
                      <a:r>
                        <a:rPr sz="1700" i="1" dirty="0">
                          <a:latin typeface="+mn-lt"/>
                          <a:cs typeface="Times New Roman"/>
                        </a:rPr>
                        <a:t> </a:t>
                      </a:r>
                      <a:r>
                        <a:rPr sz="1700" i="1" spc="-10" dirty="0">
                          <a:latin typeface="+mn-lt"/>
                          <a:cs typeface="Times New Roman"/>
                        </a:rPr>
                        <a:t>(служебных)</a:t>
                      </a:r>
                      <a:r>
                        <a:rPr sz="1700" i="1" spc="5" dirty="0">
                          <a:latin typeface="+mn-lt"/>
                          <a:cs typeface="Times New Roman"/>
                        </a:rPr>
                        <a:t> </a:t>
                      </a:r>
                      <a:r>
                        <a:rPr sz="1700" i="1" spc="-10" dirty="0">
                          <a:latin typeface="+mn-lt"/>
                          <a:cs typeface="Times New Roman"/>
                        </a:rPr>
                        <a:t>обязанностей</a:t>
                      </a:r>
                      <a:r>
                        <a:rPr sz="1700" i="1" spc="-5" dirty="0">
                          <a:latin typeface="+mn-lt"/>
                          <a:cs typeface="Times New Roman"/>
                        </a:rPr>
                        <a:t> </a:t>
                      </a:r>
                      <a:r>
                        <a:rPr sz="1700" i="1" dirty="0">
                          <a:latin typeface="+mn-lt"/>
                          <a:cs typeface="Times New Roman"/>
                        </a:rPr>
                        <a:t>в</a:t>
                      </a:r>
                      <a:r>
                        <a:rPr sz="1700" i="1" spc="5" dirty="0">
                          <a:latin typeface="+mn-lt"/>
                          <a:cs typeface="Times New Roman"/>
                        </a:rPr>
                        <a:t> </a:t>
                      </a:r>
                      <a:r>
                        <a:rPr sz="1700" i="1" dirty="0">
                          <a:latin typeface="+mn-lt"/>
                          <a:cs typeface="Times New Roman"/>
                        </a:rPr>
                        <a:t>установленном</a:t>
                      </a:r>
                      <a:r>
                        <a:rPr sz="1700" i="1" spc="-15" dirty="0">
                          <a:latin typeface="+mn-lt"/>
                          <a:cs typeface="Times New Roman"/>
                        </a:rPr>
                        <a:t> </a:t>
                      </a:r>
                      <a:r>
                        <a:rPr sz="1700" i="1" spc="-10" dirty="0">
                          <a:latin typeface="+mn-lt"/>
                          <a:cs typeface="Times New Roman"/>
                        </a:rPr>
                        <a:t>порядке </a:t>
                      </a:r>
                      <a:r>
                        <a:rPr sz="1700" i="1" dirty="0">
                          <a:latin typeface="+mn-lt"/>
                          <a:cs typeface="Times New Roman"/>
                        </a:rPr>
                        <a:t>и</a:t>
                      </a:r>
                      <a:r>
                        <a:rPr sz="1700" i="1" spc="-10" dirty="0">
                          <a:latin typeface="+mn-lt"/>
                          <a:cs typeface="Times New Roman"/>
                        </a:rPr>
                        <a:t> </a:t>
                      </a:r>
                      <a:r>
                        <a:rPr sz="1700" i="1" dirty="0">
                          <a:latin typeface="+mn-lt"/>
                          <a:cs typeface="Times New Roman"/>
                        </a:rPr>
                        <a:t>(или)</a:t>
                      </a:r>
                      <a:r>
                        <a:rPr sz="1700" i="1" spc="-25" dirty="0">
                          <a:latin typeface="+mn-lt"/>
                          <a:cs typeface="Times New Roman"/>
                        </a:rPr>
                        <a:t> </a:t>
                      </a:r>
                      <a:r>
                        <a:rPr sz="1700" i="1" dirty="0">
                          <a:latin typeface="+mn-lt"/>
                          <a:cs typeface="Times New Roman"/>
                        </a:rPr>
                        <a:t>в</a:t>
                      </a:r>
                      <a:r>
                        <a:rPr sz="1700" i="1" spc="15" dirty="0">
                          <a:latin typeface="+mn-lt"/>
                          <a:cs typeface="Times New Roman"/>
                        </a:rPr>
                        <a:t> </a:t>
                      </a:r>
                      <a:r>
                        <a:rPr sz="1700" i="1" spc="-10" dirty="0">
                          <a:latin typeface="+mn-lt"/>
                          <a:cs typeface="Times New Roman"/>
                        </a:rPr>
                        <a:t>отказе</a:t>
                      </a:r>
                      <a:r>
                        <a:rPr sz="1700" i="1" spc="-25" dirty="0">
                          <a:latin typeface="+mn-lt"/>
                          <a:cs typeface="Times New Roman"/>
                        </a:rPr>
                        <a:t> </a:t>
                      </a:r>
                      <a:r>
                        <a:rPr sz="1700" i="1" dirty="0" err="1">
                          <a:latin typeface="+mn-lt"/>
                          <a:cs typeface="Times New Roman"/>
                        </a:rPr>
                        <a:t>его</a:t>
                      </a:r>
                      <a:r>
                        <a:rPr sz="1700" i="1" spc="-5" dirty="0">
                          <a:latin typeface="+mn-lt"/>
                          <a:cs typeface="Times New Roman"/>
                        </a:rPr>
                        <a:t> </a:t>
                      </a:r>
                      <a:r>
                        <a:rPr sz="1700" i="1" dirty="0" err="1" smtClean="0">
                          <a:latin typeface="+mn-lt"/>
                          <a:cs typeface="Times New Roman"/>
                        </a:rPr>
                        <a:t>от</a:t>
                      </a:r>
                      <a:r>
                        <a:rPr lang="ru-RU" sz="1700" i="1" dirty="0" smtClean="0">
                          <a:latin typeface="+mn-lt"/>
                          <a:cs typeface="Times New Roman"/>
                        </a:rPr>
                        <a:t> </a:t>
                      </a:r>
                      <a:r>
                        <a:rPr sz="1700" i="1" spc="-5" dirty="0" err="1" smtClean="0">
                          <a:latin typeface="+mn-lt"/>
                          <a:cs typeface="Times New Roman"/>
                        </a:rPr>
                        <a:t>выгоды</a:t>
                      </a:r>
                      <a:r>
                        <a:rPr sz="1700" i="1" spc="-5" dirty="0">
                          <a:latin typeface="+mn-lt"/>
                          <a:cs typeface="Times New Roman"/>
                        </a:rPr>
                        <a:t>,</a:t>
                      </a:r>
                      <a:r>
                        <a:rPr sz="1700" i="1" spc="15" dirty="0">
                          <a:latin typeface="+mn-lt"/>
                          <a:cs typeface="Times New Roman"/>
                        </a:rPr>
                        <a:t> </a:t>
                      </a:r>
                      <a:r>
                        <a:rPr sz="1700" i="1" spc="-5" dirty="0">
                          <a:latin typeface="+mn-lt"/>
                          <a:cs typeface="Times New Roman"/>
                        </a:rPr>
                        <a:t>явившейся</a:t>
                      </a:r>
                      <a:r>
                        <a:rPr sz="1700" i="1" spc="5" dirty="0">
                          <a:latin typeface="+mn-lt"/>
                          <a:cs typeface="Times New Roman"/>
                        </a:rPr>
                        <a:t> </a:t>
                      </a:r>
                      <a:r>
                        <a:rPr sz="1700" i="1" dirty="0">
                          <a:latin typeface="+mn-lt"/>
                          <a:cs typeface="Times New Roman"/>
                        </a:rPr>
                        <a:t>причиной</a:t>
                      </a:r>
                      <a:r>
                        <a:rPr sz="1700" i="1" spc="-35" dirty="0">
                          <a:latin typeface="+mn-lt"/>
                          <a:cs typeface="Times New Roman"/>
                        </a:rPr>
                        <a:t> </a:t>
                      </a:r>
                      <a:r>
                        <a:rPr sz="1700" i="1" spc="-5" dirty="0">
                          <a:latin typeface="+mn-lt"/>
                          <a:cs typeface="Times New Roman"/>
                        </a:rPr>
                        <a:t>возникновения</a:t>
                      </a:r>
                      <a:r>
                        <a:rPr sz="1700" i="1" spc="-10" dirty="0">
                          <a:latin typeface="+mn-lt"/>
                          <a:cs typeface="Times New Roman"/>
                        </a:rPr>
                        <a:t> </a:t>
                      </a:r>
                      <a:r>
                        <a:rPr sz="1700" i="1" spc="-15" dirty="0">
                          <a:latin typeface="+mn-lt"/>
                          <a:cs typeface="Times New Roman"/>
                        </a:rPr>
                        <a:t>конфликта </a:t>
                      </a:r>
                      <a:r>
                        <a:rPr sz="1700" i="1" spc="-10" dirty="0">
                          <a:latin typeface="+mn-lt"/>
                          <a:cs typeface="Times New Roman"/>
                        </a:rPr>
                        <a:t>интересов.</a:t>
                      </a:r>
                      <a:endParaRPr sz="1700" dirty="0">
                        <a:latin typeface="+mn-lt"/>
                        <a:cs typeface="Times New Roman"/>
                      </a:endParaRPr>
                    </a:p>
                    <a:p>
                      <a:pPr marL="7198359" algn="just">
                        <a:lnSpc>
                          <a:spcPct val="80000"/>
                        </a:lnSpc>
                      </a:pPr>
                      <a:r>
                        <a:rPr sz="1700" i="1" spc="-20" dirty="0">
                          <a:latin typeface="+mn-lt"/>
                          <a:cs typeface="Times New Roman"/>
                        </a:rPr>
                        <a:t>Ст.11</a:t>
                      </a:r>
                      <a:r>
                        <a:rPr sz="1700" i="1" spc="-15" dirty="0">
                          <a:latin typeface="+mn-lt"/>
                          <a:cs typeface="Times New Roman"/>
                        </a:rPr>
                        <a:t> </a:t>
                      </a:r>
                      <a:r>
                        <a:rPr sz="1700" i="1" spc="-10" dirty="0">
                          <a:latin typeface="+mn-lt"/>
                          <a:cs typeface="Times New Roman"/>
                        </a:rPr>
                        <a:t>Закон</a:t>
                      </a:r>
                      <a:r>
                        <a:rPr sz="1700" i="1" spc="-50" dirty="0">
                          <a:latin typeface="+mn-lt"/>
                          <a:cs typeface="Times New Roman"/>
                        </a:rPr>
                        <a:t> </a:t>
                      </a:r>
                      <a:r>
                        <a:rPr sz="1700" i="1" dirty="0">
                          <a:latin typeface="+mn-lt"/>
                          <a:cs typeface="Times New Roman"/>
                        </a:rPr>
                        <a:t>273-ФЗ</a:t>
                      </a:r>
                      <a:endParaRPr sz="1700" dirty="0">
                        <a:latin typeface="+mn-lt"/>
                        <a:cs typeface="Times New Roman"/>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r>
            </a:tbl>
          </a:graphicData>
        </a:graphic>
      </p:graphicFrame>
    </p:spTree>
    <p:extLst>
      <p:ext uri="{BB962C8B-B14F-4D97-AF65-F5344CB8AC3E}">
        <p14:creationId xmlns:p14="http://schemas.microsoft.com/office/powerpoint/2010/main" val="1704279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304800"/>
            <a:ext cx="10896600" cy="5970865"/>
          </a:xfrm>
          <a:prstGeom prst="rect">
            <a:avLst/>
          </a:prstGeom>
          <a:solidFill>
            <a:schemeClr val="bg1"/>
          </a:solidFill>
        </p:spPr>
        <p:txBody>
          <a:bodyPr wrap="square">
            <a:spAutoFit/>
          </a:bodyPr>
          <a:lstStyle/>
          <a:p>
            <a:r>
              <a:rPr lang="ru-RU" dirty="0" smtClean="0">
                <a:solidFill>
                  <a:srgbClr val="000000"/>
                </a:solidFill>
              </a:rPr>
              <a:t>Запрет </a:t>
            </a:r>
            <a:r>
              <a:rPr lang="ru-RU" dirty="0">
                <a:solidFill>
                  <a:srgbClr val="000000"/>
                </a:solidFill>
              </a:rPr>
              <a:t>на участие в комиссии по осуществлению закупок для ряда лиц, перечисленных в части 7.2 статьи 3 Закона № 223-ФЗ: </a:t>
            </a:r>
            <a:endParaRPr lang="ru-RU" dirty="0" smtClean="0">
              <a:solidFill>
                <a:srgbClr val="000000"/>
              </a:solidFill>
            </a:endParaRPr>
          </a:p>
          <a:p>
            <a:endParaRPr lang="ru-RU" dirty="0">
              <a:solidFill>
                <a:srgbClr val="000000"/>
              </a:solidFill>
            </a:endParaRPr>
          </a:p>
          <a:p>
            <a:pPr marL="342900" indent="-342900">
              <a:buAutoNum type="arabicParenR"/>
            </a:pPr>
            <a:r>
              <a:rPr lang="ru-RU" dirty="0" smtClean="0">
                <a:solidFill>
                  <a:srgbClr val="000000"/>
                </a:solidFill>
              </a:rPr>
              <a:t>физические </a:t>
            </a:r>
            <a:r>
              <a:rPr lang="ru-RU" dirty="0">
                <a:solidFill>
                  <a:srgbClr val="000000"/>
                </a:solidFill>
              </a:rPr>
              <a:t>лица, имеющие </a:t>
            </a:r>
            <a:r>
              <a:rPr lang="ru-RU" b="1" dirty="0">
                <a:solidFill>
                  <a:srgbClr val="FF0000"/>
                </a:solidFill>
              </a:rPr>
              <a:t>любую личную заинтересованность</a:t>
            </a:r>
            <a:r>
              <a:rPr lang="ru-RU" dirty="0">
                <a:solidFill>
                  <a:srgbClr val="FF0000"/>
                </a:solidFill>
              </a:rPr>
              <a:t> </a:t>
            </a:r>
            <a:r>
              <a:rPr lang="ru-RU" dirty="0">
                <a:solidFill>
                  <a:srgbClr val="000000"/>
                </a:solidFill>
              </a:rPr>
              <a:t>в результатах закупки</a:t>
            </a:r>
            <a:r>
              <a:rPr lang="ru-RU" dirty="0" smtClean="0">
                <a:solidFill>
                  <a:srgbClr val="000000"/>
                </a:solidFill>
              </a:rPr>
              <a:t>,</a:t>
            </a:r>
          </a:p>
          <a:p>
            <a:pPr marL="342900" indent="-342900">
              <a:buAutoNum type="arabicParenR"/>
            </a:pPr>
            <a:r>
              <a:rPr lang="ru-RU" dirty="0" smtClean="0">
                <a:solidFill>
                  <a:srgbClr val="000000"/>
                </a:solidFill>
              </a:rPr>
              <a:t> </a:t>
            </a:r>
            <a:r>
              <a:rPr lang="ru-RU" sz="2200" b="1" dirty="0">
                <a:solidFill>
                  <a:srgbClr val="0070C0"/>
                </a:solidFill>
              </a:rPr>
              <a:t>в том числе:</a:t>
            </a:r>
            <a:r>
              <a:rPr lang="ru-RU" sz="2200" b="1" dirty="0">
                <a:solidFill>
                  <a:srgbClr val="000000"/>
                </a:solidFill>
              </a:rPr>
              <a:t> </a:t>
            </a:r>
          </a:p>
          <a:p>
            <a:r>
              <a:rPr lang="ru-RU" dirty="0">
                <a:solidFill>
                  <a:srgbClr val="000000"/>
                </a:solidFill>
              </a:rPr>
              <a:t>- для физических лиц, подавших заявки; </a:t>
            </a:r>
          </a:p>
          <a:p>
            <a:r>
              <a:rPr lang="ru-RU" dirty="0">
                <a:solidFill>
                  <a:srgbClr val="000000"/>
                </a:solidFill>
              </a:rPr>
              <a:t>- для физических лиц, </a:t>
            </a:r>
            <a:r>
              <a:rPr lang="ru-RU" u="sng" dirty="0">
                <a:solidFill>
                  <a:srgbClr val="0070C0"/>
                </a:solidFill>
              </a:rPr>
              <a:t>состоящих</a:t>
            </a:r>
            <a:r>
              <a:rPr lang="ru-RU" dirty="0">
                <a:solidFill>
                  <a:srgbClr val="000000"/>
                </a:solidFill>
              </a:rPr>
              <a:t> в трудовых отношениях с участником закупки; </a:t>
            </a:r>
          </a:p>
          <a:p>
            <a:r>
              <a:rPr lang="ru-RU" dirty="0">
                <a:solidFill>
                  <a:srgbClr val="000000"/>
                </a:solidFill>
              </a:rPr>
              <a:t>- для физических лиц, являющихся участниками закупки. </a:t>
            </a:r>
          </a:p>
          <a:p>
            <a:r>
              <a:rPr lang="ru-RU" dirty="0" smtClean="0">
                <a:solidFill>
                  <a:srgbClr val="000000"/>
                </a:solidFill>
              </a:rPr>
              <a:t>Перечень не </a:t>
            </a:r>
            <a:r>
              <a:rPr lang="ru-RU" dirty="0">
                <a:solidFill>
                  <a:srgbClr val="000000"/>
                </a:solidFill>
              </a:rPr>
              <a:t>является исчерпывающим, так как в этой новой норме закона указано, что речь идёт </a:t>
            </a:r>
            <a:r>
              <a:rPr lang="ru-RU" b="1" dirty="0">
                <a:solidFill>
                  <a:srgbClr val="0070C0"/>
                </a:solidFill>
              </a:rPr>
              <a:t>о любой личной заинтересованности </a:t>
            </a:r>
            <a:r>
              <a:rPr lang="ru-RU" dirty="0">
                <a:solidFill>
                  <a:srgbClr val="000000"/>
                </a:solidFill>
              </a:rPr>
              <a:t>в рамках Федерального закона № 273-ФЗ. </a:t>
            </a:r>
            <a:endParaRPr lang="ru-RU" dirty="0" smtClean="0">
              <a:solidFill>
                <a:srgbClr val="000000"/>
              </a:solidFill>
            </a:endParaRPr>
          </a:p>
          <a:p>
            <a:endParaRPr lang="ru-RU" dirty="0" smtClean="0">
              <a:solidFill>
                <a:srgbClr val="000000"/>
              </a:solidFill>
            </a:endParaRPr>
          </a:p>
          <a:p>
            <a:r>
              <a:rPr lang="ru-RU" i="1" u="sng" dirty="0" smtClean="0">
                <a:solidFill>
                  <a:srgbClr val="000000"/>
                </a:solidFill>
              </a:rPr>
              <a:t>Формально это может быть специалист, который готовит документы и размещает в ЕИС, – он также может быть заинтересован в результатах рассмотрения заявок</a:t>
            </a:r>
          </a:p>
          <a:p>
            <a:endParaRPr lang="ru-RU" dirty="0">
              <a:solidFill>
                <a:srgbClr val="000000"/>
              </a:solidFill>
            </a:endParaRPr>
          </a:p>
          <a:p>
            <a:r>
              <a:rPr lang="ru-RU" dirty="0">
                <a:solidFill>
                  <a:srgbClr val="000000"/>
                </a:solidFill>
              </a:rPr>
              <a:t>2) </a:t>
            </a:r>
            <a:r>
              <a:rPr lang="ru-RU" b="1" dirty="0">
                <a:solidFill>
                  <a:srgbClr val="000000"/>
                </a:solidFill>
              </a:rPr>
              <a:t>физические лица, </a:t>
            </a:r>
            <a:r>
              <a:rPr lang="ru-RU" b="1" u="sng" dirty="0">
                <a:solidFill>
                  <a:srgbClr val="000000"/>
                </a:solidFill>
              </a:rPr>
              <a:t>являющиеся участниками (акционерами) организаций, подавших заявки на участие в закупке</a:t>
            </a:r>
            <a:r>
              <a:rPr lang="ru-RU" b="1" dirty="0">
                <a:solidFill>
                  <a:srgbClr val="000000"/>
                </a:solidFill>
              </a:rPr>
              <a:t>, </a:t>
            </a:r>
            <a:r>
              <a:rPr lang="ru-RU" b="1" u="sng" dirty="0">
                <a:solidFill>
                  <a:srgbClr val="000000"/>
                </a:solidFill>
              </a:rPr>
              <a:t>состоящих в их органах управления</a:t>
            </a:r>
            <a:r>
              <a:rPr lang="ru-RU" b="1" dirty="0">
                <a:solidFill>
                  <a:srgbClr val="000000"/>
                </a:solidFill>
              </a:rPr>
              <a:t>, </a:t>
            </a:r>
            <a:r>
              <a:rPr lang="ru-RU" b="1" u="sng" dirty="0">
                <a:solidFill>
                  <a:srgbClr val="000000"/>
                </a:solidFill>
              </a:rPr>
              <a:t>являвшихся кредиторами участников закупки</a:t>
            </a:r>
            <a:r>
              <a:rPr lang="ru-RU" dirty="0">
                <a:solidFill>
                  <a:srgbClr val="000000"/>
                </a:solidFill>
              </a:rPr>
              <a:t>; </a:t>
            </a:r>
          </a:p>
          <a:p>
            <a:r>
              <a:rPr lang="ru-RU" dirty="0">
                <a:solidFill>
                  <a:srgbClr val="000000"/>
                </a:solidFill>
              </a:rPr>
              <a:t>3) </a:t>
            </a:r>
            <a:r>
              <a:rPr lang="ru-RU" b="1" dirty="0">
                <a:solidFill>
                  <a:srgbClr val="000000"/>
                </a:solidFill>
              </a:rPr>
              <a:t>иные физические лица, определённые положением о закупке</a:t>
            </a:r>
            <a:r>
              <a:rPr lang="ru-RU" dirty="0">
                <a:solidFill>
                  <a:srgbClr val="000000"/>
                </a:solidFill>
              </a:rPr>
              <a:t>. </a:t>
            </a:r>
            <a:endParaRPr lang="ru-RU" dirty="0" smtClean="0">
              <a:solidFill>
                <a:srgbClr val="000000"/>
              </a:solidFill>
            </a:endParaRPr>
          </a:p>
          <a:p>
            <a:endParaRPr lang="ru-RU" dirty="0">
              <a:solidFill>
                <a:srgbClr val="000000"/>
              </a:solidFill>
            </a:endParaRPr>
          </a:p>
          <a:p>
            <a:r>
              <a:rPr lang="ru-RU" dirty="0">
                <a:solidFill>
                  <a:srgbClr val="000000"/>
                </a:solidFill>
              </a:rPr>
              <a:t>По Закону № 223-ФЗ руководитель заказчика, член комиссии по закупкам должны принимать меры, чтобы при осуществлении закупок не возникал конфликт интересов, в том числе по отстранению членов комиссии, не соответствующих требованиям части 7.2 статьи 3 Закона № 223-ФЗ. </a:t>
            </a:r>
            <a:endParaRPr lang="ru-RU" b="0" i="0" dirty="0">
              <a:solidFill>
                <a:srgbClr val="000000"/>
              </a:solidFill>
              <a:effectLst/>
            </a:endParaRPr>
          </a:p>
        </p:txBody>
      </p:sp>
    </p:spTree>
    <p:extLst>
      <p:ext uri="{BB962C8B-B14F-4D97-AF65-F5344CB8AC3E}">
        <p14:creationId xmlns:p14="http://schemas.microsoft.com/office/powerpoint/2010/main" val="2835435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248761"/>
            <a:ext cx="10820400" cy="6186309"/>
          </a:xfrm>
          <a:prstGeom prst="rect">
            <a:avLst/>
          </a:prstGeom>
        </p:spPr>
        <p:txBody>
          <a:bodyPr wrap="square">
            <a:spAutoFit/>
          </a:bodyPr>
          <a:lstStyle/>
          <a:p>
            <a:r>
              <a:rPr lang="ru-RU" b="1" dirty="0">
                <a:solidFill>
                  <a:srgbClr val="000000"/>
                </a:solidFill>
              </a:rPr>
              <a:t>ПОСЛЕДСТВИЯ </a:t>
            </a:r>
            <a:r>
              <a:rPr lang="ru-RU" b="1" dirty="0" smtClean="0">
                <a:solidFill>
                  <a:srgbClr val="000000"/>
                </a:solidFill>
              </a:rPr>
              <a:t>ИЗМЕНЕНИЯ:</a:t>
            </a:r>
          </a:p>
          <a:p>
            <a:endParaRPr lang="ru-RU" b="1" dirty="0" smtClean="0">
              <a:solidFill>
                <a:srgbClr val="000000"/>
              </a:solidFill>
            </a:endParaRPr>
          </a:p>
          <a:p>
            <a:r>
              <a:rPr lang="ru-RU" dirty="0" smtClean="0"/>
              <a:t>Неверно полагать, что есть только  запрет </a:t>
            </a:r>
            <a:r>
              <a:rPr lang="ru-RU" dirty="0"/>
              <a:t>в участии работы комиссий </a:t>
            </a:r>
            <a:r>
              <a:rPr lang="ru-RU" dirty="0" smtClean="0"/>
              <a:t>физических лиц из части </a:t>
            </a:r>
            <a:r>
              <a:rPr lang="ru-RU" dirty="0"/>
              <a:t>7.2 статьи 3 Закона № 223-ФЗ, и их отстранении по части 3 статьи 3 Закона № </a:t>
            </a:r>
            <a:r>
              <a:rPr lang="ru-RU" dirty="0" smtClean="0"/>
              <a:t>223-ФЗ.</a:t>
            </a:r>
          </a:p>
          <a:p>
            <a:endParaRPr lang="ru-RU" dirty="0" smtClean="0"/>
          </a:p>
          <a:p>
            <a:r>
              <a:rPr lang="ru-RU" dirty="0" smtClean="0"/>
              <a:t>По части </a:t>
            </a:r>
            <a:r>
              <a:rPr lang="ru-RU" dirty="0"/>
              <a:t>3 статьи 10 </a:t>
            </a:r>
            <a:r>
              <a:rPr lang="ru-RU" dirty="0" smtClean="0"/>
              <a:t>Закона </a:t>
            </a:r>
            <a:r>
              <a:rPr lang="ru-RU" dirty="0"/>
              <a:t>№ </a:t>
            </a:r>
            <a:r>
              <a:rPr lang="ru-RU" dirty="0" smtClean="0"/>
              <a:t>273-ФЗ</a:t>
            </a:r>
            <a:r>
              <a:rPr lang="ru-RU" dirty="0"/>
              <a:t> </a:t>
            </a:r>
            <a:r>
              <a:rPr lang="ru-RU" b="1" dirty="0">
                <a:solidFill>
                  <a:srgbClr val="0070C0"/>
                </a:solidFill>
              </a:rPr>
              <a:t>обязанность принимать меры по предотвращению и урегулированию конфликта интересов возлагается:</a:t>
            </a:r>
            <a:r>
              <a:rPr lang="ru-RU" dirty="0">
                <a:solidFill>
                  <a:srgbClr val="0070C0"/>
                </a:solidFill>
              </a:rPr>
              <a:t> </a:t>
            </a:r>
            <a:endParaRPr lang="ru-RU" dirty="0" smtClean="0">
              <a:solidFill>
                <a:srgbClr val="0070C0"/>
              </a:solidFill>
            </a:endParaRPr>
          </a:p>
          <a:p>
            <a:endParaRPr lang="ru-RU" dirty="0" smtClean="0"/>
          </a:p>
          <a:p>
            <a:r>
              <a:rPr lang="ru-RU" dirty="0"/>
              <a:t>1) на государственных и муниципальных служащих; </a:t>
            </a:r>
          </a:p>
          <a:p>
            <a:r>
              <a:rPr lang="ru-RU" dirty="0"/>
              <a:t>2) на служащих Центрального банка РФ, работников, замещающих должности в государственных корпорациях, публично-правовых компаниях, Пенсионном фонде РФ, Фонде социального страхования РФ, Федеральном фонде обязательного медицинского страхования, иных организациях, создаваемых Российской Федерацией на основании федеральных законов, на лиц, замещающих должности финансового уполномоченного, руководителя службы обеспечения деятельности финансового уполномоченного; </a:t>
            </a:r>
          </a:p>
          <a:p>
            <a:r>
              <a:rPr lang="ru-RU" dirty="0"/>
              <a:t>3) на работников, замещающих отдельные должности, включенные в перечни, установленные федеральными государственными органами, на основании трудового договора в организациях, создаваемых для выполнения задач, поставленных перед федеральными государственными органами; </a:t>
            </a:r>
            <a:endParaRPr lang="ru-RU" dirty="0" smtClean="0"/>
          </a:p>
          <a:p>
            <a:endParaRPr lang="ru-RU" dirty="0" smtClean="0"/>
          </a:p>
          <a:p>
            <a:r>
              <a:rPr lang="ru-RU" b="1" dirty="0" smtClean="0">
                <a:solidFill>
                  <a:srgbClr val="0070C0"/>
                </a:solidFill>
              </a:rPr>
              <a:t>4</a:t>
            </a:r>
            <a:r>
              <a:rPr lang="ru-RU" b="1" dirty="0">
                <a:solidFill>
                  <a:srgbClr val="0070C0"/>
                </a:solidFill>
              </a:rPr>
              <a:t>) на иные категории лиц в случаях, предусмотренных федеральными законами. </a:t>
            </a:r>
            <a:r>
              <a:rPr lang="ru-RU" u="sng" dirty="0" smtClean="0">
                <a:solidFill>
                  <a:srgbClr val="7030A0"/>
                </a:solidFill>
              </a:rPr>
              <a:t>( К ним спокойно относят любого руководителя </a:t>
            </a:r>
            <a:r>
              <a:rPr lang="ru-RU" u="sng" dirty="0">
                <a:solidFill>
                  <a:srgbClr val="7030A0"/>
                </a:solidFill>
              </a:rPr>
              <a:t>организации-заказчика в рамках Закона № 223-ФЗ, а также </a:t>
            </a:r>
            <a:r>
              <a:rPr lang="ru-RU" u="sng" dirty="0" smtClean="0">
                <a:solidFill>
                  <a:srgbClr val="7030A0"/>
                </a:solidFill>
              </a:rPr>
              <a:t>любого члена комиссии</a:t>
            </a:r>
            <a:r>
              <a:rPr lang="ru-RU" u="sng" dirty="0">
                <a:solidFill>
                  <a:srgbClr val="7030A0"/>
                </a:solidFill>
              </a:rPr>
              <a:t>)</a:t>
            </a:r>
          </a:p>
          <a:p>
            <a:endParaRPr lang="ru-RU" dirty="0"/>
          </a:p>
        </p:txBody>
      </p:sp>
      <p:sp>
        <p:nvSpPr>
          <p:cNvPr id="4" name="Прямоугольник 3"/>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1 июля 2022 года </a:t>
            </a:r>
            <a:endParaRPr lang="ru-RU" sz="2200" dirty="0">
              <a:solidFill>
                <a:schemeClr val="bg1"/>
              </a:solidFill>
            </a:endParaRPr>
          </a:p>
        </p:txBody>
      </p:sp>
    </p:spTree>
    <p:extLst>
      <p:ext uri="{BB962C8B-B14F-4D97-AF65-F5344CB8AC3E}">
        <p14:creationId xmlns:p14="http://schemas.microsoft.com/office/powerpoint/2010/main" val="3942791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461665"/>
            <a:ext cx="10972800" cy="5632311"/>
          </a:xfrm>
          <a:prstGeom prst="rect">
            <a:avLst/>
          </a:prstGeom>
        </p:spPr>
        <p:txBody>
          <a:bodyPr wrap="square">
            <a:spAutoFit/>
          </a:bodyPr>
          <a:lstStyle/>
          <a:p>
            <a:r>
              <a:rPr lang="ru-RU" sz="2000" b="1" dirty="0" smtClean="0">
                <a:solidFill>
                  <a:srgbClr val="000000"/>
                </a:solidFill>
              </a:rPr>
              <a:t>Примерный регламент для </a:t>
            </a:r>
            <a:r>
              <a:rPr lang="ru-RU" sz="2000" b="1" dirty="0">
                <a:solidFill>
                  <a:srgbClr val="000000"/>
                </a:solidFill>
              </a:rPr>
              <a:t>любой организации-заказчика в рамках Закона № </a:t>
            </a:r>
            <a:r>
              <a:rPr lang="ru-RU" sz="2000" b="1" dirty="0" smtClean="0">
                <a:solidFill>
                  <a:srgbClr val="000000"/>
                </a:solidFill>
              </a:rPr>
              <a:t>223-ФЗ:</a:t>
            </a:r>
          </a:p>
          <a:p>
            <a:endParaRPr lang="ru-RU" sz="2000" dirty="0">
              <a:solidFill>
                <a:srgbClr val="000000"/>
              </a:solidFill>
            </a:endParaRPr>
          </a:p>
          <a:p>
            <a:r>
              <a:rPr lang="ru-RU" sz="2000" dirty="0" smtClean="0">
                <a:solidFill>
                  <a:srgbClr val="000000"/>
                </a:solidFill>
              </a:rPr>
              <a:t>- утвердить </a:t>
            </a:r>
            <a:r>
              <a:rPr lang="ru-RU" sz="2000" dirty="0">
                <a:solidFill>
                  <a:srgbClr val="000000"/>
                </a:solidFill>
              </a:rPr>
              <a:t>порядок уведомления руководителем заказчика, членом комиссии </a:t>
            </a:r>
            <a:r>
              <a:rPr lang="ru-RU" sz="2000" dirty="0" smtClean="0">
                <a:solidFill>
                  <a:srgbClr val="000000"/>
                </a:solidFill>
              </a:rPr>
              <a:t>своего </a:t>
            </a:r>
            <a:r>
              <a:rPr lang="ru-RU" sz="2000" dirty="0">
                <a:solidFill>
                  <a:srgbClr val="000000"/>
                </a:solidFill>
              </a:rPr>
              <a:t>работодателя в возникшем конфликте интересов или о возможности его возникновения при осуществлении </a:t>
            </a:r>
            <a:r>
              <a:rPr lang="ru-RU" sz="2000" dirty="0" smtClean="0">
                <a:solidFill>
                  <a:srgbClr val="000000"/>
                </a:solidFill>
              </a:rPr>
              <a:t>закупок. (часть </a:t>
            </a:r>
            <a:r>
              <a:rPr lang="ru-RU" sz="2000" dirty="0">
                <a:solidFill>
                  <a:srgbClr val="000000"/>
                </a:solidFill>
              </a:rPr>
              <a:t>2 статьи </a:t>
            </a:r>
            <a:r>
              <a:rPr lang="ru-RU" sz="2000" dirty="0" smtClean="0">
                <a:solidFill>
                  <a:srgbClr val="000000"/>
                </a:solidFill>
              </a:rPr>
              <a:t>11 Закона </a:t>
            </a:r>
            <a:r>
              <a:rPr lang="ru-RU" sz="2000" dirty="0">
                <a:solidFill>
                  <a:srgbClr val="000000"/>
                </a:solidFill>
              </a:rPr>
              <a:t>№ </a:t>
            </a:r>
            <a:r>
              <a:rPr lang="ru-RU" sz="2000" dirty="0" smtClean="0">
                <a:solidFill>
                  <a:srgbClr val="000000"/>
                </a:solidFill>
              </a:rPr>
              <a:t>273-ФЗ).</a:t>
            </a:r>
            <a:r>
              <a:rPr lang="ru-RU" sz="2000" dirty="0">
                <a:solidFill>
                  <a:srgbClr val="000000"/>
                </a:solidFill>
              </a:rPr>
              <a:t> </a:t>
            </a:r>
          </a:p>
          <a:p>
            <a:r>
              <a:rPr lang="ru-RU" sz="2000" dirty="0" smtClean="0">
                <a:solidFill>
                  <a:srgbClr val="000000"/>
                </a:solidFill>
              </a:rPr>
              <a:t>- при </a:t>
            </a:r>
            <a:r>
              <a:rPr lang="ru-RU" sz="2000" dirty="0">
                <a:solidFill>
                  <a:srgbClr val="000000"/>
                </a:solidFill>
              </a:rPr>
              <a:t>возникновении личной заинтересованности у руководителя заказчика или члена комиссии по осуществлению закупок работодатель обязан принять меры к предотвращению и урегулированию конфликта интересов у руководителя заказчика, у членов закупочной комиссии при осуществлении закупок, в том числе путём изменения их должностного положения и/или отстранения от должности </a:t>
            </a:r>
            <a:r>
              <a:rPr lang="ru-RU" sz="2000" dirty="0" smtClean="0">
                <a:solidFill>
                  <a:srgbClr val="000000"/>
                </a:solidFill>
              </a:rPr>
              <a:t>(части </a:t>
            </a:r>
            <a:r>
              <a:rPr lang="ru-RU" sz="2000" dirty="0">
                <a:solidFill>
                  <a:srgbClr val="000000"/>
                </a:solidFill>
              </a:rPr>
              <a:t>3 и 4 статьи </a:t>
            </a:r>
            <a:r>
              <a:rPr lang="ru-RU" sz="2000" dirty="0" smtClean="0">
                <a:solidFill>
                  <a:srgbClr val="000000"/>
                </a:solidFill>
              </a:rPr>
              <a:t>11 Закона </a:t>
            </a:r>
            <a:r>
              <a:rPr lang="ru-RU" sz="2000" dirty="0">
                <a:solidFill>
                  <a:srgbClr val="000000"/>
                </a:solidFill>
              </a:rPr>
              <a:t>№ 273-ФЗ). </a:t>
            </a:r>
          </a:p>
          <a:p>
            <a:r>
              <a:rPr lang="ru-RU" sz="2000" dirty="0" smtClean="0">
                <a:solidFill>
                  <a:srgbClr val="000000"/>
                </a:solidFill>
              </a:rPr>
              <a:t>- руководитель </a:t>
            </a:r>
            <a:r>
              <a:rPr lang="ru-RU" sz="2000" dirty="0">
                <a:solidFill>
                  <a:srgbClr val="000000"/>
                </a:solidFill>
              </a:rPr>
              <a:t>заказчика, член комиссии </a:t>
            </a:r>
            <a:r>
              <a:rPr lang="ru-RU" sz="2000" dirty="0" smtClean="0">
                <a:solidFill>
                  <a:srgbClr val="000000"/>
                </a:solidFill>
              </a:rPr>
              <a:t>обязан </a:t>
            </a:r>
            <a:r>
              <a:rPr lang="ru-RU" sz="2000" dirty="0">
                <a:solidFill>
                  <a:srgbClr val="000000"/>
                </a:solidFill>
              </a:rPr>
              <a:t>принять меры к отводу или самоотводу для предотвращения или урегулирования конфликта интересов при осуществлении закупок в рамках Закона 223-ФЗ </a:t>
            </a:r>
            <a:r>
              <a:rPr lang="ru-RU" sz="2000" dirty="0" smtClean="0">
                <a:solidFill>
                  <a:srgbClr val="000000"/>
                </a:solidFill>
              </a:rPr>
              <a:t>(части </a:t>
            </a:r>
            <a:r>
              <a:rPr lang="ru-RU" sz="2000" dirty="0">
                <a:solidFill>
                  <a:srgbClr val="000000"/>
                </a:solidFill>
              </a:rPr>
              <a:t>5 статьи 11 </a:t>
            </a:r>
            <a:r>
              <a:rPr lang="ru-RU" sz="2000" dirty="0" smtClean="0">
                <a:solidFill>
                  <a:srgbClr val="000000"/>
                </a:solidFill>
              </a:rPr>
              <a:t>Закона </a:t>
            </a:r>
            <a:r>
              <a:rPr lang="ru-RU" sz="2000" dirty="0">
                <a:solidFill>
                  <a:srgbClr val="000000"/>
                </a:solidFill>
              </a:rPr>
              <a:t>№ 273-ФЗ). </a:t>
            </a:r>
          </a:p>
          <a:p>
            <a:r>
              <a:rPr lang="ru-RU" sz="2000" dirty="0" smtClean="0">
                <a:solidFill>
                  <a:srgbClr val="000000"/>
                </a:solidFill>
              </a:rPr>
              <a:t>- руководитель </a:t>
            </a:r>
            <a:r>
              <a:rPr lang="ru-RU" sz="2000" dirty="0">
                <a:solidFill>
                  <a:srgbClr val="000000"/>
                </a:solidFill>
              </a:rPr>
              <a:t>заказчика, члены </a:t>
            </a:r>
            <a:r>
              <a:rPr lang="ru-RU" sz="2000" dirty="0" smtClean="0">
                <a:solidFill>
                  <a:srgbClr val="000000"/>
                </a:solidFill>
              </a:rPr>
              <a:t>комиссии, </a:t>
            </a:r>
            <a:r>
              <a:rPr lang="ru-RU" sz="2000" dirty="0">
                <a:solidFill>
                  <a:srgbClr val="000000"/>
                </a:solidFill>
              </a:rPr>
              <a:t>которые владеют ценными бумагами (долями участия, паями в уставных (складочных) капиталах организаций), обязаны при возникновении конфликта интересов (наличии заинтересованности в результатах закупки) передать принадлежащие ему ценные бумаги (доли участия, паи в уставных (складочных) капиталах организаций) в доверительное </a:t>
            </a:r>
            <a:r>
              <a:rPr lang="ru-RU" sz="2000" dirty="0" smtClean="0">
                <a:solidFill>
                  <a:srgbClr val="000000"/>
                </a:solidFill>
              </a:rPr>
              <a:t>управление. (часть </a:t>
            </a:r>
            <a:r>
              <a:rPr lang="ru-RU" sz="2000" dirty="0">
                <a:solidFill>
                  <a:srgbClr val="000000"/>
                </a:solidFill>
              </a:rPr>
              <a:t>7 статьи 11 и пункта 4 части 3 статьи 10 З</a:t>
            </a:r>
            <a:r>
              <a:rPr lang="ru-RU" sz="2000" dirty="0" smtClean="0">
                <a:solidFill>
                  <a:srgbClr val="000000"/>
                </a:solidFill>
              </a:rPr>
              <a:t>акона </a:t>
            </a:r>
            <a:r>
              <a:rPr lang="ru-RU" sz="2000" dirty="0">
                <a:solidFill>
                  <a:srgbClr val="000000"/>
                </a:solidFill>
              </a:rPr>
              <a:t>№ </a:t>
            </a:r>
            <a:r>
              <a:rPr lang="ru-RU" sz="2000" dirty="0" smtClean="0">
                <a:solidFill>
                  <a:srgbClr val="000000"/>
                </a:solidFill>
              </a:rPr>
              <a:t>273-ФЗ).</a:t>
            </a:r>
            <a:endParaRPr lang="ru-RU" sz="2000" b="0" i="0" dirty="0">
              <a:solidFill>
                <a:srgbClr val="000000"/>
              </a:solidFill>
              <a:effectLst/>
            </a:endParaRPr>
          </a:p>
        </p:txBody>
      </p:sp>
      <p:sp>
        <p:nvSpPr>
          <p:cNvPr id="4" name="Прямоугольник 3"/>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1 июля 2022 года </a:t>
            </a:r>
            <a:endParaRPr lang="ru-RU" sz="2200" dirty="0">
              <a:solidFill>
                <a:schemeClr val="bg1"/>
              </a:solidFill>
            </a:endParaRPr>
          </a:p>
        </p:txBody>
      </p:sp>
    </p:spTree>
    <p:extLst>
      <p:ext uri="{BB962C8B-B14F-4D97-AF65-F5344CB8AC3E}">
        <p14:creationId xmlns:p14="http://schemas.microsoft.com/office/powerpoint/2010/main" val="395359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0600" y="609600"/>
            <a:ext cx="10744200" cy="5324535"/>
          </a:xfrm>
          <a:prstGeom prst="rect">
            <a:avLst/>
          </a:prstGeom>
        </p:spPr>
        <p:txBody>
          <a:bodyPr wrap="square">
            <a:spAutoFit/>
          </a:bodyPr>
          <a:lstStyle/>
          <a:p>
            <a:r>
              <a:rPr lang="ru-RU" sz="2000" dirty="0" smtClean="0">
                <a:cs typeface="Roboto" panose="020B0604020202020204" charset="0"/>
              </a:rPr>
              <a:t>❗</a:t>
            </a:r>
            <a:r>
              <a:rPr lang="ru-RU" sz="2000" dirty="0">
                <a:cs typeface="Roboto" panose="020B0604020202020204" charset="0"/>
              </a:rPr>
              <a:t>Постановление Правительства Российской Федерации от 21.03.2022 № 417 "О внесении изменений в некоторые акты Правительства Российской Федерации по вопросам осуществления закупок товаров, работ, услуг для обеспечения государственных и муниципальных нужд и закупок товаров, работ, услуг отдельными видами юридических лиц"</a:t>
            </a:r>
          </a:p>
          <a:p>
            <a:endParaRPr lang="ru-RU" sz="2000" dirty="0" smtClean="0">
              <a:cs typeface="Roboto" panose="020B0604020202020204" charset="0"/>
            </a:endParaRPr>
          </a:p>
          <a:p>
            <a:r>
              <a:rPr lang="ru-RU" sz="2000" b="1" dirty="0" smtClean="0">
                <a:cs typeface="Roboto" panose="020B0604020202020204" charset="0"/>
              </a:rPr>
              <a:t>Вносящее </a:t>
            </a:r>
            <a:r>
              <a:rPr lang="ru-RU" sz="2000" b="1" dirty="0">
                <a:cs typeface="Roboto" panose="020B0604020202020204" charset="0"/>
              </a:rPr>
              <a:t>изменения:</a:t>
            </a:r>
          </a:p>
          <a:p>
            <a:r>
              <a:rPr lang="ru-RU" sz="2000" dirty="0" smtClean="0">
                <a:cs typeface="Roboto" panose="020B0604020202020204" charset="0"/>
              </a:rPr>
              <a:t>в </a:t>
            </a:r>
            <a:r>
              <a:rPr lang="ru-RU" sz="2000" i="1" u="sng" dirty="0" smtClean="0">
                <a:cs typeface="Roboto" panose="020B0604020202020204" charset="0"/>
              </a:rPr>
              <a:t>постановление Правительства от 11.12.2014 № 1352 </a:t>
            </a:r>
            <a:r>
              <a:rPr lang="ru-RU" sz="2000" dirty="0" smtClean="0">
                <a:cs typeface="Roboto" panose="020B0604020202020204" charset="0"/>
              </a:rPr>
              <a:t>«</a:t>
            </a:r>
            <a:r>
              <a:rPr lang="ru-RU" sz="2000" dirty="0">
                <a:cs typeface="Roboto" panose="020B0604020202020204" charset="0"/>
              </a:rPr>
              <a:t>Об особенностях участия субъектов малого и среднего предпринимательства в </a:t>
            </a:r>
            <a:r>
              <a:rPr lang="ru-RU" sz="2000" dirty="0" smtClean="0">
                <a:cs typeface="Roboto" panose="020B0604020202020204" charset="0"/>
              </a:rPr>
              <a:t>закупках </a:t>
            </a:r>
            <a:r>
              <a:rPr lang="ru-RU" sz="2000" dirty="0">
                <a:cs typeface="Roboto" panose="020B0604020202020204" charset="0"/>
              </a:rPr>
              <a:t>товаров, работ, услуг отдельными видами юридических лиц».</a:t>
            </a:r>
          </a:p>
          <a:p>
            <a:r>
              <a:rPr lang="ru-RU" sz="2000" dirty="0">
                <a:cs typeface="Roboto" panose="020B0604020202020204" charset="0"/>
              </a:rPr>
              <a:t>✅ Постановление устанавливает, что максимальный срок оплаты поставленных товаров (выполненных работ, оказанных услуг) по договору (отдельному этапу договора), заключенному по результатам закупки, осуществляемой в рамках требований Федерального закона от 18.07.2011 № </a:t>
            </a:r>
            <a:r>
              <a:rPr lang="ru-RU" sz="2000" dirty="0" smtClean="0">
                <a:cs typeface="Roboto" panose="020B0604020202020204" charset="0"/>
              </a:rPr>
              <a:t>223-ФЗ </a:t>
            </a:r>
          </a:p>
          <a:p>
            <a:r>
              <a:rPr lang="ru-RU" sz="2000" b="1" dirty="0" smtClean="0">
                <a:solidFill>
                  <a:srgbClr val="7030A0"/>
                </a:solidFill>
                <a:cs typeface="Roboto" panose="020B0604020202020204" charset="0"/>
              </a:rPr>
              <a:t>с </a:t>
            </a:r>
            <a:r>
              <a:rPr lang="ru-RU" sz="2000" b="1" dirty="0">
                <a:solidFill>
                  <a:srgbClr val="7030A0"/>
                </a:solidFill>
                <a:cs typeface="Roboto" panose="020B0604020202020204" charset="0"/>
              </a:rPr>
              <a:t>субъектами малого и среднего предпринимательства </a:t>
            </a:r>
            <a:r>
              <a:rPr lang="ru-RU" sz="2000" b="1" dirty="0" smtClean="0">
                <a:solidFill>
                  <a:srgbClr val="7030A0"/>
                </a:solidFill>
                <a:cs typeface="Roboto" panose="020B0604020202020204" charset="0"/>
              </a:rPr>
              <a:t>сокращен</a:t>
            </a:r>
          </a:p>
          <a:p>
            <a:endParaRPr lang="ru-RU" sz="2000" b="1" dirty="0">
              <a:solidFill>
                <a:srgbClr val="7030A0"/>
              </a:solidFill>
              <a:cs typeface="Roboto" panose="020B0604020202020204" charset="0"/>
            </a:endParaRPr>
          </a:p>
          <a:p>
            <a:r>
              <a:rPr lang="ru-RU" sz="2000" b="1" dirty="0" smtClean="0">
                <a:solidFill>
                  <a:srgbClr val="FF0000"/>
                </a:solidFill>
                <a:cs typeface="Roboto" panose="020B0604020202020204" charset="0"/>
              </a:rPr>
              <a:t> </a:t>
            </a:r>
            <a:r>
              <a:rPr lang="ru-RU" sz="2000" b="1" dirty="0">
                <a:solidFill>
                  <a:srgbClr val="FF0000"/>
                </a:solidFill>
                <a:cs typeface="Roboto" panose="020B0604020202020204" charset="0"/>
              </a:rPr>
              <a:t>с 15 до 7 рабочих </a:t>
            </a:r>
            <a:r>
              <a:rPr lang="ru-RU" sz="2000" b="1" dirty="0" smtClean="0">
                <a:solidFill>
                  <a:srgbClr val="FF0000"/>
                </a:solidFill>
                <a:cs typeface="Roboto" panose="020B0604020202020204" charset="0"/>
              </a:rPr>
              <a:t>дней</a:t>
            </a:r>
            <a:r>
              <a:rPr lang="ru-RU" sz="2000" b="1" dirty="0">
                <a:solidFill>
                  <a:srgbClr val="FF0000"/>
                </a:solidFill>
                <a:cs typeface="Roboto" panose="020B0604020202020204" charset="0"/>
              </a:rPr>
              <a:t> </a:t>
            </a:r>
            <a:r>
              <a:rPr lang="ru-RU" sz="2000" b="1" dirty="0" smtClean="0">
                <a:solidFill>
                  <a:srgbClr val="FF0000"/>
                </a:solidFill>
                <a:cs typeface="Roboto" panose="020B0604020202020204" charset="0"/>
              </a:rPr>
              <a:t>-- с 23 марта 2022 года</a:t>
            </a:r>
          </a:p>
          <a:p>
            <a:endParaRPr lang="ru-RU" sz="2000" dirty="0">
              <a:cs typeface="Roboto" panose="020B0604020202020204" charset="0"/>
            </a:endParaRPr>
          </a:p>
        </p:txBody>
      </p:sp>
      <p:sp>
        <p:nvSpPr>
          <p:cNvPr id="2" name="Прямоугольник 1"/>
          <p:cNvSpPr/>
          <p:nvPr/>
        </p:nvSpPr>
        <p:spPr>
          <a:xfrm>
            <a:off x="9488952" y="0"/>
            <a:ext cx="2703048" cy="430887"/>
          </a:xfrm>
          <a:prstGeom prst="rect">
            <a:avLst/>
          </a:prstGeom>
          <a:solidFill>
            <a:srgbClr val="00B0F0"/>
          </a:solidFill>
        </p:spPr>
        <p:txBody>
          <a:bodyPr wrap="none">
            <a:spAutoFit/>
          </a:bodyPr>
          <a:lstStyle/>
          <a:p>
            <a:r>
              <a:rPr lang="ru-RU" sz="2200" b="1" dirty="0">
                <a:solidFill>
                  <a:schemeClr val="bg1"/>
                </a:solidFill>
                <a:cs typeface="Roboto" panose="020B0604020202020204" charset="0"/>
              </a:rPr>
              <a:t>с 23 марта 2022 года</a:t>
            </a:r>
          </a:p>
        </p:txBody>
      </p:sp>
    </p:spTree>
    <p:extLst>
      <p:ext uri="{BB962C8B-B14F-4D97-AF65-F5344CB8AC3E}">
        <p14:creationId xmlns:p14="http://schemas.microsoft.com/office/powerpoint/2010/main" val="700027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762000"/>
            <a:ext cx="10972800" cy="5016758"/>
          </a:xfrm>
          <a:prstGeom prst="rect">
            <a:avLst/>
          </a:prstGeom>
        </p:spPr>
        <p:txBody>
          <a:bodyPr wrap="square">
            <a:spAutoFit/>
          </a:bodyPr>
          <a:lstStyle/>
          <a:p>
            <a:r>
              <a:rPr lang="ru-RU" sz="2000" b="1" dirty="0" smtClean="0">
                <a:solidFill>
                  <a:srgbClr val="000000"/>
                </a:solidFill>
              </a:rPr>
              <a:t>Примерный регламент для </a:t>
            </a:r>
            <a:r>
              <a:rPr lang="ru-RU" sz="2000" b="1" dirty="0">
                <a:solidFill>
                  <a:srgbClr val="000000"/>
                </a:solidFill>
              </a:rPr>
              <a:t>любой организации-заказчика в рамках Закона № </a:t>
            </a:r>
            <a:r>
              <a:rPr lang="ru-RU" sz="2000" b="1" dirty="0" smtClean="0">
                <a:solidFill>
                  <a:srgbClr val="000000"/>
                </a:solidFill>
              </a:rPr>
              <a:t>223-ФЗ:</a:t>
            </a:r>
          </a:p>
          <a:p>
            <a:endParaRPr lang="ru-RU" sz="2000" dirty="0">
              <a:solidFill>
                <a:srgbClr val="000000"/>
              </a:solidFill>
            </a:endParaRPr>
          </a:p>
          <a:p>
            <a:r>
              <a:rPr lang="ru-RU" sz="2000" dirty="0" smtClean="0"/>
              <a:t>- непринятие </a:t>
            </a:r>
            <a:r>
              <a:rPr lang="ru-RU" sz="2000" dirty="0"/>
              <a:t>руководителем заказчика, являющегося стороной конфликта интересов, мер по предотвращению или урегулированию конфликта интересов в соответствии с частью 6 статьи 11 Федерального закона № 223-ФЗ является правонарушением, влекущим увольнение указанного лица по специальному основанию  - </a:t>
            </a:r>
            <a:r>
              <a:rPr lang="ru-RU" sz="2000" b="1" dirty="0"/>
              <a:t>по пункту 7.1 части 1 статьи 81 Трудового кодекса РФ (в связи непринятием работником мер по предотвращению или урегулированию конфликта интересов, стороной которого он является)</a:t>
            </a:r>
            <a:r>
              <a:rPr lang="ru-RU" sz="2000" dirty="0"/>
              <a:t>. </a:t>
            </a:r>
          </a:p>
          <a:p>
            <a:r>
              <a:rPr lang="ru-RU" sz="2000" dirty="0" smtClean="0"/>
              <a:t>Также руководителя </a:t>
            </a:r>
            <a:r>
              <a:rPr lang="ru-RU" sz="2000" dirty="0"/>
              <a:t>заказчика, члена комиссии </a:t>
            </a:r>
            <a:r>
              <a:rPr lang="ru-RU" sz="2000" dirty="0" smtClean="0"/>
              <a:t>ожидает </a:t>
            </a:r>
            <a:r>
              <a:rPr lang="ru-RU" sz="2000" dirty="0"/>
              <a:t>включение сведений о нём в Реестр лиц, уволенных в связи с утратой доверия, предусмотренный статьей 15 </a:t>
            </a:r>
            <a:r>
              <a:rPr lang="ru-RU" sz="2000" dirty="0" smtClean="0"/>
              <a:t>Закона № 273-ФЗ.</a:t>
            </a:r>
          </a:p>
          <a:p>
            <a:r>
              <a:rPr lang="ru-RU" sz="2000" b="1" dirty="0" smtClean="0">
                <a:solidFill>
                  <a:srgbClr val="000000"/>
                </a:solidFill>
                <a:latin typeface="PT Sans"/>
              </a:rPr>
              <a:t>Постановление </a:t>
            </a:r>
            <a:r>
              <a:rPr lang="ru-RU" sz="2000" b="1" dirty="0">
                <a:solidFill>
                  <a:srgbClr val="000000"/>
                </a:solidFill>
                <a:latin typeface="PT Sans"/>
              </a:rPr>
              <a:t>Правительства РФ от 05.03.2018 N 228 (ред. от 30.01.2021) "О реестре лиц, уволенных в связи с утратой доверия" (вместе с "Положением о реестре лиц, уволенных в связи с утратой доверия")</a:t>
            </a:r>
          </a:p>
          <a:p>
            <a:endParaRPr lang="ru-RU" sz="2000" dirty="0"/>
          </a:p>
          <a:p>
            <a:r>
              <a:rPr lang="ru-RU" sz="2000" dirty="0" smtClean="0"/>
              <a:t>Данный </a:t>
            </a:r>
            <a:r>
              <a:rPr lang="ru-RU" sz="2000" dirty="0"/>
              <a:t>реестр ведется размещается в открытом доступе на официальном сайте единой системы по адресу </a:t>
            </a:r>
            <a:r>
              <a:rPr lang="ru-RU" sz="2000" dirty="0">
                <a:hlinkClick r:id="rId2"/>
              </a:rPr>
              <a:t>http://gossluzhba.gov.ru/reestr</a:t>
            </a:r>
            <a:r>
              <a:rPr lang="ru-RU" sz="2000" dirty="0"/>
              <a:t>  </a:t>
            </a:r>
          </a:p>
        </p:txBody>
      </p:sp>
      <p:sp>
        <p:nvSpPr>
          <p:cNvPr id="4" name="Прямоугольник 3"/>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1 июля 2022 года </a:t>
            </a:r>
            <a:endParaRPr lang="ru-RU" sz="2200" dirty="0">
              <a:solidFill>
                <a:schemeClr val="bg1"/>
              </a:solidFill>
            </a:endParaRPr>
          </a:p>
        </p:txBody>
      </p:sp>
    </p:spTree>
    <p:extLst>
      <p:ext uri="{BB962C8B-B14F-4D97-AF65-F5344CB8AC3E}">
        <p14:creationId xmlns:p14="http://schemas.microsoft.com/office/powerpoint/2010/main" val="2726110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963"/>
            <a:ext cx="12192000" cy="6588073"/>
          </a:xfrm>
          <a:prstGeom prst="rect">
            <a:avLst/>
          </a:prstGeom>
        </p:spPr>
      </p:pic>
    </p:spTree>
    <p:extLst>
      <p:ext uri="{BB962C8B-B14F-4D97-AF65-F5344CB8AC3E}">
        <p14:creationId xmlns:p14="http://schemas.microsoft.com/office/powerpoint/2010/main" val="3776181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5383149" y="1114806"/>
            <a:ext cx="4919345" cy="626745"/>
          </a:xfrm>
          <a:prstGeom prst="rect">
            <a:avLst/>
          </a:prstGeom>
        </p:spPr>
        <p:txBody>
          <a:bodyPr vert="horz" wrap="square" lIns="0" tIns="0" rIns="0" bIns="0" rtlCol="0">
            <a:spAutoFit/>
          </a:bodyPr>
          <a:lstStyle/>
          <a:p>
            <a:pPr marL="12700" marR="5080">
              <a:tabLst>
                <a:tab pos="1361440" algn="l"/>
                <a:tab pos="1797050" algn="l"/>
                <a:tab pos="3458845" algn="l"/>
                <a:tab pos="3774440" algn="l"/>
                <a:tab pos="4284980" algn="l"/>
              </a:tabLst>
            </a:pPr>
            <a:r>
              <a:rPr sz="2000" spc="5" dirty="0">
                <a:latin typeface="Times New Roman"/>
                <a:cs typeface="Times New Roman"/>
              </a:rPr>
              <a:t>И</a:t>
            </a:r>
            <a:r>
              <a:rPr sz="2000" dirty="0">
                <a:latin typeface="Times New Roman"/>
                <a:cs typeface="Times New Roman"/>
              </a:rPr>
              <a:t>сп</a:t>
            </a:r>
            <a:r>
              <a:rPr sz="2000" spc="-20" dirty="0">
                <a:latin typeface="Times New Roman"/>
                <a:cs typeface="Times New Roman"/>
              </a:rPr>
              <a:t>о</a:t>
            </a:r>
            <a:r>
              <a:rPr sz="2000" dirty="0">
                <a:latin typeface="Times New Roman"/>
                <a:cs typeface="Times New Roman"/>
              </a:rPr>
              <a:t>ль</a:t>
            </a:r>
            <a:r>
              <a:rPr sz="2000" spc="-15" dirty="0">
                <a:latin typeface="Times New Roman"/>
                <a:cs typeface="Times New Roman"/>
              </a:rPr>
              <a:t>з</a:t>
            </a:r>
            <a:r>
              <a:rPr sz="2000" spc="5" dirty="0">
                <a:latin typeface="Times New Roman"/>
                <a:cs typeface="Times New Roman"/>
              </a:rPr>
              <a:t>о</a:t>
            </a:r>
            <a:r>
              <a:rPr sz="2000" spc="-20" dirty="0">
                <a:latin typeface="Times New Roman"/>
                <a:cs typeface="Times New Roman"/>
              </a:rPr>
              <a:t>в</a:t>
            </a:r>
            <a:r>
              <a:rPr sz="2000" dirty="0">
                <a:latin typeface="Times New Roman"/>
                <a:cs typeface="Times New Roman"/>
              </a:rPr>
              <a:t>ание	</a:t>
            </a:r>
            <a:r>
              <a:rPr sz="2000" spc="-10" dirty="0">
                <a:latin typeface="Times New Roman"/>
                <a:cs typeface="Times New Roman"/>
              </a:rPr>
              <a:t>д</a:t>
            </a:r>
            <a:r>
              <a:rPr sz="2000" spc="-20" dirty="0">
                <a:latin typeface="Times New Roman"/>
                <a:cs typeface="Times New Roman"/>
              </a:rPr>
              <a:t>о</a:t>
            </a:r>
            <a:r>
              <a:rPr sz="2000" dirty="0">
                <a:latin typeface="Times New Roman"/>
                <a:cs typeface="Times New Roman"/>
              </a:rPr>
              <a:t>лжн</a:t>
            </a:r>
            <a:r>
              <a:rPr sz="2000" spc="45" dirty="0">
                <a:latin typeface="Times New Roman"/>
                <a:cs typeface="Times New Roman"/>
              </a:rPr>
              <a:t>о</a:t>
            </a:r>
            <a:r>
              <a:rPr sz="2000" dirty="0">
                <a:latin typeface="Times New Roman"/>
                <a:cs typeface="Times New Roman"/>
              </a:rPr>
              <a:t>ст</a:t>
            </a:r>
            <a:r>
              <a:rPr sz="2000" spc="10" dirty="0">
                <a:latin typeface="Times New Roman"/>
                <a:cs typeface="Times New Roman"/>
              </a:rPr>
              <a:t>н</a:t>
            </a:r>
            <a:r>
              <a:rPr sz="2000" dirty="0">
                <a:latin typeface="Times New Roman"/>
                <a:cs typeface="Times New Roman"/>
              </a:rPr>
              <a:t>ым	л</a:t>
            </a:r>
            <a:r>
              <a:rPr sz="2000" spc="-10" dirty="0">
                <a:latin typeface="Times New Roman"/>
                <a:cs typeface="Times New Roman"/>
              </a:rPr>
              <a:t>и</a:t>
            </a:r>
            <a:r>
              <a:rPr sz="2000" dirty="0">
                <a:latin typeface="Times New Roman"/>
                <a:cs typeface="Times New Roman"/>
              </a:rPr>
              <a:t>ц</a:t>
            </a:r>
            <a:r>
              <a:rPr sz="2000" spc="-35" dirty="0">
                <a:latin typeface="Times New Roman"/>
                <a:cs typeface="Times New Roman"/>
              </a:rPr>
              <a:t>о</a:t>
            </a:r>
            <a:r>
              <a:rPr sz="2000" dirty="0">
                <a:latin typeface="Times New Roman"/>
                <a:cs typeface="Times New Roman"/>
              </a:rPr>
              <a:t>м	с</a:t>
            </a:r>
            <a:r>
              <a:rPr sz="2000" spc="-25" dirty="0">
                <a:latin typeface="Times New Roman"/>
                <a:cs typeface="Times New Roman"/>
              </a:rPr>
              <a:t>в</a:t>
            </a:r>
            <a:r>
              <a:rPr sz="2000" dirty="0">
                <a:latin typeface="Times New Roman"/>
                <a:cs typeface="Times New Roman"/>
              </a:rPr>
              <a:t>оих  сл</a:t>
            </a:r>
            <a:r>
              <a:rPr sz="2000" spc="-30" dirty="0">
                <a:latin typeface="Times New Roman"/>
                <a:cs typeface="Times New Roman"/>
              </a:rPr>
              <a:t>уж</a:t>
            </a:r>
            <a:r>
              <a:rPr sz="2000" dirty="0">
                <a:latin typeface="Times New Roman"/>
                <a:cs typeface="Times New Roman"/>
              </a:rPr>
              <a:t>ебных	</a:t>
            </a:r>
            <a:r>
              <a:rPr sz="2000" dirty="0" err="1">
                <a:latin typeface="Times New Roman"/>
                <a:cs typeface="Times New Roman"/>
              </a:rPr>
              <a:t>п</a:t>
            </a:r>
            <a:r>
              <a:rPr sz="2000" spc="-25" dirty="0" err="1">
                <a:latin typeface="Times New Roman"/>
                <a:cs typeface="Times New Roman"/>
              </a:rPr>
              <a:t>о</a:t>
            </a:r>
            <a:r>
              <a:rPr sz="2000" dirty="0" err="1">
                <a:latin typeface="Times New Roman"/>
                <a:cs typeface="Times New Roman"/>
              </a:rPr>
              <a:t>л</a:t>
            </a:r>
            <a:r>
              <a:rPr sz="2000" spc="-10" dirty="0" err="1">
                <a:latin typeface="Times New Roman"/>
                <a:cs typeface="Times New Roman"/>
              </a:rPr>
              <a:t>н</a:t>
            </a:r>
            <a:r>
              <a:rPr sz="2000" spc="-45" dirty="0" err="1">
                <a:latin typeface="Times New Roman"/>
                <a:cs typeface="Times New Roman"/>
              </a:rPr>
              <a:t>о</a:t>
            </a:r>
            <a:r>
              <a:rPr sz="2000" spc="-10" dirty="0" err="1">
                <a:latin typeface="Times New Roman"/>
                <a:cs typeface="Times New Roman"/>
              </a:rPr>
              <a:t>м</a:t>
            </a:r>
            <a:r>
              <a:rPr sz="2000" spc="-45" dirty="0" err="1">
                <a:latin typeface="Times New Roman"/>
                <a:cs typeface="Times New Roman"/>
              </a:rPr>
              <a:t>о</a:t>
            </a:r>
            <a:r>
              <a:rPr sz="2000" dirty="0" err="1">
                <a:latin typeface="Times New Roman"/>
                <a:cs typeface="Times New Roman"/>
              </a:rPr>
              <a:t>чий</a:t>
            </a:r>
            <a:r>
              <a:rPr sz="2000" spc="30" dirty="0">
                <a:latin typeface="Times New Roman"/>
                <a:cs typeface="Times New Roman"/>
              </a:rPr>
              <a:t> </a:t>
            </a:r>
            <a:r>
              <a:rPr sz="2000" spc="-10" dirty="0" err="1">
                <a:latin typeface="Times New Roman"/>
                <a:cs typeface="Times New Roman"/>
              </a:rPr>
              <a:t>в</a:t>
            </a:r>
            <a:r>
              <a:rPr sz="2000" dirty="0" err="1">
                <a:latin typeface="Times New Roman"/>
                <a:cs typeface="Times New Roman"/>
              </a:rPr>
              <a:t>о</a:t>
            </a:r>
            <a:r>
              <a:rPr sz="2000" spc="-10" dirty="0" err="1">
                <a:latin typeface="Times New Roman"/>
                <a:cs typeface="Times New Roman"/>
              </a:rPr>
              <a:t>п</a:t>
            </a:r>
            <a:r>
              <a:rPr sz="2000" dirty="0" err="1">
                <a:latin typeface="Times New Roman"/>
                <a:cs typeface="Times New Roman"/>
              </a:rPr>
              <a:t>реки</a:t>
            </a:r>
            <a:r>
              <a:rPr lang="ru-RU" sz="2000" dirty="0">
                <a:latin typeface="Times New Roman"/>
                <a:cs typeface="Times New Roman"/>
              </a:rPr>
              <a:t> </a:t>
            </a:r>
            <a:r>
              <a:rPr sz="2000" dirty="0" err="1">
                <a:latin typeface="Times New Roman"/>
                <a:cs typeface="Times New Roman"/>
              </a:rPr>
              <a:t>и</a:t>
            </a:r>
            <a:r>
              <a:rPr sz="2000" spc="-10" dirty="0" err="1">
                <a:latin typeface="Times New Roman"/>
                <a:cs typeface="Times New Roman"/>
              </a:rPr>
              <a:t>н</a:t>
            </a:r>
            <a:r>
              <a:rPr sz="2000" dirty="0" err="1">
                <a:latin typeface="Times New Roman"/>
                <a:cs typeface="Times New Roman"/>
              </a:rPr>
              <a:t>тер</a:t>
            </a:r>
            <a:r>
              <a:rPr sz="2000" spc="45" dirty="0" err="1">
                <a:latin typeface="Times New Roman"/>
                <a:cs typeface="Times New Roman"/>
              </a:rPr>
              <a:t>е</a:t>
            </a:r>
            <a:r>
              <a:rPr sz="2000" spc="20" dirty="0" err="1">
                <a:latin typeface="Times New Roman"/>
                <a:cs typeface="Times New Roman"/>
              </a:rPr>
              <a:t>с</a:t>
            </a:r>
            <a:r>
              <a:rPr sz="2000" dirty="0" err="1">
                <a:latin typeface="Times New Roman"/>
                <a:cs typeface="Times New Roman"/>
              </a:rPr>
              <a:t>ам</a:t>
            </a:r>
            <a:endParaRPr sz="2000" dirty="0">
              <a:latin typeface="Times New Roman"/>
              <a:cs typeface="Times New Roman"/>
            </a:endParaRPr>
          </a:p>
        </p:txBody>
      </p:sp>
      <p:sp>
        <p:nvSpPr>
          <p:cNvPr id="9" name="object 9"/>
          <p:cNvSpPr txBox="1"/>
          <p:nvPr/>
        </p:nvSpPr>
        <p:spPr>
          <a:xfrm>
            <a:off x="5383149" y="1724405"/>
            <a:ext cx="2267585" cy="627380"/>
          </a:xfrm>
          <a:prstGeom prst="rect">
            <a:avLst/>
          </a:prstGeom>
        </p:spPr>
        <p:txBody>
          <a:bodyPr vert="horz" wrap="square" lIns="0" tIns="0" rIns="0" bIns="0" rtlCol="0">
            <a:spAutoFit/>
          </a:bodyPr>
          <a:lstStyle/>
          <a:p>
            <a:pPr marL="12700">
              <a:tabLst>
                <a:tab pos="1247140" algn="l"/>
                <a:tab pos="1908810" algn="l"/>
              </a:tabLst>
            </a:pPr>
            <a:r>
              <a:rPr sz="2000" dirty="0">
                <a:latin typeface="Times New Roman"/>
                <a:cs typeface="Times New Roman"/>
              </a:rPr>
              <a:t>сл</a:t>
            </a:r>
            <a:r>
              <a:rPr sz="2000" spc="-35" dirty="0">
                <a:latin typeface="Times New Roman"/>
                <a:cs typeface="Times New Roman"/>
              </a:rPr>
              <a:t>у</a:t>
            </a:r>
            <a:r>
              <a:rPr sz="2000" spc="-30" dirty="0">
                <a:latin typeface="Times New Roman"/>
                <a:cs typeface="Times New Roman"/>
              </a:rPr>
              <a:t>ж</a:t>
            </a:r>
            <a:r>
              <a:rPr sz="2000" dirty="0">
                <a:latin typeface="Times New Roman"/>
                <a:cs typeface="Times New Roman"/>
              </a:rPr>
              <a:t>бы,	</a:t>
            </a:r>
            <a:r>
              <a:rPr sz="2000" spc="40" dirty="0">
                <a:latin typeface="Times New Roman"/>
                <a:cs typeface="Times New Roman"/>
              </a:rPr>
              <a:t>е</a:t>
            </a:r>
            <a:r>
              <a:rPr sz="2000" dirty="0">
                <a:latin typeface="Times New Roman"/>
                <a:cs typeface="Times New Roman"/>
              </a:rPr>
              <a:t>с</a:t>
            </a:r>
            <a:r>
              <a:rPr sz="2000" spc="-10" dirty="0">
                <a:latin typeface="Times New Roman"/>
                <a:cs typeface="Times New Roman"/>
              </a:rPr>
              <a:t>л</a:t>
            </a:r>
            <a:r>
              <a:rPr sz="2000" dirty="0">
                <a:latin typeface="Times New Roman"/>
                <a:cs typeface="Times New Roman"/>
              </a:rPr>
              <a:t>и	э</a:t>
            </a:r>
            <a:r>
              <a:rPr sz="2000" spc="-25" dirty="0">
                <a:latin typeface="Times New Roman"/>
                <a:cs typeface="Times New Roman"/>
              </a:rPr>
              <a:t>т</a:t>
            </a:r>
            <a:r>
              <a:rPr sz="2000" dirty="0">
                <a:latin typeface="Times New Roman"/>
                <a:cs typeface="Times New Roman"/>
              </a:rPr>
              <a:t>о</a:t>
            </a:r>
          </a:p>
          <a:p>
            <a:pPr marL="12700">
              <a:tabLst>
                <a:tab pos="1562735" algn="l"/>
              </a:tabLst>
            </a:pPr>
            <a:r>
              <a:rPr sz="2000" spc="-10" dirty="0">
                <a:latin typeface="Times New Roman"/>
                <a:cs typeface="Times New Roman"/>
              </a:rPr>
              <a:t>корыстной	</a:t>
            </a:r>
            <a:r>
              <a:rPr sz="2000" spc="-5" dirty="0">
                <a:latin typeface="Times New Roman"/>
                <a:cs typeface="Times New Roman"/>
              </a:rPr>
              <a:t>или</a:t>
            </a:r>
            <a:endParaRPr sz="2000" dirty="0">
              <a:latin typeface="Times New Roman"/>
              <a:cs typeface="Times New Roman"/>
            </a:endParaRPr>
          </a:p>
        </p:txBody>
      </p:sp>
      <p:sp>
        <p:nvSpPr>
          <p:cNvPr id="10" name="object 10"/>
          <p:cNvSpPr txBox="1"/>
          <p:nvPr/>
        </p:nvSpPr>
        <p:spPr>
          <a:xfrm>
            <a:off x="5383149" y="2334387"/>
            <a:ext cx="2347595" cy="307777"/>
          </a:xfrm>
          <a:prstGeom prst="rect">
            <a:avLst/>
          </a:prstGeom>
        </p:spPr>
        <p:txBody>
          <a:bodyPr vert="horz" wrap="square" lIns="0" tIns="0" rIns="0" bIns="0" rtlCol="0">
            <a:spAutoFit/>
          </a:bodyPr>
          <a:lstStyle/>
          <a:p>
            <a:pPr marL="12700"/>
            <a:r>
              <a:rPr sz="2000" b="1" dirty="0">
                <a:latin typeface="Times New Roman"/>
                <a:cs typeface="Times New Roman"/>
              </a:rPr>
              <a:t>заин</a:t>
            </a:r>
            <a:r>
              <a:rPr sz="2000" b="1" spc="-10" dirty="0">
                <a:latin typeface="Times New Roman"/>
                <a:cs typeface="Times New Roman"/>
              </a:rPr>
              <a:t>т</a:t>
            </a:r>
            <a:r>
              <a:rPr sz="2000" b="1" dirty="0">
                <a:latin typeface="Times New Roman"/>
                <a:cs typeface="Times New Roman"/>
              </a:rPr>
              <a:t>ер</a:t>
            </a:r>
            <a:r>
              <a:rPr sz="2000" b="1" spc="25" dirty="0">
                <a:latin typeface="Times New Roman"/>
                <a:cs typeface="Times New Roman"/>
              </a:rPr>
              <a:t>е</a:t>
            </a:r>
            <a:r>
              <a:rPr sz="2000" b="1" dirty="0">
                <a:latin typeface="Times New Roman"/>
                <a:cs typeface="Times New Roman"/>
              </a:rPr>
              <a:t>с</a:t>
            </a:r>
            <a:r>
              <a:rPr sz="2000" b="1" spc="-50" dirty="0">
                <a:latin typeface="Times New Roman"/>
                <a:cs typeface="Times New Roman"/>
              </a:rPr>
              <a:t>о</a:t>
            </a:r>
            <a:r>
              <a:rPr sz="2000" b="1" dirty="0">
                <a:latin typeface="Times New Roman"/>
                <a:cs typeface="Times New Roman"/>
              </a:rPr>
              <a:t>ванности</a:t>
            </a:r>
            <a:endParaRPr sz="2000">
              <a:latin typeface="Times New Roman"/>
              <a:cs typeface="Times New Roman"/>
            </a:endParaRPr>
          </a:p>
        </p:txBody>
      </p:sp>
      <p:sp>
        <p:nvSpPr>
          <p:cNvPr id="11" name="object 11"/>
          <p:cNvSpPr txBox="1"/>
          <p:nvPr/>
        </p:nvSpPr>
        <p:spPr>
          <a:xfrm>
            <a:off x="7791703" y="1724405"/>
            <a:ext cx="2509520" cy="932180"/>
          </a:xfrm>
          <a:prstGeom prst="rect">
            <a:avLst/>
          </a:prstGeom>
        </p:spPr>
        <p:txBody>
          <a:bodyPr vert="horz" wrap="square" lIns="0" tIns="0" rIns="0" bIns="0" rtlCol="0">
            <a:spAutoFit/>
          </a:bodyPr>
          <a:lstStyle/>
          <a:p>
            <a:pPr marL="12700">
              <a:tabLst>
                <a:tab pos="923925" algn="l"/>
                <a:tab pos="2263775" algn="l"/>
              </a:tabLst>
            </a:pPr>
            <a:r>
              <a:rPr sz="2000" dirty="0">
                <a:latin typeface="Times New Roman"/>
                <a:cs typeface="Times New Roman"/>
              </a:rPr>
              <a:t>дея</a:t>
            </a:r>
            <a:r>
              <a:rPr sz="2000" spc="-10" dirty="0">
                <a:latin typeface="Times New Roman"/>
                <a:cs typeface="Times New Roman"/>
              </a:rPr>
              <a:t>н</a:t>
            </a:r>
            <a:r>
              <a:rPr sz="2000" dirty="0">
                <a:latin typeface="Times New Roman"/>
                <a:cs typeface="Times New Roman"/>
              </a:rPr>
              <a:t>ие	со</a:t>
            </a:r>
            <a:r>
              <a:rPr sz="2000" spc="-10" dirty="0">
                <a:latin typeface="Times New Roman"/>
                <a:cs typeface="Times New Roman"/>
              </a:rPr>
              <a:t>в</a:t>
            </a:r>
            <a:r>
              <a:rPr sz="2000" dirty="0">
                <a:latin typeface="Times New Roman"/>
                <a:cs typeface="Times New Roman"/>
              </a:rPr>
              <a:t>е</a:t>
            </a:r>
            <a:r>
              <a:rPr sz="2000" spc="-10" dirty="0">
                <a:latin typeface="Times New Roman"/>
                <a:cs typeface="Times New Roman"/>
              </a:rPr>
              <a:t>р</a:t>
            </a:r>
            <a:r>
              <a:rPr sz="2000" dirty="0">
                <a:latin typeface="Times New Roman"/>
                <a:cs typeface="Times New Roman"/>
              </a:rPr>
              <a:t>шено	</a:t>
            </a:r>
            <a:r>
              <a:rPr sz="2000" spc="-20" dirty="0">
                <a:latin typeface="Times New Roman"/>
                <a:cs typeface="Times New Roman"/>
              </a:rPr>
              <a:t>из</a:t>
            </a:r>
            <a:endParaRPr sz="2000" dirty="0">
              <a:latin typeface="Times New Roman"/>
              <a:cs typeface="Times New Roman"/>
            </a:endParaRPr>
          </a:p>
          <a:p>
            <a:pPr marL="332740"/>
            <a:r>
              <a:rPr sz="2000" dirty="0">
                <a:latin typeface="Times New Roman"/>
                <a:cs typeface="Times New Roman"/>
              </a:rPr>
              <a:t>иной</a:t>
            </a:r>
          </a:p>
          <a:p>
            <a:pPr marL="641985"/>
            <a:r>
              <a:rPr sz="2000" dirty="0">
                <a:latin typeface="Times New Roman"/>
                <a:cs typeface="Times New Roman"/>
              </a:rPr>
              <a:t>и</a:t>
            </a:r>
          </a:p>
        </p:txBody>
      </p:sp>
      <p:sp>
        <p:nvSpPr>
          <p:cNvPr id="12" name="object 12"/>
          <p:cNvSpPr txBox="1"/>
          <p:nvPr/>
        </p:nvSpPr>
        <p:spPr>
          <a:xfrm>
            <a:off x="9279382" y="2029587"/>
            <a:ext cx="1024255" cy="626745"/>
          </a:xfrm>
          <a:prstGeom prst="rect">
            <a:avLst/>
          </a:prstGeom>
        </p:spPr>
        <p:txBody>
          <a:bodyPr vert="horz" wrap="square" lIns="0" tIns="0" rIns="0" bIns="0" rtlCol="0">
            <a:spAutoFit/>
          </a:bodyPr>
          <a:lstStyle/>
          <a:p>
            <a:pPr marL="160020"/>
            <a:r>
              <a:rPr sz="2000" b="1" dirty="0">
                <a:latin typeface="Times New Roman"/>
                <a:cs typeface="Times New Roman"/>
              </a:rPr>
              <a:t>ли</a:t>
            </a:r>
            <a:r>
              <a:rPr sz="2000" b="1" spc="-15" dirty="0">
                <a:latin typeface="Times New Roman"/>
                <a:cs typeface="Times New Roman"/>
              </a:rPr>
              <a:t>ч</a:t>
            </a:r>
            <a:r>
              <a:rPr sz="2000" b="1" dirty="0">
                <a:latin typeface="Times New Roman"/>
                <a:cs typeface="Times New Roman"/>
              </a:rPr>
              <a:t>н</a:t>
            </a:r>
            <a:r>
              <a:rPr sz="2000" b="1" spc="-10" dirty="0">
                <a:latin typeface="Times New Roman"/>
                <a:cs typeface="Times New Roman"/>
              </a:rPr>
              <a:t>о</a:t>
            </a:r>
            <a:r>
              <a:rPr sz="2000" b="1" dirty="0">
                <a:latin typeface="Times New Roman"/>
                <a:cs typeface="Times New Roman"/>
              </a:rPr>
              <a:t>й</a:t>
            </a:r>
            <a:endParaRPr sz="2000" dirty="0">
              <a:latin typeface="Times New Roman"/>
              <a:cs typeface="Times New Roman"/>
            </a:endParaRPr>
          </a:p>
          <a:p>
            <a:pPr marL="12700"/>
            <a:r>
              <a:rPr sz="2000" dirty="0">
                <a:latin typeface="Times New Roman"/>
                <a:cs typeface="Times New Roman"/>
              </a:rPr>
              <a:t>по</a:t>
            </a:r>
            <a:r>
              <a:rPr sz="2000" spc="-20" dirty="0">
                <a:latin typeface="Times New Roman"/>
                <a:cs typeface="Times New Roman"/>
              </a:rPr>
              <a:t>в</a:t>
            </a:r>
            <a:r>
              <a:rPr sz="2000" dirty="0">
                <a:latin typeface="Times New Roman"/>
                <a:cs typeface="Times New Roman"/>
              </a:rPr>
              <a:t>ле</a:t>
            </a:r>
            <a:r>
              <a:rPr sz="2000" spc="-10" dirty="0">
                <a:latin typeface="Times New Roman"/>
                <a:cs typeface="Times New Roman"/>
              </a:rPr>
              <a:t>к</a:t>
            </a:r>
            <a:r>
              <a:rPr sz="2000" dirty="0">
                <a:latin typeface="Times New Roman"/>
                <a:cs typeface="Times New Roman"/>
              </a:rPr>
              <a:t>ло</a:t>
            </a:r>
          </a:p>
        </p:txBody>
      </p:sp>
      <p:sp>
        <p:nvSpPr>
          <p:cNvPr id="14" name="object 14"/>
          <p:cNvSpPr/>
          <p:nvPr/>
        </p:nvSpPr>
        <p:spPr>
          <a:xfrm>
            <a:off x="1691640" y="1107946"/>
            <a:ext cx="3534155" cy="5672328"/>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1157222" y="4463477"/>
            <a:ext cx="10653777" cy="2460497"/>
          </a:xfrm>
          <a:custGeom>
            <a:avLst/>
            <a:gdLst/>
            <a:ahLst/>
            <a:cxnLst/>
            <a:rect l="l" t="t" r="r" b="b"/>
            <a:pathLst>
              <a:path w="9144000" h="1478279">
                <a:moveTo>
                  <a:pt x="0" y="0"/>
                </a:moveTo>
                <a:lnTo>
                  <a:pt x="0" y="1478279"/>
                </a:lnTo>
                <a:lnTo>
                  <a:pt x="9143999" y="1478279"/>
                </a:lnTo>
                <a:lnTo>
                  <a:pt x="9143999" y="0"/>
                </a:lnTo>
                <a:lnTo>
                  <a:pt x="0" y="0"/>
                </a:lnTo>
                <a:close/>
              </a:path>
            </a:pathLst>
          </a:custGeom>
          <a:solidFill>
            <a:srgbClr val="FAE4D5"/>
          </a:solidFill>
        </p:spPr>
        <p:txBody>
          <a:bodyPr wrap="square" lIns="0" tIns="0" rIns="0" bIns="0" rtlCol="0"/>
          <a:lstStyle/>
          <a:p>
            <a:r>
              <a:rPr lang="ru-RU" dirty="0"/>
              <a:t>наказывается штрафом</a:t>
            </a:r>
          </a:p>
          <a:p>
            <a:pPr marL="285750" indent="-285750">
              <a:buFont typeface="Arial" panose="020B0604020202020204" pitchFamily="34" charset="0"/>
              <a:buChar char="•"/>
            </a:pPr>
            <a:r>
              <a:rPr lang="ru-RU" dirty="0"/>
              <a:t> в размере до восьмидесяти тысяч рублей или</a:t>
            </a:r>
          </a:p>
          <a:p>
            <a:pPr marL="285750" indent="-285750">
              <a:buFont typeface="Arial" panose="020B0604020202020204" pitchFamily="34" charset="0"/>
              <a:buChar char="•"/>
            </a:pPr>
            <a:r>
              <a:rPr lang="ru-RU" dirty="0"/>
              <a:t> в размере заработной платы или иного дохода осужденного за период до шести месяцев,</a:t>
            </a:r>
          </a:p>
          <a:p>
            <a:pPr marL="285750" indent="-285750">
              <a:buFont typeface="Arial" panose="020B0604020202020204" pitchFamily="34" charset="0"/>
              <a:buChar char="•"/>
            </a:pPr>
            <a:r>
              <a:rPr lang="ru-RU" dirty="0"/>
              <a:t> либо лишением права занимать определенные должности или заниматься определенной деятельностью на срок до пяти лет, </a:t>
            </a:r>
          </a:p>
          <a:p>
            <a:pPr marL="285750" indent="-285750">
              <a:buFont typeface="Arial" panose="020B0604020202020204" pitchFamily="34" charset="0"/>
              <a:buChar char="•"/>
            </a:pPr>
            <a:r>
              <a:rPr lang="ru-RU" dirty="0"/>
              <a:t>либо принудительными работами на срок до четырех лет, </a:t>
            </a:r>
          </a:p>
          <a:p>
            <a:pPr marL="285750" indent="-285750">
              <a:buFont typeface="Arial" panose="020B0604020202020204" pitchFamily="34" charset="0"/>
              <a:buChar char="•"/>
            </a:pPr>
            <a:r>
              <a:rPr lang="ru-RU" dirty="0"/>
              <a:t>либо арестом на срок от четырех до шести месяцев, либо лишением свободы на срок до четырех лет.</a:t>
            </a:r>
            <a:endParaRPr dirty="0"/>
          </a:p>
        </p:txBody>
      </p:sp>
      <p:sp>
        <p:nvSpPr>
          <p:cNvPr id="21" name="object 21"/>
          <p:cNvSpPr txBox="1"/>
          <p:nvPr/>
        </p:nvSpPr>
        <p:spPr>
          <a:xfrm>
            <a:off x="1940153" y="2639186"/>
            <a:ext cx="8580120" cy="2369880"/>
          </a:xfrm>
          <a:prstGeom prst="rect">
            <a:avLst/>
          </a:prstGeom>
        </p:spPr>
        <p:txBody>
          <a:bodyPr vert="horz" wrap="square" lIns="0" tIns="0" rIns="0" bIns="0" rtlCol="0">
            <a:spAutoFit/>
          </a:bodyPr>
          <a:lstStyle/>
          <a:p>
            <a:pPr marL="3455670" marR="222885" algn="just"/>
            <a:r>
              <a:rPr sz="2000" spc="5" dirty="0">
                <a:latin typeface="Times New Roman"/>
                <a:cs typeface="Times New Roman"/>
              </a:rPr>
              <a:t>существенное </a:t>
            </a:r>
            <a:r>
              <a:rPr sz="2000" spc="-5" dirty="0">
                <a:latin typeface="Times New Roman"/>
                <a:cs typeface="Times New Roman"/>
              </a:rPr>
              <a:t>нарушение </a:t>
            </a:r>
            <a:r>
              <a:rPr sz="2000" dirty="0">
                <a:latin typeface="Times New Roman"/>
                <a:cs typeface="Times New Roman"/>
              </a:rPr>
              <a:t>прав и </a:t>
            </a:r>
            <a:r>
              <a:rPr sz="2000" spc="-15" dirty="0">
                <a:latin typeface="Times New Roman"/>
                <a:cs typeface="Times New Roman"/>
              </a:rPr>
              <a:t>законных  </a:t>
            </a:r>
            <a:r>
              <a:rPr sz="2000" spc="5" dirty="0">
                <a:latin typeface="Times New Roman"/>
                <a:cs typeface="Times New Roman"/>
              </a:rPr>
              <a:t>интересов </a:t>
            </a:r>
            <a:r>
              <a:rPr sz="2000" spc="-5" dirty="0">
                <a:latin typeface="Times New Roman"/>
                <a:cs typeface="Times New Roman"/>
              </a:rPr>
              <a:t>граждан или </a:t>
            </a:r>
            <a:r>
              <a:rPr sz="2000" dirty="0">
                <a:latin typeface="Times New Roman"/>
                <a:cs typeface="Times New Roman"/>
              </a:rPr>
              <a:t>организаций </a:t>
            </a:r>
            <a:r>
              <a:rPr sz="2000" spc="-5" dirty="0">
                <a:latin typeface="Times New Roman"/>
                <a:cs typeface="Times New Roman"/>
              </a:rPr>
              <a:t>либо  охраняемых </a:t>
            </a:r>
            <a:r>
              <a:rPr sz="2000" spc="-20" dirty="0">
                <a:latin typeface="Times New Roman"/>
                <a:cs typeface="Times New Roman"/>
              </a:rPr>
              <a:t>законом </a:t>
            </a:r>
            <a:r>
              <a:rPr sz="2000" spc="5" dirty="0">
                <a:latin typeface="Times New Roman"/>
                <a:cs typeface="Times New Roman"/>
              </a:rPr>
              <a:t>интересов </a:t>
            </a:r>
            <a:r>
              <a:rPr sz="2000" dirty="0">
                <a:latin typeface="Times New Roman"/>
                <a:cs typeface="Times New Roman"/>
              </a:rPr>
              <a:t>общества  </a:t>
            </a:r>
            <a:r>
              <a:rPr sz="2000" spc="-5" dirty="0">
                <a:latin typeface="Times New Roman"/>
                <a:cs typeface="Times New Roman"/>
              </a:rPr>
              <a:t>или</a:t>
            </a:r>
            <a:r>
              <a:rPr sz="2000" spc="-80" dirty="0">
                <a:latin typeface="Times New Roman"/>
                <a:cs typeface="Times New Roman"/>
              </a:rPr>
              <a:t> </a:t>
            </a:r>
            <a:r>
              <a:rPr sz="2000" spc="-15" dirty="0">
                <a:latin typeface="Times New Roman"/>
                <a:cs typeface="Times New Roman"/>
              </a:rPr>
              <a:t>государства</a:t>
            </a:r>
            <a:endParaRPr sz="2000" dirty="0">
              <a:latin typeface="Times New Roman"/>
              <a:cs typeface="Times New Roman"/>
            </a:endParaRPr>
          </a:p>
          <a:p>
            <a:pPr marL="5673725" marR="224790" indent="438784">
              <a:spcBef>
                <a:spcPts val="15"/>
              </a:spcBef>
            </a:pPr>
            <a:r>
              <a:rPr sz="1600" i="1" spc="5" dirty="0">
                <a:latin typeface="Times New Roman"/>
                <a:cs typeface="Times New Roman"/>
              </a:rPr>
              <a:t>Ст.285.</a:t>
            </a:r>
            <a:r>
              <a:rPr sz="1600" i="1" spc="-100" dirty="0">
                <a:latin typeface="Times New Roman"/>
                <a:cs typeface="Times New Roman"/>
              </a:rPr>
              <a:t> </a:t>
            </a:r>
            <a:r>
              <a:rPr sz="1600" i="1" spc="-5" dirty="0">
                <a:latin typeface="Times New Roman"/>
                <a:cs typeface="Times New Roman"/>
              </a:rPr>
              <a:t>Злоупотребление  должностными</a:t>
            </a:r>
            <a:r>
              <a:rPr sz="1600" i="1" spc="-35" dirty="0">
                <a:latin typeface="Times New Roman"/>
                <a:cs typeface="Times New Roman"/>
              </a:rPr>
              <a:t> </a:t>
            </a:r>
            <a:r>
              <a:rPr sz="1600" i="1" spc="-15" dirty="0">
                <a:latin typeface="Times New Roman"/>
                <a:cs typeface="Times New Roman"/>
              </a:rPr>
              <a:t>полномочиями</a:t>
            </a:r>
            <a:endParaRPr sz="1600" dirty="0">
              <a:latin typeface="Times New Roman"/>
              <a:cs typeface="Times New Roman"/>
            </a:endParaRPr>
          </a:p>
          <a:p>
            <a:pPr>
              <a:lnSpc>
                <a:spcPct val="100000"/>
              </a:lnSpc>
            </a:pPr>
            <a:endParaRPr sz="1700" dirty="0">
              <a:latin typeface="Times New Roman"/>
              <a:cs typeface="Times New Roman"/>
            </a:endParaRPr>
          </a:p>
          <a:p>
            <a:pPr>
              <a:lnSpc>
                <a:spcPct val="100000"/>
              </a:lnSpc>
            </a:pPr>
            <a:endParaRPr sz="2500" dirty="0">
              <a:latin typeface="Times New Roman"/>
              <a:cs typeface="Times New Roman"/>
            </a:endParaRPr>
          </a:p>
        </p:txBody>
      </p:sp>
      <p:sp>
        <p:nvSpPr>
          <p:cNvPr id="17" name="Прямоугольник 16"/>
          <p:cNvSpPr/>
          <p:nvPr/>
        </p:nvSpPr>
        <p:spPr>
          <a:xfrm>
            <a:off x="505140" y="137720"/>
            <a:ext cx="10315259" cy="830997"/>
          </a:xfrm>
          <a:prstGeom prst="rect">
            <a:avLst/>
          </a:prstGeom>
        </p:spPr>
        <p:txBody>
          <a:bodyPr wrap="square">
            <a:spAutoFit/>
          </a:bodyPr>
          <a:lstStyle/>
          <a:p>
            <a:pPr marL="635" algn="ctr">
              <a:lnSpc>
                <a:spcPct val="100000"/>
              </a:lnSpc>
            </a:pPr>
            <a:r>
              <a:rPr lang="ru-RU" sz="2400" b="1" spc="-5" dirty="0">
                <a:solidFill>
                  <a:srgbClr val="7030A0"/>
                </a:solidFill>
              </a:rPr>
              <a:t>Личная</a:t>
            </a:r>
            <a:r>
              <a:rPr lang="ru-RU" sz="2400" b="1" dirty="0">
                <a:solidFill>
                  <a:srgbClr val="7030A0"/>
                </a:solidFill>
              </a:rPr>
              <a:t> </a:t>
            </a:r>
            <a:r>
              <a:rPr lang="ru-RU" sz="2400" b="1" spc="-10" dirty="0">
                <a:solidFill>
                  <a:srgbClr val="7030A0"/>
                </a:solidFill>
              </a:rPr>
              <a:t>заинтересованность,</a:t>
            </a:r>
            <a:endParaRPr lang="ru-RU" sz="2400" b="1" dirty="0">
              <a:solidFill>
                <a:srgbClr val="7030A0"/>
              </a:solidFill>
            </a:endParaRPr>
          </a:p>
          <a:p>
            <a:pPr algn="ctr">
              <a:lnSpc>
                <a:spcPct val="100000"/>
              </a:lnSpc>
            </a:pPr>
            <a:r>
              <a:rPr lang="ru-RU" sz="2400" b="1" spc="-5" dirty="0">
                <a:solidFill>
                  <a:srgbClr val="7030A0"/>
                </a:solidFill>
              </a:rPr>
              <a:t>корыстная или иная личная</a:t>
            </a:r>
            <a:r>
              <a:rPr lang="ru-RU" sz="2400" b="1" spc="-40" dirty="0">
                <a:solidFill>
                  <a:srgbClr val="7030A0"/>
                </a:solidFill>
              </a:rPr>
              <a:t> </a:t>
            </a:r>
            <a:r>
              <a:rPr lang="ru-RU" sz="2400" b="1" spc="-5" dirty="0">
                <a:solidFill>
                  <a:srgbClr val="7030A0"/>
                </a:solidFill>
              </a:rPr>
              <a:t>заинтересованность</a:t>
            </a:r>
            <a:endParaRPr lang="ru-RU" sz="2400" b="1" dirty="0">
              <a:solidFill>
                <a:srgbClr val="7030A0"/>
              </a:solidFill>
            </a:endParaRPr>
          </a:p>
        </p:txBody>
      </p:sp>
    </p:spTree>
    <p:extLst>
      <p:ext uri="{BB962C8B-B14F-4D97-AF65-F5344CB8AC3E}">
        <p14:creationId xmlns:p14="http://schemas.microsoft.com/office/powerpoint/2010/main" val="1395134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86" y="0"/>
            <a:ext cx="11068514" cy="6858000"/>
          </a:xfrm>
          <a:prstGeom prst="rect">
            <a:avLst/>
          </a:prstGeom>
        </p:spPr>
      </p:pic>
    </p:spTree>
    <p:extLst>
      <p:ext uri="{BB962C8B-B14F-4D97-AF65-F5344CB8AC3E}">
        <p14:creationId xmlns:p14="http://schemas.microsoft.com/office/powerpoint/2010/main" val="2294055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1277600" cy="6857999"/>
          </a:xfrm>
          <a:prstGeom prst="rect">
            <a:avLst/>
          </a:prstGeom>
        </p:spPr>
      </p:pic>
    </p:spTree>
    <p:extLst>
      <p:ext uri="{BB962C8B-B14F-4D97-AF65-F5344CB8AC3E}">
        <p14:creationId xmlns:p14="http://schemas.microsoft.com/office/powerpoint/2010/main" val="1088247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838200"/>
            <a:ext cx="10363200" cy="5170646"/>
          </a:xfrm>
          <a:prstGeom prst="rect">
            <a:avLst/>
          </a:prstGeom>
        </p:spPr>
        <p:txBody>
          <a:bodyPr wrap="square">
            <a:spAutoFit/>
          </a:bodyPr>
          <a:lstStyle/>
          <a:p>
            <a:r>
              <a:rPr lang="ru-RU" sz="2200" u="sng" dirty="0">
                <a:solidFill>
                  <a:srgbClr val="000000"/>
                </a:solidFill>
              </a:rPr>
              <a:t>Минтруд России предлагает:</a:t>
            </a:r>
            <a:r>
              <a:rPr lang="ru-RU" sz="2200" dirty="0">
                <a:solidFill>
                  <a:srgbClr val="000000"/>
                </a:solidFill>
              </a:rPr>
              <a:t> </a:t>
            </a:r>
            <a:endParaRPr lang="ru-RU" sz="2200" dirty="0" smtClean="0">
              <a:solidFill>
                <a:srgbClr val="000000"/>
              </a:solidFill>
            </a:endParaRPr>
          </a:p>
          <a:p>
            <a:endParaRPr lang="ru-RU" sz="2200" dirty="0">
              <a:solidFill>
                <a:srgbClr val="000000"/>
              </a:solidFill>
            </a:endParaRPr>
          </a:p>
          <a:p>
            <a:r>
              <a:rPr lang="ru-RU" sz="2200" dirty="0">
                <a:solidFill>
                  <a:srgbClr val="000000"/>
                </a:solidFill>
              </a:rPr>
              <a:t>1) </a:t>
            </a:r>
            <a:r>
              <a:rPr lang="ru-RU" sz="2200" b="1" dirty="0">
                <a:solidFill>
                  <a:srgbClr val="002060"/>
                </a:solidFill>
              </a:rPr>
              <a:t>провести обучение </a:t>
            </a:r>
            <a:r>
              <a:rPr lang="ru-RU" sz="2200" dirty="0">
                <a:solidFill>
                  <a:srgbClr val="000000"/>
                </a:solidFill>
              </a:rPr>
              <a:t>служащих (работников), участвующих в осуществлении закупок, и оценку у них знаний института предотвращения и урегулирования конфликта интересов, основой которого является личная заинтересованность; </a:t>
            </a:r>
          </a:p>
          <a:p>
            <a:r>
              <a:rPr lang="ru-RU" sz="2200" dirty="0">
                <a:solidFill>
                  <a:srgbClr val="000000"/>
                </a:solidFill>
              </a:rPr>
              <a:t>2) сформировать профиль служащего (работника), участвующего в осуществлении закупок, в целях оперативного выявления его личной заинтересованности в осуществлении закупок, в том числе посредством организации добровольного декларирования о возможной личной заинтересованности; </a:t>
            </a:r>
          </a:p>
          <a:p>
            <a:r>
              <a:rPr lang="ru-RU" sz="2200" dirty="0">
                <a:solidFill>
                  <a:srgbClr val="000000"/>
                </a:solidFill>
              </a:rPr>
              <a:t>3) </a:t>
            </a:r>
            <a:r>
              <a:rPr lang="ru-RU" sz="2200" b="1" dirty="0">
                <a:solidFill>
                  <a:srgbClr val="002060"/>
                </a:solidFill>
              </a:rPr>
              <a:t> разработать отдельное </a:t>
            </a:r>
            <a:r>
              <a:rPr lang="ru-RU" sz="2200" b="1" dirty="0">
                <a:solidFill>
                  <a:srgbClr val="000000"/>
                </a:solidFill>
              </a:rPr>
              <a:t>положение о регулировании конфликта интересов и утвердить его либо в качестве приложения к антикоррупционной политике организации, либо в качестве отдельного локального нормативного акта</a:t>
            </a:r>
            <a:r>
              <a:rPr lang="ru-RU" sz="2200" dirty="0">
                <a:solidFill>
                  <a:srgbClr val="000000"/>
                </a:solidFill>
              </a:rPr>
              <a:t>. </a:t>
            </a:r>
            <a:endParaRPr lang="ru-RU" sz="2200" dirty="0" smtClean="0">
              <a:solidFill>
                <a:srgbClr val="000000"/>
              </a:solidFill>
            </a:endParaRPr>
          </a:p>
          <a:p>
            <a:r>
              <a:rPr lang="ru-RU" sz="2200" dirty="0" smtClean="0">
                <a:solidFill>
                  <a:srgbClr val="000000"/>
                </a:solidFill>
              </a:rPr>
              <a:t>В положении </a:t>
            </a:r>
            <a:r>
              <a:rPr lang="ru-RU" sz="2200" dirty="0">
                <a:solidFill>
                  <a:srgbClr val="000000"/>
                </a:solidFill>
              </a:rPr>
              <a:t>об урегулировании конфликта интересов установить порядок раскрытия конфликта интересов (декларирования) и урегулирования конфликта интересов. </a:t>
            </a:r>
            <a:endParaRPr lang="ru-RU" sz="2200" b="0" i="0" dirty="0">
              <a:solidFill>
                <a:srgbClr val="000000"/>
              </a:solidFill>
              <a:effectLst/>
            </a:endParaRPr>
          </a:p>
        </p:txBody>
      </p:sp>
    </p:spTree>
    <p:extLst>
      <p:ext uri="{BB962C8B-B14F-4D97-AF65-F5344CB8AC3E}">
        <p14:creationId xmlns:p14="http://schemas.microsoft.com/office/powerpoint/2010/main" val="262217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228600"/>
            <a:ext cx="11277600" cy="6217087"/>
          </a:xfrm>
          <a:prstGeom prst="rect">
            <a:avLst/>
          </a:prstGeom>
        </p:spPr>
        <p:txBody>
          <a:bodyPr wrap="square">
            <a:spAutoFit/>
          </a:bodyPr>
          <a:lstStyle/>
          <a:p>
            <a:r>
              <a:rPr lang="ru-RU" b="1" dirty="0"/>
              <a:t>Приговор № 1-180/2018 от 14 июня 2018 г. по делу № 1-180/2018</a:t>
            </a:r>
          </a:p>
          <a:p>
            <a:r>
              <a:rPr lang="ru-RU" dirty="0"/>
              <a:t>Куйбышевский районный суд г. Омска (Омская область) </a:t>
            </a:r>
          </a:p>
          <a:p>
            <a:endParaRPr lang="ru-RU" dirty="0" smtClean="0">
              <a:solidFill>
                <a:srgbClr val="000000"/>
              </a:solidFill>
            </a:endParaRPr>
          </a:p>
          <a:p>
            <a:r>
              <a:rPr lang="ru-RU" dirty="0" smtClean="0">
                <a:solidFill>
                  <a:srgbClr val="000000"/>
                </a:solidFill>
              </a:rPr>
              <a:t>Обвиняется </a:t>
            </a:r>
            <a:r>
              <a:rPr lang="ru-RU" dirty="0">
                <a:solidFill>
                  <a:srgbClr val="000000"/>
                </a:solidFill>
              </a:rPr>
              <a:t>в совершении преступлений, предусмотренных ст. </a:t>
            </a:r>
            <a:r>
              <a:rPr lang="ru-RU" dirty="0">
                <a:solidFill>
                  <a:srgbClr val="3C5F87"/>
                </a:solidFill>
              </a:rPr>
              <a:t>290</a:t>
            </a:r>
            <a:r>
              <a:rPr lang="ru-RU" dirty="0">
                <a:solidFill>
                  <a:srgbClr val="000000"/>
                </a:solidFill>
              </a:rPr>
              <a:t> ч-3 УК РФ, ст. </a:t>
            </a:r>
            <a:r>
              <a:rPr lang="ru-RU" dirty="0">
                <a:solidFill>
                  <a:srgbClr val="3C5F87"/>
                </a:solidFill>
              </a:rPr>
              <a:t>159</a:t>
            </a:r>
            <a:r>
              <a:rPr lang="ru-RU" dirty="0">
                <a:solidFill>
                  <a:srgbClr val="000000"/>
                </a:solidFill>
              </a:rPr>
              <a:t> ч-3 УК РФ, 159 ч-3 УК РФ, ст. </a:t>
            </a:r>
            <a:r>
              <a:rPr lang="ru-RU" dirty="0">
                <a:solidFill>
                  <a:srgbClr val="3C5F87"/>
                </a:solidFill>
              </a:rPr>
              <a:t>290</a:t>
            </a:r>
            <a:r>
              <a:rPr lang="ru-RU" dirty="0">
                <a:solidFill>
                  <a:srgbClr val="000000"/>
                </a:solidFill>
              </a:rPr>
              <a:t> ч-5 п.п. «В» УК РФ</a:t>
            </a:r>
            <a:r>
              <a:rPr lang="ru-RU" dirty="0" smtClean="0">
                <a:solidFill>
                  <a:srgbClr val="000000"/>
                </a:solidFill>
              </a:rPr>
              <a:t>.</a:t>
            </a:r>
          </a:p>
          <a:p>
            <a:r>
              <a:rPr lang="ru-RU" sz="1400" dirty="0"/>
              <a:t>Лапин Р.А. назначен на должность заместителя начальника отдела материально-технического снабжения по оборудованию и инструменту. </a:t>
            </a:r>
            <a:r>
              <a:rPr lang="ru-RU" sz="1400" dirty="0" smtClean="0"/>
              <a:t>Согласно </a:t>
            </a:r>
            <a:r>
              <a:rPr lang="ru-RU" sz="1400" dirty="0"/>
              <a:t>должностной инструкции </a:t>
            </a:r>
            <a:r>
              <a:rPr lang="ru-RU" sz="1400" dirty="0" smtClean="0"/>
              <a:t>как </a:t>
            </a:r>
            <a:r>
              <a:rPr lang="ru-RU" sz="1400" dirty="0"/>
              <a:t>заместитель начальника отдела по оборудованию и инструменту для выполнения организационно-распорядительных и административно хозяйственных функций, утвержденной 29.01.2014 года, обладал управленческими функциями в части - организации приобретения оборудования, приборов, инструмента и материалов, руководил и контролировал работу инженеров, экспедитора, заведующего складом, старших кладовщиков, в части контроля и обеспечения АО «ЦКБА» ТМЦ при заключении договоров с поставщиками</a:t>
            </a:r>
            <a:r>
              <a:rPr lang="ru-RU" sz="1400" dirty="0" smtClean="0"/>
              <a:t>.</a:t>
            </a:r>
          </a:p>
          <a:p>
            <a:r>
              <a:rPr lang="ru-RU" sz="1400" dirty="0"/>
              <a:t>Вопреки вышеуказанным положениям, инструкциям и приказам, должностное лицо Лапин Р.А. зная о наличии технического задания на приобретение компрессора на ресивер, действуя умышленно, с целью хищения денежных средств принадлежащих Обществу путем обмана, имея на руках техническое задание на приобретение ТМЦ и коммерческие предложения ООО «</a:t>
            </a:r>
            <a:r>
              <a:rPr lang="ru-RU" sz="1400" dirty="0" err="1"/>
              <a:t>Пневмоцентр</a:t>
            </a:r>
            <a:r>
              <a:rPr lang="ru-RU" sz="1400" dirty="0"/>
              <a:t>» от 24.11.2015 года, согласно которому стоимость компрессора у данного поставщика составляла 415.707 рублей, а также коммерческое предложение ООО «ЧКЗ» от 25.11.2015 года, по которому стоимость компрессора </a:t>
            </a:r>
            <a:r>
              <a:rPr lang="ru-RU" sz="1400" b="1" dirty="0">
                <a:solidFill>
                  <a:srgbClr val="FF0000"/>
                </a:solidFill>
              </a:rPr>
              <a:t>составляла 415.900 рублей</a:t>
            </a:r>
            <a:r>
              <a:rPr lang="ru-RU" sz="1400" dirty="0"/>
              <a:t>, данные коммерческие предложения скрыл, не указав сведения о них в заявке на проведение закупочной процедуры, намеренно указав в прилагаемых к заявке документах на наличие коммерческого предложения ООО «Челябинский компрессорный завод» от 15.01.2016 года, содержащего недостоверные сведения о стоимости компрессорной установки в </a:t>
            </a:r>
            <a:r>
              <a:rPr lang="ru-RU" sz="1400" dirty="0">
                <a:solidFill>
                  <a:srgbClr val="FF0000"/>
                </a:solidFill>
              </a:rPr>
              <a:t>размере 485.359 рублей</a:t>
            </a:r>
            <a:r>
              <a:rPr lang="ru-RU" sz="1400" dirty="0"/>
              <a:t>, с целью хищения денежных средств АО «ЦКБА» путем обмана. После этого документы предоставил на заседание закупочной комиссии, члены которой, неосведомленные о намерениях </a:t>
            </a:r>
            <a:r>
              <a:rPr lang="ru-RU" sz="1400" dirty="0" smtClean="0"/>
              <a:t>Лапина </a:t>
            </a:r>
            <a:r>
              <a:rPr lang="ru-RU" sz="1400" dirty="0"/>
              <a:t>Р.А. на хищение путем обмана, приняли решение о заключении договора поставки компрессорной установки с единственным поставщиком ООО «ЧКЗ» на сумму 485.359 рублей. Вышеуказанные обстоятельства привели к заключению договора поставки компрессорной установки на сумму 485.359 рублей, таковой поставке и получением поставщиком 485.359 рублей</a:t>
            </a:r>
            <a:r>
              <a:rPr lang="ru-RU" sz="1400" dirty="0" smtClean="0"/>
              <a:t>.</a:t>
            </a:r>
          </a:p>
          <a:p>
            <a:pPr marL="285750" indent="-285750">
              <a:buFontTx/>
              <a:buChar char="-"/>
            </a:pPr>
            <a:r>
              <a:rPr lang="ru-RU" sz="1400" dirty="0" smtClean="0"/>
              <a:t>согласно </a:t>
            </a:r>
            <a:r>
              <a:rPr lang="ru-RU" sz="1400" dirty="0"/>
              <a:t>зафиксированных телефонных переговоров Лапина Р.А. и ФИО1 был установлен факт завышения ценны поставки компрессорной установки с 415.900 рублей до 485.359 рублей</a:t>
            </a:r>
            <a:br>
              <a:rPr lang="ru-RU" sz="1400" dirty="0"/>
            </a:br>
            <a:r>
              <a:rPr lang="ru-RU" sz="1400" dirty="0" smtClean="0"/>
              <a:t>- </a:t>
            </a:r>
            <a:r>
              <a:rPr lang="ru-RU" sz="1400" dirty="0"/>
              <a:t>согласно протокола осмотра выписки Сбербанка РФ о движении денежных средств по банковской карте Лапина Романа Анатольевича, на вышеуказанную карту поступили от ФИО1 денежные средства общей </a:t>
            </a:r>
            <a:r>
              <a:rPr lang="ru-RU" sz="1400" dirty="0">
                <a:solidFill>
                  <a:srgbClr val="FF0000"/>
                </a:solidFill>
              </a:rPr>
              <a:t>суммой в 64.000 рублей</a:t>
            </a:r>
            <a:r>
              <a:rPr lang="ru-RU" sz="1400" dirty="0" smtClean="0">
                <a:solidFill>
                  <a:srgbClr val="FF0000"/>
                </a:solidFill>
              </a:rPr>
              <a:t>.</a:t>
            </a:r>
          </a:p>
          <a:p>
            <a:pPr marL="285750" indent="-285750">
              <a:buFontTx/>
              <a:buChar char="-"/>
            </a:pPr>
            <a:r>
              <a:rPr lang="ru-RU" sz="1400" dirty="0"/>
              <a:t>нашли свое подтверждение квалифицирующие признаки хищения путем обмана и использования своего служебного положения.</a:t>
            </a:r>
            <a:endParaRPr lang="ru-RU" sz="1400" dirty="0">
              <a:solidFill>
                <a:srgbClr val="FF0000"/>
              </a:solidFill>
            </a:endParaRPr>
          </a:p>
        </p:txBody>
      </p:sp>
    </p:spTree>
    <p:extLst>
      <p:ext uri="{BB962C8B-B14F-4D97-AF65-F5344CB8AC3E}">
        <p14:creationId xmlns:p14="http://schemas.microsoft.com/office/powerpoint/2010/main" val="2729978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184909"/>
            <a:ext cx="10643015" cy="6463308"/>
          </a:xfrm>
          <a:prstGeom prst="rect">
            <a:avLst/>
          </a:prstGeom>
        </p:spPr>
        <p:txBody>
          <a:bodyPr wrap="square">
            <a:spAutoFit/>
          </a:bodyPr>
          <a:lstStyle/>
          <a:p>
            <a:r>
              <a:rPr lang="ru-RU" dirty="0">
                <a:solidFill>
                  <a:srgbClr val="000000"/>
                </a:solidFill>
                <a:latin typeface="Arial" panose="020B0604020202020204" pitchFamily="34" charset="0"/>
              </a:rPr>
              <a:t> </a:t>
            </a:r>
            <a:r>
              <a:rPr lang="ru-RU" dirty="0" smtClean="0">
                <a:solidFill>
                  <a:srgbClr val="000000"/>
                </a:solidFill>
                <a:latin typeface="Arial" panose="020B0604020202020204" pitchFamily="34" charset="0"/>
              </a:rPr>
              <a:t>В судебном </a:t>
            </a:r>
            <a:r>
              <a:rPr lang="ru-RU" dirty="0">
                <a:solidFill>
                  <a:srgbClr val="000000"/>
                </a:solidFill>
                <a:latin typeface="Arial" panose="020B0604020202020204" pitchFamily="34" charset="0"/>
              </a:rPr>
              <a:t>заседании в полном объеме нашли свое подтверждение квалифицирующие признаки получения должностным лицом через посредника взятки в виде денег за совершение действий в пользу взяткодателя, которые входят в служебные полномочия должностного лица, а также квалифицирующий признак крупного размера.</a:t>
            </a:r>
            <a:r>
              <a:rPr lang="ru-RU" dirty="0"/>
              <a:t/>
            </a:r>
            <a:br>
              <a:rPr lang="ru-RU" dirty="0"/>
            </a:br>
            <a:r>
              <a:rPr lang="ru-RU" dirty="0"/>
              <a:t/>
            </a:r>
            <a:br>
              <a:rPr lang="ru-RU" dirty="0"/>
            </a:br>
            <a:r>
              <a:rPr lang="ru-RU" dirty="0">
                <a:solidFill>
                  <a:srgbClr val="000000"/>
                </a:solidFill>
                <a:latin typeface="Arial" panose="020B0604020202020204" pitchFamily="34" charset="0"/>
              </a:rPr>
              <a:t>Как установлено в судебном заседании согласно Устава АО «ЦКБА», 100% акций компании принадлежит Российской Федерации в лице Федерального агентства по управлению государственным имуществом. Согласно приказа № к от 01.07.2013 года по АО «ЦКБА», Лапин Р.А. как заместитель начальника отдела материально-технического снабжения по оборудованию и инструменту выполнял организационно-распорядительные и административно хозяйственные функции, обладая управленческими функциями с поставленными перед должностным лицом обязанностями – в части организации планомерного и комплектного обеспечения АО «ЦКБА» ТМЦ, изыскания ТМЦ по приемлемым ценам с рациональным использованием средств, связанных с приобретением.</a:t>
            </a:r>
            <a:r>
              <a:rPr lang="ru-RU" dirty="0"/>
              <a:t/>
            </a:r>
            <a:br>
              <a:rPr lang="ru-RU" dirty="0"/>
            </a:br>
            <a:r>
              <a:rPr lang="ru-RU" dirty="0"/>
              <a:t/>
            </a:r>
            <a:br>
              <a:rPr lang="ru-RU" dirty="0"/>
            </a:br>
            <a:r>
              <a:rPr lang="ru-RU" dirty="0">
                <a:solidFill>
                  <a:srgbClr val="000000"/>
                </a:solidFill>
                <a:latin typeface="Arial" panose="020B0604020202020204" pitchFamily="34" charset="0"/>
              </a:rPr>
              <a:t>Обстоятельства посредничества взятки в виде денег, были установлены показаниями свидетеля ФИО13, а также в ходе ОРМ с задержанием Лапина Р.А. и изъятием суммы взятки в 230.000 рублей, что определило ее размер как крупный.</a:t>
            </a:r>
            <a:r>
              <a:rPr lang="ru-RU" dirty="0"/>
              <a:t/>
            </a:r>
            <a:br>
              <a:rPr lang="ru-RU" dirty="0"/>
            </a:br>
            <a:r>
              <a:rPr lang="ru-RU" dirty="0"/>
              <a:t/>
            </a:r>
            <a:br>
              <a:rPr lang="ru-RU" dirty="0"/>
            </a:br>
            <a:r>
              <a:rPr lang="ru-RU" dirty="0">
                <a:solidFill>
                  <a:srgbClr val="000000"/>
                </a:solidFill>
                <a:latin typeface="Arial" panose="020B0604020202020204" pitchFamily="34" charset="0"/>
              </a:rPr>
              <a:t>Суд не переквалифицирует действия подсудимого </a:t>
            </a:r>
            <a:r>
              <a:rPr lang="ru-RU" b="1" dirty="0">
                <a:solidFill>
                  <a:srgbClr val="000000"/>
                </a:solidFill>
                <a:latin typeface="Arial" panose="020B0604020202020204" pitchFamily="34" charset="0"/>
              </a:rPr>
              <a:t>Лапина Р.А. со ст. </a:t>
            </a:r>
            <a:r>
              <a:rPr lang="ru-RU" b="1" dirty="0">
                <a:solidFill>
                  <a:srgbClr val="3C5F87"/>
                </a:solidFill>
                <a:latin typeface="Arial" panose="020B0604020202020204" pitchFamily="34" charset="0"/>
              </a:rPr>
              <a:t>290 УК РФ</a:t>
            </a:r>
            <a:r>
              <a:rPr lang="ru-RU" b="1" dirty="0">
                <a:solidFill>
                  <a:srgbClr val="000000"/>
                </a:solidFill>
                <a:latin typeface="Arial" panose="020B0604020202020204" pitchFamily="34" charset="0"/>
              </a:rPr>
              <a:t> на ст. </a:t>
            </a:r>
            <a:r>
              <a:rPr lang="ru-RU" b="1" dirty="0">
                <a:solidFill>
                  <a:srgbClr val="3C5F87"/>
                </a:solidFill>
                <a:latin typeface="Arial" panose="020B0604020202020204" pitchFamily="34" charset="0"/>
              </a:rPr>
              <a:t>200.5 УК РФ</a:t>
            </a:r>
            <a:r>
              <a:rPr lang="ru-RU" b="1" dirty="0">
                <a:solidFill>
                  <a:srgbClr val="000000"/>
                </a:solidFill>
                <a:latin typeface="Arial" panose="020B0604020202020204" pitchFamily="34" charset="0"/>
              </a:rPr>
              <a:t> из </a:t>
            </a:r>
            <a:r>
              <a:rPr lang="ru-RU" dirty="0">
                <a:solidFill>
                  <a:srgbClr val="000000"/>
                </a:solidFill>
                <a:latin typeface="Arial" panose="020B0604020202020204" pitchFamily="34" charset="0"/>
              </a:rPr>
              <a:t>установления в судебном заседании достоверного обстоятельства, что инициатором взятки крупном размере в сумме 230.000 рублей явился сам Лапин Р.А.</a:t>
            </a:r>
            <a:r>
              <a:rPr lang="ru-RU" dirty="0"/>
              <a:t/>
            </a:r>
            <a:br>
              <a:rPr lang="ru-RU" dirty="0"/>
            </a:br>
            <a:endParaRPr lang="ru-RU" dirty="0"/>
          </a:p>
        </p:txBody>
      </p:sp>
    </p:spTree>
    <p:extLst>
      <p:ext uri="{BB962C8B-B14F-4D97-AF65-F5344CB8AC3E}">
        <p14:creationId xmlns:p14="http://schemas.microsoft.com/office/powerpoint/2010/main" val="3272489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4387" y="267674"/>
            <a:ext cx="10742951" cy="5632311"/>
          </a:xfrm>
          <a:prstGeom prst="rect">
            <a:avLst/>
          </a:prstGeom>
        </p:spPr>
        <p:txBody>
          <a:bodyPr wrap="square">
            <a:spAutoFit/>
          </a:bodyPr>
          <a:lstStyle/>
          <a:p>
            <a:r>
              <a:rPr lang="ru-RU" dirty="0">
                <a:solidFill>
                  <a:srgbClr val="000000"/>
                </a:solidFill>
              </a:rPr>
              <a:t>Признать Лапина Р.А. виновным в совершении преступлений, предусмотренных ст. </a:t>
            </a:r>
            <a:r>
              <a:rPr lang="ru-RU" dirty="0">
                <a:solidFill>
                  <a:srgbClr val="3C5F87"/>
                </a:solidFill>
              </a:rPr>
              <a:t>159</a:t>
            </a:r>
            <a:r>
              <a:rPr lang="ru-RU" dirty="0">
                <a:solidFill>
                  <a:srgbClr val="000000"/>
                </a:solidFill>
              </a:rPr>
              <a:t> ч-3 УК РФ по эпизоду хищения 64.000 рублей, ст. </a:t>
            </a:r>
            <a:r>
              <a:rPr lang="ru-RU" dirty="0">
                <a:solidFill>
                  <a:srgbClr val="3C5F87"/>
                </a:solidFill>
              </a:rPr>
              <a:t>159</a:t>
            </a:r>
            <a:r>
              <a:rPr lang="ru-RU" dirty="0">
                <a:solidFill>
                  <a:srgbClr val="000000"/>
                </a:solidFill>
              </a:rPr>
              <a:t> ч-3 УК РФ по эпизоду хищения 10.000 рублей, ст. </a:t>
            </a:r>
            <a:r>
              <a:rPr lang="ru-RU" dirty="0">
                <a:solidFill>
                  <a:srgbClr val="3C5F87"/>
                </a:solidFill>
              </a:rPr>
              <a:t>159</a:t>
            </a:r>
            <a:r>
              <a:rPr lang="ru-RU" dirty="0">
                <a:solidFill>
                  <a:srgbClr val="000000"/>
                </a:solidFill>
              </a:rPr>
              <a:t> ч-3 УК РФ по эпизоду хищения 5.000 рублей, ст. </a:t>
            </a:r>
            <a:r>
              <a:rPr lang="ru-RU" dirty="0" smtClean="0">
                <a:solidFill>
                  <a:srgbClr val="3C5F87"/>
                </a:solidFill>
              </a:rPr>
              <a:t>290</a:t>
            </a:r>
            <a:r>
              <a:rPr lang="ru-RU" dirty="0" smtClean="0">
                <a:solidFill>
                  <a:srgbClr val="000000"/>
                </a:solidFill>
              </a:rPr>
              <a:t> ч-5 </a:t>
            </a:r>
            <a:r>
              <a:rPr lang="ru-RU" dirty="0">
                <a:solidFill>
                  <a:srgbClr val="000000"/>
                </a:solidFill>
              </a:rPr>
              <a:t>п.п. «В» УК РФ назначив наказания -</a:t>
            </a:r>
            <a:r>
              <a:rPr lang="ru-RU" dirty="0"/>
              <a:t/>
            </a:r>
            <a:br>
              <a:rPr lang="ru-RU" dirty="0"/>
            </a:br>
            <a:r>
              <a:rPr lang="ru-RU" dirty="0"/>
              <a:t/>
            </a:r>
            <a:br>
              <a:rPr lang="ru-RU" dirty="0"/>
            </a:br>
            <a:r>
              <a:rPr lang="ru-RU" dirty="0">
                <a:solidFill>
                  <a:srgbClr val="000000"/>
                </a:solidFill>
              </a:rPr>
              <a:t>- по ст. </a:t>
            </a:r>
            <a:r>
              <a:rPr lang="ru-RU" dirty="0" smtClean="0">
                <a:solidFill>
                  <a:srgbClr val="3C5F87"/>
                </a:solidFill>
              </a:rPr>
              <a:t>159</a:t>
            </a:r>
            <a:r>
              <a:rPr lang="ru-RU" dirty="0" smtClean="0">
                <a:solidFill>
                  <a:srgbClr val="000000"/>
                </a:solidFill>
              </a:rPr>
              <a:t> ч-3 </a:t>
            </a:r>
            <a:r>
              <a:rPr lang="ru-RU" dirty="0">
                <a:solidFill>
                  <a:srgbClr val="000000"/>
                </a:solidFill>
              </a:rPr>
              <a:t>УК РФ по эпизоду хищения 64.000 рублей штраф в размере 140.000 рублей.</a:t>
            </a:r>
            <a:r>
              <a:rPr lang="ru-RU" dirty="0"/>
              <a:t/>
            </a:r>
            <a:br>
              <a:rPr lang="ru-RU" dirty="0"/>
            </a:br>
            <a:r>
              <a:rPr lang="ru-RU" dirty="0" smtClean="0">
                <a:solidFill>
                  <a:srgbClr val="000000"/>
                </a:solidFill>
              </a:rPr>
              <a:t>- </a:t>
            </a:r>
            <a:r>
              <a:rPr lang="ru-RU" dirty="0">
                <a:solidFill>
                  <a:srgbClr val="000000"/>
                </a:solidFill>
              </a:rPr>
              <a:t>по ст. </a:t>
            </a:r>
            <a:r>
              <a:rPr lang="ru-RU" dirty="0">
                <a:solidFill>
                  <a:srgbClr val="3C5F87"/>
                </a:solidFill>
              </a:rPr>
              <a:t>159</a:t>
            </a:r>
            <a:r>
              <a:rPr lang="ru-RU" dirty="0">
                <a:solidFill>
                  <a:srgbClr val="000000"/>
                </a:solidFill>
              </a:rPr>
              <a:t> ч-3 УК РФ по эпизоду хищения 10.000 рублей штраф в размере 120.000 рублей.</a:t>
            </a:r>
            <a:r>
              <a:rPr lang="ru-RU" dirty="0"/>
              <a:t/>
            </a:r>
            <a:br>
              <a:rPr lang="ru-RU" dirty="0"/>
            </a:br>
            <a:r>
              <a:rPr lang="ru-RU" dirty="0" smtClean="0">
                <a:solidFill>
                  <a:srgbClr val="000000"/>
                </a:solidFill>
              </a:rPr>
              <a:t>- </a:t>
            </a:r>
            <a:r>
              <a:rPr lang="ru-RU" dirty="0">
                <a:solidFill>
                  <a:srgbClr val="000000"/>
                </a:solidFill>
              </a:rPr>
              <a:t>по ст. </a:t>
            </a:r>
            <a:r>
              <a:rPr lang="ru-RU" dirty="0" smtClean="0">
                <a:solidFill>
                  <a:srgbClr val="3C5F87"/>
                </a:solidFill>
              </a:rPr>
              <a:t>159</a:t>
            </a:r>
            <a:r>
              <a:rPr lang="ru-RU" dirty="0">
                <a:solidFill>
                  <a:srgbClr val="000000"/>
                </a:solidFill>
              </a:rPr>
              <a:t> ч-3 УК РФ по эпизоду хищения 5.000 рублей штраф в размере 100.000 рублей.</a:t>
            </a:r>
            <a:r>
              <a:rPr lang="ru-RU" dirty="0"/>
              <a:t/>
            </a:r>
            <a:br>
              <a:rPr lang="ru-RU" dirty="0"/>
            </a:br>
            <a:r>
              <a:rPr lang="ru-RU" dirty="0" smtClean="0">
                <a:solidFill>
                  <a:srgbClr val="000000"/>
                </a:solidFill>
              </a:rPr>
              <a:t>- </a:t>
            </a:r>
            <a:r>
              <a:rPr lang="ru-RU" dirty="0">
                <a:solidFill>
                  <a:srgbClr val="000000"/>
                </a:solidFill>
              </a:rPr>
              <a:t>по ст. </a:t>
            </a:r>
            <a:r>
              <a:rPr lang="ru-RU" dirty="0">
                <a:solidFill>
                  <a:srgbClr val="3C5F87"/>
                </a:solidFill>
              </a:rPr>
              <a:t>290</a:t>
            </a:r>
            <a:r>
              <a:rPr lang="ru-RU" dirty="0">
                <a:solidFill>
                  <a:srgbClr val="000000"/>
                </a:solidFill>
              </a:rPr>
              <a:t> ч-5 п.п. «В» УК РФ с применением ст. </a:t>
            </a:r>
            <a:r>
              <a:rPr lang="ru-RU" dirty="0">
                <a:solidFill>
                  <a:srgbClr val="3C5F87"/>
                </a:solidFill>
              </a:rPr>
              <a:t>64 УК РФ</a:t>
            </a:r>
            <a:r>
              <a:rPr lang="ru-RU" dirty="0">
                <a:solidFill>
                  <a:srgbClr val="000000"/>
                </a:solidFill>
              </a:rPr>
              <a:t> 2 года 6 месяцам лишения свободы, со штрафом размере 2 кратной суммы взятки в сумме 460.000 рублей, лишением права занимать любые должности на государственной службе и в органах местного самоуправления, заниматься профессиональной деятельностью связанной с закупной и сбытом товароматериальных ценностей на предприятиях и Обществах, учредителем которых является Российская Федерация, сроком на 4 года.</a:t>
            </a:r>
            <a:r>
              <a:rPr lang="ru-RU" dirty="0"/>
              <a:t/>
            </a:r>
            <a:br>
              <a:rPr lang="ru-RU" dirty="0"/>
            </a:br>
            <a:r>
              <a:rPr lang="ru-RU" dirty="0"/>
              <a:t/>
            </a:r>
            <a:br>
              <a:rPr lang="ru-RU" dirty="0"/>
            </a:br>
            <a:r>
              <a:rPr lang="ru-RU" dirty="0">
                <a:solidFill>
                  <a:srgbClr val="000000"/>
                </a:solidFill>
              </a:rPr>
              <a:t>В соответствии со ст. </a:t>
            </a:r>
            <a:r>
              <a:rPr lang="ru-RU" dirty="0">
                <a:solidFill>
                  <a:srgbClr val="3C5F87"/>
                </a:solidFill>
              </a:rPr>
              <a:t>69</a:t>
            </a:r>
            <a:r>
              <a:rPr lang="ru-RU" dirty="0">
                <a:solidFill>
                  <a:srgbClr val="000000"/>
                </a:solidFill>
              </a:rPr>
              <a:t> ч-3 УК РФ назначение наказания по совокупности преступлений, путем частичного сложения назначенных наказаний, окончательно </a:t>
            </a:r>
            <a:r>
              <a:rPr lang="ru-RU" i="1" dirty="0">
                <a:solidFill>
                  <a:srgbClr val="000000"/>
                </a:solidFill>
              </a:rPr>
              <a:t>к отбытию наказания назначить 2 года 6 месяцев лишения свободы, со штрафом в сумме 500.000 рублей, лишением права занимать любые должности на государственной службе и в органах местного самоуправления, заниматься профессиональной деятельностью связанной с закупной и сбытом товароматериальных ценностей на предприятиях и Обществах, учредителем которых является Российская Федерация сроком на 4 года, с отбытием назначенной меры наказания в исправительной колонии строгого режима.</a:t>
            </a:r>
            <a:endParaRPr lang="ru-RU" i="1" dirty="0"/>
          </a:p>
        </p:txBody>
      </p:sp>
      <p:sp>
        <p:nvSpPr>
          <p:cNvPr id="3" name="Прямоугольник 2"/>
          <p:cNvSpPr/>
          <p:nvPr/>
        </p:nvSpPr>
        <p:spPr>
          <a:xfrm>
            <a:off x="934387" y="6017435"/>
            <a:ext cx="10742951" cy="646331"/>
          </a:xfrm>
          <a:prstGeom prst="rect">
            <a:avLst/>
          </a:prstGeom>
          <a:solidFill>
            <a:srgbClr val="00B0F0"/>
          </a:solidFill>
        </p:spPr>
        <p:txBody>
          <a:bodyPr wrap="square">
            <a:spAutoFit/>
          </a:bodyPr>
          <a:lstStyle/>
          <a:p>
            <a:r>
              <a:rPr lang="ru-RU" dirty="0">
                <a:solidFill>
                  <a:srgbClr val="000000"/>
                </a:solidFill>
                <a:latin typeface="Arial" panose="020B0604020202020204" pitchFamily="34" charset="0"/>
              </a:rPr>
              <a:t>АО «ЦКБА», 100% акций компании принадлежит Российской Федерации в лице Федерального агентства по управлению государственным имуществом.</a:t>
            </a:r>
            <a:endParaRPr lang="ru-RU" dirty="0"/>
          </a:p>
        </p:txBody>
      </p:sp>
    </p:spTree>
    <p:extLst>
      <p:ext uri="{BB962C8B-B14F-4D97-AF65-F5344CB8AC3E}">
        <p14:creationId xmlns:p14="http://schemas.microsoft.com/office/powerpoint/2010/main" val="2586963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8682" y="1"/>
            <a:ext cx="3693319" cy="461665"/>
          </a:xfrm>
          <a:prstGeom prst="rect">
            <a:avLst/>
          </a:prstGeom>
          <a:solidFill>
            <a:srgbClr val="00B0F0"/>
          </a:solidFill>
        </p:spPr>
        <p:txBody>
          <a:bodyPr wrap="none">
            <a:spAutoFit/>
          </a:bodyPr>
          <a:lstStyle/>
          <a:p>
            <a:r>
              <a:rPr lang="ru-RU" sz="2400" b="1" dirty="0">
                <a:solidFill>
                  <a:srgbClr val="000000"/>
                </a:solidFill>
                <a:latin typeface="Arial" panose="020B0604020202020204" pitchFamily="34" charset="0"/>
              </a:rPr>
              <a:t>До 1 октября 2022 года</a:t>
            </a:r>
            <a:endParaRPr lang="ru-RU" sz="2400" dirty="0"/>
          </a:p>
        </p:txBody>
      </p:sp>
      <p:sp>
        <p:nvSpPr>
          <p:cNvPr id="3" name="Прямоугольник 2"/>
          <p:cNvSpPr/>
          <p:nvPr/>
        </p:nvSpPr>
        <p:spPr>
          <a:xfrm>
            <a:off x="838200" y="466131"/>
            <a:ext cx="11506200" cy="5324535"/>
          </a:xfrm>
          <a:prstGeom prst="rect">
            <a:avLst/>
          </a:prstGeom>
        </p:spPr>
        <p:txBody>
          <a:bodyPr wrap="square">
            <a:spAutoFit/>
          </a:bodyPr>
          <a:lstStyle/>
          <a:p>
            <a:r>
              <a:rPr lang="ru-RU" sz="2000" b="1" dirty="0">
                <a:solidFill>
                  <a:srgbClr val="000000"/>
                </a:solidFill>
              </a:rPr>
              <a:t>Нужно привести положение о закупке и локальные акты в соответствие, выполнить прочие действия:</a:t>
            </a:r>
          </a:p>
          <a:p>
            <a:endParaRPr lang="ru-RU" sz="2000" b="1" dirty="0">
              <a:solidFill>
                <a:srgbClr val="000000"/>
              </a:solidFill>
            </a:endParaRPr>
          </a:p>
          <a:p>
            <a:r>
              <a:rPr lang="ru-RU" sz="2000" b="1" i="1" dirty="0">
                <a:solidFill>
                  <a:srgbClr val="002060"/>
                </a:solidFill>
              </a:rPr>
              <a:t>В части запрета конфликта интересов при осуществлении закупок:</a:t>
            </a:r>
          </a:p>
          <a:p>
            <a:pPr marL="342891" indent="-342891">
              <a:buFontTx/>
              <a:buChar char="-"/>
            </a:pPr>
            <a:r>
              <a:rPr lang="ru-RU" sz="2000" dirty="0">
                <a:solidFill>
                  <a:srgbClr val="000000"/>
                </a:solidFill>
              </a:rPr>
              <a:t>корректировка положения о закупке в части включения в него норм части 7.1, 7.2 и 7.3 Закона № 223-ФЗ. Должны быть внесены и размещены в ЕИС </a:t>
            </a:r>
            <a:r>
              <a:rPr lang="ru-RU" sz="2000" b="1" dirty="0">
                <a:solidFill>
                  <a:srgbClr val="000000"/>
                </a:solidFill>
              </a:rPr>
              <a:t>в срок до 01 октября 2022 года</a:t>
            </a:r>
            <a:r>
              <a:rPr lang="ru-RU" sz="2000" dirty="0">
                <a:solidFill>
                  <a:srgbClr val="000000"/>
                </a:solidFill>
              </a:rPr>
              <a:t>.  При этом закупки, объявленные до корректировки положений о закупках, но не позднее 01 октября 2022 года могут быть завершены по ранее действовавшим правилам без необходимости соблюдения конфликта интересов при осуществлении закупок. </a:t>
            </a:r>
          </a:p>
          <a:p>
            <a:pPr marL="342891" indent="-342891">
              <a:buFontTx/>
              <a:buChar char="-"/>
            </a:pPr>
            <a:r>
              <a:rPr lang="ru-RU" sz="2000" dirty="0">
                <a:solidFill>
                  <a:srgbClr val="000000"/>
                </a:solidFill>
              </a:rPr>
              <a:t>издание локальных нормативных правовых актов, направленных на предотвращение и урегулирование конфликта интересов руководителя заказчика, членов комиссий по осуществлению закупок, предусмотренных статьёй 11 Закона № 273-ФЗ и методическими рекомендациями Минтруда России (в том числе положения об урегулировании конфликта интересов в организации-заказчике). </a:t>
            </a:r>
          </a:p>
          <a:p>
            <a:pPr marL="342891" indent="-342891">
              <a:buFontTx/>
              <a:buChar char="-"/>
            </a:pPr>
            <a:r>
              <a:rPr lang="ru-RU" sz="2000" dirty="0">
                <a:solidFill>
                  <a:srgbClr val="000000"/>
                </a:solidFill>
              </a:rPr>
              <a:t>корректировка локальных актов по работе комиссии (положение о комиссии),</a:t>
            </a:r>
          </a:p>
          <a:p>
            <a:pPr marL="342891" indent="-342891">
              <a:buFontTx/>
              <a:buChar char="-"/>
            </a:pPr>
            <a:r>
              <a:rPr lang="ru-RU" sz="2000" dirty="0">
                <a:solidFill>
                  <a:srgbClr val="000000"/>
                </a:solidFill>
              </a:rPr>
              <a:t>изменение состава комиссии при необходимости</a:t>
            </a:r>
          </a:p>
          <a:p>
            <a:pPr marL="342891" indent="-342891">
              <a:buFontTx/>
              <a:buChar char="-"/>
            </a:pPr>
            <a:r>
              <a:rPr lang="ru-RU" sz="2000" i="1" dirty="0">
                <a:solidFill>
                  <a:srgbClr val="7030A0"/>
                </a:solidFill>
              </a:rPr>
              <a:t>рекомендуется руководителю и членам комиссии пройти обучение по противодействию коррупцию и урегулированию конфликта интересов.</a:t>
            </a:r>
          </a:p>
        </p:txBody>
      </p:sp>
    </p:spTree>
    <p:extLst>
      <p:ext uri="{BB962C8B-B14F-4D97-AF65-F5344CB8AC3E}">
        <p14:creationId xmlns:p14="http://schemas.microsoft.com/office/powerpoint/2010/main" val="15331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1143000"/>
            <a:ext cx="10363200" cy="3785652"/>
          </a:xfrm>
          <a:prstGeom prst="rect">
            <a:avLst/>
          </a:prstGeom>
        </p:spPr>
        <p:txBody>
          <a:bodyPr wrap="square">
            <a:spAutoFit/>
          </a:bodyPr>
          <a:lstStyle/>
          <a:p>
            <a:pPr indent="342900"/>
            <a:r>
              <a:rPr lang="ru-RU" sz="2200" b="1" dirty="0" smtClean="0">
                <a:solidFill>
                  <a:srgbClr val="000000"/>
                </a:solidFill>
              </a:rPr>
              <a:t>Нарушение порядка оплаты</a:t>
            </a:r>
          </a:p>
          <a:p>
            <a:pPr indent="342900"/>
            <a:endParaRPr lang="ru-RU" sz="2000" dirty="0" smtClean="0">
              <a:solidFill>
                <a:srgbClr val="000000"/>
              </a:solidFill>
            </a:endParaRPr>
          </a:p>
          <a:p>
            <a:pPr indent="342900"/>
            <a:r>
              <a:rPr lang="ru-RU" sz="2000" dirty="0" smtClean="0">
                <a:solidFill>
                  <a:srgbClr val="000000"/>
                </a:solidFill>
              </a:rPr>
              <a:t>Часть 9 ст7.32.3 КоАП РФ.</a:t>
            </a:r>
          </a:p>
          <a:p>
            <a:pPr indent="342900"/>
            <a:endParaRPr lang="ru-RU" sz="2000" dirty="0">
              <a:solidFill>
                <a:srgbClr val="000000"/>
              </a:solidFill>
            </a:endParaRPr>
          </a:p>
          <a:p>
            <a:pPr indent="342900"/>
            <a:r>
              <a:rPr lang="ru-RU" sz="2000" dirty="0" smtClean="0">
                <a:solidFill>
                  <a:srgbClr val="000000"/>
                </a:solidFill>
              </a:rPr>
              <a:t> </a:t>
            </a:r>
            <a:r>
              <a:rPr lang="ru-RU" sz="2000" dirty="0">
                <a:solidFill>
                  <a:srgbClr val="000000"/>
                </a:solidFill>
              </a:rPr>
              <a:t>Нарушение заказчиком </a:t>
            </a:r>
            <a:r>
              <a:rPr lang="ru-RU" sz="2000" dirty="0" smtClean="0">
                <a:solidFill>
                  <a:srgbClr val="000000"/>
                </a:solidFill>
              </a:rPr>
              <a:t>установленного</a:t>
            </a:r>
            <a:r>
              <a:rPr lang="ru-RU" sz="2000" dirty="0">
                <a:solidFill>
                  <a:srgbClr val="000000"/>
                </a:solidFill>
              </a:rPr>
              <a:t> </a:t>
            </a:r>
            <a:r>
              <a:rPr lang="ru-RU" sz="2000" u="sng" dirty="0" smtClean="0">
                <a:solidFill>
                  <a:srgbClr val="1A0DAB"/>
                </a:solidFill>
              </a:rPr>
              <a:t>законодательством</a:t>
            </a:r>
            <a:r>
              <a:rPr lang="ru-RU" sz="2000" dirty="0" smtClean="0">
                <a:solidFill>
                  <a:srgbClr val="000000"/>
                </a:solidFill>
              </a:rPr>
              <a:t> Российской </a:t>
            </a:r>
            <a:r>
              <a:rPr lang="ru-RU" sz="2000" dirty="0">
                <a:solidFill>
                  <a:srgbClr val="000000"/>
                </a:solidFill>
              </a:rPr>
              <a:t>Федерации в сфере закупок товаров, работ, услуг отдельными видами юридических лиц срока оплаты товаров, работ, услуг по договору (отдельному этапу договора), заключенному по результатам закупки с субъектом малого или среднего предпринимательства, </a:t>
            </a:r>
            <a:r>
              <a:rPr lang="ru-RU" sz="2000" dirty="0" smtClean="0">
                <a:solidFill>
                  <a:srgbClr val="000000"/>
                </a:solidFill>
              </a:rPr>
              <a:t>-</a:t>
            </a:r>
          </a:p>
          <a:p>
            <a:pPr indent="342900"/>
            <a:endParaRPr lang="ru-RU" sz="2000" dirty="0">
              <a:solidFill>
                <a:srgbClr val="000000"/>
              </a:solidFill>
            </a:endParaRPr>
          </a:p>
          <a:p>
            <a:pPr indent="342900"/>
            <a:r>
              <a:rPr lang="ru-RU" sz="2000" dirty="0">
                <a:solidFill>
                  <a:srgbClr val="000000"/>
                </a:solidFill>
              </a:rPr>
              <a:t>влечет наложение административного </a:t>
            </a:r>
            <a:r>
              <a:rPr lang="ru-RU" sz="2000" dirty="0" smtClean="0">
                <a:solidFill>
                  <a:srgbClr val="000000"/>
                </a:solidFill>
              </a:rPr>
              <a:t>штрафа:</a:t>
            </a:r>
          </a:p>
          <a:p>
            <a:pPr marL="342900" indent="-342900">
              <a:buFontTx/>
              <a:buChar char="-"/>
            </a:pPr>
            <a:r>
              <a:rPr lang="ru-RU" sz="2000" dirty="0" smtClean="0">
                <a:solidFill>
                  <a:srgbClr val="000000"/>
                </a:solidFill>
              </a:rPr>
              <a:t>на </a:t>
            </a:r>
            <a:r>
              <a:rPr lang="ru-RU" sz="2000" dirty="0">
                <a:solidFill>
                  <a:srgbClr val="000000"/>
                </a:solidFill>
              </a:rPr>
              <a:t>должностных лиц в размере от тридцати тысяч до пятидесяти тысяч рублей; </a:t>
            </a:r>
            <a:endParaRPr lang="ru-RU" sz="2000" dirty="0" smtClean="0">
              <a:solidFill>
                <a:srgbClr val="000000"/>
              </a:solidFill>
            </a:endParaRPr>
          </a:p>
          <a:p>
            <a:pPr marL="342900" indent="-342900">
              <a:buFontTx/>
              <a:buChar char="-"/>
            </a:pPr>
            <a:r>
              <a:rPr lang="ru-RU" sz="2000" dirty="0" smtClean="0">
                <a:solidFill>
                  <a:srgbClr val="000000"/>
                </a:solidFill>
              </a:rPr>
              <a:t>на </a:t>
            </a:r>
            <a:r>
              <a:rPr lang="ru-RU" sz="2000" dirty="0">
                <a:solidFill>
                  <a:srgbClr val="000000"/>
                </a:solidFill>
              </a:rPr>
              <a:t>юридических лиц - от пятидесяти тысяч до ста тысяч рублей.</a:t>
            </a:r>
            <a:endParaRPr lang="ru-RU" sz="2000" b="0" i="0" dirty="0">
              <a:solidFill>
                <a:srgbClr val="000000"/>
              </a:solidFill>
              <a:effectLst/>
            </a:endParaRPr>
          </a:p>
        </p:txBody>
      </p:sp>
    </p:spTree>
    <p:extLst>
      <p:ext uri="{BB962C8B-B14F-4D97-AF65-F5344CB8AC3E}">
        <p14:creationId xmlns:p14="http://schemas.microsoft.com/office/powerpoint/2010/main" val="786367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7201" y="251969"/>
            <a:ext cx="7484024" cy="677108"/>
          </a:xfrm>
          <a:prstGeom prst="rect">
            <a:avLst/>
          </a:prstGeom>
        </p:spPr>
        <p:txBody>
          <a:bodyPr vert="horz" wrap="square" lIns="0" tIns="0" rIns="0" bIns="0" rtlCol="0" anchor="t">
            <a:spAutoFit/>
          </a:bodyPr>
          <a:lstStyle/>
          <a:p>
            <a:pPr marL="16933">
              <a:lnSpc>
                <a:spcPct val="100000"/>
              </a:lnSpc>
              <a:tabLst>
                <a:tab pos="490208" algn="l"/>
              </a:tabLst>
            </a:pPr>
            <a:r>
              <a:rPr dirty="0"/>
              <a:t>2.	</a:t>
            </a:r>
            <a:r>
              <a:rPr spc="-7" dirty="0"/>
              <a:t>Описание </a:t>
            </a:r>
            <a:r>
              <a:rPr dirty="0"/>
              <a:t>предмета</a:t>
            </a:r>
            <a:r>
              <a:rPr spc="-33" dirty="0"/>
              <a:t> </a:t>
            </a:r>
            <a:r>
              <a:rPr dirty="0"/>
              <a:t>закупки</a:t>
            </a:r>
          </a:p>
        </p:txBody>
      </p:sp>
      <p:sp>
        <p:nvSpPr>
          <p:cNvPr id="5" name="object 5"/>
          <p:cNvSpPr txBox="1"/>
          <p:nvPr/>
        </p:nvSpPr>
        <p:spPr>
          <a:xfrm>
            <a:off x="104985" y="6546225"/>
            <a:ext cx="1618827" cy="246221"/>
          </a:xfrm>
          <a:prstGeom prst="rect">
            <a:avLst/>
          </a:prstGeom>
        </p:spPr>
        <p:txBody>
          <a:bodyPr vert="horz" wrap="square" lIns="0" tIns="0" rIns="0" bIns="0" rtlCol="0">
            <a:spAutoFit/>
          </a:bodyPr>
          <a:lstStyle/>
          <a:p>
            <a:pPr marL="16933"/>
            <a:r>
              <a:rPr sz="1600" i="1" spc="-7" dirty="0">
                <a:latin typeface="Georgia"/>
                <a:cs typeface="Georgia"/>
              </a:rPr>
              <a:t>Ред. </a:t>
            </a:r>
            <a:r>
              <a:rPr sz="1600" i="1" dirty="0">
                <a:latin typeface="Georgia"/>
                <a:cs typeface="Georgia"/>
              </a:rPr>
              <a:t>с</a:t>
            </a:r>
            <a:r>
              <a:rPr sz="1600" i="1" spc="-60" dirty="0">
                <a:latin typeface="Georgia"/>
                <a:cs typeface="Georgia"/>
              </a:rPr>
              <a:t> </a:t>
            </a:r>
            <a:r>
              <a:rPr sz="1600" i="1" spc="-7" dirty="0">
                <a:latin typeface="Georgia"/>
                <a:cs typeface="Georgia"/>
              </a:rPr>
              <a:t>01.07.2022</a:t>
            </a:r>
            <a:endParaRPr sz="1600">
              <a:latin typeface="Georgia"/>
              <a:cs typeface="Georgia"/>
            </a:endParaRPr>
          </a:p>
        </p:txBody>
      </p:sp>
      <p:sp>
        <p:nvSpPr>
          <p:cNvPr id="3" name="object 3"/>
          <p:cNvSpPr txBox="1"/>
          <p:nvPr/>
        </p:nvSpPr>
        <p:spPr>
          <a:xfrm>
            <a:off x="1143000" y="1562946"/>
            <a:ext cx="10469034" cy="4063420"/>
          </a:xfrm>
          <a:prstGeom prst="rect">
            <a:avLst/>
          </a:prstGeom>
        </p:spPr>
        <p:txBody>
          <a:bodyPr vert="horz" wrap="square" lIns="0" tIns="0" rIns="0" bIns="0" rtlCol="0">
            <a:spAutoFit/>
          </a:bodyPr>
          <a:lstStyle/>
          <a:p>
            <a:pPr marL="16933"/>
            <a:r>
              <a:rPr sz="1867" dirty="0">
                <a:latin typeface="Georgia"/>
                <a:cs typeface="Georgia"/>
              </a:rPr>
              <a:t>Ст.</a:t>
            </a:r>
            <a:r>
              <a:rPr sz="1867" spc="-120" dirty="0">
                <a:latin typeface="Georgia"/>
                <a:cs typeface="Georgia"/>
              </a:rPr>
              <a:t> </a:t>
            </a:r>
            <a:r>
              <a:rPr sz="1867" dirty="0">
                <a:latin typeface="Georgia"/>
                <a:cs typeface="Georgia"/>
              </a:rPr>
              <a:t>3:</a:t>
            </a:r>
          </a:p>
          <a:p>
            <a:pPr marL="16933" marR="532540"/>
            <a:r>
              <a:rPr sz="1867" dirty="0">
                <a:latin typeface="Georgia"/>
                <a:cs typeface="Georgia"/>
              </a:rPr>
              <a:t>6.1. При описании в </a:t>
            </a:r>
            <a:r>
              <a:rPr sz="1867" spc="-7" dirty="0">
                <a:latin typeface="Georgia"/>
                <a:cs typeface="Georgia"/>
              </a:rPr>
              <a:t>документации </a:t>
            </a:r>
            <a:r>
              <a:rPr sz="1867" dirty="0">
                <a:latin typeface="Georgia"/>
                <a:cs typeface="Georgia"/>
              </a:rPr>
              <a:t>о конкурентной </a:t>
            </a:r>
            <a:r>
              <a:rPr sz="1867" spc="-7" dirty="0">
                <a:latin typeface="Georgia"/>
                <a:cs typeface="Georgia"/>
              </a:rPr>
              <a:t>закупке </a:t>
            </a:r>
            <a:r>
              <a:rPr sz="1867" dirty="0">
                <a:latin typeface="Georgia"/>
                <a:cs typeface="Georgia"/>
              </a:rPr>
              <a:t>предмета </a:t>
            </a:r>
            <a:r>
              <a:rPr sz="1867" spc="-7" dirty="0">
                <a:latin typeface="Georgia"/>
                <a:cs typeface="Georgia"/>
              </a:rPr>
              <a:t>закупки заказчик </a:t>
            </a:r>
            <a:r>
              <a:rPr sz="1867" dirty="0">
                <a:latin typeface="Georgia"/>
                <a:cs typeface="Georgia"/>
              </a:rPr>
              <a:t>должен  руководствоваться следующими</a:t>
            </a:r>
            <a:r>
              <a:rPr sz="1867" spc="-173" dirty="0">
                <a:latin typeface="Georgia"/>
                <a:cs typeface="Georgia"/>
              </a:rPr>
              <a:t> </a:t>
            </a:r>
            <a:r>
              <a:rPr sz="1867" dirty="0">
                <a:latin typeface="Georgia"/>
                <a:cs typeface="Georgia"/>
              </a:rPr>
              <a:t>правилами:</a:t>
            </a:r>
          </a:p>
          <a:p>
            <a:pPr marL="16933" marR="6773">
              <a:buAutoNum type="arabicParenR"/>
              <a:tabLst>
                <a:tab pos="265000" algn="l"/>
              </a:tabLst>
            </a:pPr>
            <a:r>
              <a:rPr sz="1867" dirty="0">
                <a:latin typeface="Georgia"/>
                <a:cs typeface="Georgia"/>
              </a:rPr>
              <a:t>в описании предмета </a:t>
            </a:r>
            <a:r>
              <a:rPr sz="1867" spc="-7" dirty="0">
                <a:latin typeface="Georgia"/>
                <a:cs typeface="Georgia"/>
              </a:rPr>
              <a:t>закупки </a:t>
            </a:r>
            <a:r>
              <a:rPr sz="1867" dirty="0">
                <a:latin typeface="Georgia"/>
                <a:cs typeface="Georgia"/>
              </a:rPr>
              <a:t>указываются </a:t>
            </a:r>
            <a:r>
              <a:rPr sz="1867" spc="-7" dirty="0">
                <a:latin typeface="Georgia"/>
                <a:cs typeface="Georgia"/>
              </a:rPr>
              <a:t>функциональные </a:t>
            </a:r>
            <a:r>
              <a:rPr sz="1867" dirty="0">
                <a:latin typeface="Georgia"/>
                <a:cs typeface="Georgia"/>
              </a:rPr>
              <a:t>характеристики (потребительские  свойства), технические и качественные характеристики, а </a:t>
            </a:r>
            <a:r>
              <a:rPr sz="1867" spc="-7" dirty="0">
                <a:latin typeface="Georgia"/>
                <a:cs typeface="Georgia"/>
              </a:rPr>
              <a:t>также </a:t>
            </a:r>
            <a:r>
              <a:rPr sz="1867" dirty="0">
                <a:latin typeface="Georgia"/>
                <a:cs typeface="Georgia"/>
              </a:rPr>
              <a:t>эксплуатационные</a:t>
            </a:r>
            <a:r>
              <a:rPr sz="1867" spc="-120" dirty="0">
                <a:latin typeface="Georgia"/>
                <a:cs typeface="Georgia"/>
              </a:rPr>
              <a:t> </a:t>
            </a:r>
            <a:r>
              <a:rPr sz="1867" dirty="0">
                <a:latin typeface="Georgia"/>
                <a:cs typeface="Georgia"/>
              </a:rPr>
              <a:t>характеристики  (при необходимости) предмета</a:t>
            </a:r>
            <a:r>
              <a:rPr sz="1867" spc="-160" dirty="0">
                <a:latin typeface="Georgia"/>
                <a:cs typeface="Georgia"/>
              </a:rPr>
              <a:t> </a:t>
            </a:r>
            <a:r>
              <a:rPr sz="1867" spc="-7" dirty="0" err="1">
                <a:latin typeface="Georgia"/>
                <a:cs typeface="Georgia"/>
              </a:rPr>
              <a:t>закупки</a:t>
            </a:r>
            <a:r>
              <a:rPr sz="1867" spc="-7" dirty="0">
                <a:latin typeface="Georgia"/>
                <a:cs typeface="Georgia"/>
              </a:rPr>
              <a:t>;</a:t>
            </a:r>
            <a:endParaRPr lang="ru-RU" sz="1867" spc="-7" dirty="0">
              <a:latin typeface="Georgia"/>
              <a:cs typeface="Georgia"/>
            </a:endParaRPr>
          </a:p>
          <a:p>
            <a:pPr marL="16933" marR="6773">
              <a:buAutoNum type="arabicParenR"/>
              <a:tabLst>
                <a:tab pos="265000" algn="l"/>
              </a:tabLst>
            </a:pPr>
            <a:endParaRPr sz="1867" dirty="0">
              <a:latin typeface="Georgia"/>
              <a:cs typeface="Georgia"/>
            </a:endParaRPr>
          </a:p>
          <a:p>
            <a:pPr marL="16933" marR="93131">
              <a:buAutoNum type="arabicParenR"/>
              <a:tabLst>
                <a:tab pos="296326" algn="l"/>
              </a:tabLst>
            </a:pPr>
            <a:r>
              <a:rPr sz="1867" dirty="0">
                <a:latin typeface="Georgia"/>
                <a:cs typeface="Georgia"/>
              </a:rPr>
              <a:t>в описание предмета </a:t>
            </a:r>
            <a:r>
              <a:rPr sz="1867" spc="-7" dirty="0">
                <a:latin typeface="Georgia"/>
                <a:cs typeface="Georgia"/>
              </a:rPr>
              <a:t>закупки </a:t>
            </a:r>
            <a:r>
              <a:rPr sz="2133" b="1" spc="-7" dirty="0">
                <a:solidFill>
                  <a:srgbClr val="00B0F0"/>
                </a:solidFill>
                <a:latin typeface="Georgia"/>
                <a:cs typeface="Georgia"/>
              </a:rPr>
              <a:t>не </a:t>
            </a:r>
            <a:r>
              <a:rPr sz="2133" b="1" dirty="0">
                <a:solidFill>
                  <a:srgbClr val="00B0F0"/>
                </a:solidFill>
                <a:latin typeface="Georgia"/>
                <a:cs typeface="Georgia"/>
              </a:rPr>
              <a:t>должны </a:t>
            </a:r>
            <a:r>
              <a:rPr sz="1867" dirty="0">
                <a:latin typeface="Georgia"/>
                <a:cs typeface="Georgia"/>
              </a:rPr>
              <a:t>включаться требования или указания в отношении  товарных </a:t>
            </a:r>
            <a:r>
              <a:rPr sz="1867" spc="-7" dirty="0">
                <a:latin typeface="Georgia"/>
                <a:cs typeface="Georgia"/>
              </a:rPr>
              <a:t>знаков, знаков </a:t>
            </a:r>
            <a:r>
              <a:rPr sz="1867" dirty="0">
                <a:latin typeface="Georgia"/>
                <a:cs typeface="Georgia"/>
              </a:rPr>
              <a:t>обслуживания, фирменных наименований, патентов, </a:t>
            </a:r>
            <a:r>
              <a:rPr sz="1867" spc="-7" dirty="0">
                <a:latin typeface="Georgia"/>
                <a:cs typeface="Georgia"/>
              </a:rPr>
              <a:t>полезных </a:t>
            </a:r>
            <a:r>
              <a:rPr sz="1867" dirty="0">
                <a:latin typeface="Georgia"/>
                <a:cs typeface="Georgia"/>
              </a:rPr>
              <a:t>моделей,  промышленных образцов, </a:t>
            </a:r>
            <a:r>
              <a:rPr sz="1867" strike="sngStrike" spc="-7" dirty="0">
                <a:solidFill>
                  <a:srgbClr val="FF0000"/>
                </a:solidFill>
                <a:latin typeface="Georgia"/>
                <a:cs typeface="Georgia"/>
              </a:rPr>
              <a:t>наименование </a:t>
            </a:r>
            <a:r>
              <a:rPr sz="1867" strike="sngStrike" dirty="0">
                <a:solidFill>
                  <a:srgbClr val="FF0000"/>
                </a:solidFill>
                <a:latin typeface="Georgia"/>
                <a:cs typeface="Georgia"/>
              </a:rPr>
              <a:t>страны происхождения товара</a:t>
            </a:r>
            <a:r>
              <a:rPr sz="1867" dirty="0">
                <a:latin typeface="Georgia"/>
                <a:cs typeface="Georgia"/>
              </a:rPr>
              <a:t>, требования к товарам,  информации, работам, услугам при условии, что </a:t>
            </a:r>
            <a:r>
              <a:rPr sz="1867" spc="-7" dirty="0">
                <a:latin typeface="Georgia"/>
                <a:cs typeface="Georgia"/>
              </a:rPr>
              <a:t>такие </a:t>
            </a:r>
            <a:r>
              <a:rPr sz="1867" dirty="0">
                <a:latin typeface="Georgia"/>
                <a:cs typeface="Georgia"/>
              </a:rPr>
              <a:t>требования влекут </a:t>
            </a:r>
            <a:r>
              <a:rPr sz="1867" spc="-7" dirty="0">
                <a:latin typeface="Georgia"/>
                <a:cs typeface="Georgia"/>
              </a:rPr>
              <a:t>за собой необоснованное  </a:t>
            </a:r>
            <a:r>
              <a:rPr sz="1867" dirty="0">
                <a:latin typeface="Georgia"/>
                <a:cs typeface="Georgia"/>
              </a:rPr>
              <a:t>ограничение количества участников </a:t>
            </a:r>
            <a:r>
              <a:rPr sz="1867" spc="-7" dirty="0">
                <a:latin typeface="Georgia"/>
                <a:cs typeface="Georgia"/>
              </a:rPr>
              <a:t>закупки, за </a:t>
            </a:r>
            <a:r>
              <a:rPr sz="1867" dirty="0">
                <a:latin typeface="Georgia"/>
                <a:cs typeface="Georgia"/>
              </a:rPr>
              <a:t>исключением случаев, если не имеется </a:t>
            </a:r>
            <a:r>
              <a:rPr sz="1867" spc="-7" dirty="0">
                <a:latin typeface="Georgia"/>
                <a:cs typeface="Georgia"/>
              </a:rPr>
              <a:t>другого  способа, обеспечивающего </a:t>
            </a:r>
            <a:r>
              <a:rPr sz="1867" dirty="0">
                <a:latin typeface="Georgia"/>
                <a:cs typeface="Georgia"/>
              </a:rPr>
              <a:t>более точное и четкое описание </a:t>
            </a:r>
            <a:r>
              <a:rPr sz="1867" spc="-7" dirty="0">
                <a:latin typeface="Georgia"/>
                <a:cs typeface="Georgia"/>
              </a:rPr>
              <a:t>указанных </a:t>
            </a:r>
            <a:r>
              <a:rPr sz="1867" dirty="0">
                <a:latin typeface="Georgia"/>
                <a:cs typeface="Georgia"/>
              </a:rPr>
              <a:t>характеристик предмета  </a:t>
            </a:r>
            <a:r>
              <a:rPr sz="1867" spc="-7" dirty="0">
                <a:latin typeface="Georgia"/>
                <a:cs typeface="Georgia"/>
              </a:rPr>
              <a:t>закупки;</a:t>
            </a:r>
            <a:endParaRPr sz="1867" dirty="0">
              <a:latin typeface="Georgia"/>
              <a:cs typeface="Georgia"/>
            </a:endParaRPr>
          </a:p>
        </p:txBody>
      </p:sp>
    </p:spTree>
    <p:extLst>
      <p:ext uri="{BB962C8B-B14F-4D97-AF65-F5344CB8AC3E}">
        <p14:creationId xmlns:p14="http://schemas.microsoft.com/office/powerpoint/2010/main" val="4248345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8200" y="838200"/>
            <a:ext cx="10972800" cy="5170646"/>
          </a:xfrm>
          <a:prstGeom prst="rect">
            <a:avLst/>
          </a:prstGeom>
        </p:spPr>
        <p:txBody>
          <a:bodyPr wrap="square">
            <a:spAutoFit/>
          </a:bodyPr>
          <a:lstStyle/>
          <a:p>
            <a:r>
              <a:rPr lang="ru-RU" sz="2200" b="1" dirty="0" smtClean="0"/>
              <a:t>Изменили </a:t>
            </a:r>
            <a:r>
              <a:rPr lang="ru-RU" sz="2200" b="1" dirty="0"/>
              <a:t>правила описания предмета закупки</a:t>
            </a:r>
          </a:p>
          <a:p>
            <a:r>
              <a:rPr lang="ru-RU" sz="2200" dirty="0"/>
              <a:t/>
            </a:r>
            <a:br>
              <a:rPr lang="ru-RU" sz="2200" dirty="0"/>
            </a:br>
            <a:endParaRPr lang="ru-RU" sz="2200" dirty="0"/>
          </a:p>
          <a:p>
            <a:r>
              <a:rPr lang="ru-RU" sz="2200" dirty="0" smtClean="0"/>
              <a:t>Федеральный закон </a:t>
            </a:r>
            <a:r>
              <a:rPr lang="ru-RU" sz="2200" dirty="0"/>
              <a:t>от 16.04.2022 N 104-ФЗ</a:t>
            </a:r>
          </a:p>
          <a:p>
            <a:endParaRPr lang="ru-RU" sz="2200" dirty="0"/>
          </a:p>
          <a:p>
            <a:r>
              <a:rPr lang="ru-RU" sz="2200" dirty="0"/>
              <a:t>В описание предмета </a:t>
            </a:r>
            <a:r>
              <a:rPr lang="ru-RU" sz="2200" b="1" dirty="0">
                <a:solidFill>
                  <a:srgbClr val="C00000"/>
                </a:solidFill>
              </a:rPr>
              <a:t>конкурентной закупки </a:t>
            </a:r>
            <a:r>
              <a:rPr lang="ru-RU" sz="2200" dirty="0"/>
              <a:t>можно включать </a:t>
            </a:r>
            <a:r>
              <a:rPr lang="ru-RU" sz="2200" i="1" dirty="0">
                <a:solidFill>
                  <a:srgbClr val="002060"/>
                </a:solidFill>
              </a:rPr>
              <a:t>наименование страны происхождения товара.</a:t>
            </a:r>
          </a:p>
          <a:p>
            <a:endParaRPr lang="ru-RU" sz="2200" dirty="0" smtClean="0"/>
          </a:p>
          <a:p>
            <a:r>
              <a:rPr lang="ru-RU" sz="2200" dirty="0" smtClean="0">
                <a:solidFill>
                  <a:srgbClr val="000000"/>
                </a:solidFill>
              </a:rPr>
              <a:t>В</a:t>
            </a:r>
            <a:r>
              <a:rPr lang="ru-RU" sz="2200" dirty="0">
                <a:solidFill>
                  <a:srgbClr val="000000"/>
                </a:solidFill>
              </a:rPr>
              <a:t> целях соблюдения обязательной годовой квоты на закупки отечественной продукции </a:t>
            </a:r>
            <a:r>
              <a:rPr lang="ru-RU" sz="2200" dirty="0" smtClean="0">
                <a:solidFill>
                  <a:srgbClr val="000000"/>
                </a:solidFill>
              </a:rPr>
              <a:t>(</a:t>
            </a:r>
            <a:r>
              <a:rPr lang="ru-RU" sz="2200" i="1" dirty="0" smtClean="0"/>
              <a:t>постановление </a:t>
            </a:r>
            <a:r>
              <a:rPr lang="ru-RU" sz="2200" b="1" i="1" dirty="0">
                <a:solidFill>
                  <a:srgbClr val="002060"/>
                </a:solidFill>
              </a:rPr>
              <a:t>Правительства РФ от 03.12.2020 № </a:t>
            </a:r>
            <a:r>
              <a:rPr lang="ru-RU" sz="2200" b="1" i="1" dirty="0" smtClean="0">
                <a:solidFill>
                  <a:srgbClr val="002060"/>
                </a:solidFill>
              </a:rPr>
              <a:t>2013) </a:t>
            </a:r>
            <a:r>
              <a:rPr lang="ru-RU" sz="2200" dirty="0" smtClean="0">
                <a:solidFill>
                  <a:srgbClr val="000000"/>
                </a:solidFill>
              </a:rPr>
              <a:t>может </a:t>
            </a:r>
            <a:r>
              <a:rPr lang="ru-RU" sz="2200" dirty="0">
                <a:solidFill>
                  <a:srgbClr val="000000"/>
                </a:solidFill>
              </a:rPr>
              <a:t>законно </a:t>
            </a:r>
            <a:r>
              <a:rPr lang="ru-RU" sz="2200" dirty="0" smtClean="0">
                <a:solidFill>
                  <a:srgbClr val="000000"/>
                </a:solidFill>
              </a:rPr>
              <a:t>устанавливаться при </a:t>
            </a:r>
            <a:r>
              <a:rPr lang="ru-RU" sz="2200" dirty="0">
                <a:solidFill>
                  <a:srgbClr val="000000"/>
                </a:solidFill>
              </a:rPr>
              <a:t>описании предмета конкурентной закупки требование поставки товаров, </a:t>
            </a:r>
            <a:r>
              <a:rPr lang="ru-RU" sz="2200" b="1" dirty="0">
                <a:solidFill>
                  <a:srgbClr val="000000"/>
                </a:solidFill>
              </a:rPr>
              <a:t>страной происхождения которых является Российская Федерация, государства-члены Евразийского экономического союза, Донецкой Народной Республики, Луганской Народной Республики</a:t>
            </a:r>
            <a:r>
              <a:rPr lang="ru-RU" sz="2200" dirty="0">
                <a:solidFill>
                  <a:srgbClr val="000000"/>
                </a:solidFill>
              </a:rPr>
              <a:t>. </a:t>
            </a:r>
            <a:endParaRPr lang="ru-RU" sz="2200" dirty="0" smtClean="0"/>
          </a:p>
          <a:p>
            <a:r>
              <a:rPr lang="ru-RU" sz="2200" i="1" dirty="0"/>
              <a:t> </a:t>
            </a:r>
          </a:p>
        </p:txBody>
      </p:sp>
      <p:sp>
        <p:nvSpPr>
          <p:cNvPr id="6" name="Прямоугольник 5"/>
          <p:cNvSpPr/>
          <p:nvPr/>
        </p:nvSpPr>
        <p:spPr>
          <a:xfrm>
            <a:off x="4876800" y="6172200"/>
            <a:ext cx="7041992" cy="400110"/>
          </a:xfrm>
          <a:prstGeom prst="rect">
            <a:avLst/>
          </a:prstGeom>
        </p:spPr>
        <p:txBody>
          <a:bodyPr wrap="none">
            <a:spAutoFit/>
          </a:bodyPr>
          <a:lstStyle/>
          <a:p>
            <a:r>
              <a:rPr lang="ru-RU" sz="2000" b="1" dirty="0" smtClean="0"/>
              <a:t>Новая редакция </a:t>
            </a:r>
            <a:r>
              <a:rPr lang="ru-RU" sz="2000" b="1" dirty="0"/>
              <a:t>пункта 2 части 6.1 статьи 3 Закона № 223-ФЗ </a:t>
            </a:r>
          </a:p>
        </p:txBody>
      </p:sp>
      <p:sp>
        <p:nvSpPr>
          <p:cNvPr id="7" name="Прямоугольник 6"/>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1 июля 2022 года </a:t>
            </a:r>
            <a:endParaRPr lang="ru-RU" sz="2200" dirty="0">
              <a:solidFill>
                <a:schemeClr val="bg1"/>
              </a:solidFill>
            </a:endParaRPr>
          </a:p>
        </p:txBody>
      </p:sp>
    </p:spTree>
    <p:extLst>
      <p:ext uri="{BB962C8B-B14F-4D97-AF65-F5344CB8AC3E}">
        <p14:creationId xmlns:p14="http://schemas.microsoft.com/office/powerpoint/2010/main" val="245513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0200" y="1562946"/>
            <a:ext cx="10052474" cy="4330096"/>
          </a:xfrm>
          <a:prstGeom prst="rect">
            <a:avLst/>
          </a:prstGeom>
        </p:spPr>
        <p:txBody>
          <a:bodyPr vert="horz" wrap="square" lIns="0" tIns="0" rIns="0" bIns="0" rtlCol="0">
            <a:spAutoFit/>
          </a:bodyPr>
          <a:lstStyle/>
          <a:p>
            <a:pPr marL="16933"/>
            <a:r>
              <a:rPr sz="1867" dirty="0">
                <a:latin typeface="Georgia"/>
                <a:cs typeface="Georgia"/>
              </a:rPr>
              <a:t>Из постановления Правительства РФ от</a:t>
            </a:r>
            <a:r>
              <a:rPr sz="1867" dirty="0">
                <a:latin typeface="Georgia"/>
                <a:cs typeface="Georgia"/>
              </a:rPr>
              <a:t> 16.09.2016 </a:t>
            </a:r>
            <a:r>
              <a:rPr sz="1867" spc="7" dirty="0">
                <a:latin typeface="Georgia"/>
                <a:cs typeface="Georgia"/>
              </a:rPr>
              <a:t>№</a:t>
            </a:r>
            <a:r>
              <a:rPr sz="1867" spc="-233" dirty="0">
                <a:latin typeface="Georgia"/>
                <a:cs typeface="Georgia"/>
              </a:rPr>
              <a:t> </a:t>
            </a:r>
            <a:r>
              <a:rPr sz="1867" b="1" dirty="0">
                <a:solidFill>
                  <a:srgbClr val="006FC0"/>
                </a:solidFill>
                <a:latin typeface="Georgia"/>
                <a:cs typeface="Georgia"/>
              </a:rPr>
              <a:t>925</a:t>
            </a:r>
            <a:r>
              <a:rPr sz="1867" dirty="0">
                <a:latin typeface="Georgia"/>
                <a:cs typeface="Georgia"/>
              </a:rPr>
              <a:t>:</a:t>
            </a:r>
          </a:p>
          <a:p>
            <a:pPr>
              <a:spcBef>
                <a:spcPts val="13"/>
              </a:spcBef>
            </a:pPr>
            <a:endParaRPr sz="1933" dirty="0">
              <a:latin typeface="Times New Roman"/>
              <a:cs typeface="Times New Roman"/>
            </a:endParaRPr>
          </a:p>
          <a:p>
            <a:pPr marL="16933" marR="1560368">
              <a:tabLst>
                <a:tab pos="376757" algn="l"/>
              </a:tabLst>
            </a:pPr>
            <a:r>
              <a:rPr sz="1867" i="1" dirty="0">
                <a:latin typeface="Georgia"/>
                <a:cs typeface="Georgia"/>
              </a:rPr>
              <a:t>5.	Установить, что </a:t>
            </a:r>
            <a:r>
              <a:rPr sz="1867" i="1" spc="-7" dirty="0">
                <a:latin typeface="Georgia"/>
                <a:cs typeface="Georgia"/>
              </a:rPr>
              <a:t>условием </a:t>
            </a:r>
            <a:r>
              <a:rPr sz="1867" i="1" dirty="0">
                <a:latin typeface="Georgia"/>
                <a:cs typeface="Georgia"/>
              </a:rPr>
              <a:t>предоставления приоритета является</a:t>
            </a:r>
            <a:r>
              <a:rPr sz="1867" i="1" spc="-180" dirty="0">
                <a:latin typeface="Georgia"/>
                <a:cs typeface="Georgia"/>
              </a:rPr>
              <a:t> </a:t>
            </a:r>
            <a:r>
              <a:rPr sz="1867" i="1" dirty="0">
                <a:latin typeface="Georgia"/>
                <a:cs typeface="Georgia"/>
              </a:rPr>
              <a:t>включение</a:t>
            </a:r>
            <a:r>
              <a:rPr sz="1867" i="1" spc="-13" dirty="0">
                <a:latin typeface="Georgia"/>
                <a:cs typeface="Georgia"/>
              </a:rPr>
              <a:t> </a:t>
            </a:r>
            <a:r>
              <a:rPr sz="1867" i="1" dirty="0">
                <a:latin typeface="Georgia"/>
                <a:cs typeface="Georgia"/>
              </a:rPr>
              <a:t>в  документацию о </a:t>
            </a:r>
            <a:r>
              <a:rPr sz="1867" i="1" spc="-7" dirty="0">
                <a:latin typeface="Georgia"/>
                <a:cs typeface="Georgia"/>
              </a:rPr>
              <a:t>закупке следующих сведений, </a:t>
            </a:r>
            <a:r>
              <a:rPr sz="1867" i="1" dirty="0">
                <a:latin typeface="Georgia"/>
                <a:cs typeface="Georgia"/>
              </a:rPr>
              <a:t>определенных положением о</a:t>
            </a:r>
            <a:r>
              <a:rPr sz="1867" i="1" spc="-13" dirty="0">
                <a:latin typeface="Georgia"/>
                <a:cs typeface="Georgia"/>
              </a:rPr>
              <a:t> </a:t>
            </a:r>
            <a:r>
              <a:rPr sz="1867" i="1" spc="-7" dirty="0">
                <a:latin typeface="Georgia"/>
                <a:cs typeface="Georgia"/>
              </a:rPr>
              <a:t>закупке</a:t>
            </a:r>
            <a:r>
              <a:rPr sz="1867" i="1" spc="-7" dirty="0">
                <a:latin typeface="Georgia"/>
                <a:cs typeface="Georgia"/>
              </a:rPr>
              <a:t>:</a:t>
            </a:r>
            <a:endParaRPr sz="1867" dirty="0">
              <a:latin typeface="Georgia"/>
              <a:cs typeface="Georgia"/>
            </a:endParaRPr>
          </a:p>
          <a:p>
            <a:pPr>
              <a:spcBef>
                <a:spcPts val="13"/>
              </a:spcBef>
            </a:pPr>
            <a:endParaRPr sz="1933" dirty="0">
              <a:latin typeface="Times New Roman"/>
              <a:cs typeface="Times New Roman"/>
            </a:endParaRPr>
          </a:p>
          <a:p>
            <a:pPr marL="16933" marR="414010"/>
            <a:r>
              <a:rPr sz="1867" i="1" dirty="0">
                <a:latin typeface="Georgia"/>
                <a:cs typeface="Georgia"/>
              </a:rPr>
              <a:t>а) требование </a:t>
            </a:r>
            <a:r>
              <a:rPr sz="1867" b="1" i="1" spc="-7" dirty="0">
                <a:solidFill>
                  <a:srgbClr val="006FC0"/>
                </a:solidFill>
                <a:latin typeface="Georgia"/>
                <a:cs typeface="Georgia"/>
              </a:rPr>
              <a:t>об </a:t>
            </a:r>
            <a:r>
              <a:rPr sz="1867" b="1" i="1" dirty="0">
                <a:solidFill>
                  <a:srgbClr val="006FC0"/>
                </a:solidFill>
                <a:latin typeface="Georgia"/>
                <a:cs typeface="Georgia"/>
              </a:rPr>
              <a:t>указании (декларировании) </a:t>
            </a:r>
            <a:r>
              <a:rPr sz="1867" i="1" dirty="0">
                <a:latin typeface="Georgia"/>
                <a:cs typeface="Georgia"/>
              </a:rPr>
              <a:t>участником </a:t>
            </a:r>
            <a:r>
              <a:rPr sz="1867" i="1" spc="-7" dirty="0">
                <a:latin typeface="Georgia"/>
                <a:cs typeface="Georgia"/>
              </a:rPr>
              <a:t>закупки </a:t>
            </a:r>
            <a:r>
              <a:rPr sz="1867" i="1" dirty="0">
                <a:latin typeface="Georgia"/>
                <a:cs typeface="Georgia"/>
              </a:rPr>
              <a:t>в </a:t>
            </a:r>
            <a:r>
              <a:rPr sz="1867" i="1" spc="-7" dirty="0">
                <a:latin typeface="Georgia"/>
                <a:cs typeface="Georgia"/>
              </a:rPr>
              <a:t>заявке </a:t>
            </a:r>
            <a:r>
              <a:rPr sz="1867" i="1" dirty="0">
                <a:latin typeface="Georgia"/>
                <a:cs typeface="Georgia"/>
              </a:rPr>
              <a:t>на участие в  </a:t>
            </a:r>
            <a:r>
              <a:rPr sz="1867" i="1" spc="-7" dirty="0">
                <a:latin typeface="Georgia"/>
                <a:cs typeface="Georgia"/>
              </a:rPr>
              <a:t>закупке </a:t>
            </a:r>
            <a:r>
              <a:rPr sz="1867" i="1" dirty="0">
                <a:latin typeface="Georgia"/>
                <a:cs typeface="Georgia"/>
              </a:rPr>
              <a:t>(в соответствующей части </a:t>
            </a:r>
            <a:r>
              <a:rPr sz="1867" i="1" spc="-7" dirty="0">
                <a:latin typeface="Georgia"/>
                <a:cs typeface="Georgia"/>
              </a:rPr>
              <a:t>заявки </a:t>
            </a:r>
            <a:r>
              <a:rPr sz="1867" i="1" dirty="0">
                <a:latin typeface="Georgia"/>
                <a:cs typeface="Georgia"/>
              </a:rPr>
              <a:t>на участие в </a:t>
            </a:r>
            <a:r>
              <a:rPr sz="1867" i="1" spc="-7" dirty="0">
                <a:latin typeface="Georgia"/>
                <a:cs typeface="Georgia"/>
              </a:rPr>
              <a:t>закупке, </a:t>
            </a:r>
            <a:r>
              <a:rPr sz="1867" i="1" dirty="0">
                <a:latin typeface="Georgia"/>
                <a:cs typeface="Georgia"/>
              </a:rPr>
              <a:t>содержащей предложение о  поставке товара) наименования страны происхождения поставляемых</a:t>
            </a:r>
            <a:r>
              <a:rPr sz="1867" i="1" spc="-227" dirty="0">
                <a:latin typeface="Georgia"/>
                <a:cs typeface="Georgia"/>
              </a:rPr>
              <a:t> </a:t>
            </a:r>
            <a:r>
              <a:rPr sz="1867" i="1" dirty="0">
                <a:latin typeface="Georgia"/>
                <a:cs typeface="Georgia"/>
              </a:rPr>
              <a:t>товаров</a:t>
            </a:r>
            <a:r>
              <a:rPr sz="1867" i="1" dirty="0">
                <a:latin typeface="Georgia"/>
                <a:cs typeface="Georgia"/>
              </a:rPr>
              <a:t>;</a:t>
            </a:r>
            <a:endParaRPr sz="1867" dirty="0">
              <a:latin typeface="Georgia"/>
              <a:cs typeface="Georgia"/>
            </a:endParaRPr>
          </a:p>
          <a:p>
            <a:pPr marL="16933"/>
            <a:r>
              <a:rPr sz="1867" i="1" spc="7" dirty="0">
                <a:latin typeface="Georgia"/>
                <a:cs typeface="Georgia"/>
              </a:rPr>
              <a:t>...</a:t>
            </a:r>
            <a:endParaRPr sz="1867" dirty="0">
              <a:latin typeface="Georgia"/>
              <a:cs typeface="Georgia"/>
            </a:endParaRPr>
          </a:p>
          <a:p>
            <a:pPr marL="16933" marR="6773"/>
            <a:r>
              <a:rPr sz="1867" i="1" dirty="0">
                <a:latin typeface="Georgia"/>
                <a:cs typeface="Georgia"/>
              </a:rPr>
              <a:t>г) </a:t>
            </a:r>
            <a:r>
              <a:rPr sz="1867" i="1" spc="-7" dirty="0">
                <a:latin typeface="Georgia"/>
                <a:cs typeface="Georgia"/>
              </a:rPr>
              <a:t>условие </a:t>
            </a:r>
            <a:r>
              <a:rPr sz="1867" i="1" dirty="0">
                <a:latin typeface="Georgia"/>
                <a:cs typeface="Georgia"/>
              </a:rPr>
              <a:t>о том, что </a:t>
            </a:r>
            <a:r>
              <a:rPr sz="1867" b="1" i="1" dirty="0">
                <a:solidFill>
                  <a:srgbClr val="006FC0"/>
                </a:solidFill>
                <a:latin typeface="Georgia"/>
                <a:cs typeface="Georgia"/>
              </a:rPr>
              <a:t>отсутствие в заявке </a:t>
            </a:r>
            <a:r>
              <a:rPr sz="1867" i="1" dirty="0">
                <a:latin typeface="Georgia"/>
                <a:cs typeface="Georgia"/>
              </a:rPr>
              <a:t>на </a:t>
            </a:r>
            <a:r>
              <a:rPr sz="1867" i="1" spc="-7" dirty="0">
                <a:latin typeface="Georgia"/>
                <a:cs typeface="Georgia"/>
              </a:rPr>
              <a:t>участие </a:t>
            </a:r>
            <a:r>
              <a:rPr sz="1867" i="1" dirty="0">
                <a:latin typeface="Georgia"/>
                <a:cs typeface="Georgia"/>
              </a:rPr>
              <a:t>в </a:t>
            </a:r>
            <a:r>
              <a:rPr sz="1867" i="1" spc="-7" dirty="0">
                <a:latin typeface="Georgia"/>
                <a:cs typeface="Georgia"/>
              </a:rPr>
              <a:t>закупке указания </a:t>
            </a:r>
            <a:r>
              <a:rPr sz="1867" i="1" dirty="0">
                <a:latin typeface="Georgia"/>
                <a:cs typeface="Georgia"/>
              </a:rPr>
              <a:t>(декларирования)  страны происхождения поставляемого товара не является основанием для отклонения </a:t>
            </a:r>
            <a:r>
              <a:rPr sz="1867" i="1" spc="-7" dirty="0">
                <a:latin typeface="Georgia"/>
                <a:cs typeface="Georgia"/>
              </a:rPr>
              <a:t>заявки  </a:t>
            </a:r>
            <a:r>
              <a:rPr sz="1867" i="1" dirty="0">
                <a:latin typeface="Georgia"/>
                <a:cs typeface="Georgia"/>
              </a:rPr>
              <a:t>на участие в </a:t>
            </a:r>
            <a:r>
              <a:rPr sz="1867" i="1" spc="-7" dirty="0">
                <a:latin typeface="Georgia"/>
                <a:cs typeface="Georgia"/>
              </a:rPr>
              <a:t>закупке </a:t>
            </a:r>
            <a:r>
              <a:rPr sz="1867" i="1" dirty="0">
                <a:latin typeface="Georgia"/>
                <a:cs typeface="Georgia"/>
              </a:rPr>
              <a:t>и такая </a:t>
            </a:r>
            <a:r>
              <a:rPr sz="1867" i="1" spc="-7" dirty="0">
                <a:latin typeface="Georgia"/>
                <a:cs typeface="Georgia"/>
              </a:rPr>
              <a:t>заявка </a:t>
            </a:r>
            <a:r>
              <a:rPr sz="1867" i="1" dirty="0">
                <a:latin typeface="Georgia"/>
                <a:cs typeface="Georgia"/>
              </a:rPr>
              <a:t>рассматривается как содержащая предложение о</a:t>
            </a:r>
            <a:r>
              <a:rPr sz="1867" i="1" spc="-147" dirty="0">
                <a:latin typeface="Georgia"/>
                <a:cs typeface="Georgia"/>
              </a:rPr>
              <a:t> </a:t>
            </a:r>
            <a:r>
              <a:rPr sz="1867" i="1" dirty="0">
                <a:latin typeface="Georgia"/>
                <a:cs typeface="Georgia"/>
              </a:rPr>
              <a:t>поставке  иностранных</a:t>
            </a:r>
            <a:r>
              <a:rPr sz="1867" i="1" spc="-133" dirty="0">
                <a:latin typeface="Georgia"/>
                <a:cs typeface="Georgia"/>
              </a:rPr>
              <a:t> </a:t>
            </a:r>
            <a:r>
              <a:rPr sz="1867" i="1" dirty="0">
                <a:latin typeface="Georgia"/>
                <a:cs typeface="Georgia"/>
              </a:rPr>
              <a:t>товаров</a:t>
            </a:r>
            <a:r>
              <a:rPr sz="1867" i="1" dirty="0">
                <a:latin typeface="Georgia"/>
                <a:cs typeface="Georgia"/>
              </a:rPr>
              <a:t>;</a:t>
            </a:r>
            <a:endParaRPr sz="1867" dirty="0">
              <a:latin typeface="Georgia"/>
              <a:cs typeface="Georgia"/>
            </a:endParaRPr>
          </a:p>
        </p:txBody>
      </p:sp>
    </p:spTree>
    <p:extLst>
      <p:ext uri="{BB962C8B-B14F-4D97-AF65-F5344CB8AC3E}">
        <p14:creationId xmlns:p14="http://schemas.microsoft.com/office/powerpoint/2010/main" val="1271643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8682" y="1"/>
            <a:ext cx="3693319" cy="461665"/>
          </a:xfrm>
          <a:prstGeom prst="rect">
            <a:avLst/>
          </a:prstGeom>
          <a:solidFill>
            <a:srgbClr val="00B0F0"/>
          </a:solidFill>
        </p:spPr>
        <p:txBody>
          <a:bodyPr wrap="none">
            <a:spAutoFit/>
          </a:bodyPr>
          <a:lstStyle/>
          <a:p>
            <a:r>
              <a:rPr lang="ru-RU" sz="2400" b="1" dirty="0">
                <a:solidFill>
                  <a:srgbClr val="000000"/>
                </a:solidFill>
                <a:latin typeface="Arial" panose="020B0604020202020204" pitchFamily="34" charset="0"/>
              </a:rPr>
              <a:t>До 1 октября 2022 года</a:t>
            </a:r>
            <a:endParaRPr lang="ru-RU" sz="2400" dirty="0"/>
          </a:p>
        </p:txBody>
      </p:sp>
      <p:sp>
        <p:nvSpPr>
          <p:cNvPr id="3" name="Прямоугольник 2"/>
          <p:cNvSpPr/>
          <p:nvPr/>
        </p:nvSpPr>
        <p:spPr>
          <a:xfrm>
            <a:off x="990600" y="205657"/>
            <a:ext cx="11049000" cy="3477875"/>
          </a:xfrm>
          <a:prstGeom prst="rect">
            <a:avLst/>
          </a:prstGeom>
        </p:spPr>
        <p:txBody>
          <a:bodyPr wrap="square">
            <a:spAutoFit/>
          </a:bodyPr>
          <a:lstStyle/>
          <a:p>
            <a:r>
              <a:rPr lang="ru-RU" sz="2000" b="1" dirty="0">
                <a:solidFill>
                  <a:srgbClr val="000000"/>
                </a:solidFill>
              </a:rPr>
              <a:t>Нужно привести положение о закупке в соответствие:</a:t>
            </a:r>
          </a:p>
          <a:p>
            <a:endParaRPr lang="ru-RU" sz="2000" b="1" dirty="0">
              <a:solidFill>
                <a:srgbClr val="000000"/>
              </a:solidFill>
            </a:endParaRPr>
          </a:p>
          <a:p>
            <a:r>
              <a:rPr lang="ru-RU" sz="2000" b="1" dirty="0">
                <a:solidFill>
                  <a:srgbClr val="002060"/>
                </a:solidFill>
              </a:rPr>
              <a:t>в части страны происхождения товара</a:t>
            </a:r>
          </a:p>
          <a:p>
            <a:pPr marL="342891" indent="-342891">
              <a:buFontTx/>
              <a:buChar char="-"/>
            </a:pPr>
            <a:r>
              <a:rPr lang="ru-RU" sz="2000" dirty="0"/>
              <a:t>корректировку положения о закупке, включив  новацию о стране происхождения поставляемого товара при проведении конкурентных закупок в правила описания предмета конкурентной закупки. </a:t>
            </a:r>
          </a:p>
          <a:p>
            <a:pPr marL="342891" indent="-342891">
              <a:buFontTx/>
              <a:buChar char="-"/>
            </a:pPr>
            <a:r>
              <a:rPr lang="ru-RU" sz="2000" dirty="0"/>
              <a:t>в целях реализации новой редакции пункта 2 части 6.1 статьи 3 Закона № 223-ФЗ о праве заказчика требовать конкретную страну происхождения поставляемого товара при проведении конкурентной закупки необходимо привести своё положение о закупке в соответствии с буквальным текстом Постановления № 925 (</a:t>
            </a:r>
            <a:r>
              <a:rPr lang="ru-RU" sz="2000" b="1" dirty="0">
                <a:solidFill>
                  <a:srgbClr val="002060"/>
                </a:solidFill>
              </a:rPr>
              <a:t>о праве заказчика, но не обязанности применять приоритет, предусмотренный положением о закупке). </a:t>
            </a:r>
            <a:endParaRPr lang="ru-RU" sz="2000" b="1" i="1" dirty="0">
              <a:solidFill>
                <a:srgbClr val="002060"/>
              </a:solidFill>
            </a:endParaRPr>
          </a:p>
        </p:txBody>
      </p:sp>
      <p:sp>
        <p:nvSpPr>
          <p:cNvPr id="4" name="Прямоугольник 3"/>
          <p:cNvSpPr/>
          <p:nvPr/>
        </p:nvSpPr>
        <p:spPr>
          <a:xfrm>
            <a:off x="732693" y="4178431"/>
            <a:ext cx="11306908" cy="2462213"/>
          </a:xfrm>
          <a:prstGeom prst="rect">
            <a:avLst/>
          </a:prstGeom>
        </p:spPr>
        <p:txBody>
          <a:bodyPr wrap="square">
            <a:spAutoFit/>
          </a:bodyPr>
          <a:lstStyle/>
          <a:p>
            <a:r>
              <a:rPr lang="ru-RU" sz="1400" dirty="0">
                <a:solidFill>
                  <a:srgbClr val="000000"/>
                </a:solidFill>
              </a:rPr>
              <a:t>В положения указывают, что при проведении закупки является обязательным предоставление приоритета. Такое требование к содержанию извещению и документации о закупке: </a:t>
            </a:r>
          </a:p>
          <a:p>
            <a:r>
              <a:rPr lang="ru-RU" sz="1400" b="1" dirty="0">
                <a:solidFill>
                  <a:srgbClr val="000000"/>
                </a:solidFill>
              </a:rPr>
              <a:t>-</a:t>
            </a:r>
            <a:r>
              <a:rPr lang="ru-RU" sz="1400" dirty="0">
                <a:solidFill>
                  <a:srgbClr val="000000"/>
                </a:solidFill>
              </a:rPr>
              <a:t> не соответствует буквальному содержанию Постановления № 925, . В пункте 5 указано -  условием предоставления приоритета является включение в документацию о закупке сведений о его предоставлении </a:t>
            </a:r>
            <a:r>
              <a:rPr lang="ru-RU" sz="1400" b="1" dirty="0">
                <a:solidFill>
                  <a:srgbClr val="000000"/>
                </a:solidFill>
              </a:rPr>
              <a:t>(то есть предоставление приоритета является правом, а не обязанностью заказчика)</a:t>
            </a:r>
            <a:r>
              <a:rPr lang="ru-RU" sz="1400" dirty="0">
                <a:solidFill>
                  <a:srgbClr val="000000"/>
                </a:solidFill>
              </a:rPr>
              <a:t>; </a:t>
            </a:r>
          </a:p>
          <a:p>
            <a:pPr marL="285744" indent="-285744">
              <a:buFontTx/>
              <a:buChar char="-"/>
            </a:pPr>
            <a:r>
              <a:rPr lang="ru-RU" sz="1400" dirty="0">
                <a:solidFill>
                  <a:srgbClr val="000000"/>
                </a:solidFill>
              </a:rPr>
              <a:t>включение в извещение и документацию о закупке сведений о предоставлении приоритета делает фактически невозможным применение права указать страну происхождения.</a:t>
            </a:r>
          </a:p>
          <a:p>
            <a:r>
              <a:rPr lang="ru-RU" sz="1400" dirty="0"/>
              <a:t>Пункт 8 постановления № 925 -  приоритет устанавливается </a:t>
            </a:r>
            <a:r>
              <a:rPr lang="ru-RU" sz="1400" b="1" dirty="0"/>
              <a:t>с учетом положений Генерального соглашения по тарифам и торговле 1994 года</a:t>
            </a:r>
            <a:r>
              <a:rPr lang="ru-RU" sz="1400" dirty="0"/>
              <a:t> и Договора о Евразийском экономическом союзе от 29 мая 2014 г., </a:t>
            </a:r>
            <a:r>
              <a:rPr lang="ru-RU" sz="1400" b="1" dirty="0"/>
              <a:t>то есть невозможно требовать конкретную страну происхождения товара</a:t>
            </a:r>
            <a:r>
              <a:rPr lang="ru-RU" sz="1400" dirty="0"/>
              <a:t> (например, Российскую Федерации, государство-члена Евразийского экономического союза, Донецкую Народную Республику, Луганскую Народную Республику).</a:t>
            </a:r>
            <a:endParaRPr lang="ru-RU" sz="1400" dirty="0">
              <a:solidFill>
                <a:srgbClr val="000000"/>
              </a:solidFill>
            </a:endParaRPr>
          </a:p>
        </p:txBody>
      </p:sp>
    </p:spTree>
    <p:extLst>
      <p:ext uri="{BB962C8B-B14F-4D97-AF65-F5344CB8AC3E}">
        <p14:creationId xmlns:p14="http://schemas.microsoft.com/office/powerpoint/2010/main" val="321114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43000" y="714024"/>
            <a:ext cx="10668000" cy="5170646"/>
          </a:xfrm>
          <a:prstGeom prst="rect">
            <a:avLst/>
          </a:prstGeom>
        </p:spPr>
        <p:txBody>
          <a:bodyPr wrap="square">
            <a:spAutoFit/>
          </a:bodyPr>
          <a:lstStyle/>
          <a:p>
            <a:r>
              <a:rPr lang="ru-RU" sz="2200" b="1" dirty="0" smtClean="0">
                <a:solidFill>
                  <a:srgbClr val="000000"/>
                </a:solidFill>
              </a:rPr>
              <a:t>Обновлен </a:t>
            </a:r>
            <a:r>
              <a:rPr lang="ru-RU" sz="2200" b="1" dirty="0">
                <a:solidFill>
                  <a:srgbClr val="000000"/>
                </a:solidFill>
              </a:rPr>
              <a:t>перечень оснований для включения участников закупок в </a:t>
            </a:r>
            <a:r>
              <a:rPr lang="ru-RU" sz="2200" b="1" dirty="0" smtClean="0">
                <a:solidFill>
                  <a:srgbClr val="000000"/>
                </a:solidFill>
              </a:rPr>
              <a:t>РНП</a:t>
            </a:r>
          </a:p>
          <a:p>
            <a:endParaRPr lang="ru-RU" sz="2200" b="1" dirty="0">
              <a:solidFill>
                <a:srgbClr val="000000"/>
              </a:solidFill>
            </a:endParaRPr>
          </a:p>
          <a:p>
            <a:r>
              <a:rPr lang="ru-RU" sz="2200" i="1" dirty="0"/>
              <a:t>Федеральный закон от 16.04.2022 N </a:t>
            </a:r>
            <a:r>
              <a:rPr lang="ru-RU" sz="2200" i="1" dirty="0" smtClean="0"/>
              <a:t>104-ФЗ</a:t>
            </a:r>
          </a:p>
          <a:p>
            <a:endParaRPr lang="ru-RU" sz="2200" i="1" dirty="0">
              <a:solidFill>
                <a:srgbClr val="000000"/>
              </a:solidFill>
            </a:endParaRPr>
          </a:p>
          <a:p>
            <a:r>
              <a:rPr lang="ru-RU" sz="2200" dirty="0">
                <a:solidFill>
                  <a:srgbClr val="000000"/>
                </a:solidFill>
              </a:rPr>
              <a:t>Перечень оснований такой:</a:t>
            </a:r>
          </a:p>
          <a:p>
            <a:pPr marL="342900" indent="-342900">
              <a:buFont typeface="Arial" panose="020B0604020202020204" pitchFamily="34" charset="0"/>
              <a:buChar char="•"/>
            </a:pPr>
            <a:r>
              <a:rPr lang="ru-RU" sz="2200" dirty="0" smtClean="0">
                <a:solidFill>
                  <a:srgbClr val="000000"/>
                </a:solidFill>
              </a:rPr>
              <a:t>уклонение </a:t>
            </a:r>
            <a:r>
              <a:rPr lang="ru-RU" sz="2200" dirty="0">
                <a:solidFill>
                  <a:srgbClr val="000000"/>
                </a:solidFill>
              </a:rPr>
              <a:t>от заключения договора с заказчиком;</a:t>
            </a:r>
          </a:p>
          <a:p>
            <a:pPr marL="342900" indent="-342900">
              <a:buFont typeface="Arial" panose="020B0604020202020204" pitchFamily="34" charset="0"/>
              <a:buChar char="•"/>
            </a:pPr>
            <a:r>
              <a:rPr lang="ru-RU" sz="2200" dirty="0" smtClean="0">
                <a:solidFill>
                  <a:srgbClr val="000000"/>
                </a:solidFill>
              </a:rPr>
              <a:t>расторжение </a:t>
            </a:r>
            <a:r>
              <a:rPr lang="ru-RU" sz="2200" dirty="0">
                <a:solidFill>
                  <a:srgbClr val="000000"/>
                </a:solidFill>
              </a:rPr>
              <a:t>договора по решению суда;</a:t>
            </a:r>
          </a:p>
          <a:p>
            <a:pPr marL="342900" indent="-342900">
              <a:buFont typeface="Arial" panose="020B0604020202020204" pitchFamily="34" charset="0"/>
              <a:buChar char="•"/>
            </a:pPr>
            <a:r>
              <a:rPr lang="ru-RU" sz="2200" dirty="0" smtClean="0">
                <a:solidFill>
                  <a:srgbClr val="7030A0"/>
                </a:solidFill>
              </a:rPr>
              <a:t>расторжение </a:t>
            </a:r>
            <a:r>
              <a:rPr lang="ru-RU" sz="2200" dirty="0">
                <a:solidFill>
                  <a:srgbClr val="7030A0"/>
                </a:solidFill>
              </a:rPr>
              <a:t>заказчиком, против которого ввели санкции, договора из-за существенных нарушений со стороны поставщика. Причиной отказа в этом случае должно быть существенное нарушение поставщиками или исполнителями условий контрактов</a:t>
            </a:r>
          </a:p>
          <a:p>
            <a:endParaRPr lang="ru-RU" sz="2200" dirty="0">
              <a:solidFill>
                <a:srgbClr val="7030A0"/>
              </a:solidFill>
            </a:endParaRPr>
          </a:p>
          <a:p>
            <a:r>
              <a:rPr lang="ru-RU" sz="2200" i="1" dirty="0" smtClean="0"/>
              <a:t>При необходимости внести изменения в положение о закупке:</a:t>
            </a:r>
          </a:p>
          <a:p>
            <a:r>
              <a:rPr lang="ru-RU" sz="2200" dirty="0" smtClean="0"/>
              <a:t>- в части включения в РНП , если там присутствует такая информация</a:t>
            </a:r>
          </a:p>
          <a:p>
            <a:r>
              <a:rPr lang="ru-RU" sz="2200" b="0" dirty="0" smtClean="0">
                <a:effectLst/>
              </a:rPr>
              <a:t>- дополнить основанием для одностороннего отказа</a:t>
            </a:r>
            <a:endParaRPr lang="ru-RU" sz="2200" b="0" dirty="0">
              <a:effectLst/>
            </a:endParaRPr>
          </a:p>
        </p:txBody>
      </p:sp>
      <p:sp>
        <p:nvSpPr>
          <p:cNvPr id="4" name="Прямоугольник 3"/>
          <p:cNvSpPr/>
          <p:nvPr/>
        </p:nvSpPr>
        <p:spPr>
          <a:xfrm>
            <a:off x="6019800" y="6172200"/>
            <a:ext cx="5576142" cy="400110"/>
          </a:xfrm>
          <a:prstGeom prst="rect">
            <a:avLst/>
          </a:prstGeom>
        </p:spPr>
        <p:txBody>
          <a:bodyPr wrap="none">
            <a:spAutoFit/>
          </a:bodyPr>
          <a:lstStyle/>
          <a:p>
            <a:r>
              <a:rPr lang="ru-RU" sz="2000" b="1" dirty="0">
                <a:solidFill>
                  <a:srgbClr val="222222"/>
                </a:solidFill>
              </a:rPr>
              <a:t>скорректировали </a:t>
            </a:r>
            <a:r>
              <a:rPr lang="ru-RU" sz="2000" b="1" dirty="0" smtClean="0">
                <a:solidFill>
                  <a:srgbClr val="222222"/>
                </a:solidFill>
              </a:rPr>
              <a:t>часть</a:t>
            </a:r>
            <a:r>
              <a:rPr lang="ru-RU" sz="2000" b="1" dirty="0">
                <a:solidFill>
                  <a:srgbClr val="222222"/>
                </a:solidFill>
              </a:rPr>
              <a:t> 2 </a:t>
            </a:r>
            <a:r>
              <a:rPr lang="ru-RU" sz="2000" b="1" dirty="0" smtClean="0">
                <a:solidFill>
                  <a:srgbClr val="222222"/>
                </a:solidFill>
              </a:rPr>
              <a:t>статьи </a:t>
            </a:r>
            <a:r>
              <a:rPr lang="ru-RU" sz="2000" b="1" dirty="0">
                <a:solidFill>
                  <a:srgbClr val="222222"/>
                </a:solidFill>
              </a:rPr>
              <a:t>5 </a:t>
            </a:r>
            <a:r>
              <a:rPr lang="ru-RU" sz="2000" b="1" dirty="0" smtClean="0">
                <a:solidFill>
                  <a:srgbClr val="222222"/>
                </a:solidFill>
              </a:rPr>
              <a:t>Закона 223-ФЗ</a:t>
            </a:r>
            <a:endParaRPr lang="ru-RU" sz="2000" b="1" dirty="0"/>
          </a:p>
        </p:txBody>
      </p:sp>
      <p:sp>
        <p:nvSpPr>
          <p:cNvPr id="5" name="Прямоугольник 4"/>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1 июля 2022 года </a:t>
            </a:r>
            <a:endParaRPr lang="ru-RU" sz="2200" dirty="0">
              <a:solidFill>
                <a:schemeClr val="bg1"/>
              </a:solidFill>
            </a:endParaRPr>
          </a:p>
        </p:txBody>
      </p:sp>
    </p:spTree>
    <p:extLst>
      <p:ext uri="{BB962C8B-B14F-4D97-AF65-F5344CB8AC3E}">
        <p14:creationId xmlns:p14="http://schemas.microsoft.com/office/powerpoint/2010/main" val="3729065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72916" y="1066800"/>
            <a:ext cx="10285683" cy="4493538"/>
          </a:xfrm>
          <a:prstGeom prst="rect">
            <a:avLst/>
          </a:prstGeom>
        </p:spPr>
        <p:txBody>
          <a:bodyPr wrap="square">
            <a:spAutoFit/>
          </a:bodyPr>
          <a:lstStyle/>
          <a:p>
            <a:r>
              <a:rPr lang="ru-RU" sz="2200" b="1" dirty="0">
                <a:solidFill>
                  <a:srgbClr val="000000"/>
                </a:solidFill>
              </a:rPr>
              <a:t>К</a:t>
            </a:r>
            <a:r>
              <a:rPr lang="ru-RU" sz="2200" b="1" dirty="0" smtClean="0">
                <a:solidFill>
                  <a:srgbClr val="000000"/>
                </a:solidFill>
              </a:rPr>
              <a:t>онкретизировали </a:t>
            </a:r>
            <a:r>
              <a:rPr lang="ru-RU" sz="2200" b="1" dirty="0">
                <a:solidFill>
                  <a:srgbClr val="000000"/>
                </a:solidFill>
              </a:rPr>
              <a:t>порядок включения сведений в РНП при отказе заказчика, против которого ввели санкции, от исполнения </a:t>
            </a:r>
            <a:r>
              <a:rPr lang="ru-RU" sz="2200" b="1" dirty="0" smtClean="0">
                <a:solidFill>
                  <a:srgbClr val="000000"/>
                </a:solidFill>
              </a:rPr>
              <a:t>договора</a:t>
            </a:r>
          </a:p>
          <a:p>
            <a:endParaRPr lang="ru-RU" sz="2200" b="1" dirty="0">
              <a:solidFill>
                <a:srgbClr val="000000"/>
              </a:solidFill>
            </a:endParaRPr>
          </a:p>
          <a:p>
            <a:r>
              <a:rPr lang="ru-RU" sz="2200" i="1" dirty="0"/>
              <a:t>Постановление Правительства РФ от 09.08.2022 N </a:t>
            </a:r>
            <a:r>
              <a:rPr lang="ru-RU" sz="2200" i="1" dirty="0" smtClean="0"/>
              <a:t>1397</a:t>
            </a:r>
          </a:p>
          <a:p>
            <a:endParaRPr lang="ru-RU" sz="2200" dirty="0"/>
          </a:p>
          <a:p>
            <a:r>
              <a:rPr lang="ru-RU" sz="2200" dirty="0" smtClean="0"/>
              <a:t>Сведения</a:t>
            </a:r>
            <a:r>
              <a:rPr lang="ru-RU" sz="2200" dirty="0"/>
              <a:t> заказчик должен направить не позднее 10 рабочих дней со дня расторжения договора</a:t>
            </a:r>
            <a:r>
              <a:rPr lang="ru-RU" sz="2200" dirty="0" smtClean="0"/>
              <a:t>.</a:t>
            </a:r>
          </a:p>
          <a:p>
            <a:endParaRPr lang="ru-RU" sz="2200" dirty="0" smtClean="0"/>
          </a:p>
          <a:p>
            <a:r>
              <a:rPr lang="ru-RU" sz="2200" dirty="0" smtClean="0"/>
              <a:t>В </a:t>
            </a:r>
            <a:r>
              <a:rPr lang="ru-RU" sz="2200" dirty="0"/>
              <a:t>правилах ведения РНП закрепили норму о том, что сведения о поставщике не включат в реестр, если он не смог исполнить договор из-за обстоятельств непреодолимой силы, в том числе политических и экономических санкций. Отказ работать с заказчиком из-за введения против него санкций к таким обстоятельствам не относится.</a:t>
            </a:r>
            <a:endParaRPr lang="ru-RU" sz="2200" b="0" i="0" dirty="0">
              <a:effectLst/>
            </a:endParaRPr>
          </a:p>
        </p:txBody>
      </p:sp>
      <p:sp>
        <p:nvSpPr>
          <p:cNvPr id="4" name="Прямоугольник 3"/>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1 июля 2022 года </a:t>
            </a:r>
            <a:endParaRPr lang="ru-RU" sz="2200" dirty="0">
              <a:solidFill>
                <a:schemeClr val="bg1"/>
              </a:solidFill>
            </a:endParaRPr>
          </a:p>
        </p:txBody>
      </p:sp>
    </p:spTree>
    <p:extLst>
      <p:ext uri="{BB962C8B-B14F-4D97-AF65-F5344CB8AC3E}">
        <p14:creationId xmlns:p14="http://schemas.microsoft.com/office/powerpoint/2010/main" val="1125226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95400" y="838200"/>
            <a:ext cx="10134600" cy="4493538"/>
          </a:xfrm>
          <a:prstGeom prst="rect">
            <a:avLst/>
          </a:prstGeom>
        </p:spPr>
        <p:txBody>
          <a:bodyPr wrap="square">
            <a:spAutoFit/>
          </a:bodyPr>
          <a:lstStyle/>
          <a:p>
            <a:r>
              <a:rPr lang="ru-RU" sz="2200" b="1" dirty="0"/>
              <a:t>О</a:t>
            </a:r>
            <a:r>
              <a:rPr lang="ru-RU" sz="2200" b="1" dirty="0" smtClean="0"/>
              <a:t>птимизировали </a:t>
            </a:r>
            <a:r>
              <a:rPr lang="ru-RU" sz="2200" b="1" dirty="0"/>
              <a:t>строительные </a:t>
            </a:r>
            <a:r>
              <a:rPr lang="ru-RU" sz="2200" b="1" dirty="0" smtClean="0"/>
              <a:t>закупки «под ключ». </a:t>
            </a:r>
          </a:p>
          <a:p>
            <a:r>
              <a:rPr lang="ru-RU" sz="2200" dirty="0" smtClean="0"/>
              <a:t>Уточняются </a:t>
            </a:r>
            <a:r>
              <a:rPr lang="ru-RU" sz="2200" dirty="0"/>
              <a:t>требования к результатам работ по строительству, реконструкции объекта капитального строительства </a:t>
            </a:r>
            <a:br>
              <a:rPr lang="ru-RU" sz="2200" dirty="0"/>
            </a:br>
            <a:endParaRPr lang="ru-RU" sz="2200" i="1" dirty="0" smtClean="0">
              <a:solidFill>
                <a:srgbClr val="000000"/>
              </a:solidFill>
            </a:endParaRPr>
          </a:p>
          <a:p>
            <a:r>
              <a:rPr lang="ru-RU" sz="2200" i="1" dirty="0" smtClean="0"/>
              <a:t>Федеральный</a:t>
            </a:r>
            <a:r>
              <a:rPr lang="ru-RU" sz="2200" i="1" dirty="0"/>
              <a:t> закон от 16.04.2022 N </a:t>
            </a:r>
            <a:r>
              <a:rPr lang="ru-RU" sz="2200" i="1" dirty="0" smtClean="0"/>
              <a:t>104-ФЗ</a:t>
            </a:r>
          </a:p>
          <a:p>
            <a:endParaRPr lang="ru-RU" sz="2200" i="1" dirty="0"/>
          </a:p>
          <a:p>
            <a:r>
              <a:rPr lang="ru-RU" sz="2200" dirty="0"/>
              <a:t>Заказчики могут приобретать одновременно:</a:t>
            </a:r>
          </a:p>
          <a:p>
            <a:pPr marL="342900" indent="-342900">
              <a:buFontTx/>
              <a:buChar char="-"/>
            </a:pPr>
            <a:r>
              <a:rPr lang="ru-RU" sz="2200" dirty="0" smtClean="0"/>
              <a:t>работы </a:t>
            </a:r>
            <a:r>
              <a:rPr lang="ru-RU" sz="2200" dirty="0"/>
              <a:t>по подготовке проектной документации, выполнению инженерных изысканий, </a:t>
            </a:r>
            <a:endParaRPr lang="ru-RU" sz="2200" dirty="0" smtClean="0"/>
          </a:p>
          <a:p>
            <a:pPr marL="342900" indent="-342900">
              <a:buFontTx/>
              <a:buChar char="-"/>
            </a:pPr>
            <a:r>
              <a:rPr lang="ru-RU" sz="2200" dirty="0"/>
              <a:t>р</a:t>
            </a:r>
            <a:r>
              <a:rPr lang="ru-RU" sz="2200" dirty="0" smtClean="0"/>
              <a:t>аботы по строительству</a:t>
            </a:r>
            <a:r>
              <a:rPr lang="ru-RU" sz="2200" dirty="0"/>
              <a:t>, реконструкции или капремонту объекта капстроительства</a:t>
            </a:r>
            <a:r>
              <a:rPr lang="ru-RU" sz="2200" dirty="0" smtClean="0"/>
              <a:t>;</a:t>
            </a:r>
          </a:p>
          <a:p>
            <a:pPr marL="342900" indent="-342900">
              <a:buFontTx/>
              <a:buChar char="-"/>
            </a:pPr>
            <a:r>
              <a:rPr lang="ru-RU" sz="2200" dirty="0" smtClean="0"/>
              <a:t>оборудование</a:t>
            </a:r>
            <a:r>
              <a:rPr lang="ru-RU" sz="2200" dirty="0"/>
              <a:t>, если оно есть в проектной документации и обеспечивает эксплуатацию объекта.</a:t>
            </a:r>
            <a:endParaRPr lang="ru-RU" sz="2200" b="0" i="0" dirty="0">
              <a:effectLst/>
            </a:endParaRPr>
          </a:p>
        </p:txBody>
      </p:sp>
      <p:sp>
        <p:nvSpPr>
          <p:cNvPr id="4" name="Прямоугольник 3"/>
          <p:cNvSpPr/>
          <p:nvPr/>
        </p:nvSpPr>
        <p:spPr>
          <a:xfrm>
            <a:off x="5128116" y="6172200"/>
            <a:ext cx="7058022" cy="400110"/>
          </a:xfrm>
          <a:prstGeom prst="rect">
            <a:avLst/>
          </a:prstGeom>
        </p:spPr>
        <p:txBody>
          <a:bodyPr wrap="none">
            <a:spAutoFit/>
          </a:bodyPr>
          <a:lstStyle/>
          <a:p>
            <a:pPr algn="just"/>
            <a:r>
              <a:rPr lang="ru-RU" sz="2000" b="1" dirty="0" smtClean="0">
                <a:solidFill>
                  <a:srgbClr val="000000"/>
                </a:solidFill>
              </a:rPr>
              <a:t>В новой редакции части </a:t>
            </a:r>
            <a:r>
              <a:rPr lang="ru-RU" sz="2000" b="1" dirty="0">
                <a:solidFill>
                  <a:srgbClr val="000000"/>
                </a:solidFill>
              </a:rPr>
              <a:t>3, 4 и 5 статьи 3.1-3 Закона № 223-ФЗ</a:t>
            </a:r>
            <a:endParaRPr lang="ru-RU" sz="2000" b="1" i="0" dirty="0">
              <a:solidFill>
                <a:srgbClr val="000000"/>
              </a:solidFill>
              <a:effectLst/>
            </a:endParaRPr>
          </a:p>
        </p:txBody>
      </p:sp>
      <p:sp>
        <p:nvSpPr>
          <p:cNvPr id="5" name="Прямоугольник 4"/>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1 июля 2022 года </a:t>
            </a:r>
            <a:endParaRPr lang="ru-RU" sz="2200" dirty="0">
              <a:solidFill>
                <a:schemeClr val="bg1"/>
              </a:solidFill>
            </a:endParaRPr>
          </a:p>
        </p:txBody>
      </p:sp>
    </p:spTree>
    <p:extLst>
      <p:ext uri="{BB962C8B-B14F-4D97-AF65-F5344CB8AC3E}">
        <p14:creationId xmlns:p14="http://schemas.microsoft.com/office/powerpoint/2010/main" val="44031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14400" y="762000"/>
            <a:ext cx="10591800" cy="5170646"/>
          </a:xfrm>
          <a:prstGeom prst="rect">
            <a:avLst/>
          </a:prstGeom>
        </p:spPr>
        <p:txBody>
          <a:bodyPr wrap="square">
            <a:spAutoFit/>
          </a:bodyPr>
          <a:lstStyle/>
          <a:p>
            <a:pPr marL="342900" indent="-342900">
              <a:buFont typeface="Arial" panose="020B0604020202020204" pitchFamily="34" charset="0"/>
              <a:buChar char="•"/>
            </a:pPr>
            <a:r>
              <a:rPr lang="ru-RU" sz="2200" dirty="0" smtClean="0"/>
              <a:t>«</a:t>
            </a:r>
            <a:r>
              <a:rPr lang="ru-RU" sz="2200" dirty="0"/>
              <a:t>строительные работы + проектно-изыскательские работы» (предметом договора является одновременное выполнение работ по строительству, реконструкции, капитальному ремонту объекта капитального строительства и подготовке проектной документации и/или проведению инженерных изысканий</a:t>
            </a:r>
            <a:r>
              <a:rPr lang="ru-RU" sz="2200" dirty="0" smtClean="0"/>
              <a:t>);</a:t>
            </a:r>
          </a:p>
          <a:p>
            <a:pPr marL="342900" indent="-342900">
              <a:buFont typeface="Arial" panose="020B0604020202020204" pitchFamily="34" charset="0"/>
              <a:buChar char="•"/>
            </a:pPr>
            <a:endParaRPr lang="ru-RU" sz="2200" dirty="0" smtClean="0"/>
          </a:p>
          <a:p>
            <a:pPr marL="342900" indent="-342900">
              <a:buFont typeface="Arial" panose="020B0604020202020204" pitchFamily="34" charset="0"/>
              <a:buChar char="•"/>
            </a:pPr>
            <a:r>
              <a:rPr lang="ru-RU" sz="2200" dirty="0" smtClean="0"/>
              <a:t>«</a:t>
            </a:r>
            <a:r>
              <a:rPr lang="ru-RU" sz="2200" dirty="0"/>
              <a:t>строительные работы + проектно-изыскательские работы + поставка оборудования» (предметом договора является одновременное выполнение работ по строительству, реконструкции, капитальному ремонту объекта капитального строительства, подготовке проектной документации и/или проведению инженерных изысканий, и/или поставке оборудования, необходимого для эксплуатации объекта</a:t>
            </a:r>
            <a:r>
              <a:rPr lang="ru-RU" sz="2200" dirty="0" smtClean="0"/>
              <a:t>);</a:t>
            </a:r>
          </a:p>
          <a:p>
            <a:pPr marL="342900" indent="-342900">
              <a:buFont typeface="Arial" panose="020B0604020202020204" pitchFamily="34" charset="0"/>
              <a:buChar char="•"/>
            </a:pPr>
            <a:endParaRPr lang="ru-RU" sz="2200" dirty="0" smtClean="0"/>
          </a:p>
          <a:p>
            <a:pPr marL="342900" indent="-342900">
              <a:buFont typeface="Arial" panose="020B0604020202020204" pitchFamily="34" charset="0"/>
              <a:buChar char="•"/>
            </a:pPr>
            <a:r>
              <a:rPr lang="ru-RU" sz="2200" dirty="0" smtClean="0"/>
              <a:t>«</a:t>
            </a:r>
            <a:r>
              <a:rPr lang="ru-RU" sz="2200" dirty="0"/>
              <a:t>строительные работы + поставка оборудования» </a:t>
            </a:r>
            <a:r>
              <a:rPr lang="ru-RU" sz="2200" dirty="0" smtClean="0"/>
              <a:t>(по части </a:t>
            </a:r>
            <a:r>
              <a:rPr lang="ru-RU" sz="2200" dirty="0"/>
              <a:t>5 статьи 3.1-3 Закона № 223-ФЗ в предмет договора не включается проведение проектно-изыскательских работ).</a:t>
            </a:r>
          </a:p>
        </p:txBody>
      </p:sp>
      <p:sp>
        <p:nvSpPr>
          <p:cNvPr id="4" name="Прямоугольник 3"/>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1 июля 2022 года </a:t>
            </a:r>
            <a:endParaRPr lang="ru-RU" sz="2200" dirty="0">
              <a:solidFill>
                <a:schemeClr val="bg1"/>
              </a:solidFill>
            </a:endParaRPr>
          </a:p>
        </p:txBody>
      </p:sp>
    </p:spTree>
    <p:extLst>
      <p:ext uri="{BB962C8B-B14F-4D97-AF65-F5344CB8AC3E}">
        <p14:creationId xmlns:p14="http://schemas.microsoft.com/office/powerpoint/2010/main" val="3695965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5076" y="381000"/>
            <a:ext cx="10591800" cy="4401205"/>
          </a:xfrm>
          <a:prstGeom prst="rect">
            <a:avLst/>
          </a:prstGeom>
        </p:spPr>
        <p:txBody>
          <a:bodyPr wrap="square">
            <a:spAutoFit/>
          </a:bodyPr>
          <a:lstStyle/>
          <a:p>
            <a:r>
              <a:rPr lang="ru-RU" sz="2000" dirty="0" smtClean="0">
                <a:solidFill>
                  <a:srgbClr val="000000"/>
                </a:solidFill>
              </a:rPr>
              <a:t>Результатом </a:t>
            </a:r>
            <a:r>
              <a:rPr lang="ru-RU" sz="2000" dirty="0">
                <a:solidFill>
                  <a:srgbClr val="000000"/>
                </a:solidFill>
              </a:rPr>
              <a:t>работ по строительству, реконструкции объекта капитального строительства является построенный, реконструированный объект капитального строительства, в отношении которого получены так называемые «</a:t>
            </a:r>
            <a:r>
              <a:rPr lang="ru-RU" sz="2000" dirty="0" err="1">
                <a:solidFill>
                  <a:srgbClr val="000000"/>
                </a:solidFill>
              </a:rPr>
              <a:t>ЗоСы</a:t>
            </a:r>
            <a:r>
              <a:rPr lang="ru-RU" sz="2000" dirty="0" smtClean="0">
                <a:solidFill>
                  <a:srgbClr val="000000"/>
                </a:solidFill>
              </a:rPr>
              <a:t>».</a:t>
            </a:r>
          </a:p>
          <a:p>
            <a:endParaRPr lang="ru-RU" sz="2000" dirty="0" smtClean="0">
              <a:solidFill>
                <a:srgbClr val="000000"/>
              </a:solidFill>
            </a:endParaRPr>
          </a:p>
          <a:p>
            <a:r>
              <a:rPr lang="ru-RU" sz="2000" dirty="0" smtClean="0">
                <a:solidFill>
                  <a:srgbClr val="000000"/>
                </a:solidFill>
              </a:rPr>
              <a:t> </a:t>
            </a:r>
            <a:r>
              <a:rPr lang="ru-RU" sz="2000" dirty="0">
                <a:solidFill>
                  <a:srgbClr val="000000"/>
                </a:solidFill>
              </a:rPr>
              <a:t>«</a:t>
            </a:r>
            <a:r>
              <a:rPr lang="ru-RU" sz="2000" dirty="0" err="1">
                <a:solidFill>
                  <a:srgbClr val="000000"/>
                </a:solidFill>
              </a:rPr>
              <a:t>ЗоСы</a:t>
            </a:r>
            <a:r>
              <a:rPr lang="ru-RU" sz="2000" dirty="0">
                <a:solidFill>
                  <a:srgbClr val="000000"/>
                </a:solidFill>
              </a:rPr>
              <a:t>» </a:t>
            </a:r>
            <a:r>
              <a:rPr lang="ru-RU" sz="2000" dirty="0" smtClean="0">
                <a:solidFill>
                  <a:srgbClr val="000000"/>
                </a:solidFill>
              </a:rPr>
              <a:t> - заключение </a:t>
            </a:r>
            <a:r>
              <a:rPr lang="ru-RU" sz="2000" dirty="0">
                <a:solidFill>
                  <a:srgbClr val="000000"/>
                </a:solidFill>
              </a:rPr>
              <a:t>ФОИВ, ОИВ субъекта РФ, уполномоченных на осуществление государственного строительного надзора, о соответствии построенного, реконструированного объекта капитального строительства требованиям проектной документации и заключение ФОИВ, уполномоченного на осуществление федерального государственного экологического надзора</a:t>
            </a:r>
            <a:r>
              <a:rPr lang="ru-RU" sz="2000" dirty="0" smtClean="0">
                <a:solidFill>
                  <a:srgbClr val="000000"/>
                </a:solidFill>
              </a:rPr>
              <a:t>).</a:t>
            </a:r>
          </a:p>
          <a:p>
            <a:endParaRPr lang="ru-RU" sz="2000" dirty="0">
              <a:solidFill>
                <a:srgbClr val="000000"/>
              </a:solidFill>
            </a:endParaRPr>
          </a:p>
          <a:p>
            <a:r>
              <a:rPr lang="ru-RU" sz="2000" dirty="0"/>
              <a:t>П</a:t>
            </a:r>
            <a:r>
              <a:rPr lang="ru-RU" sz="2000" dirty="0" smtClean="0"/>
              <a:t>одрядчик выполнил </a:t>
            </a:r>
            <a:r>
              <a:rPr lang="ru-RU" sz="2000" dirty="0"/>
              <a:t>свои обязательства по постройке, реконструкции объекта капитального строительства: не с момента его ввода в эксплуатацию заказчиком, </a:t>
            </a:r>
            <a:r>
              <a:rPr lang="ru-RU" sz="2000" dirty="0">
                <a:solidFill>
                  <a:srgbClr val="7030A0"/>
                </a:solidFill>
              </a:rPr>
              <a:t>а с момента получения заключения уполномоченного органа о соответствии построенного, реконструированного объекта требованиям проектной документации.</a:t>
            </a:r>
          </a:p>
        </p:txBody>
      </p:sp>
      <p:sp>
        <p:nvSpPr>
          <p:cNvPr id="3" name="Прямоугольник 2"/>
          <p:cNvSpPr/>
          <p:nvPr/>
        </p:nvSpPr>
        <p:spPr>
          <a:xfrm>
            <a:off x="1055076" y="4876800"/>
            <a:ext cx="10832123" cy="1754326"/>
          </a:xfrm>
          <a:prstGeom prst="rect">
            <a:avLst/>
          </a:prstGeom>
          <a:ln>
            <a:solidFill>
              <a:srgbClr val="FF0000"/>
            </a:solidFill>
          </a:ln>
        </p:spPr>
        <p:txBody>
          <a:bodyPr wrap="square">
            <a:spAutoFit/>
          </a:bodyPr>
          <a:lstStyle/>
          <a:p>
            <a:r>
              <a:rPr lang="ru-RU" dirty="0">
                <a:solidFill>
                  <a:srgbClr val="1C1C21"/>
                </a:solidFill>
                <a:latin typeface="Roboto"/>
              </a:rPr>
              <a:t>Результат выполненных работ предполагает наличие:</a:t>
            </a:r>
          </a:p>
          <a:p>
            <a:pPr>
              <a:buFont typeface="Arial" panose="020B0604020202020204" pitchFamily="34" charset="0"/>
              <a:buChar char="•"/>
            </a:pPr>
            <a:r>
              <a:rPr lang="ru-RU" dirty="0">
                <a:solidFill>
                  <a:srgbClr val="1C1C21"/>
                </a:solidFill>
                <a:latin typeface="Roboto"/>
              </a:rPr>
              <a:t>заключение уполномоченных органов строительного надзора о соответствии объекта требованиям проектной документации;</a:t>
            </a:r>
          </a:p>
          <a:p>
            <a:pPr>
              <a:buFont typeface="Arial" panose="020B0604020202020204" pitchFamily="34" charset="0"/>
              <a:buChar char="•"/>
            </a:pPr>
            <a:r>
              <a:rPr lang="ru-RU" dirty="0">
                <a:solidFill>
                  <a:srgbClr val="1C1C21"/>
                </a:solidFill>
                <a:latin typeface="Roboto"/>
              </a:rPr>
              <a:t>заключение федерального органа исполнительной власти, уполномоченного на осуществление федерального государственного экологического надзора, в случаях, предусмотренных частью 5 статьи 54 </a:t>
            </a:r>
            <a:r>
              <a:rPr lang="ru-RU" dirty="0" err="1" smtClean="0">
                <a:solidFill>
                  <a:srgbClr val="1C1C21"/>
                </a:solidFill>
                <a:latin typeface="Roboto"/>
              </a:rPr>
              <a:t>ГрК</a:t>
            </a:r>
            <a:r>
              <a:rPr lang="ru-RU" dirty="0" smtClean="0">
                <a:solidFill>
                  <a:srgbClr val="1C1C21"/>
                </a:solidFill>
                <a:latin typeface="Roboto"/>
              </a:rPr>
              <a:t> РФ.</a:t>
            </a:r>
            <a:endParaRPr lang="ru-RU" dirty="0"/>
          </a:p>
        </p:txBody>
      </p:sp>
      <p:sp>
        <p:nvSpPr>
          <p:cNvPr id="4" name="Прямоугольник 3"/>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1 июля 2022 года </a:t>
            </a:r>
            <a:endParaRPr lang="ru-RU" sz="2200" dirty="0">
              <a:solidFill>
                <a:schemeClr val="bg1"/>
              </a:solidFill>
            </a:endParaRPr>
          </a:p>
        </p:txBody>
      </p:sp>
    </p:spTree>
    <p:extLst>
      <p:ext uri="{BB962C8B-B14F-4D97-AF65-F5344CB8AC3E}">
        <p14:creationId xmlns:p14="http://schemas.microsoft.com/office/powerpoint/2010/main" val="1320302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extLst>
          </p:cNvPr>
          <p:cNvSpPr>
            <a:spLocks noChangeArrowheads="1"/>
          </p:cNvSpPr>
          <p:nvPr/>
        </p:nvSpPr>
        <p:spPr bwMode="auto">
          <a:xfrm>
            <a:off x="2936876" y="4779964"/>
            <a:ext cx="296863" cy="1455737"/>
          </a:xfrm>
          <a:custGeom>
            <a:avLst/>
            <a:gdLst>
              <a:gd name="T0" fmla="*/ 500062 w 500062"/>
              <a:gd name="T1" fmla="*/ 963616 h 1920875"/>
              <a:gd name="T2" fmla="*/ 250031 w 500062"/>
              <a:gd name="T3" fmla="*/ 1927231 h 1920875"/>
              <a:gd name="T4" fmla="*/ 0 w 500062"/>
              <a:gd name="T5" fmla="*/ 963616 h 1920875"/>
              <a:gd name="T6" fmla="*/ 250031 w 500062"/>
              <a:gd name="T7" fmla="*/ 0 h 1920875"/>
              <a:gd name="T8" fmla="*/ 0 60000 65536"/>
              <a:gd name="T9" fmla="*/ 0 60000 65536"/>
              <a:gd name="T10" fmla="*/ 0 60000 65536"/>
              <a:gd name="T11" fmla="*/ 0 60000 65536"/>
              <a:gd name="T12" fmla="*/ 0 w 500062"/>
              <a:gd name="T13" fmla="*/ 0 h 1920875"/>
              <a:gd name="T14" fmla="*/ 500062 w 500062"/>
              <a:gd name="T15" fmla="*/ 1920875 h 1920875"/>
            </a:gdLst>
            <a:ahLst/>
            <a:cxnLst>
              <a:cxn ang="T8">
                <a:pos x="T0" y="T1"/>
              </a:cxn>
              <a:cxn ang="T9">
                <a:pos x="T2" y="T3"/>
              </a:cxn>
              <a:cxn ang="T10">
                <a:pos x="T4" y="T5"/>
              </a:cxn>
              <a:cxn ang="T11">
                <a:pos x="T6" y="T7"/>
              </a:cxn>
            </a:cxnLst>
            <a:rect l="T12" t="T13" r="T14" b="T15"/>
            <a:pathLst>
              <a:path w="500062" h="1920875">
                <a:moveTo>
                  <a:pt x="0" y="0"/>
                </a:moveTo>
                <a:lnTo>
                  <a:pt x="1389" y="0"/>
                </a:lnTo>
                <a:lnTo>
                  <a:pt x="1389" y="5851"/>
                </a:lnTo>
                <a:lnTo>
                  <a:pt x="0" y="5851"/>
                </a:lnTo>
                <a:lnTo>
                  <a:pt x="0" y="0"/>
                </a:lnTo>
                <a:close/>
              </a:path>
            </a:pathLst>
          </a:custGeom>
          <a:solidFill>
            <a:schemeClr val="bg1">
              <a:lumMod val="65000"/>
            </a:schemeClr>
          </a:solidFill>
          <a:ln>
            <a:noFill/>
          </a:ln>
          <a:effec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99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Bef>
                <a:spcPct val="0"/>
              </a:spcBef>
              <a:buClrTx/>
              <a:buFontTx/>
              <a:buNone/>
              <a:defRPr/>
            </a:pPr>
            <a:endParaRPr lang="ru-RU" altLang="ru-RU" sz="9000" dirty="0">
              <a:solidFill>
                <a:schemeClr val="tx1"/>
              </a:solidFill>
              <a:latin typeface="Times New Roman" panose="02020603050405020304" pitchFamily="18" charset="0"/>
            </a:endParaRPr>
          </a:p>
        </p:txBody>
      </p:sp>
      <p:sp>
        <p:nvSpPr>
          <p:cNvPr id="10" name="Объект 5">
            <a:extLst>
              <a:ext uri="{FF2B5EF4-FFF2-40B4-BE49-F238E27FC236}"/>
            </a:extLst>
          </p:cNvPr>
          <p:cNvSpPr txBox="1">
            <a:spLocks/>
          </p:cNvSpPr>
          <p:nvPr/>
        </p:nvSpPr>
        <p:spPr>
          <a:xfrm>
            <a:off x="843742" y="718449"/>
            <a:ext cx="10495204" cy="1579273"/>
          </a:xfrm>
          <a:prstGeom prst="rect">
            <a:avLst/>
          </a:prstGeom>
          <a:ln>
            <a:solidFill>
              <a:schemeClr val="accent1"/>
            </a:solidFill>
          </a:ln>
        </p:spPr>
        <p:txBody>
          <a:bodyPr>
            <a:no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2600" b="1" kern="1200">
                <a:solidFill>
                  <a:srgbClr val="000066"/>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j-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j-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j-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spcBef>
                <a:spcPts val="0"/>
              </a:spcBef>
              <a:buClr>
                <a:schemeClr val="accent3">
                  <a:lumMod val="75000"/>
                </a:schemeClr>
              </a:buClr>
              <a:defRPr/>
            </a:pPr>
            <a:r>
              <a:rPr lang="ru-RU" altLang="ru-RU" sz="2200" dirty="0">
                <a:solidFill>
                  <a:srgbClr val="3333CC"/>
                </a:solidFill>
                <a:effectLst/>
                <a:ea typeface="Microsoft YaHei"/>
              </a:rPr>
              <a:t>Не нужно быть членом </a:t>
            </a:r>
            <a:r>
              <a:rPr lang="ru-RU" altLang="ru-RU" sz="2200" dirty="0" smtClean="0">
                <a:solidFill>
                  <a:srgbClr val="3333CC"/>
                </a:solidFill>
                <a:effectLst/>
                <a:ea typeface="Microsoft YaHei"/>
              </a:rPr>
              <a:t>СРО</a:t>
            </a:r>
          </a:p>
          <a:p>
            <a:pPr algn="just" eaLnBrk="1" hangingPunct="1">
              <a:spcBef>
                <a:spcPts val="0"/>
              </a:spcBef>
              <a:buClr>
                <a:schemeClr val="accent3">
                  <a:lumMod val="75000"/>
                </a:schemeClr>
              </a:buClr>
              <a:defRPr/>
            </a:pPr>
            <a:endParaRPr lang="ru-RU" altLang="ru-RU" sz="2200" dirty="0">
              <a:solidFill>
                <a:srgbClr val="FF0000"/>
              </a:solidFill>
              <a:effectLst/>
            </a:endParaRPr>
          </a:p>
          <a:p>
            <a:pPr algn="just" eaLnBrk="1" hangingPunct="1">
              <a:spcBef>
                <a:spcPts val="0"/>
              </a:spcBef>
              <a:buClr>
                <a:schemeClr val="accent3">
                  <a:lumMod val="75000"/>
                </a:schemeClr>
              </a:buClr>
              <a:buFontTx/>
              <a:buChar char="-"/>
              <a:defRPr/>
            </a:pPr>
            <a:r>
              <a:rPr lang="ru-RU" altLang="ru-RU" sz="2200" dirty="0" smtClean="0">
                <a:solidFill>
                  <a:schemeClr val="tx1"/>
                </a:solidFill>
                <a:effectLst/>
                <a:cs typeface="Times New Roman" panose="02020603050405020304" pitchFamily="18" charset="0"/>
              </a:rPr>
              <a:t>если </a:t>
            </a:r>
            <a:r>
              <a:rPr lang="ru-RU" altLang="ru-RU" sz="2200" dirty="0">
                <a:solidFill>
                  <a:schemeClr val="tx1"/>
                </a:solidFill>
                <a:effectLst/>
                <a:cs typeface="Times New Roman" panose="02020603050405020304" pitchFamily="18" charset="0"/>
              </a:rPr>
              <a:t>цена договора строительного подряда не превышает  </a:t>
            </a:r>
            <a:r>
              <a:rPr lang="ru-RU" altLang="ru-RU" sz="2200" dirty="0">
                <a:solidFill>
                  <a:srgbClr val="C00000"/>
                </a:solidFill>
                <a:effectLst/>
                <a:cs typeface="Times New Roman" panose="02020603050405020304" pitchFamily="18" charset="0"/>
              </a:rPr>
              <a:t>10 млн рублей</a:t>
            </a:r>
            <a:r>
              <a:rPr lang="ru-RU" altLang="ru-RU" sz="2200" dirty="0">
                <a:solidFill>
                  <a:schemeClr val="tx1"/>
                </a:solidFill>
                <a:effectLst/>
                <a:cs typeface="Times New Roman" panose="02020603050405020304" pitchFamily="18" charset="0"/>
              </a:rPr>
              <a:t> </a:t>
            </a:r>
            <a:endParaRPr lang="ru-RU" altLang="ru-RU" sz="2200" dirty="0" smtClean="0">
              <a:solidFill>
                <a:schemeClr val="tx1"/>
              </a:solidFill>
              <a:effectLst/>
              <a:cs typeface="Times New Roman" panose="02020603050405020304" pitchFamily="18" charset="0"/>
            </a:endParaRPr>
          </a:p>
          <a:p>
            <a:pPr marL="0" indent="0" algn="just" eaLnBrk="1" hangingPunct="1">
              <a:spcBef>
                <a:spcPts val="0"/>
              </a:spcBef>
              <a:buClr>
                <a:schemeClr val="accent3">
                  <a:lumMod val="75000"/>
                </a:schemeClr>
              </a:buClr>
              <a:defRPr/>
            </a:pPr>
            <a:r>
              <a:rPr lang="ru-RU" altLang="ru-RU" sz="2200" dirty="0" smtClean="0">
                <a:solidFill>
                  <a:schemeClr val="tx1"/>
                </a:solidFill>
                <a:effectLst/>
                <a:cs typeface="Times New Roman" panose="02020603050405020304" pitchFamily="18" charset="0"/>
              </a:rPr>
              <a:t>(</a:t>
            </a:r>
            <a:r>
              <a:rPr lang="ru-RU" altLang="ru-RU" sz="2200" dirty="0">
                <a:solidFill>
                  <a:schemeClr val="tx1"/>
                </a:solidFill>
                <a:effectLst/>
                <a:cs typeface="Times New Roman" panose="02020603050405020304" pitchFamily="18" charset="0"/>
              </a:rPr>
              <a:t>см.  ч. 2.1 ст. 52 </a:t>
            </a:r>
            <a:r>
              <a:rPr lang="ru-RU" altLang="ru-RU" sz="2200" dirty="0" err="1">
                <a:solidFill>
                  <a:schemeClr val="tx1"/>
                </a:solidFill>
                <a:effectLst/>
                <a:cs typeface="Times New Roman" panose="02020603050405020304" pitchFamily="18" charset="0"/>
              </a:rPr>
              <a:t>ГрК</a:t>
            </a:r>
            <a:r>
              <a:rPr lang="ru-RU" altLang="ru-RU" sz="2200" dirty="0">
                <a:solidFill>
                  <a:schemeClr val="tx1"/>
                </a:solidFill>
                <a:effectLst/>
                <a:cs typeface="Times New Roman" panose="02020603050405020304" pitchFamily="18" charset="0"/>
              </a:rPr>
              <a:t> РФ).</a:t>
            </a:r>
          </a:p>
          <a:p>
            <a:pPr algn="just" eaLnBrk="1" hangingPunct="1">
              <a:spcBef>
                <a:spcPts val="0"/>
              </a:spcBef>
              <a:buClr>
                <a:schemeClr val="accent3">
                  <a:lumMod val="75000"/>
                </a:schemeClr>
              </a:buClr>
              <a:defRPr/>
            </a:pPr>
            <a:endParaRPr lang="ru-RU" altLang="ru-RU" sz="2200" dirty="0">
              <a:solidFill>
                <a:schemeClr val="tx1"/>
              </a:solidFill>
              <a:effectLst/>
              <a:cs typeface="Times New Roman" panose="02020603050405020304" pitchFamily="18" charset="0"/>
            </a:endParaRPr>
          </a:p>
        </p:txBody>
      </p:sp>
      <p:sp>
        <p:nvSpPr>
          <p:cNvPr id="12" name="Прямоугольник 11"/>
          <p:cNvSpPr/>
          <p:nvPr/>
        </p:nvSpPr>
        <p:spPr>
          <a:xfrm>
            <a:off x="1022079" y="2508950"/>
            <a:ext cx="10636521" cy="3170099"/>
          </a:xfrm>
          <a:prstGeom prst="rect">
            <a:avLst/>
          </a:prstGeom>
        </p:spPr>
        <p:txBody>
          <a:bodyPr wrap="square">
            <a:spAutoFit/>
          </a:bodyPr>
          <a:lstStyle/>
          <a:p>
            <a:pPr algn="just" eaLnBrk="1" hangingPunct="1">
              <a:buClr>
                <a:schemeClr val="accent3">
                  <a:lumMod val="75000"/>
                </a:schemeClr>
              </a:buClr>
              <a:defRPr/>
            </a:pPr>
            <a:r>
              <a:rPr lang="ru-RU" altLang="ru-RU" sz="2000" dirty="0">
                <a:cs typeface="Arial" panose="020B0604020202020204" pitchFamily="34" charset="0"/>
              </a:rPr>
              <a:t>Это изменение не касается:</a:t>
            </a:r>
          </a:p>
          <a:p>
            <a:pPr algn="just" eaLnBrk="1" hangingPunct="1">
              <a:buClr>
                <a:schemeClr val="accent3">
                  <a:lumMod val="75000"/>
                </a:schemeClr>
              </a:buClr>
              <a:defRPr/>
            </a:pPr>
            <a:endParaRPr lang="ru-RU" altLang="ru-RU" sz="2000" dirty="0">
              <a:cs typeface="Arial" panose="020B0604020202020204" pitchFamily="34" charset="0"/>
            </a:endParaRPr>
          </a:p>
          <a:p>
            <a:pPr algn="just" eaLnBrk="1" hangingPunct="1">
              <a:buClr>
                <a:schemeClr val="accent3">
                  <a:lumMod val="75000"/>
                </a:schemeClr>
              </a:buClr>
              <a:defRPr/>
            </a:pPr>
            <a:r>
              <a:rPr lang="ru-RU" altLang="ru-RU" sz="2000" dirty="0">
                <a:solidFill>
                  <a:schemeClr val="accent2"/>
                </a:solidFill>
                <a:cs typeface="Arial" panose="020B0604020202020204" pitchFamily="34" charset="0"/>
              </a:rPr>
              <a:t>1) </a:t>
            </a:r>
            <a:r>
              <a:rPr lang="ru-RU" altLang="ru-RU" sz="2000" dirty="0">
                <a:cs typeface="Arial" panose="020B0604020202020204" pitchFamily="34" charset="0"/>
              </a:rPr>
              <a:t>проектно-изыскательских работ (в них членство СРО нужно всегда независимо от </a:t>
            </a:r>
            <a:r>
              <a:rPr lang="ru-RU" altLang="ru-RU" sz="2000" dirty="0" smtClean="0">
                <a:cs typeface="Arial" panose="020B0604020202020204" pitchFamily="34" charset="0"/>
              </a:rPr>
              <a:t>НМЦК </a:t>
            </a:r>
            <a:r>
              <a:rPr lang="ru-RU" altLang="ru-RU" sz="2000" dirty="0">
                <a:solidFill>
                  <a:srgbClr val="002060"/>
                </a:solidFill>
                <a:effectLst>
                  <a:outerShdw blurRad="38100" dist="38100" dir="2700000" algn="tl">
                    <a:srgbClr val="000000">
                      <a:alpha val="43137"/>
                    </a:srgbClr>
                  </a:outerShdw>
                </a:effectLst>
                <a:cs typeface="Arial" panose="020B0604020202020204" pitchFamily="34" charset="0"/>
              </a:rPr>
              <a:t>(см. ч. 2 ст. 47, ч. 4 ст. 48  </a:t>
            </a:r>
            <a:r>
              <a:rPr lang="ru-RU" altLang="ru-RU" sz="2000" dirty="0" err="1">
                <a:solidFill>
                  <a:srgbClr val="002060"/>
                </a:solidFill>
                <a:effectLst>
                  <a:outerShdw blurRad="38100" dist="38100" dir="2700000" algn="tl">
                    <a:srgbClr val="000000">
                      <a:alpha val="43137"/>
                    </a:srgbClr>
                  </a:outerShdw>
                </a:effectLst>
                <a:cs typeface="Arial" panose="020B0604020202020204" pitchFamily="34" charset="0"/>
              </a:rPr>
              <a:t>ГрК</a:t>
            </a:r>
            <a:r>
              <a:rPr lang="ru-RU" altLang="ru-RU" sz="2000" dirty="0">
                <a:solidFill>
                  <a:srgbClr val="002060"/>
                </a:solidFill>
                <a:effectLst>
                  <a:outerShdw blurRad="38100" dist="38100" dir="2700000" algn="tl">
                    <a:srgbClr val="000000">
                      <a:alpha val="43137"/>
                    </a:srgbClr>
                  </a:outerShdw>
                </a:effectLst>
                <a:cs typeface="Arial" panose="020B0604020202020204" pitchFamily="34" charset="0"/>
              </a:rPr>
              <a:t> РФ);</a:t>
            </a:r>
          </a:p>
          <a:p>
            <a:pPr algn="just" eaLnBrk="1" hangingPunct="1">
              <a:buClr>
                <a:schemeClr val="accent3">
                  <a:lumMod val="75000"/>
                </a:schemeClr>
              </a:buClr>
              <a:defRPr/>
            </a:pPr>
            <a:endParaRPr lang="ru-RU" altLang="ru-RU" sz="2000" dirty="0">
              <a:effectLst>
                <a:outerShdw blurRad="38100" dist="38100" dir="2700000" algn="tl">
                  <a:srgbClr val="000000">
                    <a:alpha val="43137"/>
                  </a:srgbClr>
                </a:outerShdw>
              </a:effectLst>
              <a:cs typeface="Arial" panose="020B0604020202020204" pitchFamily="34" charset="0"/>
            </a:endParaRPr>
          </a:p>
          <a:p>
            <a:pPr algn="just" eaLnBrk="1" hangingPunct="1">
              <a:buClr>
                <a:schemeClr val="accent3">
                  <a:lumMod val="75000"/>
                </a:schemeClr>
              </a:buClr>
              <a:defRPr/>
            </a:pPr>
            <a:r>
              <a:rPr lang="ru-RU" altLang="ru-RU" sz="2000" dirty="0">
                <a:solidFill>
                  <a:schemeClr val="accent2"/>
                </a:solidFill>
                <a:cs typeface="Arial" panose="020B0604020202020204" pitchFamily="34" charset="0"/>
              </a:rPr>
              <a:t>2) </a:t>
            </a:r>
            <a:r>
              <a:rPr lang="ru-RU" altLang="ru-RU" sz="2000" dirty="0">
                <a:cs typeface="Arial" panose="020B0604020202020204" pitchFamily="34" charset="0"/>
              </a:rPr>
              <a:t>выполнения работ по сносу ОКС при цене свыше 1 млн. руб. </a:t>
            </a:r>
            <a:r>
              <a:rPr lang="ru-RU" altLang="ru-RU" sz="2000" dirty="0">
                <a:solidFill>
                  <a:srgbClr val="002060"/>
                </a:solidFill>
                <a:effectLst>
                  <a:outerShdw blurRad="38100" dist="38100" dir="2700000" algn="tl">
                    <a:srgbClr val="000000">
                      <a:alpha val="43137"/>
                    </a:srgbClr>
                  </a:outerShdw>
                </a:effectLst>
                <a:cs typeface="Arial" panose="020B0604020202020204" pitchFamily="34" charset="0"/>
              </a:rPr>
              <a:t>(см.  ч.  5 ст. 55.31 </a:t>
            </a:r>
            <a:r>
              <a:rPr lang="ru-RU" altLang="ru-RU" sz="2000" dirty="0" err="1">
                <a:solidFill>
                  <a:srgbClr val="002060"/>
                </a:solidFill>
                <a:effectLst>
                  <a:outerShdw blurRad="38100" dist="38100" dir="2700000" algn="tl">
                    <a:srgbClr val="000000">
                      <a:alpha val="43137"/>
                    </a:srgbClr>
                  </a:outerShdw>
                </a:effectLst>
                <a:cs typeface="Arial" panose="020B0604020202020204" pitchFamily="34" charset="0"/>
              </a:rPr>
              <a:t>ГрК</a:t>
            </a:r>
            <a:r>
              <a:rPr lang="ru-RU" altLang="ru-RU" sz="2000" dirty="0">
                <a:solidFill>
                  <a:srgbClr val="002060"/>
                </a:solidFill>
                <a:effectLst>
                  <a:outerShdw blurRad="38100" dist="38100" dir="2700000" algn="tl">
                    <a:srgbClr val="000000">
                      <a:alpha val="43137"/>
                    </a:srgbClr>
                  </a:outerShdw>
                </a:effectLst>
                <a:cs typeface="Arial" panose="020B0604020202020204" pitchFamily="34" charset="0"/>
              </a:rPr>
              <a:t> РФ);</a:t>
            </a:r>
          </a:p>
          <a:p>
            <a:pPr algn="just" eaLnBrk="1" hangingPunct="1">
              <a:buClr>
                <a:schemeClr val="accent3">
                  <a:lumMod val="75000"/>
                </a:schemeClr>
              </a:buClr>
              <a:defRPr/>
            </a:pPr>
            <a:endParaRPr lang="ru-RU" altLang="ru-RU" sz="2000" dirty="0">
              <a:cs typeface="Arial" panose="020B0604020202020204" pitchFamily="34" charset="0"/>
            </a:endParaRPr>
          </a:p>
          <a:p>
            <a:pPr algn="just" eaLnBrk="1" hangingPunct="1">
              <a:buClr>
                <a:schemeClr val="accent3">
                  <a:lumMod val="75000"/>
                </a:schemeClr>
              </a:buClr>
              <a:defRPr/>
            </a:pPr>
            <a:r>
              <a:rPr lang="ru-RU" altLang="ru-RU" sz="2000" dirty="0">
                <a:solidFill>
                  <a:schemeClr val="accent2"/>
                </a:solidFill>
                <a:cs typeface="Arial" panose="020B0604020202020204" pitchFamily="34" charset="0"/>
              </a:rPr>
              <a:t>3) </a:t>
            </a:r>
            <a:r>
              <a:rPr lang="ru-RU" altLang="ru-RU" sz="2000" dirty="0">
                <a:cs typeface="Arial" panose="020B0604020202020204" pitchFamily="34" charset="0"/>
              </a:rPr>
              <a:t>выполнение функций технического заказчика, включая </a:t>
            </a:r>
            <a:r>
              <a:rPr lang="ru-RU" altLang="ru-RU" sz="2000" dirty="0">
                <a:solidFill>
                  <a:srgbClr val="C00000"/>
                </a:solidFill>
                <a:cs typeface="Arial" panose="020B0604020202020204" pitchFamily="34" charset="0"/>
              </a:rPr>
              <a:t>строительный контроль </a:t>
            </a:r>
            <a:endParaRPr lang="ru-RU" altLang="ru-RU" sz="2000" dirty="0">
              <a:solidFill>
                <a:srgbClr val="002060"/>
              </a:solidFill>
              <a:effectLst>
                <a:outerShdw blurRad="38100" dist="38100" dir="2700000" algn="tl">
                  <a:srgbClr val="000000">
                    <a:alpha val="43137"/>
                  </a:srgbClr>
                </a:outerShdw>
              </a:effectLst>
              <a:cs typeface="Arial" panose="020B0604020202020204" pitchFamily="34" charset="0"/>
            </a:endParaRPr>
          </a:p>
          <a:p>
            <a:pPr algn="just" eaLnBrk="1" hangingPunct="1">
              <a:buClr>
                <a:schemeClr val="accent3">
                  <a:lumMod val="75000"/>
                </a:schemeClr>
              </a:buClr>
              <a:defRPr/>
            </a:pPr>
            <a:endParaRPr lang="ru-RU" altLang="ru-RU" sz="2000" dirty="0">
              <a:cs typeface="Arial" panose="020B0604020202020204" pitchFamily="34" charset="0"/>
            </a:endParaRPr>
          </a:p>
          <a:p>
            <a:pPr algn="just" eaLnBrk="1" hangingPunct="1">
              <a:buClr>
                <a:schemeClr val="accent3">
                  <a:lumMod val="75000"/>
                </a:schemeClr>
              </a:buClr>
              <a:defRPr/>
            </a:pPr>
            <a:endParaRPr lang="ru-RU" altLang="ru-RU" sz="2000" dirty="0">
              <a:cs typeface="Arial" panose="020B0604020202020204" pitchFamily="34" charset="0"/>
            </a:endParaRPr>
          </a:p>
        </p:txBody>
      </p:sp>
      <p:sp>
        <p:nvSpPr>
          <p:cNvPr id="36874" name="Номер слайда 3"/>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a:fld id="{615D727B-D799-4117-881E-7110DB512EF7}" type="slidenum">
              <a:rPr lang="ru-RU" altLang="ru-RU" sz="900">
                <a:solidFill>
                  <a:srgbClr val="000000"/>
                </a:solidFill>
              </a:rPr>
              <a:pPr algn="r"/>
              <a:t>49</a:t>
            </a:fld>
            <a:endParaRPr lang="ru-RU" altLang="ru-RU" sz="900">
              <a:solidFill>
                <a:srgbClr val="000000"/>
              </a:solidFill>
            </a:endParaRPr>
          </a:p>
        </p:txBody>
      </p:sp>
      <p:sp>
        <p:nvSpPr>
          <p:cNvPr id="7" name="Прямоугольник 6"/>
          <p:cNvSpPr/>
          <p:nvPr/>
        </p:nvSpPr>
        <p:spPr>
          <a:xfrm>
            <a:off x="9796729" y="-32084"/>
            <a:ext cx="2395271" cy="430887"/>
          </a:xfrm>
          <a:prstGeom prst="rect">
            <a:avLst/>
          </a:prstGeom>
          <a:solidFill>
            <a:srgbClr val="00B0F0"/>
          </a:solidFill>
        </p:spPr>
        <p:txBody>
          <a:bodyPr wrap="none">
            <a:spAutoFit/>
          </a:bodyPr>
          <a:lstStyle/>
          <a:p>
            <a:r>
              <a:rPr lang="ru-RU" sz="2200" b="1" dirty="0">
                <a:solidFill>
                  <a:schemeClr val="bg1"/>
                </a:solidFill>
              </a:rPr>
              <a:t>С 1 </a:t>
            </a:r>
            <a:r>
              <a:rPr lang="ru-RU" sz="2200" b="1" dirty="0" smtClean="0">
                <a:solidFill>
                  <a:schemeClr val="bg1"/>
                </a:solidFill>
              </a:rPr>
              <a:t>мая 2022 </a:t>
            </a:r>
            <a:r>
              <a:rPr lang="ru-RU" sz="2200" b="1" dirty="0">
                <a:solidFill>
                  <a:schemeClr val="bg1"/>
                </a:solidFill>
              </a:rPr>
              <a:t>года </a:t>
            </a:r>
            <a:endParaRPr lang="ru-RU" sz="2200" dirty="0">
              <a:solidFill>
                <a:schemeClr val="bg1"/>
              </a:solidFill>
            </a:endParaRPr>
          </a:p>
        </p:txBody>
      </p:sp>
    </p:spTree>
    <p:extLst>
      <p:ext uri="{BB962C8B-B14F-4D97-AF65-F5344CB8AC3E}">
        <p14:creationId xmlns:p14="http://schemas.microsoft.com/office/powerpoint/2010/main" val="2001923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381000"/>
            <a:ext cx="10668000" cy="5940088"/>
          </a:xfrm>
          <a:prstGeom prst="rect">
            <a:avLst/>
          </a:prstGeom>
        </p:spPr>
        <p:txBody>
          <a:bodyPr wrap="square">
            <a:spAutoFit/>
          </a:bodyPr>
          <a:lstStyle/>
          <a:p>
            <a:r>
              <a:rPr lang="ru-RU" sz="2000" b="1" dirty="0" smtClean="0">
                <a:solidFill>
                  <a:srgbClr val="000000"/>
                </a:solidFill>
              </a:rPr>
              <a:t>Сроки относят к условиям договора или фактической оплате?</a:t>
            </a:r>
          </a:p>
          <a:p>
            <a:endParaRPr lang="ru-RU" sz="2000" b="1" dirty="0">
              <a:solidFill>
                <a:srgbClr val="000000"/>
              </a:solidFill>
            </a:endParaRPr>
          </a:p>
          <a:p>
            <a:pPr algn="ctr"/>
            <a:r>
              <a:rPr lang="ru-RU" sz="2000" dirty="0" smtClean="0">
                <a:solidFill>
                  <a:srgbClr val="7030A0"/>
                </a:solidFill>
              </a:rPr>
              <a:t>Рекомендую соблюдать сроки по фактической оплате!!!</a:t>
            </a:r>
          </a:p>
          <a:p>
            <a:endParaRPr lang="ru-RU" sz="2000" b="1" dirty="0"/>
          </a:p>
          <a:p>
            <a:r>
              <a:rPr lang="ru-RU" sz="2000" i="1" dirty="0"/>
              <a:t>Постановление Новосибирского УФАС от 26.03.2021 г. № </a:t>
            </a:r>
            <a:r>
              <a:rPr lang="ru-RU" sz="2000" i="1" dirty="0" smtClean="0"/>
              <a:t>054/04/7.32.3-410/2021</a:t>
            </a:r>
          </a:p>
          <a:p>
            <a:endParaRPr lang="ru-RU" sz="2000" dirty="0" smtClean="0"/>
          </a:p>
          <a:p>
            <a:r>
              <a:rPr lang="ru-RU" sz="2000" dirty="0"/>
              <a:t>Учреждение по указанным выше договора (мелкие договоры), заключенным с субъектами МСП</a:t>
            </a:r>
            <a:r>
              <a:rPr lang="ru-RU" sz="2000" i="1" dirty="0">
                <a:solidFill>
                  <a:srgbClr val="7030A0"/>
                </a:solidFill>
              </a:rPr>
              <a:t>, не произвело оплату поставленных товаров в течение 15 рабочих дней с даты приемки поставленного товара – 30 000 руб</a:t>
            </a:r>
            <a:r>
              <a:rPr lang="ru-RU" sz="2000" i="1" dirty="0" smtClean="0">
                <a:solidFill>
                  <a:srgbClr val="7030A0"/>
                </a:solidFill>
              </a:rPr>
              <a:t>.</a:t>
            </a:r>
          </a:p>
          <a:p>
            <a:endParaRPr lang="ru-RU" sz="2000" dirty="0"/>
          </a:p>
          <a:p>
            <a:r>
              <a:rPr lang="ru-RU" sz="2000" dirty="0"/>
              <a:t>Основная идея: «вне зависимости от круга лиц, среди которых проводилась закупка»</a:t>
            </a:r>
          </a:p>
          <a:p>
            <a:endParaRPr lang="ru-RU" sz="2000" dirty="0" smtClean="0"/>
          </a:p>
          <a:p>
            <a:r>
              <a:rPr lang="ru-RU" sz="2000" dirty="0"/>
              <a:t>Постановление Владимирского УФАС от 08.06.2022 г. № 033/04/7.32.3-216/2022 </a:t>
            </a:r>
            <a:r>
              <a:rPr lang="ru-RU" sz="2000" dirty="0" smtClean="0"/>
              <a:t>– Закупка </a:t>
            </a:r>
            <a:r>
              <a:rPr lang="ru-RU" sz="2000" dirty="0"/>
              <a:t>у ЕП (и не только) - 30 000 рублей</a:t>
            </a:r>
          </a:p>
          <a:p>
            <a:r>
              <a:rPr lang="ru-RU" sz="2000" dirty="0"/>
              <a:t>Постановление Ленинградского УФАС от 07.07.2021 г. № 047/04/7.32.3-1417/2021 </a:t>
            </a:r>
            <a:r>
              <a:rPr lang="ru-RU" sz="2000" dirty="0" smtClean="0"/>
              <a:t>– 50 </a:t>
            </a:r>
            <a:r>
              <a:rPr lang="ru-RU" sz="2000" dirty="0"/>
              <a:t>000 рублей</a:t>
            </a:r>
          </a:p>
          <a:p>
            <a:r>
              <a:rPr lang="ru-RU" sz="2000" dirty="0"/>
              <a:t>Постановление Омского УФАС от 18.11.2021 г. № 055/04/7.32.3-970/2021 </a:t>
            </a:r>
            <a:r>
              <a:rPr lang="ru-RU" sz="2000" dirty="0" smtClean="0"/>
              <a:t>– 30 </a:t>
            </a:r>
            <a:r>
              <a:rPr lang="ru-RU" sz="2000" dirty="0"/>
              <a:t>000 рублей, </a:t>
            </a:r>
            <a:endParaRPr lang="ru-RU" sz="2000" dirty="0" smtClean="0"/>
          </a:p>
          <a:p>
            <a:r>
              <a:rPr lang="ru-RU" sz="2000" dirty="0" smtClean="0"/>
              <a:t>Постановление </a:t>
            </a:r>
            <a:r>
              <a:rPr lang="ru-RU" sz="2000" dirty="0"/>
              <a:t>Московского УФАС от 15.11.2021 г. № </a:t>
            </a:r>
            <a:r>
              <a:rPr lang="ru-RU" sz="2000" dirty="0" smtClean="0"/>
              <a:t>077/04/7.32.3-19287/2021 </a:t>
            </a:r>
            <a:r>
              <a:rPr lang="ru-RU" sz="2000" dirty="0"/>
              <a:t>– 50 000 руб.</a:t>
            </a:r>
          </a:p>
          <a:p>
            <a:endParaRPr lang="ru-RU" sz="2000" b="1" dirty="0"/>
          </a:p>
        </p:txBody>
      </p:sp>
    </p:spTree>
    <p:extLst>
      <p:ext uri="{BB962C8B-B14F-4D97-AF65-F5344CB8AC3E}">
        <p14:creationId xmlns:p14="http://schemas.microsoft.com/office/powerpoint/2010/main" val="4233550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extLst>
          </p:cNvPr>
          <p:cNvSpPr>
            <a:spLocks noChangeArrowheads="1"/>
          </p:cNvSpPr>
          <p:nvPr/>
        </p:nvSpPr>
        <p:spPr bwMode="auto">
          <a:xfrm>
            <a:off x="2936876" y="4779964"/>
            <a:ext cx="296863" cy="1455737"/>
          </a:xfrm>
          <a:custGeom>
            <a:avLst/>
            <a:gdLst>
              <a:gd name="T0" fmla="*/ 500062 w 500062"/>
              <a:gd name="T1" fmla="*/ 963616 h 1920875"/>
              <a:gd name="T2" fmla="*/ 250031 w 500062"/>
              <a:gd name="T3" fmla="*/ 1927231 h 1920875"/>
              <a:gd name="T4" fmla="*/ 0 w 500062"/>
              <a:gd name="T5" fmla="*/ 963616 h 1920875"/>
              <a:gd name="T6" fmla="*/ 250031 w 500062"/>
              <a:gd name="T7" fmla="*/ 0 h 1920875"/>
              <a:gd name="T8" fmla="*/ 0 60000 65536"/>
              <a:gd name="T9" fmla="*/ 0 60000 65536"/>
              <a:gd name="T10" fmla="*/ 0 60000 65536"/>
              <a:gd name="T11" fmla="*/ 0 60000 65536"/>
              <a:gd name="T12" fmla="*/ 0 w 500062"/>
              <a:gd name="T13" fmla="*/ 0 h 1920875"/>
              <a:gd name="T14" fmla="*/ 500062 w 500062"/>
              <a:gd name="T15" fmla="*/ 1920875 h 1920875"/>
            </a:gdLst>
            <a:ahLst/>
            <a:cxnLst>
              <a:cxn ang="T8">
                <a:pos x="T0" y="T1"/>
              </a:cxn>
              <a:cxn ang="T9">
                <a:pos x="T2" y="T3"/>
              </a:cxn>
              <a:cxn ang="T10">
                <a:pos x="T4" y="T5"/>
              </a:cxn>
              <a:cxn ang="T11">
                <a:pos x="T6" y="T7"/>
              </a:cxn>
            </a:cxnLst>
            <a:rect l="T12" t="T13" r="T14" b="T15"/>
            <a:pathLst>
              <a:path w="500062" h="1920875">
                <a:moveTo>
                  <a:pt x="0" y="0"/>
                </a:moveTo>
                <a:lnTo>
                  <a:pt x="1389" y="0"/>
                </a:lnTo>
                <a:lnTo>
                  <a:pt x="1389" y="5851"/>
                </a:lnTo>
                <a:lnTo>
                  <a:pt x="0" y="5851"/>
                </a:lnTo>
                <a:lnTo>
                  <a:pt x="0" y="0"/>
                </a:lnTo>
                <a:close/>
              </a:path>
            </a:pathLst>
          </a:custGeom>
          <a:solidFill>
            <a:schemeClr val="bg1">
              <a:lumMod val="65000"/>
            </a:schemeClr>
          </a:solidFill>
          <a:ln>
            <a:noFill/>
          </a:ln>
          <a:effec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99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Bef>
                <a:spcPct val="0"/>
              </a:spcBef>
              <a:buClrTx/>
              <a:buFontTx/>
              <a:buNone/>
              <a:defRPr/>
            </a:pPr>
            <a:endParaRPr lang="ru-RU" altLang="ru-RU" sz="9000" dirty="0">
              <a:solidFill>
                <a:schemeClr val="tx1"/>
              </a:solidFill>
              <a:latin typeface="Times New Roman" panose="02020603050405020304" pitchFamily="18" charset="0"/>
            </a:endParaRPr>
          </a:p>
        </p:txBody>
      </p:sp>
      <p:sp>
        <p:nvSpPr>
          <p:cNvPr id="40967" name="Номер слайда 3"/>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a:fld id="{C6A6A37B-D079-45FF-AE80-3D8349B06D09}" type="slidenum">
              <a:rPr lang="ru-RU" altLang="ru-RU" sz="900">
                <a:solidFill>
                  <a:srgbClr val="000000"/>
                </a:solidFill>
              </a:rPr>
              <a:pPr algn="r"/>
              <a:t>50</a:t>
            </a:fld>
            <a:endParaRPr lang="ru-RU" altLang="ru-RU" sz="900">
              <a:solidFill>
                <a:srgbClr val="000000"/>
              </a:solidFill>
            </a:endParaRPr>
          </a:p>
        </p:txBody>
      </p:sp>
      <p:sp>
        <p:nvSpPr>
          <p:cNvPr id="40968" name="Прямоугольник 4"/>
          <p:cNvSpPr>
            <a:spLocks noChangeArrowheads="1"/>
          </p:cNvSpPr>
          <p:nvPr/>
        </p:nvSpPr>
        <p:spPr bwMode="auto">
          <a:xfrm>
            <a:off x="1468940" y="4744195"/>
            <a:ext cx="1019523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2200" dirty="0">
                <a:solidFill>
                  <a:srgbClr val="7030A0"/>
                </a:solidFill>
              </a:rPr>
              <a:t>Сведения, содержащиеся в Едином реестре сведений о членах саморегулируемых организаций и их обязательствах, подлежат размещению в сети "Интернет" и должны быть доступны для ознакомления без взимания платы.</a:t>
            </a:r>
          </a:p>
        </p:txBody>
      </p:sp>
      <p:sp>
        <p:nvSpPr>
          <p:cNvPr id="13" name="Прямоугольник 12"/>
          <p:cNvSpPr/>
          <p:nvPr/>
        </p:nvSpPr>
        <p:spPr bwMode="auto">
          <a:xfrm>
            <a:off x="825655" y="3633443"/>
            <a:ext cx="10386828" cy="59531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eaLnBrk="1" hangingPunct="1">
              <a:buClr>
                <a:srgbClr val="000000"/>
              </a:buClr>
              <a:buSzPct val="100000"/>
              <a:defRPr/>
            </a:pPr>
            <a:r>
              <a:rPr lang="ru-RU" b="1" dirty="0"/>
              <a:t>Новая редакция статьи 55.17 </a:t>
            </a:r>
            <a:r>
              <a:rPr lang="ru-RU" b="1" dirty="0" err="1"/>
              <a:t>ГрК</a:t>
            </a:r>
            <a:r>
              <a:rPr lang="ru-RU" b="1" dirty="0"/>
              <a:t> РФ, постановление Правительства РФ от 25.05.2022 № 945 </a:t>
            </a:r>
            <a:endParaRPr lang="ru-RU" dirty="0">
              <a:solidFill>
                <a:schemeClr val="accent2"/>
              </a:solidFill>
            </a:endParaRPr>
          </a:p>
        </p:txBody>
      </p:sp>
      <p:sp>
        <p:nvSpPr>
          <p:cNvPr id="3" name="Прямоугольник 2"/>
          <p:cNvSpPr/>
          <p:nvPr/>
        </p:nvSpPr>
        <p:spPr>
          <a:xfrm>
            <a:off x="9637326" y="0"/>
            <a:ext cx="2554674" cy="430887"/>
          </a:xfrm>
          <a:prstGeom prst="rect">
            <a:avLst/>
          </a:prstGeom>
          <a:solidFill>
            <a:srgbClr val="00B0F0"/>
          </a:solidFill>
        </p:spPr>
        <p:txBody>
          <a:bodyPr wrap="none">
            <a:spAutoFit/>
          </a:bodyPr>
          <a:lstStyle/>
          <a:p>
            <a:r>
              <a:rPr lang="ru-RU" altLang="ru-RU" sz="2200" b="1" dirty="0">
                <a:solidFill>
                  <a:schemeClr val="bg1"/>
                </a:solidFill>
                <a:ea typeface="Microsoft YaHei"/>
              </a:rPr>
              <a:t>С </a:t>
            </a:r>
            <a:r>
              <a:rPr lang="ru-RU" altLang="ru-RU" sz="2200" b="1" dirty="0" smtClean="0">
                <a:solidFill>
                  <a:schemeClr val="bg1"/>
                </a:solidFill>
                <a:ea typeface="Microsoft YaHei"/>
              </a:rPr>
              <a:t>01 сентября 2022 </a:t>
            </a:r>
            <a:endParaRPr lang="ru-RU" sz="2200" dirty="0">
              <a:solidFill>
                <a:schemeClr val="bg1"/>
              </a:solidFill>
            </a:endParaRPr>
          </a:p>
        </p:txBody>
      </p:sp>
      <p:sp>
        <p:nvSpPr>
          <p:cNvPr id="4" name="Прямоугольник 3"/>
          <p:cNvSpPr/>
          <p:nvPr/>
        </p:nvSpPr>
        <p:spPr>
          <a:xfrm>
            <a:off x="1031630" y="835466"/>
            <a:ext cx="10877871" cy="2246769"/>
          </a:xfrm>
          <a:prstGeom prst="rect">
            <a:avLst/>
          </a:prstGeom>
        </p:spPr>
        <p:txBody>
          <a:bodyPr wrap="square">
            <a:spAutoFit/>
          </a:bodyPr>
          <a:lstStyle/>
          <a:p>
            <a:pPr>
              <a:buClr>
                <a:srgbClr val="000000"/>
              </a:buClr>
              <a:buSzPct val="100000"/>
              <a:defRPr/>
            </a:pPr>
            <a:r>
              <a:rPr lang="ru-RU" altLang="ru-RU" sz="2000" b="1" dirty="0">
                <a:latin typeface="Arial"/>
                <a:ea typeface="Microsoft YaHei"/>
              </a:rPr>
              <a:t>О</a:t>
            </a:r>
            <a:r>
              <a:rPr lang="ru-RU" altLang="ru-RU" sz="2000" b="1" dirty="0" smtClean="0">
                <a:latin typeface="Arial"/>
                <a:ea typeface="Microsoft YaHei"/>
              </a:rPr>
              <a:t>тменена </a:t>
            </a:r>
            <a:r>
              <a:rPr lang="ru-RU" altLang="ru-RU" sz="2000" b="1" dirty="0">
                <a:latin typeface="Arial"/>
                <a:ea typeface="Microsoft YaHei"/>
              </a:rPr>
              <a:t>норма о выписке из реестра членов СРО для подтверждения членства в данной СРО </a:t>
            </a:r>
            <a:r>
              <a:rPr lang="ru-RU" altLang="ru-RU" sz="2000" b="1" dirty="0">
                <a:solidFill>
                  <a:srgbClr val="002060"/>
                </a:solidFill>
                <a:latin typeface="Arial"/>
                <a:ea typeface="Microsoft YaHei"/>
              </a:rPr>
              <a:t>(новая редакция части 4 статьи 55.17 </a:t>
            </a:r>
            <a:r>
              <a:rPr lang="ru-RU" altLang="ru-RU" sz="2000" b="1" dirty="0" err="1">
                <a:solidFill>
                  <a:srgbClr val="002060"/>
                </a:solidFill>
                <a:latin typeface="Arial"/>
                <a:ea typeface="Microsoft YaHei"/>
              </a:rPr>
              <a:t>ГрК</a:t>
            </a:r>
            <a:r>
              <a:rPr lang="ru-RU" altLang="ru-RU" sz="2000" b="1" dirty="0">
                <a:solidFill>
                  <a:srgbClr val="002060"/>
                </a:solidFill>
                <a:latin typeface="Arial"/>
                <a:ea typeface="Microsoft YaHei"/>
              </a:rPr>
              <a:t> РФ), </a:t>
            </a:r>
            <a:r>
              <a:rPr lang="ru-RU" altLang="ru-RU" sz="2000" dirty="0">
                <a:latin typeface="Arial"/>
                <a:ea typeface="Microsoft YaHei"/>
              </a:rPr>
              <a:t>так как </a:t>
            </a:r>
            <a:r>
              <a:rPr lang="ru-RU" altLang="ru-RU" sz="2000" b="1" dirty="0">
                <a:solidFill>
                  <a:srgbClr val="FF0000"/>
                </a:solidFill>
                <a:latin typeface="Arial"/>
                <a:ea typeface="Microsoft YaHei"/>
              </a:rPr>
              <a:t>предусмотрено ведение Единого реестра сведений о членах саморегулируемых организаций и их обязательствах</a:t>
            </a:r>
            <a:r>
              <a:rPr lang="ru-RU" altLang="ru-RU" sz="2000" dirty="0">
                <a:latin typeface="Arial"/>
                <a:ea typeface="Microsoft YaHei"/>
              </a:rPr>
              <a:t>, включающего сведения о членах саморегулируемых организаций в области инженерных изысканий, архитектурно-строительного проектирования, строительства, реконструкции, капитального ремонта, сноса объектов капитального строительства и их обязательствах.</a:t>
            </a:r>
            <a:endParaRPr lang="ru-RU" altLang="ru-RU" sz="2000" dirty="0"/>
          </a:p>
        </p:txBody>
      </p:sp>
    </p:spTree>
    <p:extLst>
      <p:ext uri="{BB962C8B-B14F-4D97-AF65-F5344CB8AC3E}">
        <p14:creationId xmlns:p14="http://schemas.microsoft.com/office/powerpoint/2010/main" val="155186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1"/>
          <p:cNvSpPr>
            <a:spLocks noChangeArrowheads="1"/>
          </p:cNvSpPr>
          <p:nvPr/>
        </p:nvSpPr>
        <p:spPr bwMode="auto">
          <a:xfrm>
            <a:off x="3000375" y="115889"/>
            <a:ext cx="5837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400" b="1" dirty="0">
                <a:solidFill>
                  <a:schemeClr val="accent2"/>
                </a:solidFill>
              </a:rPr>
              <a:t>https://reestr.nopriz.ru/sro/all/member/list</a:t>
            </a:r>
            <a:endParaRPr lang="ru-RU" altLang="ru-RU" sz="2400" b="1" dirty="0">
              <a:solidFill>
                <a:schemeClr val="accent2"/>
              </a:solidFill>
            </a:endParaRPr>
          </a:p>
        </p:txBody>
      </p:sp>
      <p:pic>
        <p:nvPicPr>
          <p:cNvPr id="43011"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144" y="881217"/>
            <a:ext cx="11424281" cy="597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2026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Прямоугольник 1"/>
          <p:cNvSpPr>
            <a:spLocks noChangeArrowheads="1"/>
          </p:cNvSpPr>
          <p:nvPr/>
        </p:nvSpPr>
        <p:spPr bwMode="auto">
          <a:xfrm>
            <a:off x="2729859" y="115889"/>
            <a:ext cx="5989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n-US" altLang="ru-RU" sz="2400" b="1" dirty="0">
                <a:solidFill>
                  <a:schemeClr val="accent2"/>
                </a:solidFill>
              </a:rPr>
              <a:t>https://reestr.nostroy.ru/sro/all/member/list</a:t>
            </a:r>
            <a:endParaRPr lang="ru-RU" altLang="ru-RU" sz="2400" b="1" dirty="0">
              <a:solidFill>
                <a:schemeClr val="accent2"/>
              </a:solidFill>
            </a:endParaRPr>
          </a:p>
        </p:txBody>
      </p:sp>
      <p:pic>
        <p:nvPicPr>
          <p:cNvPr id="41987"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267" y="1003610"/>
            <a:ext cx="11359404" cy="564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6026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9554" y="609600"/>
            <a:ext cx="10668000" cy="5170646"/>
          </a:xfrm>
          <a:prstGeom prst="rect">
            <a:avLst/>
          </a:prstGeom>
        </p:spPr>
        <p:txBody>
          <a:bodyPr wrap="square">
            <a:spAutoFit/>
          </a:bodyPr>
          <a:lstStyle/>
          <a:p>
            <a:r>
              <a:rPr lang="ru-RU" sz="2200" b="1" dirty="0" smtClean="0">
                <a:solidFill>
                  <a:srgbClr val="000000"/>
                </a:solidFill>
              </a:rPr>
              <a:t>Установили </a:t>
            </a:r>
            <a:r>
              <a:rPr lang="ru-RU" sz="2200" b="1" dirty="0">
                <a:solidFill>
                  <a:srgbClr val="000000"/>
                </a:solidFill>
              </a:rPr>
              <a:t>требования к независимой гарантии при конкурентных закупках у малого и среднего </a:t>
            </a:r>
            <a:r>
              <a:rPr lang="ru-RU" sz="2200" b="1" dirty="0" smtClean="0">
                <a:solidFill>
                  <a:srgbClr val="000000"/>
                </a:solidFill>
              </a:rPr>
              <a:t>бизнеса</a:t>
            </a:r>
          </a:p>
          <a:p>
            <a:endParaRPr lang="ru-RU" sz="2200" b="1" dirty="0">
              <a:solidFill>
                <a:srgbClr val="000000"/>
              </a:solidFill>
            </a:endParaRPr>
          </a:p>
          <a:p>
            <a:r>
              <a:rPr lang="ru-RU" sz="2200" i="1" dirty="0"/>
              <a:t>Федеральный закон от 16.04.2022 N </a:t>
            </a:r>
            <a:r>
              <a:rPr lang="ru-RU" sz="2200" i="1" dirty="0" smtClean="0"/>
              <a:t>109-ФЗ</a:t>
            </a:r>
          </a:p>
          <a:p>
            <a:endParaRPr lang="ru-RU" sz="2200" dirty="0"/>
          </a:p>
          <a:p>
            <a:r>
              <a:rPr lang="ru-RU" sz="2200" dirty="0" smtClean="0"/>
              <a:t>Для </a:t>
            </a:r>
            <a:r>
              <a:rPr lang="ru-RU" sz="2200" dirty="0"/>
              <a:t>обеспечения заявок и </a:t>
            </a:r>
            <a:r>
              <a:rPr lang="ru-RU" sz="2200" dirty="0" smtClean="0"/>
              <a:t>договоров </a:t>
            </a:r>
            <a:r>
              <a:rPr lang="ru-RU" sz="2200" dirty="0"/>
              <a:t>при проведении конкурентных закупок с участием субъектов МСП в рамках статьи 3.4 Закона № 223-ФЗ (то есть по «</a:t>
            </a:r>
            <a:r>
              <a:rPr lang="ru-RU" sz="2200" dirty="0" err="1"/>
              <a:t>спецперечням</a:t>
            </a:r>
            <a:r>
              <a:rPr lang="ru-RU" sz="2200" dirty="0"/>
              <a:t>» товаров, работ, услуг, участниками закупок которых могут являться только субъекты МСП) вместо банковских гарантий участниками закупки могут предоставляться </a:t>
            </a:r>
            <a:r>
              <a:rPr lang="ru-RU" sz="2200" u="sng" dirty="0">
                <a:solidFill>
                  <a:srgbClr val="0070C0"/>
                </a:solidFill>
              </a:rPr>
              <a:t>любые независимые </a:t>
            </a:r>
            <a:r>
              <a:rPr lang="ru-RU" sz="2200" u="sng" dirty="0" smtClean="0">
                <a:solidFill>
                  <a:srgbClr val="0070C0"/>
                </a:solidFill>
              </a:rPr>
              <a:t>гарантии.</a:t>
            </a:r>
          </a:p>
          <a:p>
            <a:r>
              <a:rPr lang="ru-RU" sz="2200" dirty="0" smtClean="0"/>
              <a:t>В </a:t>
            </a:r>
            <a:r>
              <a:rPr lang="ru-RU" sz="2200" dirty="0"/>
              <a:t>гарантию включают ряд условий, в частности о сроке действия:</a:t>
            </a:r>
          </a:p>
          <a:p>
            <a:r>
              <a:rPr lang="ru-RU" sz="2200" dirty="0"/>
              <a:t>- не менее 1 месяца с даты окончания срока подачи заявок - для обеспечения заявок;</a:t>
            </a:r>
          </a:p>
          <a:p>
            <a:r>
              <a:rPr lang="ru-RU" sz="2200" dirty="0"/>
              <a:t>- не менее 1 месяца с даты окончания срока исполнения основного обязательства - для обеспечения договора.</a:t>
            </a:r>
          </a:p>
          <a:p>
            <a:r>
              <a:rPr lang="ru-RU" sz="2200" b="1" u="sng" dirty="0">
                <a:solidFill>
                  <a:srgbClr val="FF0000"/>
                </a:solidFill>
              </a:rPr>
              <a:t>Положения о закупках нужно привести в соответствие </a:t>
            </a:r>
            <a:r>
              <a:rPr lang="ru-RU" sz="2200" b="1" dirty="0">
                <a:solidFill>
                  <a:srgbClr val="0070C0"/>
                </a:solidFill>
              </a:rPr>
              <a:t>с требованиями до 1 октября.</a:t>
            </a:r>
            <a:endParaRPr lang="ru-RU" sz="2200" b="1" i="0" dirty="0">
              <a:solidFill>
                <a:srgbClr val="0070C0"/>
              </a:solidFill>
              <a:effectLst/>
            </a:endParaRPr>
          </a:p>
        </p:txBody>
      </p:sp>
      <p:sp>
        <p:nvSpPr>
          <p:cNvPr id="4" name="Прямоугольник 3"/>
          <p:cNvSpPr/>
          <p:nvPr/>
        </p:nvSpPr>
        <p:spPr>
          <a:xfrm>
            <a:off x="2971800" y="5780246"/>
            <a:ext cx="8815754" cy="1015663"/>
          </a:xfrm>
          <a:prstGeom prst="rect">
            <a:avLst/>
          </a:prstGeom>
        </p:spPr>
        <p:txBody>
          <a:bodyPr wrap="square">
            <a:spAutoFit/>
          </a:bodyPr>
          <a:lstStyle/>
          <a:p>
            <a:r>
              <a:rPr lang="ru-RU" sz="2000" b="1" dirty="0">
                <a:solidFill>
                  <a:srgbClr val="000000"/>
                </a:solidFill>
              </a:rPr>
              <a:t>новая редакция части 25 статьи 3.2, части 14.1, 14.2, 14.3, </a:t>
            </a:r>
            <a:r>
              <a:rPr lang="ru-RU" sz="2000" b="1" dirty="0" smtClean="0">
                <a:solidFill>
                  <a:srgbClr val="000000"/>
                </a:solidFill>
              </a:rPr>
              <a:t>части </a:t>
            </a:r>
            <a:r>
              <a:rPr lang="ru-RU" sz="2000" b="1" dirty="0">
                <a:solidFill>
                  <a:srgbClr val="000000"/>
                </a:solidFill>
              </a:rPr>
              <a:t>17, 19.1, части 31.32 статьи 3.4, </a:t>
            </a:r>
            <a:r>
              <a:rPr lang="ru-RU" sz="2000" b="1" dirty="0" smtClean="0">
                <a:solidFill>
                  <a:srgbClr val="000000"/>
                </a:solidFill>
              </a:rPr>
              <a:t>пунктов </a:t>
            </a:r>
            <a:r>
              <a:rPr lang="ru-RU" sz="2000" b="1" dirty="0">
                <a:solidFill>
                  <a:srgbClr val="000000"/>
                </a:solidFill>
              </a:rPr>
              <a:t>8.1) и 8.2) части 9, </a:t>
            </a:r>
            <a:r>
              <a:rPr lang="ru-RU" sz="2000" b="1" dirty="0" smtClean="0">
                <a:solidFill>
                  <a:srgbClr val="000000"/>
                </a:solidFill>
              </a:rPr>
              <a:t>пунктов </a:t>
            </a:r>
            <a:r>
              <a:rPr lang="ru-RU" sz="2000" b="1" dirty="0">
                <a:solidFill>
                  <a:srgbClr val="000000"/>
                </a:solidFill>
              </a:rPr>
              <a:t>15.1 и 15.2 части 10 статьи 4 Закона № 223-ФЗ</a:t>
            </a:r>
            <a:endParaRPr lang="ru-RU" sz="2000" b="1" i="0" dirty="0">
              <a:solidFill>
                <a:srgbClr val="000000"/>
              </a:solidFill>
              <a:effectLst/>
            </a:endParaRPr>
          </a:p>
        </p:txBody>
      </p:sp>
      <p:sp>
        <p:nvSpPr>
          <p:cNvPr id="5" name="Прямоугольник 4"/>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1 июля 2022 года </a:t>
            </a:r>
            <a:endParaRPr lang="ru-RU" sz="2200" dirty="0">
              <a:solidFill>
                <a:schemeClr val="bg1"/>
              </a:solidFill>
            </a:endParaRPr>
          </a:p>
        </p:txBody>
      </p:sp>
    </p:spTree>
    <p:extLst>
      <p:ext uri="{BB962C8B-B14F-4D97-AF65-F5344CB8AC3E}">
        <p14:creationId xmlns:p14="http://schemas.microsoft.com/office/powerpoint/2010/main" val="382711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78747" y="838200"/>
            <a:ext cx="11213253" cy="4894610"/>
          </a:xfrm>
          <a:prstGeom prst="rect">
            <a:avLst/>
          </a:prstGeom>
        </p:spPr>
        <p:txBody>
          <a:bodyPr vert="horz" wrap="square" lIns="0" tIns="0" rIns="0" bIns="0" rtlCol="0">
            <a:spAutoFit/>
          </a:bodyPr>
          <a:lstStyle/>
          <a:p>
            <a:pPr marL="16933" marR="9369826"/>
            <a:r>
              <a:rPr sz="1867" dirty="0">
                <a:solidFill>
                  <a:srgbClr val="FF0000"/>
                </a:solidFill>
                <a:cs typeface="Georgia"/>
              </a:rPr>
              <a:t>НЕ </a:t>
            </a:r>
            <a:r>
              <a:rPr sz="1867" dirty="0" err="1">
                <a:solidFill>
                  <a:srgbClr val="FF0000"/>
                </a:solidFill>
                <a:cs typeface="Georgia"/>
              </a:rPr>
              <a:t>среди</a:t>
            </a:r>
            <a:r>
              <a:rPr sz="1867" spc="-133" dirty="0">
                <a:solidFill>
                  <a:srgbClr val="FF0000"/>
                </a:solidFill>
                <a:cs typeface="Georgia"/>
              </a:rPr>
              <a:t> </a:t>
            </a:r>
            <a:r>
              <a:rPr sz="1867" dirty="0" smtClean="0">
                <a:solidFill>
                  <a:srgbClr val="FF0000"/>
                </a:solidFill>
                <a:cs typeface="Georgia"/>
              </a:rPr>
              <a:t>СМСП  </a:t>
            </a:r>
            <a:r>
              <a:rPr sz="1867" dirty="0">
                <a:cs typeface="Georgia"/>
              </a:rPr>
              <a:t>Ч. </a:t>
            </a:r>
            <a:r>
              <a:rPr sz="1867" spc="-7" dirty="0">
                <a:cs typeface="Georgia"/>
              </a:rPr>
              <a:t>25 </a:t>
            </a:r>
            <a:r>
              <a:rPr sz="1867" dirty="0">
                <a:cs typeface="Georgia"/>
              </a:rPr>
              <a:t>ст.</a:t>
            </a:r>
            <a:r>
              <a:rPr sz="1867" spc="-113" dirty="0">
                <a:cs typeface="Georgia"/>
              </a:rPr>
              <a:t> </a:t>
            </a:r>
            <a:r>
              <a:rPr sz="1867" dirty="0">
                <a:cs typeface="Georgia"/>
              </a:rPr>
              <a:t>3.2:</a:t>
            </a:r>
          </a:p>
          <a:p>
            <a:pPr marL="16933" marR="933003"/>
            <a:r>
              <a:rPr sz="1867" dirty="0">
                <a:cs typeface="Georgia"/>
              </a:rPr>
              <a:t>Обеспечение заявки на участие в конкурентной </a:t>
            </a:r>
            <a:r>
              <a:rPr sz="1867" spc="-7" dirty="0">
                <a:cs typeface="Georgia"/>
              </a:rPr>
              <a:t>закупке </a:t>
            </a:r>
            <a:r>
              <a:rPr sz="1867" dirty="0">
                <a:cs typeface="Georgia"/>
              </a:rPr>
              <a:t>может предоставляться</a:t>
            </a:r>
            <a:r>
              <a:rPr sz="1867" spc="-253" dirty="0">
                <a:cs typeface="Georgia"/>
              </a:rPr>
              <a:t> </a:t>
            </a:r>
            <a:r>
              <a:rPr sz="1867" dirty="0">
                <a:cs typeface="Georgia"/>
              </a:rPr>
              <a:t>участником  конкурентной </a:t>
            </a:r>
            <a:r>
              <a:rPr sz="1867" spc="-7" dirty="0">
                <a:cs typeface="Georgia"/>
              </a:rPr>
              <a:t>закупки </a:t>
            </a:r>
            <a:r>
              <a:rPr sz="1867" dirty="0">
                <a:cs typeface="Georgia"/>
              </a:rPr>
              <a:t>путем внесения денежных средств,</a:t>
            </a:r>
            <a:r>
              <a:rPr sz="1867" spc="-167" dirty="0">
                <a:cs typeface="Georgia"/>
              </a:rPr>
              <a:t> </a:t>
            </a:r>
            <a:r>
              <a:rPr sz="1867" dirty="0">
                <a:cs typeface="Georgia"/>
              </a:rPr>
              <a:t>предоставления</a:t>
            </a:r>
          </a:p>
          <a:p>
            <a:pPr marL="16933"/>
            <a:r>
              <a:rPr sz="1867" b="1" dirty="0">
                <a:solidFill>
                  <a:srgbClr val="006FC0"/>
                </a:solidFill>
                <a:cs typeface="Georgia"/>
              </a:rPr>
              <a:t>банковской гарантии </a:t>
            </a:r>
            <a:r>
              <a:rPr sz="1867" dirty="0">
                <a:cs typeface="Georgia"/>
              </a:rPr>
              <a:t>или иным способом, предусмотренным ГК</a:t>
            </a:r>
            <a:r>
              <a:rPr sz="1867" spc="-180" dirty="0">
                <a:cs typeface="Georgia"/>
              </a:rPr>
              <a:t> </a:t>
            </a:r>
            <a:r>
              <a:rPr sz="1867" dirty="0">
                <a:cs typeface="Georgia"/>
              </a:rPr>
              <a:t>РФ,</a:t>
            </a:r>
          </a:p>
          <a:p>
            <a:pPr marL="16933" marR="701869"/>
            <a:r>
              <a:rPr sz="1867" b="1" dirty="0">
                <a:solidFill>
                  <a:srgbClr val="006FC0"/>
                </a:solidFill>
                <a:cs typeface="Georgia"/>
              </a:rPr>
              <a:t>за исключением случая </a:t>
            </a:r>
            <a:r>
              <a:rPr sz="1867" dirty="0">
                <a:cs typeface="Georgia"/>
              </a:rPr>
              <a:t>проведения </a:t>
            </a:r>
            <a:r>
              <a:rPr sz="1867" spc="-7" dirty="0">
                <a:cs typeface="Georgia"/>
              </a:rPr>
              <a:t>закупки </a:t>
            </a:r>
            <a:r>
              <a:rPr sz="1867" dirty="0">
                <a:cs typeface="Georgia"/>
              </a:rPr>
              <a:t>в соответствии со ст. 3.4 223-ФЗ, </a:t>
            </a:r>
            <a:r>
              <a:rPr sz="1867" spc="-7" dirty="0">
                <a:cs typeface="Georgia"/>
              </a:rPr>
              <a:t>при </a:t>
            </a:r>
            <a:r>
              <a:rPr sz="1867" dirty="0">
                <a:cs typeface="Georgia"/>
              </a:rPr>
              <a:t>котором  обеспечение заявки на участие в такой </a:t>
            </a:r>
            <a:r>
              <a:rPr sz="1867" spc="-7" dirty="0">
                <a:cs typeface="Georgia"/>
              </a:rPr>
              <a:t>закупке </a:t>
            </a:r>
            <a:r>
              <a:rPr sz="1867" dirty="0">
                <a:cs typeface="Georgia"/>
              </a:rPr>
              <a:t>предоставляется в соответствии с ч. 12 ст.</a:t>
            </a:r>
            <a:r>
              <a:rPr sz="1867" spc="-233" dirty="0">
                <a:cs typeface="Georgia"/>
              </a:rPr>
              <a:t> </a:t>
            </a:r>
            <a:r>
              <a:rPr sz="1867" dirty="0">
                <a:cs typeface="Georgia"/>
              </a:rPr>
              <a:t>3.4...</a:t>
            </a:r>
          </a:p>
          <a:p>
            <a:pPr>
              <a:spcBef>
                <a:spcPts val="13"/>
              </a:spcBef>
            </a:pPr>
            <a:endParaRPr sz="1933" dirty="0">
              <a:cs typeface="Times New Roman"/>
            </a:endParaRPr>
          </a:p>
          <a:p>
            <a:pPr marL="16933">
              <a:spcBef>
                <a:spcPts val="7"/>
              </a:spcBef>
            </a:pPr>
            <a:r>
              <a:rPr sz="1867" dirty="0">
                <a:solidFill>
                  <a:srgbClr val="FF0000"/>
                </a:solidFill>
                <a:cs typeface="Georgia"/>
              </a:rPr>
              <a:t>среди</a:t>
            </a:r>
            <a:r>
              <a:rPr sz="1867" spc="-127" dirty="0">
                <a:solidFill>
                  <a:srgbClr val="FF0000"/>
                </a:solidFill>
                <a:cs typeface="Georgia"/>
              </a:rPr>
              <a:t> </a:t>
            </a:r>
            <a:r>
              <a:rPr sz="1867" dirty="0">
                <a:solidFill>
                  <a:srgbClr val="FF0000"/>
                </a:solidFill>
                <a:cs typeface="Georgia"/>
              </a:rPr>
              <a:t>СМСП</a:t>
            </a:r>
            <a:endParaRPr sz="1867" dirty="0">
              <a:cs typeface="Georgia"/>
            </a:endParaRPr>
          </a:p>
          <a:p>
            <a:pPr marL="16933"/>
            <a:r>
              <a:rPr sz="1867" dirty="0">
                <a:cs typeface="Georgia"/>
              </a:rPr>
              <a:t>Ч. 12 ст.</a:t>
            </a:r>
            <a:r>
              <a:rPr sz="1867" spc="-127" dirty="0">
                <a:cs typeface="Georgia"/>
              </a:rPr>
              <a:t> </a:t>
            </a:r>
            <a:r>
              <a:rPr sz="1867" dirty="0">
                <a:cs typeface="Georgia"/>
              </a:rPr>
              <a:t>3.4:</a:t>
            </a:r>
          </a:p>
          <a:p>
            <a:pPr marL="16933" marR="6773"/>
            <a:r>
              <a:rPr sz="1867" dirty="0">
                <a:cs typeface="Georgia"/>
              </a:rPr>
              <a:t>При осуществлении конкурентной </a:t>
            </a:r>
            <a:r>
              <a:rPr sz="1867" spc="-7" dirty="0">
                <a:cs typeface="Georgia"/>
              </a:rPr>
              <a:t>закупки </a:t>
            </a:r>
            <a:r>
              <a:rPr sz="1867" dirty="0">
                <a:cs typeface="Georgia"/>
              </a:rPr>
              <a:t>с участием СМСП обеспечение заявок на участие в</a:t>
            </a:r>
            <a:r>
              <a:rPr sz="1867" spc="-220" dirty="0">
                <a:cs typeface="Georgia"/>
              </a:rPr>
              <a:t> </a:t>
            </a:r>
            <a:r>
              <a:rPr sz="1867" dirty="0">
                <a:cs typeface="Georgia"/>
              </a:rPr>
              <a:t>такой  конкурентной </a:t>
            </a:r>
            <a:r>
              <a:rPr sz="1867" spc="-7" dirty="0">
                <a:cs typeface="Georgia"/>
              </a:rPr>
              <a:t>закупке </a:t>
            </a:r>
            <a:r>
              <a:rPr sz="1867" dirty="0">
                <a:cs typeface="Georgia"/>
              </a:rPr>
              <a:t>(если требование об обеспечении заявок установлено </a:t>
            </a:r>
            <a:r>
              <a:rPr sz="1867" spc="-7" dirty="0">
                <a:cs typeface="Georgia"/>
              </a:rPr>
              <a:t>заказчиком </a:t>
            </a:r>
            <a:r>
              <a:rPr sz="1867" dirty="0">
                <a:cs typeface="Georgia"/>
              </a:rPr>
              <a:t>в  извещении об осуществлении такой </a:t>
            </a:r>
            <a:r>
              <a:rPr sz="1867" spc="-7" dirty="0">
                <a:cs typeface="Georgia"/>
              </a:rPr>
              <a:t>закупки, документации </a:t>
            </a:r>
            <a:r>
              <a:rPr sz="1867" dirty="0">
                <a:cs typeface="Georgia"/>
              </a:rPr>
              <a:t>о конкурентной </a:t>
            </a:r>
            <a:r>
              <a:rPr sz="1867" spc="-7" dirty="0">
                <a:cs typeface="Georgia"/>
              </a:rPr>
              <a:t>закупке) </a:t>
            </a:r>
            <a:r>
              <a:rPr sz="1867" dirty="0">
                <a:cs typeface="Georgia"/>
              </a:rPr>
              <a:t>может  предоставляться участниками такой </a:t>
            </a:r>
            <a:r>
              <a:rPr sz="1867" spc="-7" dirty="0">
                <a:cs typeface="Georgia"/>
              </a:rPr>
              <a:t>закупки </a:t>
            </a:r>
            <a:r>
              <a:rPr sz="1867" dirty="0">
                <a:cs typeface="Georgia"/>
              </a:rPr>
              <a:t>путем внесения денежных средств в соответствии с  настоящей статьей или предоставления </a:t>
            </a:r>
            <a:r>
              <a:rPr sz="1867" b="1" dirty="0">
                <a:solidFill>
                  <a:srgbClr val="006FC0"/>
                </a:solidFill>
                <a:cs typeface="Georgia"/>
              </a:rPr>
              <a:t>независимой</a:t>
            </a:r>
            <a:r>
              <a:rPr sz="1867" b="1" spc="-193" dirty="0">
                <a:solidFill>
                  <a:srgbClr val="006FC0"/>
                </a:solidFill>
                <a:cs typeface="Georgia"/>
              </a:rPr>
              <a:t> </a:t>
            </a:r>
            <a:r>
              <a:rPr sz="1867" dirty="0">
                <a:cs typeface="Georgia"/>
              </a:rPr>
              <a:t>гарантии.</a:t>
            </a:r>
          </a:p>
          <a:p>
            <a:pPr marL="16933" marR="386070"/>
            <a:r>
              <a:rPr sz="1867" dirty="0">
                <a:cs typeface="Georgia"/>
              </a:rPr>
              <a:t>Выбор </a:t>
            </a:r>
            <a:r>
              <a:rPr sz="1867" spc="-7" dirty="0">
                <a:cs typeface="Georgia"/>
              </a:rPr>
              <a:t>способа </a:t>
            </a:r>
            <a:r>
              <a:rPr sz="1867" dirty="0">
                <a:cs typeface="Georgia"/>
              </a:rPr>
              <a:t>обеспечения заявки на участие в такой </a:t>
            </a:r>
            <a:r>
              <a:rPr sz="1867" spc="-7" dirty="0">
                <a:cs typeface="Georgia"/>
              </a:rPr>
              <a:t>закупке </a:t>
            </a:r>
            <a:r>
              <a:rPr sz="1867" dirty="0">
                <a:cs typeface="Georgia"/>
              </a:rPr>
              <a:t>осуществляется участником</a:t>
            </a:r>
            <a:r>
              <a:rPr sz="1867" spc="-233" dirty="0">
                <a:cs typeface="Georgia"/>
              </a:rPr>
              <a:t> </a:t>
            </a:r>
            <a:r>
              <a:rPr sz="1867" dirty="0">
                <a:cs typeface="Georgia"/>
              </a:rPr>
              <a:t>такой  </a:t>
            </a:r>
            <a:r>
              <a:rPr sz="1867" spc="-7" dirty="0">
                <a:cs typeface="Georgia"/>
              </a:rPr>
              <a:t>закупки </a:t>
            </a:r>
            <a:r>
              <a:rPr sz="1867" i="1" dirty="0">
                <a:cs typeface="Georgia"/>
              </a:rPr>
              <a:t>(ред. с</a:t>
            </a:r>
            <a:r>
              <a:rPr sz="1867" i="1" spc="-87" dirty="0">
                <a:cs typeface="Georgia"/>
              </a:rPr>
              <a:t> </a:t>
            </a:r>
            <a:r>
              <a:rPr sz="1867" i="1" dirty="0">
                <a:cs typeface="Georgia"/>
              </a:rPr>
              <a:t>01.07.2022)</a:t>
            </a:r>
            <a:r>
              <a:rPr sz="1867" dirty="0">
                <a:cs typeface="Georgia"/>
              </a:rPr>
              <a:t>.</a:t>
            </a:r>
          </a:p>
        </p:txBody>
      </p:sp>
    </p:spTree>
    <p:extLst>
      <p:ext uri="{BB962C8B-B14F-4D97-AF65-F5344CB8AC3E}">
        <p14:creationId xmlns:p14="http://schemas.microsoft.com/office/powerpoint/2010/main" val="3825616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90600" y="762000"/>
            <a:ext cx="10972800" cy="5847755"/>
          </a:xfrm>
          <a:prstGeom prst="rect">
            <a:avLst/>
          </a:prstGeom>
        </p:spPr>
        <p:txBody>
          <a:bodyPr wrap="square">
            <a:spAutoFit/>
          </a:bodyPr>
          <a:lstStyle/>
          <a:p>
            <a:r>
              <a:rPr lang="ru-RU" sz="2200" b="1" u="sng" dirty="0" smtClean="0">
                <a:solidFill>
                  <a:srgbClr val="0070C0"/>
                </a:solidFill>
              </a:rPr>
              <a:t>Независимые </a:t>
            </a:r>
            <a:r>
              <a:rPr lang="ru-RU" sz="2200" b="1" u="sng" dirty="0">
                <a:solidFill>
                  <a:srgbClr val="0070C0"/>
                </a:solidFill>
              </a:rPr>
              <a:t>гарантии </a:t>
            </a:r>
            <a:r>
              <a:rPr lang="ru-RU" sz="2200" b="1" dirty="0">
                <a:solidFill>
                  <a:srgbClr val="000000"/>
                </a:solidFill>
              </a:rPr>
              <a:t>должны быть выданы гарантом, предусмотренным частью 1 статьи 45 </a:t>
            </a:r>
            <a:r>
              <a:rPr lang="ru-RU" sz="2200" b="1" dirty="0" smtClean="0">
                <a:solidFill>
                  <a:srgbClr val="000000"/>
                </a:solidFill>
              </a:rPr>
              <a:t>Закона № 44-ФЗ </a:t>
            </a:r>
            <a:r>
              <a:rPr lang="ru-RU" sz="2200" dirty="0" smtClean="0">
                <a:solidFill>
                  <a:srgbClr val="000000"/>
                </a:solidFill>
              </a:rPr>
              <a:t>:</a:t>
            </a:r>
            <a:r>
              <a:rPr lang="ru-RU" sz="2200" dirty="0">
                <a:solidFill>
                  <a:srgbClr val="000000"/>
                </a:solidFill>
              </a:rPr>
              <a:t> </a:t>
            </a:r>
            <a:endParaRPr lang="ru-RU" sz="2200" dirty="0" smtClean="0">
              <a:solidFill>
                <a:srgbClr val="000000"/>
              </a:solidFill>
            </a:endParaRPr>
          </a:p>
          <a:p>
            <a:endParaRPr lang="ru-RU" sz="2200" dirty="0">
              <a:solidFill>
                <a:srgbClr val="000000"/>
              </a:solidFill>
            </a:endParaRPr>
          </a:p>
          <a:p>
            <a:r>
              <a:rPr lang="ru-RU" sz="2200" b="1" dirty="0">
                <a:solidFill>
                  <a:srgbClr val="000000"/>
                </a:solidFill>
              </a:rPr>
              <a:t>1) </a:t>
            </a:r>
            <a:r>
              <a:rPr lang="ru-RU" sz="2200" dirty="0">
                <a:solidFill>
                  <a:srgbClr val="000000"/>
                </a:solidFill>
              </a:rPr>
              <a:t>банками, которые соответствуют требованиям постановления Правительства РФ от 20 декабря 2021 г. № 2369 и включены в перечень банков, уполномоченных выдавать банковские гарантии для целей участия в закупках в рамках Федерального закона № 44-ФЗ (доступен по ссылке: </a:t>
            </a:r>
            <a:r>
              <a:rPr lang="ru-RU" sz="2200" dirty="0">
                <a:solidFill>
                  <a:srgbClr val="1D70B4"/>
                </a:solidFill>
              </a:rPr>
              <a:t>https://minfin.gov.ru/ru/perfomance/contracts/list_banks</a:t>
            </a:r>
            <a:r>
              <a:rPr lang="ru-RU" sz="2200" dirty="0" smtClean="0">
                <a:solidFill>
                  <a:srgbClr val="1D70B4"/>
                </a:solidFill>
              </a:rPr>
              <a:t>/</a:t>
            </a:r>
            <a:r>
              <a:rPr lang="ru-RU" sz="2200" dirty="0">
                <a:solidFill>
                  <a:srgbClr val="000000"/>
                </a:solidFill>
              </a:rPr>
              <a:t> ); </a:t>
            </a:r>
          </a:p>
          <a:p>
            <a:r>
              <a:rPr lang="ru-RU" sz="2200" b="1" dirty="0">
                <a:solidFill>
                  <a:srgbClr val="000000"/>
                </a:solidFill>
              </a:rPr>
              <a:t>2) </a:t>
            </a:r>
            <a:r>
              <a:rPr lang="ru-RU" sz="2200" dirty="0">
                <a:solidFill>
                  <a:srgbClr val="000000"/>
                </a:solidFill>
              </a:rPr>
              <a:t>государственной корпорацией развития "ВЭБ.РФ"; </a:t>
            </a:r>
          </a:p>
          <a:p>
            <a:r>
              <a:rPr lang="ru-RU" sz="2200" b="1" dirty="0">
                <a:solidFill>
                  <a:srgbClr val="000000"/>
                </a:solidFill>
              </a:rPr>
              <a:t>3)</a:t>
            </a:r>
            <a:r>
              <a:rPr lang="ru-RU" sz="2200" dirty="0">
                <a:solidFill>
                  <a:srgbClr val="000000"/>
                </a:solidFill>
              </a:rPr>
              <a:t> фондами содействия кредитованию (гарантийными фондами, фондами поручительств), которые соответствуют требованиям постановления Правительства РФ от 20 декабря 2021 г. № 2369 и включены в перечень региональных гарантийных обязательств, уполномоченных выдавать независимые гарантии для целей участия в закупках в рамках Федерального закона № 44-ФЗ (доступен по ссылке: </a:t>
            </a:r>
            <a:r>
              <a:rPr lang="ru-RU" sz="2200" dirty="0">
                <a:solidFill>
                  <a:srgbClr val="1D70B4"/>
                </a:solidFill>
              </a:rPr>
              <a:t>https://minfin.gov.ru/ru/perfomance/contracts/list_org/</a:t>
            </a:r>
            <a:r>
              <a:rPr lang="ru-RU" sz="2200" dirty="0">
                <a:solidFill>
                  <a:srgbClr val="000000"/>
                </a:solidFill>
              </a:rPr>
              <a:t> ); </a:t>
            </a:r>
          </a:p>
          <a:p>
            <a:r>
              <a:rPr lang="ru-RU" sz="2200" b="1" dirty="0">
                <a:solidFill>
                  <a:srgbClr val="000000"/>
                </a:solidFill>
              </a:rPr>
              <a:t>4)</a:t>
            </a:r>
            <a:r>
              <a:rPr lang="ru-RU" sz="2200" dirty="0">
                <a:solidFill>
                  <a:srgbClr val="000000"/>
                </a:solidFill>
              </a:rPr>
              <a:t> Евразийским банком развития (для участников закупки, являющимися организациями и гражданами государств-членов Евразийского экономического союза, за исключением Российской Федерации); </a:t>
            </a:r>
          </a:p>
        </p:txBody>
      </p:sp>
      <p:sp>
        <p:nvSpPr>
          <p:cNvPr id="4" name="Прямоугольник 3"/>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1 июля 2022 года </a:t>
            </a:r>
            <a:endParaRPr lang="ru-RU" sz="2200" dirty="0">
              <a:solidFill>
                <a:schemeClr val="bg1"/>
              </a:solidFill>
            </a:endParaRPr>
          </a:p>
        </p:txBody>
      </p:sp>
    </p:spTree>
    <p:extLst>
      <p:ext uri="{BB962C8B-B14F-4D97-AF65-F5344CB8AC3E}">
        <p14:creationId xmlns:p14="http://schemas.microsoft.com/office/powerpoint/2010/main" val="20699124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914400" y="479250"/>
            <a:ext cx="11049000" cy="5909310"/>
          </a:xfrm>
          <a:prstGeom prst="rect">
            <a:avLst/>
          </a:prstGeom>
        </p:spPr>
        <p:txBody>
          <a:bodyPr wrap="square">
            <a:spAutoFit/>
          </a:bodyPr>
          <a:lstStyle/>
          <a:p>
            <a:r>
              <a:rPr lang="ru-RU" dirty="0"/>
              <a:t>Банки Республики Беларусь смогут выдавать независимые гарантии, предусмотренные Законом № 44-ФЗ</a:t>
            </a:r>
          </a:p>
          <a:p>
            <a:endParaRPr lang="ru-RU" dirty="0"/>
          </a:p>
          <a:p>
            <a:r>
              <a:rPr lang="ru-RU" i="1" dirty="0" smtClean="0"/>
              <a:t>Постановление </a:t>
            </a:r>
            <a:r>
              <a:rPr lang="ru-RU" i="1" dirty="0"/>
              <a:t>Правительства РФ от 12 июля 2022 г. № </a:t>
            </a:r>
            <a:r>
              <a:rPr lang="ru-RU" i="1" dirty="0" smtClean="0"/>
              <a:t>1238</a:t>
            </a:r>
            <a:endParaRPr lang="ru-RU" i="1" dirty="0"/>
          </a:p>
          <a:p>
            <a:endParaRPr lang="ru-RU" dirty="0"/>
          </a:p>
          <a:p>
            <a:r>
              <a:rPr lang="ru-RU" dirty="0" smtClean="0"/>
              <a:t>С </a:t>
            </a:r>
            <a:r>
              <a:rPr lang="ru-RU" dirty="0"/>
              <a:t>1 мая 2022 г. по 31 декабря 2023 г. реализуется пилотный проект по участию банков Республики Беларусь в закупках по Федеральному закону от 5 апреля 2013 г. № 44-ФЗ "О контрактной системе в сфере закупок товаров, работ, услуг для обеспечения государственных и муниципальных нужд".</a:t>
            </a:r>
          </a:p>
          <a:p>
            <a:r>
              <a:rPr lang="ru-RU" dirty="0" smtClean="0"/>
              <a:t>В </a:t>
            </a:r>
            <a:r>
              <a:rPr lang="ru-RU" dirty="0"/>
              <a:t>пилотном проекте участвуют:</a:t>
            </a:r>
          </a:p>
          <a:p>
            <a:r>
              <a:rPr lang="ru-RU" dirty="0" smtClean="0"/>
              <a:t>открытое </a:t>
            </a:r>
            <a:r>
              <a:rPr lang="ru-RU" dirty="0"/>
              <a:t>акционерное общество "Сберегательный банк "</a:t>
            </a:r>
            <a:r>
              <a:rPr lang="ru-RU" dirty="0" err="1"/>
              <a:t>Беларусбанк</a:t>
            </a:r>
            <a:r>
              <a:rPr lang="ru-RU" dirty="0"/>
              <a:t>",</a:t>
            </a:r>
          </a:p>
          <a:p>
            <a:r>
              <a:rPr lang="ru-RU" dirty="0"/>
              <a:t>открытое акционерное общество "</a:t>
            </a:r>
            <a:r>
              <a:rPr lang="ru-RU" dirty="0" err="1"/>
              <a:t>Белвнешэкономбанк</a:t>
            </a:r>
            <a:r>
              <a:rPr lang="ru-RU" dirty="0"/>
              <a:t>",</a:t>
            </a:r>
          </a:p>
          <a:p>
            <a:r>
              <a:rPr lang="ru-RU" dirty="0"/>
              <a:t>открытое акционерное общество "Белорусский банк развития и реконструкции "</a:t>
            </a:r>
            <a:r>
              <a:rPr lang="ru-RU" dirty="0" err="1"/>
              <a:t>Белинвестбанк</a:t>
            </a:r>
            <a:r>
              <a:rPr lang="ru-RU" dirty="0"/>
              <a:t>",</a:t>
            </a:r>
          </a:p>
          <a:p>
            <a:r>
              <a:rPr lang="ru-RU" dirty="0"/>
              <a:t>закрытое акционерное общество Банк ВТБ (Беларусь),</a:t>
            </a:r>
          </a:p>
          <a:p>
            <a:r>
              <a:rPr lang="ru-RU" dirty="0"/>
              <a:t>закрытое акционерное общество "</a:t>
            </a:r>
            <a:r>
              <a:rPr lang="ru-RU" dirty="0" err="1"/>
              <a:t>МТБанк</a:t>
            </a:r>
            <a:r>
              <a:rPr lang="ru-RU" dirty="0" smtClean="0"/>
              <a:t>".</a:t>
            </a:r>
          </a:p>
          <a:p>
            <a:endParaRPr lang="ru-RU" dirty="0"/>
          </a:p>
          <a:p>
            <a:r>
              <a:rPr lang="ru-RU" dirty="0"/>
              <a:t>Подготовительной этап пилотного проекта (май – июнь 2022 года) предполагает оформление банками документов, необходимых для работы в Российской Федерации, включение банков в перечень, предусмотренный ч. 1.2 ст. 45 Закона № 44-ФЗ, а также их регистрацию в единой системе идентификации и аутентификации и в ЕИС</a:t>
            </a:r>
            <a:r>
              <a:rPr lang="ru-RU" dirty="0" smtClean="0"/>
              <a:t>.</a:t>
            </a:r>
          </a:p>
          <a:p>
            <a:r>
              <a:rPr lang="ru-RU" dirty="0"/>
              <a:t>Этап реализации пилотного проекта (июль 2022 года – декабрь 2023 года) предполагает выдачу банками независимых гарантий в соответствии с требованиями, предусмотренными </a:t>
            </a:r>
            <a:r>
              <a:rPr lang="ru-RU" u="sng" dirty="0"/>
              <a:t>ст. 45 Закона № 44-ФЗ</a:t>
            </a:r>
            <a:r>
              <a:rPr lang="ru-RU" dirty="0"/>
              <a:t>, и включение таких независимых гарантий в реестр независимых гарантий</a:t>
            </a:r>
            <a:r>
              <a:rPr lang="ru-RU" dirty="0" smtClean="0"/>
              <a:t>.</a:t>
            </a:r>
            <a:endParaRPr lang="ru-RU" dirty="0"/>
          </a:p>
        </p:txBody>
      </p:sp>
    </p:spTree>
    <p:extLst>
      <p:ext uri="{BB962C8B-B14F-4D97-AF65-F5344CB8AC3E}">
        <p14:creationId xmlns:p14="http://schemas.microsoft.com/office/powerpoint/2010/main" val="29583023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0600" y="609600"/>
            <a:ext cx="10668000" cy="4462760"/>
          </a:xfrm>
          <a:prstGeom prst="rect">
            <a:avLst/>
          </a:prstGeom>
        </p:spPr>
        <p:txBody>
          <a:bodyPr wrap="square">
            <a:spAutoFit/>
          </a:bodyPr>
          <a:lstStyle/>
          <a:p>
            <a:r>
              <a:rPr lang="ru-RU" sz="2000" dirty="0" smtClean="0">
                <a:solidFill>
                  <a:srgbClr val="000000"/>
                </a:solidFill>
              </a:rPr>
              <a:t>части </a:t>
            </a:r>
            <a:r>
              <a:rPr lang="ru-RU" sz="2000" dirty="0">
                <a:solidFill>
                  <a:srgbClr val="000000"/>
                </a:solidFill>
              </a:rPr>
              <a:t>14.1, 14.3 и 31 статьи 3.4 Закона № 223-ФЗ устанавливаются свои специальные требования к содержанию независимой гарантии для участия в закупках у субъектов МСП, в том числе предоставляемой в качестве обеспечения исполнения договора</a:t>
            </a:r>
            <a:r>
              <a:rPr lang="ru-RU" sz="2000" dirty="0" smtClean="0">
                <a:solidFill>
                  <a:srgbClr val="000000"/>
                </a:solidFill>
              </a:rPr>
              <a:t>.</a:t>
            </a:r>
          </a:p>
          <a:p>
            <a:endParaRPr lang="ru-RU" sz="2000" dirty="0">
              <a:solidFill>
                <a:srgbClr val="000000"/>
              </a:solidFill>
            </a:endParaRPr>
          </a:p>
          <a:p>
            <a:r>
              <a:rPr lang="ru-RU" sz="2000" dirty="0" smtClean="0">
                <a:solidFill>
                  <a:srgbClr val="000000"/>
                </a:solidFill>
              </a:rPr>
              <a:t>Несоответствие </a:t>
            </a:r>
            <a:r>
              <a:rPr lang="ru-RU" sz="2000" dirty="0">
                <a:solidFill>
                  <a:srgbClr val="000000"/>
                </a:solidFill>
              </a:rPr>
              <a:t>независимой гарантии, предоставленной участником закупки с участием субъектов МСП, новым требованиям, предусмотренным статьёй 3.4 Закона № 223-ФЗ, </a:t>
            </a:r>
            <a:r>
              <a:rPr lang="ru-RU" sz="2000" dirty="0">
                <a:solidFill>
                  <a:srgbClr val="FF0000"/>
                </a:solidFill>
              </a:rPr>
              <a:t>является основанием для отказа в принятии ее заказчиком</a:t>
            </a:r>
            <a:r>
              <a:rPr lang="ru-RU" sz="2000" dirty="0" smtClean="0">
                <a:solidFill>
                  <a:srgbClr val="FF0000"/>
                </a:solidFill>
              </a:rPr>
              <a:t>.</a:t>
            </a:r>
          </a:p>
          <a:p>
            <a:endParaRPr lang="ru-RU" sz="2000" dirty="0" smtClean="0">
              <a:solidFill>
                <a:srgbClr val="FF0000"/>
              </a:solidFill>
            </a:endParaRPr>
          </a:p>
          <a:p>
            <a:r>
              <a:rPr lang="ru-RU" sz="2000" dirty="0" smtClean="0"/>
              <a:t>Что в свою очередь является основанием:</a:t>
            </a:r>
          </a:p>
          <a:p>
            <a:r>
              <a:rPr lang="ru-RU" sz="2000" dirty="0" smtClean="0"/>
              <a:t>-  для отказа принимать заявку (обеспечение заявки)</a:t>
            </a:r>
          </a:p>
          <a:p>
            <a:pPr marL="342900" indent="-342900">
              <a:buFontTx/>
              <a:buChar char="-"/>
            </a:pPr>
            <a:r>
              <a:rPr lang="ru-RU" sz="2000" dirty="0" smtClean="0"/>
              <a:t>для отказа заключать договор (обеспечение договора)</a:t>
            </a:r>
          </a:p>
          <a:p>
            <a:pPr marL="342900" indent="-342900">
              <a:buFontTx/>
              <a:buChar char="-"/>
            </a:pPr>
            <a:endParaRPr lang="ru-RU" sz="2000" dirty="0"/>
          </a:p>
          <a:p>
            <a:r>
              <a:rPr lang="ru-RU" sz="2200" dirty="0" smtClean="0">
                <a:solidFill>
                  <a:srgbClr val="002060"/>
                </a:solidFill>
              </a:rPr>
              <a:t>При необходимости внесите изменения в положение о закупке в части отказа принимать заявки и заключать договор за несоответствие независимой гарантии.</a:t>
            </a:r>
            <a:endParaRPr lang="ru-RU" sz="2200" dirty="0">
              <a:solidFill>
                <a:srgbClr val="002060"/>
              </a:solidFill>
            </a:endParaRPr>
          </a:p>
        </p:txBody>
      </p:sp>
    </p:spTree>
    <p:extLst>
      <p:ext uri="{BB962C8B-B14F-4D97-AF65-F5344CB8AC3E}">
        <p14:creationId xmlns:p14="http://schemas.microsoft.com/office/powerpoint/2010/main" val="92813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5752" y="0"/>
            <a:ext cx="2897781" cy="430887"/>
          </a:xfrm>
          <a:prstGeom prst="rect">
            <a:avLst/>
          </a:prstGeom>
          <a:solidFill>
            <a:srgbClr val="00B0F0"/>
          </a:solidFill>
        </p:spPr>
        <p:txBody>
          <a:bodyPr wrap="none">
            <a:spAutoFit/>
          </a:bodyPr>
          <a:lstStyle/>
          <a:p>
            <a:r>
              <a:rPr lang="ru-RU" sz="2200" b="1" dirty="0">
                <a:solidFill>
                  <a:schemeClr val="bg1"/>
                </a:solidFill>
              </a:rPr>
              <a:t>С 2 октября 2022 года </a:t>
            </a:r>
            <a:endParaRPr lang="ru-RU" sz="2200" dirty="0">
              <a:solidFill>
                <a:schemeClr val="bg1"/>
              </a:solidFill>
            </a:endParaRPr>
          </a:p>
        </p:txBody>
      </p:sp>
      <p:sp>
        <p:nvSpPr>
          <p:cNvPr id="3" name="Прямоугольник 2"/>
          <p:cNvSpPr/>
          <p:nvPr/>
        </p:nvSpPr>
        <p:spPr>
          <a:xfrm>
            <a:off x="1066800" y="447810"/>
            <a:ext cx="10896600" cy="6186309"/>
          </a:xfrm>
          <a:prstGeom prst="rect">
            <a:avLst/>
          </a:prstGeom>
        </p:spPr>
        <p:txBody>
          <a:bodyPr wrap="square">
            <a:spAutoFit/>
          </a:bodyPr>
          <a:lstStyle/>
          <a:p>
            <a:r>
              <a:rPr lang="ru-RU" sz="2200" b="1" dirty="0" smtClean="0">
                <a:solidFill>
                  <a:srgbClr val="000000"/>
                </a:solidFill>
              </a:rPr>
              <a:t>Применяется </a:t>
            </a:r>
            <a:r>
              <a:rPr lang="ru-RU" sz="2200" b="1" dirty="0">
                <a:solidFill>
                  <a:srgbClr val="000000"/>
                </a:solidFill>
              </a:rPr>
              <a:t>положение о независимых </a:t>
            </a:r>
            <a:r>
              <a:rPr lang="ru-RU" sz="2200" b="1" dirty="0" smtClean="0">
                <a:solidFill>
                  <a:srgbClr val="000000"/>
                </a:solidFill>
              </a:rPr>
              <a:t>гарантиях</a:t>
            </a:r>
          </a:p>
          <a:p>
            <a:endParaRPr lang="ru-RU" sz="2200" b="1" dirty="0">
              <a:solidFill>
                <a:srgbClr val="000000"/>
              </a:solidFill>
            </a:endParaRPr>
          </a:p>
          <a:p>
            <a:r>
              <a:rPr lang="ru-RU" sz="2200" i="1" dirty="0"/>
              <a:t>Постановление Правительства РФ от 09.08.2022 N </a:t>
            </a:r>
            <a:r>
              <a:rPr lang="ru-RU" sz="2200" i="1" dirty="0" smtClean="0"/>
              <a:t>1397</a:t>
            </a:r>
          </a:p>
          <a:p>
            <a:endParaRPr lang="ru-RU" sz="2200" dirty="0"/>
          </a:p>
          <a:p>
            <a:r>
              <a:rPr lang="ru-RU" sz="2200" dirty="0" smtClean="0"/>
              <a:t>Постановление </a:t>
            </a:r>
            <a:r>
              <a:rPr lang="ru-RU" sz="2200" dirty="0"/>
              <a:t>утверждает положение о независимых гарантиях, предоставляемых в качестве обеспечения заявки на участие </a:t>
            </a:r>
            <a:r>
              <a:rPr lang="ru-RU" sz="2200" u="sng" dirty="0">
                <a:solidFill>
                  <a:srgbClr val="0070C0"/>
                </a:solidFill>
              </a:rPr>
              <a:t>в конкурентной закупке</a:t>
            </a:r>
            <a:r>
              <a:rPr lang="ru-RU" sz="2200" dirty="0"/>
              <a:t> товаров, работ, услуг в электронной форме с участием </a:t>
            </a:r>
            <a:r>
              <a:rPr lang="ru-RU" sz="2200" dirty="0" smtClean="0"/>
              <a:t>СМСП, </a:t>
            </a:r>
            <a:r>
              <a:rPr lang="ru-RU" sz="2200" dirty="0"/>
              <a:t>и независимых гарантиях, предоставляемых в качестве обеспечения исполнения договора, заключаемого по результатам такой закупки </a:t>
            </a:r>
            <a:r>
              <a:rPr lang="ru-RU" sz="2200" dirty="0" smtClean="0"/>
              <a:t>.</a:t>
            </a:r>
            <a:endParaRPr lang="ru-RU" sz="2200" dirty="0"/>
          </a:p>
          <a:p>
            <a:r>
              <a:rPr lang="ru-RU" sz="2200" dirty="0" smtClean="0"/>
              <a:t>-  </a:t>
            </a:r>
            <a:r>
              <a:rPr lang="ru-RU" sz="2200" dirty="0"/>
              <a:t>особенности порядка ведения реестра независимых гарантий, предусмотренного частью 8 статьи 45 Закона № 44-ФЗ, для целей Закона № 223-ФЗ;</a:t>
            </a:r>
          </a:p>
          <a:p>
            <a:r>
              <a:rPr lang="ru-RU" sz="2200" dirty="0" smtClean="0"/>
              <a:t>-  дополнительные </a:t>
            </a:r>
            <a:r>
              <a:rPr lang="ru-RU" sz="2200" dirty="0"/>
              <a:t>требования к независимым гарантиям, предоставляемым в качестве обеспечения заявки и обеспечения исполнения договора;</a:t>
            </a:r>
          </a:p>
          <a:p>
            <a:r>
              <a:rPr lang="ru-RU" sz="2200" dirty="0" smtClean="0"/>
              <a:t>- перечень </a:t>
            </a:r>
            <a:r>
              <a:rPr lang="ru-RU" sz="2200" dirty="0"/>
              <a:t>документов, представляемых заказчиком гаранту одновременно с требованием об уплате денежной суммы по независимой гарантии;</a:t>
            </a:r>
          </a:p>
          <a:p>
            <a:r>
              <a:rPr lang="ru-RU" sz="2200" dirty="0" smtClean="0"/>
              <a:t>- </a:t>
            </a:r>
            <a:r>
              <a:rPr lang="ru-RU" sz="2200" dirty="0"/>
              <a:t>типовые формы независимых гарантий, предоставляемых в качестве обеспечения заявки и обеспечения исполнения договора;</a:t>
            </a:r>
          </a:p>
          <a:p>
            <a:r>
              <a:rPr lang="ru-RU" sz="2200" dirty="0" smtClean="0"/>
              <a:t>- </a:t>
            </a:r>
            <a:r>
              <a:rPr lang="ru-RU" sz="2200" dirty="0"/>
              <a:t>типовые формы требований об уплате денежной суммы по независимой гарантии.</a:t>
            </a:r>
            <a:endParaRPr lang="ru-RU" sz="2200" b="0" i="0" dirty="0">
              <a:effectLst/>
            </a:endParaRPr>
          </a:p>
        </p:txBody>
      </p:sp>
    </p:spTree>
    <p:extLst>
      <p:ext uri="{BB962C8B-B14F-4D97-AF65-F5344CB8AC3E}">
        <p14:creationId xmlns:p14="http://schemas.microsoft.com/office/powerpoint/2010/main" val="1595312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0600" y="838200"/>
            <a:ext cx="10896600" cy="5847755"/>
          </a:xfrm>
          <a:prstGeom prst="rect">
            <a:avLst/>
          </a:prstGeom>
        </p:spPr>
        <p:txBody>
          <a:bodyPr wrap="square">
            <a:spAutoFit/>
          </a:bodyPr>
          <a:lstStyle/>
          <a:p>
            <a:r>
              <a:rPr lang="ru-RU" sz="2200" b="1" dirty="0" smtClean="0">
                <a:solidFill>
                  <a:srgbClr val="000000"/>
                </a:solidFill>
              </a:rPr>
              <a:t>Применяется </a:t>
            </a:r>
            <a:r>
              <a:rPr lang="ru-RU" sz="2200" b="1" dirty="0">
                <a:solidFill>
                  <a:srgbClr val="000000"/>
                </a:solidFill>
              </a:rPr>
              <a:t>положение о независимых </a:t>
            </a:r>
            <a:r>
              <a:rPr lang="ru-RU" sz="2200" b="1" dirty="0" smtClean="0">
                <a:solidFill>
                  <a:srgbClr val="000000"/>
                </a:solidFill>
              </a:rPr>
              <a:t>гарантиях</a:t>
            </a:r>
          </a:p>
          <a:p>
            <a:endParaRPr lang="ru-RU" sz="2200" b="1" dirty="0">
              <a:solidFill>
                <a:srgbClr val="000000"/>
              </a:solidFill>
            </a:endParaRPr>
          </a:p>
          <a:p>
            <a:r>
              <a:rPr lang="ru-RU" sz="2200" dirty="0"/>
              <a:t>Требования к независимой гарантии в рамках статьи 3.4 Закона № </a:t>
            </a:r>
            <a:r>
              <a:rPr lang="ru-RU" sz="2200" dirty="0" smtClean="0"/>
              <a:t>223-ФЗ:</a:t>
            </a:r>
          </a:p>
          <a:p>
            <a:endParaRPr lang="ru-RU" sz="2200" dirty="0" smtClean="0"/>
          </a:p>
          <a:p>
            <a:r>
              <a:rPr lang="ru-RU" sz="2200" dirty="0"/>
              <a:t> </a:t>
            </a:r>
            <a:r>
              <a:rPr lang="ru-RU" sz="2200" dirty="0" smtClean="0"/>
              <a:t>- распространяются </a:t>
            </a:r>
            <a:r>
              <a:rPr lang="ru-RU" sz="2200" dirty="0"/>
              <a:t>исключительно на конкурентные закупки среди субъектов </a:t>
            </a:r>
            <a:r>
              <a:rPr lang="ru-RU" sz="2200" dirty="0" smtClean="0"/>
              <a:t>МСП:</a:t>
            </a:r>
          </a:p>
          <a:p>
            <a:r>
              <a:rPr lang="ru-RU" sz="2200" dirty="0" smtClean="0"/>
              <a:t> - не </a:t>
            </a:r>
            <a:r>
              <a:rPr lang="ru-RU" sz="2200" dirty="0"/>
              <a:t>действуют в отношении </a:t>
            </a:r>
            <a:r>
              <a:rPr lang="ru-RU" sz="2200" u="sng" dirty="0">
                <a:solidFill>
                  <a:srgbClr val="0070C0"/>
                </a:solidFill>
              </a:rPr>
              <a:t>неконкурентных закупок среди них</a:t>
            </a:r>
            <a:r>
              <a:rPr lang="ru-RU" sz="2200" dirty="0"/>
              <a:t>, </a:t>
            </a:r>
            <a:endParaRPr lang="ru-RU" sz="2200" dirty="0" smtClean="0"/>
          </a:p>
          <a:p>
            <a:r>
              <a:rPr lang="ru-RU" sz="2200" dirty="0" smtClean="0"/>
              <a:t>- не действует в </a:t>
            </a:r>
            <a:r>
              <a:rPr lang="ru-RU" sz="2200" dirty="0"/>
              <a:t>отношении закупок, проводимых на общих основаниях (не для субъектов МСП).</a:t>
            </a:r>
          </a:p>
          <a:p>
            <a:endParaRPr lang="ru-RU" sz="2200" dirty="0" smtClean="0"/>
          </a:p>
          <a:p>
            <a:r>
              <a:rPr lang="ru-RU" sz="2200" dirty="0" smtClean="0"/>
              <a:t>Будут устанавливаться различных </a:t>
            </a:r>
            <a:r>
              <a:rPr lang="ru-RU" sz="2200" dirty="0"/>
              <a:t>требований к содержанию независимых гарантий </a:t>
            </a:r>
            <a:r>
              <a:rPr lang="ru-RU" sz="2200" u="sng" dirty="0">
                <a:solidFill>
                  <a:srgbClr val="7030A0"/>
                </a:solidFill>
              </a:rPr>
              <a:t>в зависимости от применяемого способа </a:t>
            </a:r>
            <a:r>
              <a:rPr lang="ru-RU" sz="2200" u="sng" dirty="0" smtClean="0">
                <a:solidFill>
                  <a:srgbClr val="7030A0"/>
                </a:solidFill>
              </a:rPr>
              <a:t>закупки. </a:t>
            </a:r>
            <a:r>
              <a:rPr lang="ru-RU" sz="2200" dirty="0" smtClean="0"/>
              <a:t>Это приведет к нарушениям </a:t>
            </a:r>
            <a:r>
              <a:rPr lang="ru-RU" sz="2200" dirty="0"/>
              <a:t>со стороны участников закупки, являющимися МСП, что приведёт к отказу в приёме предоставленных ими гарантий заказчиками и возможному отклонению </a:t>
            </a:r>
            <a:r>
              <a:rPr lang="ru-RU" sz="2200" dirty="0" smtClean="0"/>
              <a:t>заявок.</a:t>
            </a:r>
          </a:p>
          <a:p>
            <a:endParaRPr lang="ru-RU" sz="2200" dirty="0"/>
          </a:p>
          <a:p>
            <a:r>
              <a:rPr lang="ru-RU" sz="2200" i="1" dirty="0" smtClean="0"/>
              <a:t>Заказчик в положении о закупке может установить отдельные требования по независимой гарантии для субъектов СМСП и конкурентных процедур и для всех прочих. </a:t>
            </a:r>
            <a:endParaRPr lang="ru-RU" sz="2200" i="1" dirty="0"/>
          </a:p>
        </p:txBody>
      </p:sp>
      <p:sp>
        <p:nvSpPr>
          <p:cNvPr id="4" name="Прямоугольник 3"/>
          <p:cNvSpPr/>
          <p:nvPr/>
        </p:nvSpPr>
        <p:spPr>
          <a:xfrm>
            <a:off x="9285752" y="0"/>
            <a:ext cx="2897781" cy="430887"/>
          </a:xfrm>
          <a:prstGeom prst="rect">
            <a:avLst/>
          </a:prstGeom>
          <a:solidFill>
            <a:srgbClr val="00B0F0"/>
          </a:solidFill>
        </p:spPr>
        <p:txBody>
          <a:bodyPr wrap="none">
            <a:spAutoFit/>
          </a:bodyPr>
          <a:lstStyle/>
          <a:p>
            <a:r>
              <a:rPr lang="ru-RU" sz="2200" b="1" dirty="0">
                <a:solidFill>
                  <a:schemeClr val="bg1"/>
                </a:solidFill>
              </a:rPr>
              <a:t>С 2 октября 2022 года </a:t>
            </a:r>
            <a:endParaRPr lang="ru-RU" sz="2200" dirty="0">
              <a:solidFill>
                <a:schemeClr val="bg1"/>
              </a:solidFill>
            </a:endParaRPr>
          </a:p>
        </p:txBody>
      </p:sp>
    </p:spTree>
    <p:extLst>
      <p:ext uri="{BB962C8B-B14F-4D97-AF65-F5344CB8AC3E}">
        <p14:creationId xmlns:p14="http://schemas.microsoft.com/office/powerpoint/2010/main" val="109364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152400"/>
            <a:ext cx="10896600" cy="6247864"/>
          </a:xfrm>
          <a:prstGeom prst="rect">
            <a:avLst/>
          </a:prstGeom>
        </p:spPr>
        <p:txBody>
          <a:bodyPr wrap="square">
            <a:spAutoFit/>
          </a:bodyPr>
          <a:lstStyle/>
          <a:p>
            <a:r>
              <a:rPr lang="ru-RU" sz="2000" b="1" dirty="0" smtClean="0">
                <a:solidFill>
                  <a:srgbClr val="000000"/>
                </a:solidFill>
              </a:rPr>
              <a:t>Сроки относят к условиям договора или фактической оплате?</a:t>
            </a:r>
          </a:p>
          <a:p>
            <a:endParaRPr lang="ru-RU" sz="2000" b="1" dirty="0">
              <a:solidFill>
                <a:srgbClr val="000000"/>
              </a:solidFill>
            </a:endParaRPr>
          </a:p>
          <a:p>
            <a:pPr algn="ctr"/>
            <a:r>
              <a:rPr lang="ru-RU" sz="2000" dirty="0" smtClean="0">
                <a:solidFill>
                  <a:srgbClr val="7030A0"/>
                </a:solidFill>
              </a:rPr>
              <a:t>Рекомендую соблюдать сроки по фактической оплате!!!</a:t>
            </a:r>
          </a:p>
          <a:p>
            <a:endParaRPr lang="ru-RU" sz="2000" i="1" dirty="0"/>
          </a:p>
          <a:p>
            <a:r>
              <a:rPr lang="ru-RU" sz="2000" dirty="0"/>
              <a:t>В соответствии с пунктами 14 (3), 28, 32 (1) ПП РФ № 1352 срок оплаты по договору с МСП вне </a:t>
            </a:r>
            <a:r>
              <a:rPr lang="ru-RU" sz="2000" dirty="0" smtClean="0"/>
              <a:t>зависимости </a:t>
            </a:r>
            <a:r>
              <a:rPr lang="ru-RU" sz="2000" dirty="0"/>
              <a:t>от круга лиц, среди которых проводилась закупка, должен составлять не более 15 рабочих </a:t>
            </a:r>
            <a:r>
              <a:rPr lang="ru-RU" sz="2000" dirty="0" smtClean="0"/>
              <a:t>дней </a:t>
            </a:r>
            <a:r>
              <a:rPr lang="ru-RU" sz="2000" dirty="0"/>
              <a:t>со дня приемки по договору или его отдельному этапу</a:t>
            </a:r>
            <a:r>
              <a:rPr lang="ru-RU" sz="2000" dirty="0" smtClean="0"/>
              <a:t>.</a:t>
            </a:r>
          </a:p>
          <a:p>
            <a:endParaRPr lang="ru-RU" sz="2000" i="1" dirty="0"/>
          </a:p>
          <a:p>
            <a:r>
              <a:rPr lang="ru-RU" sz="2000" i="1" dirty="0" smtClean="0"/>
              <a:t>Определение </a:t>
            </a:r>
            <a:r>
              <a:rPr lang="ru-RU" sz="2000" i="1" dirty="0"/>
              <a:t>Кемеровского УФАС №05/5838 от 15.06.2021 </a:t>
            </a:r>
            <a:r>
              <a:rPr lang="ru-RU" sz="2000" i="1" dirty="0" smtClean="0"/>
              <a:t>г</a:t>
            </a:r>
            <a:endParaRPr lang="ru-RU" sz="2000" i="1" dirty="0"/>
          </a:p>
          <a:p>
            <a:endParaRPr lang="ru-RU" sz="2000" b="1" dirty="0" smtClean="0"/>
          </a:p>
          <a:p>
            <a:r>
              <a:rPr lang="ru-RU" sz="2000" b="1" dirty="0" smtClean="0"/>
              <a:t>Позиция: </a:t>
            </a:r>
            <a:r>
              <a:rPr lang="ru-RU" sz="2000" dirty="0"/>
              <a:t>не важно какой срок оплаты указан в договоре (проекте договора</a:t>
            </a:r>
            <a:r>
              <a:rPr lang="ru-RU" sz="2000" dirty="0" smtClean="0"/>
              <a:t>),  фактический </a:t>
            </a:r>
            <a:r>
              <a:rPr lang="ru-RU" sz="2000" dirty="0"/>
              <a:t>срок оплаты по договору должен быть не более 15 рабочих дней</a:t>
            </a:r>
            <a:r>
              <a:rPr lang="ru-RU" sz="2000" dirty="0" smtClean="0"/>
              <a:t>.</a:t>
            </a:r>
          </a:p>
          <a:p>
            <a:endParaRPr lang="ru-RU" sz="2000" i="1" dirty="0"/>
          </a:p>
          <a:p>
            <a:r>
              <a:rPr lang="ru-RU" sz="2000" i="1" dirty="0"/>
              <a:t>Постановление Кемеровского УФАС от 18.03.2021 г. № 05/2378 / </a:t>
            </a:r>
            <a:endParaRPr lang="ru-RU" sz="2000" i="1" dirty="0" smtClean="0"/>
          </a:p>
          <a:p>
            <a:r>
              <a:rPr lang="ru-RU" sz="2000" i="1" dirty="0" smtClean="0"/>
              <a:t>Постановление Кемеровского </a:t>
            </a:r>
            <a:r>
              <a:rPr lang="ru-RU" sz="2000" i="1" dirty="0"/>
              <a:t>УФАС от 23.06.2021 г. № 05/6181</a:t>
            </a:r>
          </a:p>
          <a:p>
            <a:endParaRPr lang="ru-RU" sz="2000" dirty="0" smtClean="0"/>
          </a:p>
          <a:p>
            <a:r>
              <a:rPr lang="ru-RU" sz="2000" dirty="0"/>
              <a:t>Срок оплаты по договору с СМСП вне зависимости от круга лиц, среди которых проводилась закупка, должен составлять не более 15 рабочих дней со </a:t>
            </a:r>
            <a:r>
              <a:rPr lang="ru-RU" sz="2000" dirty="0" smtClean="0"/>
              <a:t>дня приемки </a:t>
            </a:r>
            <a:r>
              <a:rPr lang="ru-RU" sz="2000" dirty="0"/>
              <a:t>по договору или его отдельному этапу</a:t>
            </a:r>
            <a:r>
              <a:rPr lang="ru-RU" sz="2000" dirty="0" smtClean="0"/>
              <a:t>.</a:t>
            </a:r>
            <a:endParaRPr lang="ru-RU" sz="2000" dirty="0"/>
          </a:p>
          <a:p>
            <a:endParaRPr lang="ru-RU" sz="2000" b="1" dirty="0"/>
          </a:p>
        </p:txBody>
      </p:sp>
    </p:spTree>
    <p:extLst>
      <p:ext uri="{BB962C8B-B14F-4D97-AF65-F5344CB8AC3E}">
        <p14:creationId xmlns:p14="http://schemas.microsoft.com/office/powerpoint/2010/main" val="240665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5400" y="3016417"/>
            <a:ext cx="10058400" cy="2811026"/>
          </a:xfrm>
          <a:prstGeom prst="rect">
            <a:avLst/>
          </a:prstGeom>
          <a:ln>
            <a:solidFill>
              <a:schemeClr val="accent1">
                <a:lumMod val="75000"/>
              </a:schemeClr>
            </a:solidFill>
          </a:ln>
        </p:spPr>
        <p:txBody>
          <a:bodyPr wrap="square">
            <a:spAutoFit/>
          </a:bodyPr>
          <a:lstStyle/>
          <a:p>
            <a:r>
              <a:rPr lang="ru-RU" sz="2000" dirty="0">
                <a:ea typeface="Times New Roman" panose="02020603050405020304" pitchFamily="18" charset="0"/>
              </a:rPr>
              <a:t>Для независимой гарантии в качестве </a:t>
            </a:r>
            <a:r>
              <a:rPr lang="ru-RU" sz="2000" b="1" dirty="0">
                <a:ea typeface="Times New Roman" panose="02020603050405020304" pitchFamily="18" charset="0"/>
              </a:rPr>
              <a:t>обеспечения исполнения договора:</a:t>
            </a:r>
            <a:endParaRPr lang="ru-RU" sz="2000" dirty="0">
              <a:ea typeface="Times New Roman" panose="02020603050405020304" pitchFamily="18" charset="0"/>
            </a:endParaRPr>
          </a:p>
          <a:p>
            <a:pPr marL="342900" lvl="0" indent="-342900">
              <a:spcAft>
                <a:spcPts val="515"/>
              </a:spcAft>
              <a:buSzPts val="1000"/>
              <a:buFont typeface="Symbol" panose="05050102010706020507" pitchFamily="18" charset="2"/>
              <a:buChar char=""/>
              <a:tabLst>
                <a:tab pos="457200" algn="l"/>
              </a:tabLst>
            </a:pPr>
            <a:r>
              <a:rPr lang="ru-RU" sz="2000" dirty="0">
                <a:ea typeface="Times New Roman" panose="02020603050405020304" pitchFamily="18" charset="0"/>
              </a:rPr>
              <a:t>расчет суммы, который включается в требование об уплате;</a:t>
            </a:r>
          </a:p>
          <a:p>
            <a:pPr marL="342900" lvl="0" indent="-342900">
              <a:spcAft>
                <a:spcPts val="515"/>
              </a:spcAft>
              <a:buSzPts val="1000"/>
              <a:buFont typeface="Symbol" panose="05050102010706020507" pitchFamily="18" charset="2"/>
              <a:buChar char=""/>
              <a:tabLst>
                <a:tab pos="457200" algn="l"/>
              </a:tabLst>
            </a:pPr>
            <a:r>
              <a:rPr lang="ru-RU" sz="2000" dirty="0">
                <a:ea typeface="Times New Roman" panose="02020603050405020304" pitchFamily="18" charset="0"/>
              </a:rPr>
              <a:t>документ, который содержит указание на нарушение поставщиком обязательств по договору;</a:t>
            </a:r>
          </a:p>
          <a:p>
            <a:pPr marL="342900" lvl="0" indent="-342900">
              <a:spcAft>
                <a:spcPts val="515"/>
              </a:spcAft>
              <a:buSzPts val="1000"/>
              <a:buFont typeface="Symbol" panose="05050102010706020507" pitchFamily="18" charset="2"/>
              <a:buChar char=""/>
              <a:tabLst>
                <a:tab pos="457200" algn="l"/>
              </a:tabLst>
            </a:pPr>
            <a:r>
              <a:rPr lang="ru-RU" sz="2000" dirty="0">
                <a:ea typeface="Times New Roman" panose="02020603050405020304" pitchFamily="18" charset="0"/>
              </a:rPr>
              <a:t>документ, который подтверждает полномочие лица подписывать требование об уплате по </a:t>
            </a:r>
            <a:r>
              <a:rPr lang="ru-RU" sz="2000" dirty="0" smtClean="0">
                <a:ea typeface="Times New Roman" panose="02020603050405020304" pitchFamily="18" charset="0"/>
              </a:rPr>
              <a:t>гарантии</a:t>
            </a:r>
          </a:p>
          <a:p>
            <a:pPr marL="342900" lvl="0" indent="-342900">
              <a:spcAft>
                <a:spcPts val="515"/>
              </a:spcAft>
              <a:buSzPts val="1000"/>
              <a:buFont typeface="Symbol" panose="05050102010706020507" pitchFamily="18" charset="2"/>
              <a:buChar char=""/>
              <a:tabLst>
                <a:tab pos="457200" algn="l"/>
              </a:tabLst>
            </a:pPr>
            <a:endParaRPr lang="ru-RU" sz="2000" dirty="0">
              <a:ea typeface="Times New Roman" panose="02020603050405020304" pitchFamily="18" charset="0"/>
            </a:endParaRPr>
          </a:p>
          <a:p>
            <a:r>
              <a:rPr lang="ru-RU" sz="2000" dirty="0">
                <a:ea typeface="Times New Roman" panose="02020603050405020304" pitchFamily="18" charset="0"/>
              </a:rPr>
              <a:t>(</a:t>
            </a:r>
            <a:r>
              <a:rPr lang="ru-RU" sz="2000" u="sng" dirty="0">
                <a:solidFill>
                  <a:srgbClr val="0000FF"/>
                </a:solidFill>
                <a:ea typeface="Times New Roman" panose="02020603050405020304" pitchFamily="18" charset="0"/>
              </a:rPr>
              <a:t>п. 9 раздела III положения из постановления № 1397</a:t>
            </a:r>
            <a:r>
              <a:rPr lang="ru-RU" sz="2000" dirty="0" smtClean="0">
                <a:ea typeface="Times New Roman" panose="02020603050405020304" pitchFamily="18" charset="0"/>
              </a:rPr>
              <a:t>).</a:t>
            </a:r>
            <a:r>
              <a:rPr lang="ru-RU" sz="2000" dirty="0" smtClean="0"/>
              <a:t> </a:t>
            </a:r>
          </a:p>
        </p:txBody>
      </p:sp>
      <p:sp>
        <p:nvSpPr>
          <p:cNvPr id="3" name="Прямоугольник 2"/>
          <p:cNvSpPr/>
          <p:nvPr/>
        </p:nvSpPr>
        <p:spPr>
          <a:xfrm>
            <a:off x="1295400" y="304800"/>
            <a:ext cx="10058400" cy="2375009"/>
          </a:xfrm>
          <a:prstGeom prst="rect">
            <a:avLst/>
          </a:prstGeom>
          <a:ln>
            <a:solidFill>
              <a:schemeClr val="accent1">
                <a:lumMod val="75000"/>
              </a:schemeClr>
            </a:solidFill>
          </a:ln>
        </p:spPr>
        <p:txBody>
          <a:bodyPr wrap="square">
            <a:spAutoFit/>
          </a:bodyPr>
          <a:lstStyle/>
          <a:p>
            <a:r>
              <a:rPr lang="ru-RU" sz="2000" dirty="0">
                <a:ea typeface="Times New Roman" panose="02020603050405020304" pitchFamily="18" charset="0"/>
              </a:rPr>
              <a:t>Для независимой гарантии в качестве</a:t>
            </a:r>
            <a:r>
              <a:rPr lang="ru-RU" sz="2000" b="1" dirty="0">
                <a:ea typeface="Times New Roman" panose="02020603050405020304" pitchFamily="18" charset="0"/>
              </a:rPr>
              <a:t> обеспечения заявки:</a:t>
            </a:r>
            <a:endParaRPr lang="ru-RU" sz="2000" dirty="0">
              <a:ea typeface="Times New Roman" panose="02020603050405020304" pitchFamily="18" charset="0"/>
            </a:endParaRPr>
          </a:p>
          <a:p>
            <a:pPr marL="342900" lvl="0" indent="-342900">
              <a:spcAft>
                <a:spcPts val="515"/>
              </a:spcAft>
              <a:buSzPts val="1000"/>
              <a:buFont typeface="Symbol" panose="05050102010706020507" pitchFamily="18" charset="2"/>
              <a:buChar char=""/>
              <a:tabLst>
                <a:tab pos="457200" algn="l"/>
              </a:tabLst>
            </a:pPr>
            <a:r>
              <a:rPr lang="ru-RU" sz="2000" dirty="0">
                <a:ea typeface="Times New Roman" panose="02020603050405020304" pitchFamily="18" charset="0"/>
              </a:rPr>
              <a:t>документ, который подтверждает возврат обеспечения заявки, например, протокол по итогам конкурентной закупки;</a:t>
            </a:r>
          </a:p>
          <a:p>
            <a:pPr marL="342900" lvl="0" indent="-342900">
              <a:spcAft>
                <a:spcPts val="515"/>
              </a:spcAft>
              <a:buSzPts val="1000"/>
              <a:buFont typeface="Symbol" panose="05050102010706020507" pitchFamily="18" charset="2"/>
              <a:buChar char=""/>
              <a:tabLst>
                <a:tab pos="457200" algn="l"/>
              </a:tabLst>
            </a:pPr>
            <a:r>
              <a:rPr lang="ru-RU" sz="2000" dirty="0">
                <a:ea typeface="Times New Roman" panose="02020603050405020304" pitchFamily="18" charset="0"/>
              </a:rPr>
              <a:t>документ, который подтверждает полномочие лица подписывать требование об уплате по </a:t>
            </a:r>
            <a:r>
              <a:rPr lang="ru-RU" sz="2000" dirty="0" smtClean="0">
                <a:ea typeface="Times New Roman" panose="02020603050405020304" pitchFamily="18" charset="0"/>
              </a:rPr>
              <a:t>гарантии</a:t>
            </a:r>
          </a:p>
          <a:p>
            <a:endParaRPr lang="ru-RU" sz="2000" dirty="0">
              <a:ea typeface="Times New Roman" panose="02020603050405020304" pitchFamily="18" charset="0"/>
            </a:endParaRPr>
          </a:p>
          <a:p>
            <a:r>
              <a:rPr lang="ru-RU" sz="2000" dirty="0" smtClean="0">
                <a:ea typeface="Times New Roman" panose="02020603050405020304" pitchFamily="18" charset="0"/>
              </a:rPr>
              <a:t>(</a:t>
            </a:r>
            <a:r>
              <a:rPr lang="ru-RU" sz="2000" u="sng" dirty="0">
                <a:solidFill>
                  <a:srgbClr val="0000FF"/>
                </a:solidFill>
                <a:ea typeface="Times New Roman" panose="02020603050405020304" pitchFamily="18" charset="0"/>
              </a:rPr>
              <a:t>п. 8 раздела III положения из постановления № 1397</a:t>
            </a:r>
            <a:r>
              <a:rPr lang="ru-RU" sz="2000" dirty="0">
                <a:ea typeface="Times New Roman" panose="02020603050405020304" pitchFamily="18" charset="0"/>
              </a:rPr>
              <a:t>).</a:t>
            </a:r>
            <a:endParaRPr lang="ru-RU" sz="2000" dirty="0"/>
          </a:p>
        </p:txBody>
      </p:sp>
      <p:sp>
        <p:nvSpPr>
          <p:cNvPr id="4" name="Прямоугольник 3"/>
          <p:cNvSpPr/>
          <p:nvPr/>
        </p:nvSpPr>
        <p:spPr>
          <a:xfrm>
            <a:off x="6252873" y="6093753"/>
            <a:ext cx="4903843" cy="400110"/>
          </a:xfrm>
          <a:prstGeom prst="rect">
            <a:avLst/>
          </a:prstGeom>
        </p:spPr>
        <p:txBody>
          <a:bodyPr wrap="none">
            <a:spAutoFit/>
          </a:bodyPr>
          <a:lstStyle/>
          <a:p>
            <a:pPr algn="r"/>
            <a:r>
              <a:rPr lang="ru-RU" sz="2000" b="1" dirty="0"/>
              <a:t>(</a:t>
            </a:r>
            <a:r>
              <a:rPr lang="ru-RU" sz="2000" b="1" u="sng" dirty="0"/>
              <a:t>ч. 25 ст. </a:t>
            </a:r>
            <a:r>
              <a:rPr lang="ru-RU" sz="2000" b="1" u="sng" dirty="0" smtClean="0"/>
              <a:t>3.2, ч</a:t>
            </a:r>
            <a:r>
              <a:rPr lang="ru-RU" sz="2000" b="1" u="sng" dirty="0"/>
              <a:t>. 12 ст. 3.4</a:t>
            </a:r>
            <a:r>
              <a:rPr lang="ru-RU" sz="2000" b="1" dirty="0"/>
              <a:t> Закона № 223-ФЗ)</a:t>
            </a:r>
            <a:endParaRPr lang="ru-RU" sz="2000" b="1" dirty="0">
              <a:ea typeface="Times New Roman" panose="02020603050405020304" pitchFamily="18" charset="0"/>
            </a:endParaRPr>
          </a:p>
        </p:txBody>
      </p:sp>
    </p:spTree>
    <p:extLst>
      <p:ext uri="{BB962C8B-B14F-4D97-AF65-F5344CB8AC3E}">
        <p14:creationId xmlns:p14="http://schemas.microsoft.com/office/powerpoint/2010/main" val="1369887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25417" y="1220757"/>
            <a:ext cx="11341100" cy="5154643"/>
          </a:xfrm>
          <a:prstGeom prst="rect">
            <a:avLst/>
          </a:prstGeom>
          <a:blipFill>
            <a:blip r:embed="rId2" cstate="print"/>
            <a:stretch>
              <a:fillRect/>
            </a:stretch>
          </a:blipFill>
          <a:ln>
            <a:solidFill>
              <a:schemeClr val="accent1"/>
            </a:solidFill>
          </a:ln>
        </p:spPr>
        <p:txBody>
          <a:bodyPr wrap="square" lIns="0" tIns="0" rIns="0" bIns="0" rtlCol="0"/>
          <a:lstStyle/>
          <a:p>
            <a:endParaRPr sz="2400"/>
          </a:p>
        </p:txBody>
      </p:sp>
      <p:sp>
        <p:nvSpPr>
          <p:cNvPr id="7" name="object 3"/>
          <p:cNvSpPr txBox="1">
            <a:spLocks/>
          </p:cNvSpPr>
          <p:nvPr/>
        </p:nvSpPr>
        <p:spPr>
          <a:xfrm>
            <a:off x="2641601" y="251968"/>
            <a:ext cx="9109625" cy="553998"/>
          </a:xfrm>
          <a:prstGeom prst="rect">
            <a:avLst/>
          </a:prstGeom>
        </p:spPr>
        <p:txBody>
          <a:bodyPr vert="horz" wrap="square" lIns="0" tIns="0" rIns="0" bIns="0" rtlCol="0" anchor="t">
            <a:spAutoFit/>
          </a:bodyPr>
          <a:lstStyle>
            <a:lvl1pPr algn="l" defTabSz="342900" rtl="0" eaLnBrk="1" latinLnBrk="0" hangingPunct="1">
              <a:spcBef>
                <a:spcPct val="0"/>
              </a:spcBef>
              <a:buNone/>
              <a:defRPr sz="1800" b="0" i="0" kern="1200">
                <a:solidFill>
                  <a:srgbClr val="7E7E7E"/>
                </a:solidFill>
                <a:latin typeface="Georgia"/>
                <a:ea typeface="+mj-ea"/>
                <a:cs typeface="Georgi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6933">
              <a:tabLst>
                <a:tab pos="488514" algn="l"/>
              </a:tabLst>
            </a:pPr>
            <a:r>
              <a:rPr lang="ru-RU" sz="3600" dirty="0">
                <a:solidFill>
                  <a:schemeClr val="tx1"/>
                </a:solidFill>
                <a:latin typeface="+mn-lt"/>
              </a:rPr>
              <a:t>3.	</a:t>
            </a:r>
            <a:r>
              <a:rPr lang="ru-RU" sz="3600" dirty="0">
                <a:solidFill>
                  <a:schemeClr val="tx1"/>
                </a:solidFill>
                <a:latin typeface="+mj-lt"/>
              </a:rPr>
              <a:t>Независимые</a:t>
            </a:r>
            <a:r>
              <a:rPr lang="ru-RU" sz="3600" dirty="0">
                <a:solidFill>
                  <a:schemeClr val="tx1"/>
                </a:solidFill>
                <a:latin typeface="+mn-lt"/>
              </a:rPr>
              <a:t> гарантии </a:t>
            </a:r>
            <a:r>
              <a:rPr lang="ru-RU" sz="3600" spc="-7" dirty="0">
                <a:solidFill>
                  <a:schemeClr val="tx1"/>
                </a:solidFill>
                <a:latin typeface="+mn-lt"/>
              </a:rPr>
              <a:t>− </a:t>
            </a:r>
            <a:r>
              <a:rPr lang="ru-RU" sz="3600" dirty="0">
                <a:solidFill>
                  <a:schemeClr val="tx1"/>
                </a:solidFill>
                <a:latin typeface="+mn-lt"/>
              </a:rPr>
              <a:t>ОЗ </a:t>
            </a:r>
            <a:r>
              <a:rPr lang="ru-RU" sz="3600" spc="-7" dirty="0">
                <a:solidFill>
                  <a:schemeClr val="tx1"/>
                </a:solidFill>
                <a:latin typeface="+mn-lt"/>
              </a:rPr>
              <a:t>и</a:t>
            </a:r>
            <a:r>
              <a:rPr lang="ru-RU" sz="3600" spc="-93" dirty="0">
                <a:solidFill>
                  <a:schemeClr val="tx1"/>
                </a:solidFill>
                <a:latin typeface="+mn-lt"/>
              </a:rPr>
              <a:t> </a:t>
            </a:r>
            <a:r>
              <a:rPr lang="ru-RU" sz="3600" spc="-7" dirty="0">
                <a:solidFill>
                  <a:schemeClr val="tx1"/>
                </a:solidFill>
                <a:latin typeface="+mn-lt"/>
              </a:rPr>
              <a:t>ОИД</a:t>
            </a:r>
            <a:endParaRPr lang="ru-RU" sz="3600" spc="-7" dirty="0">
              <a:solidFill>
                <a:schemeClr val="tx1"/>
              </a:solidFill>
              <a:latin typeface="+mn-lt"/>
            </a:endParaRPr>
          </a:p>
        </p:txBody>
      </p:sp>
    </p:spTree>
    <p:extLst>
      <p:ext uri="{BB962C8B-B14F-4D97-AF65-F5344CB8AC3E}">
        <p14:creationId xmlns:p14="http://schemas.microsoft.com/office/powerpoint/2010/main" val="4129008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73438" y="1329036"/>
            <a:ext cx="3796453" cy="287323"/>
          </a:xfrm>
          <a:prstGeom prst="rect">
            <a:avLst/>
          </a:prstGeom>
        </p:spPr>
        <p:txBody>
          <a:bodyPr vert="horz" wrap="square" lIns="0" tIns="0" rIns="0" bIns="0" rtlCol="0">
            <a:spAutoFit/>
          </a:bodyPr>
          <a:lstStyle/>
          <a:p>
            <a:pPr marL="16933"/>
            <a:r>
              <a:rPr sz="1867" spc="-7" dirty="0">
                <a:latin typeface="Georgia"/>
                <a:cs typeface="Georgia"/>
              </a:rPr>
              <a:t>Типовая </a:t>
            </a:r>
            <a:r>
              <a:rPr sz="1867" dirty="0">
                <a:latin typeface="Georgia"/>
                <a:cs typeface="Georgia"/>
              </a:rPr>
              <a:t>форма НГ</a:t>
            </a:r>
            <a:r>
              <a:rPr sz="1867" spc="-147" dirty="0">
                <a:latin typeface="Georgia"/>
                <a:cs typeface="Georgia"/>
              </a:rPr>
              <a:t> </a:t>
            </a:r>
            <a:r>
              <a:rPr sz="1867" dirty="0">
                <a:latin typeface="Georgia"/>
                <a:cs typeface="Georgia"/>
              </a:rPr>
              <a:t>//фрагмент//:</a:t>
            </a:r>
            <a:endParaRPr sz="1867">
              <a:latin typeface="Georgia"/>
              <a:cs typeface="Georgia"/>
            </a:endParaRPr>
          </a:p>
        </p:txBody>
      </p:sp>
      <p:sp>
        <p:nvSpPr>
          <p:cNvPr id="5" name="object 5"/>
          <p:cNvSpPr/>
          <p:nvPr/>
        </p:nvSpPr>
        <p:spPr>
          <a:xfrm>
            <a:off x="1273438" y="1988887"/>
            <a:ext cx="9645057" cy="4660731"/>
          </a:xfrm>
          <a:prstGeom prst="rect">
            <a:avLst/>
          </a:prstGeom>
          <a:blipFill>
            <a:blip r:embed="rId2" cstate="print"/>
            <a:stretch>
              <a:fillRect/>
            </a:stretch>
          </a:blipFill>
          <a:ln>
            <a:solidFill>
              <a:schemeClr val="accent1">
                <a:lumMod val="75000"/>
              </a:schemeClr>
            </a:solidFill>
          </a:ln>
        </p:spPr>
        <p:txBody>
          <a:bodyPr wrap="square" lIns="0" tIns="0" rIns="0" bIns="0" rtlCol="0"/>
          <a:lstStyle/>
          <a:p>
            <a:endParaRPr sz="2400"/>
          </a:p>
        </p:txBody>
      </p:sp>
      <p:sp>
        <p:nvSpPr>
          <p:cNvPr id="7" name="object 3"/>
          <p:cNvSpPr txBox="1">
            <a:spLocks noGrp="1"/>
          </p:cNvSpPr>
          <p:nvPr>
            <p:ph type="title"/>
          </p:nvPr>
        </p:nvSpPr>
        <p:spPr>
          <a:xfrm>
            <a:off x="2844801" y="279401"/>
            <a:ext cx="9008025" cy="677108"/>
          </a:xfrm>
          <a:prstGeom prst="rect">
            <a:avLst/>
          </a:prstGeom>
        </p:spPr>
        <p:txBody>
          <a:bodyPr vert="horz" wrap="square" lIns="0" tIns="0" rIns="0" bIns="0" rtlCol="0" anchor="t">
            <a:spAutoFit/>
          </a:bodyPr>
          <a:lstStyle/>
          <a:p>
            <a:pPr marL="16933">
              <a:lnSpc>
                <a:spcPct val="100000"/>
              </a:lnSpc>
              <a:tabLst>
                <a:tab pos="488514" algn="l"/>
              </a:tabLst>
            </a:pPr>
            <a:r>
              <a:rPr dirty="0"/>
              <a:t>3.	Независимые гарантии </a:t>
            </a:r>
            <a:r>
              <a:rPr spc="-7" dirty="0"/>
              <a:t>− </a:t>
            </a:r>
            <a:r>
              <a:rPr dirty="0"/>
              <a:t>ОЗ </a:t>
            </a:r>
            <a:r>
              <a:rPr spc="-7" dirty="0"/>
              <a:t>и</a:t>
            </a:r>
            <a:r>
              <a:rPr spc="-93" dirty="0"/>
              <a:t> </a:t>
            </a:r>
            <a:r>
              <a:rPr spc="-7" dirty="0"/>
              <a:t>ОИД</a:t>
            </a:r>
          </a:p>
        </p:txBody>
      </p:sp>
    </p:spTree>
    <p:extLst>
      <p:ext uri="{BB962C8B-B14F-4D97-AF65-F5344CB8AC3E}">
        <p14:creationId xmlns:p14="http://schemas.microsoft.com/office/powerpoint/2010/main" val="3360338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0600" y="609600"/>
            <a:ext cx="10668000" cy="4462760"/>
          </a:xfrm>
          <a:prstGeom prst="rect">
            <a:avLst/>
          </a:prstGeom>
        </p:spPr>
        <p:txBody>
          <a:bodyPr wrap="square">
            <a:spAutoFit/>
          </a:bodyPr>
          <a:lstStyle/>
          <a:p>
            <a:r>
              <a:rPr lang="ru-RU" sz="2000" dirty="0">
                <a:solidFill>
                  <a:srgbClr val="000000"/>
                </a:solidFill>
              </a:rPr>
              <a:t>части 14.1, 14.3 и 31 статьи 3.4 Закона № 223-ФЗ устанавливаются свои специальные требования к содержанию независимой гарантии для участия в закупках у субъектов МСП, в том числе предоставляемой в качестве обеспечения исполнения договора.</a:t>
            </a:r>
          </a:p>
          <a:p>
            <a:endParaRPr lang="ru-RU" sz="2000" dirty="0">
              <a:solidFill>
                <a:srgbClr val="000000"/>
              </a:solidFill>
            </a:endParaRPr>
          </a:p>
          <a:p>
            <a:r>
              <a:rPr lang="ru-RU" sz="2000" dirty="0">
                <a:solidFill>
                  <a:srgbClr val="000000"/>
                </a:solidFill>
              </a:rPr>
              <a:t>Несоответствие независимой гарантии, предоставленной участником закупки с участием субъектов МСП, новым требованиям, предусмотренным статьёй 3.4 Закона № 223-ФЗ, </a:t>
            </a:r>
            <a:r>
              <a:rPr lang="ru-RU" sz="2000" dirty="0">
                <a:solidFill>
                  <a:srgbClr val="FF0000"/>
                </a:solidFill>
              </a:rPr>
              <a:t>является основанием для отказа в принятии ее заказчиком.</a:t>
            </a:r>
          </a:p>
          <a:p>
            <a:endParaRPr lang="ru-RU" sz="2000" dirty="0">
              <a:solidFill>
                <a:srgbClr val="FF0000"/>
              </a:solidFill>
            </a:endParaRPr>
          </a:p>
          <a:p>
            <a:r>
              <a:rPr lang="ru-RU" sz="2000" dirty="0"/>
              <a:t>Что в свою очередь является основанием:</a:t>
            </a:r>
          </a:p>
          <a:p>
            <a:r>
              <a:rPr lang="ru-RU" sz="2000" dirty="0"/>
              <a:t>-  для отказа принимать заявку (обеспечение заявки)</a:t>
            </a:r>
          </a:p>
          <a:p>
            <a:pPr marL="342891" indent="-342891">
              <a:buFontTx/>
              <a:buChar char="-"/>
            </a:pPr>
            <a:r>
              <a:rPr lang="ru-RU" sz="2000" dirty="0"/>
              <a:t>для отказа заключать договор (обеспечение договора)</a:t>
            </a:r>
          </a:p>
          <a:p>
            <a:pPr marL="342891" indent="-342891">
              <a:buFontTx/>
              <a:buChar char="-"/>
            </a:pPr>
            <a:endParaRPr lang="ru-RU" sz="2000" dirty="0"/>
          </a:p>
          <a:p>
            <a:r>
              <a:rPr lang="ru-RU" sz="2200" dirty="0">
                <a:solidFill>
                  <a:srgbClr val="002060"/>
                </a:solidFill>
              </a:rPr>
              <a:t>При необходимости внесите изменения в положение о закупке в части отказа принимать заявки и заключать договор за несоответствие независимой гарантии.</a:t>
            </a:r>
          </a:p>
        </p:txBody>
      </p:sp>
    </p:spTree>
    <p:extLst>
      <p:ext uri="{BB962C8B-B14F-4D97-AF65-F5344CB8AC3E}">
        <p14:creationId xmlns:p14="http://schemas.microsoft.com/office/powerpoint/2010/main" val="1779700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Текст 2"/>
          <p:cNvSpPr>
            <a:spLocks noGrp="1"/>
          </p:cNvSpPr>
          <p:nvPr>
            <p:ph type="body" idx="4294967295"/>
          </p:nvPr>
        </p:nvSpPr>
        <p:spPr>
          <a:xfrm>
            <a:off x="1295400" y="1102785"/>
            <a:ext cx="9391651" cy="5194300"/>
          </a:xfrm>
        </p:spPr>
        <p:txBody>
          <a:bodyPr/>
          <a:lstStyle/>
          <a:p>
            <a:pPr>
              <a:defRPr/>
            </a:pPr>
            <a:r>
              <a:rPr lang="ru-RU" altLang="ru-RU" sz="2097" b="1" dirty="0">
                <a:latin typeface="Exo 2"/>
              </a:rPr>
              <a:t>Независимая гарантия - </a:t>
            </a:r>
            <a:r>
              <a:rPr lang="ru-RU" altLang="ru-RU" sz="2097" dirty="0">
                <a:latin typeface="Exo 2"/>
              </a:rPr>
              <a:t>реестр независимых гарантий в ЕИС</a:t>
            </a:r>
          </a:p>
          <a:p>
            <a:pPr marL="0" indent="0">
              <a:buNone/>
              <a:defRPr/>
            </a:pPr>
            <a:r>
              <a:rPr lang="ru-RU" sz="2097" dirty="0">
                <a:solidFill>
                  <a:schemeClr val="dk1"/>
                </a:solidFill>
                <a:latin typeface="Exo 2" panose="00000500000000000000"/>
              </a:rPr>
              <a:t>Вступит в силу - </a:t>
            </a:r>
            <a:r>
              <a:rPr lang="ru-RU" sz="2097" dirty="0">
                <a:solidFill>
                  <a:srgbClr val="392C69"/>
                </a:solidFill>
                <a:latin typeface="Exo 2" panose="00000500000000000000"/>
              </a:rPr>
              <a:t>Подп. 2 ч. 14.1 ст. 3.4 Закона № 223-ФЗ</a:t>
            </a:r>
          </a:p>
          <a:p>
            <a:pPr marL="0" indent="0">
              <a:buNone/>
              <a:defRPr/>
            </a:pPr>
            <a:r>
              <a:rPr lang="ru-RU" sz="2097" dirty="0">
                <a:latin typeface="Exo 2" panose="00000500000000000000"/>
              </a:rPr>
              <a:t>(ч.2 ст.3</a:t>
            </a:r>
            <a:r>
              <a:rPr lang="ru-RU" sz="2097" dirty="0">
                <a:solidFill>
                  <a:schemeClr val="dk1"/>
                </a:solidFill>
                <a:latin typeface="Exo 2" panose="00000500000000000000"/>
              </a:rPr>
              <a:t> Закона от 16.04.2022 № 109-ФЗ)</a:t>
            </a:r>
            <a:endParaRPr lang="ru-RU" sz="2097" dirty="0">
              <a:latin typeface="Exo 2" panose="00000500000000000000"/>
            </a:endParaRPr>
          </a:p>
        </p:txBody>
      </p:sp>
      <p:sp>
        <p:nvSpPr>
          <p:cNvPr id="14" name="Заголовок 1">
            <a:extLst>
              <a:ext uri="{FF2B5EF4-FFF2-40B4-BE49-F238E27FC236}"/>
            </a:extLst>
          </p:cNvPr>
          <p:cNvSpPr txBox="1">
            <a:spLocks/>
          </p:cNvSpPr>
          <p:nvPr/>
        </p:nvSpPr>
        <p:spPr>
          <a:xfrm>
            <a:off x="403195" y="1019546"/>
            <a:ext cx="10087252" cy="861412"/>
          </a:xfrm>
          <a:prstGeom prst="rect">
            <a:avLst/>
          </a:prstGeom>
        </p:spPr>
        <p:txBody>
          <a:bodyPr lIns="0" tIns="0" rIns="0" bIns="0"/>
          <a:lstStyle/>
          <a:p>
            <a:pPr>
              <a:defRPr/>
            </a:pPr>
            <a:endParaRPr lang="ru-RU" sz="2884"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extLst>
          </p:cNvPr>
          <p:cNvSpPr txBox="1">
            <a:spLocks/>
          </p:cNvSpPr>
          <p:nvPr/>
        </p:nvSpPr>
        <p:spPr>
          <a:xfrm>
            <a:off x="6678598" y="1531397"/>
            <a:ext cx="4993689" cy="4594195"/>
          </a:xfrm>
          <a:prstGeom prst="rect">
            <a:avLst/>
          </a:prstGeom>
        </p:spPr>
        <p:txBody>
          <a:bodyPr lIns="0" tIns="0" rIns="0" bIns="0"/>
          <a:lstStyle/>
          <a:p>
            <a:pPr marL="374513" indent="-374513">
              <a:spcAft>
                <a:spcPts val="787"/>
              </a:spcAft>
              <a:buClr>
                <a:srgbClr val="0450F2"/>
              </a:buClr>
              <a:buFont typeface="Wingdings" panose="05000000000000000000" pitchFamily="2" charset="2"/>
              <a:buChar char="§"/>
              <a:defRPr/>
            </a:pPr>
            <a:endParaRPr lang="ru-RU" sz="1835" kern="0" dirty="0">
              <a:solidFill>
                <a:sysClr val="windowText" lastClr="000000"/>
              </a:solidFill>
              <a:latin typeface="Exo 2" panose="00000500000000000000" pitchFamily="2" charset="-52"/>
            </a:endParaRPr>
          </a:p>
        </p:txBody>
      </p:sp>
      <p:sp>
        <p:nvSpPr>
          <p:cNvPr id="8" name="Прямоугольник 7"/>
          <p:cNvSpPr/>
          <p:nvPr/>
        </p:nvSpPr>
        <p:spPr>
          <a:xfrm>
            <a:off x="8128849" y="570114"/>
            <a:ext cx="3567002" cy="455381"/>
          </a:xfrm>
          <a:prstGeom prst="rect">
            <a:avLst/>
          </a:prstGeom>
          <a:solidFill>
            <a:schemeClr val="accent2">
              <a:lumMod val="75000"/>
            </a:schemeClr>
          </a:solidFill>
        </p:spPr>
        <p:txBody>
          <a:bodyPr wrap="none">
            <a:spAutoFit/>
          </a:bodyPr>
          <a:lstStyle/>
          <a:p>
            <a:pPr>
              <a:spcAft>
                <a:spcPts val="787"/>
              </a:spcAft>
              <a:buClr>
                <a:srgbClr val="0450F2"/>
              </a:buClr>
              <a:defRPr/>
            </a:pPr>
            <a:r>
              <a:rPr lang="ru-RU" sz="2359" dirty="0">
                <a:solidFill>
                  <a:schemeClr val="bg1"/>
                </a:solidFill>
              </a:rPr>
              <a:t>Вступит в силу: 01.04.2023</a:t>
            </a:r>
            <a:endParaRPr lang="ru-RU" altLang="ru-RU" sz="2359" dirty="0">
              <a:solidFill>
                <a:schemeClr val="bg1"/>
              </a:solidFill>
              <a:latin typeface="Exo 2"/>
            </a:endParaRPr>
          </a:p>
        </p:txBody>
      </p:sp>
      <p:graphicFrame>
        <p:nvGraphicFramePr>
          <p:cNvPr id="9" name="Таблица 8"/>
          <p:cNvGraphicFramePr>
            <a:graphicFrameLocks noGrp="1"/>
          </p:cNvGraphicFramePr>
          <p:nvPr>
            <p:extLst/>
          </p:nvPr>
        </p:nvGraphicFramePr>
        <p:xfrm>
          <a:off x="459374" y="2897761"/>
          <a:ext cx="11212913" cy="1950224"/>
        </p:xfrm>
        <a:graphic>
          <a:graphicData uri="http://schemas.openxmlformats.org/drawingml/2006/table">
            <a:tbl>
              <a:tblPr firstRow="1" bandRow="1">
                <a:tableStyleId>{5C22544A-7EE6-4342-B048-85BDC9FD1C3A}</a:tableStyleId>
              </a:tblPr>
              <a:tblGrid>
                <a:gridCol w="6562540"/>
                <a:gridCol w="4650373"/>
              </a:tblGrid>
              <a:tr h="390912">
                <a:tc>
                  <a:txBody>
                    <a:bodyPr/>
                    <a:lstStyle/>
                    <a:p>
                      <a:r>
                        <a:rPr lang="ru-RU" sz="1900" b="1" i="0" dirty="0" smtClean="0">
                          <a:solidFill>
                            <a:schemeClr val="lt1"/>
                          </a:solidFill>
                          <a:effectLst/>
                          <a:latin typeface="Exo 2" panose="00000500000000000000"/>
                          <a:ea typeface="+mn-ea"/>
                          <a:cs typeface="+mn-cs"/>
                        </a:rPr>
                        <a:t>Станет</a:t>
                      </a:r>
                      <a:endParaRPr lang="ru-RU" sz="1900" dirty="0">
                        <a:latin typeface="Exo 2" panose="00000500000000000000"/>
                      </a:endParaRPr>
                    </a:p>
                  </a:txBody>
                  <a:tcPr marL="119847" marR="119847" marT="53216" marB="53216">
                    <a:solidFill>
                      <a:schemeClr val="accent1">
                        <a:lumMod val="50000"/>
                      </a:schemeClr>
                    </a:solidFill>
                  </a:tcPr>
                </a:tc>
                <a:tc>
                  <a:txBody>
                    <a:bodyPr/>
                    <a:lstStyle/>
                    <a:p>
                      <a:r>
                        <a:rPr lang="ru-RU" sz="1900" dirty="0" smtClean="0">
                          <a:latin typeface="Exo 2" panose="00000500000000000000"/>
                        </a:rPr>
                        <a:t>Сейчас</a:t>
                      </a:r>
                      <a:endParaRPr lang="ru-RU" sz="1900" dirty="0">
                        <a:latin typeface="Exo 2" panose="00000500000000000000"/>
                      </a:endParaRPr>
                    </a:p>
                  </a:txBody>
                  <a:tcPr marL="119847" marR="119847" marT="53216" marB="53216">
                    <a:solidFill>
                      <a:schemeClr val="accent1">
                        <a:lumMod val="50000"/>
                      </a:schemeClr>
                    </a:solidFill>
                  </a:tcPr>
                </a:tc>
              </a:tr>
              <a:tr h="1528832">
                <a:tc>
                  <a:txBody>
                    <a:bodyPr/>
                    <a:lstStyle/>
                    <a:p>
                      <a:r>
                        <a:rPr lang="ru-RU" sz="1900" b="0" i="0" dirty="0" smtClean="0">
                          <a:solidFill>
                            <a:schemeClr val="dk1"/>
                          </a:solidFill>
                          <a:effectLst/>
                          <a:latin typeface="Exo 2" panose="00000500000000000000"/>
                          <a:ea typeface="+mn-ea"/>
                          <a:cs typeface="+mn-cs"/>
                        </a:rPr>
                        <a:t>информация о </a:t>
                      </a:r>
                      <a:r>
                        <a:rPr lang="ru-RU" sz="1900" b="1" i="0" dirty="0" smtClean="0">
                          <a:solidFill>
                            <a:schemeClr val="dk1"/>
                          </a:solidFill>
                          <a:effectLst/>
                          <a:latin typeface="Exo 2" panose="00000500000000000000"/>
                          <a:ea typeface="+mn-ea"/>
                          <a:cs typeface="+mn-cs"/>
                        </a:rPr>
                        <a:t>независимой гарантии </a:t>
                      </a:r>
                      <a:r>
                        <a:rPr lang="ru-RU" sz="1900" b="0" i="0" dirty="0" smtClean="0">
                          <a:solidFill>
                            <a:schemeClr val="dk1"/>
                          </a:solidFill>
                          <a:effectLst/>
                          <a:latin typeface="Exo 2" panose="00000500000000000000"/>
                          <a:ea typeface="+mn-ea"/>
                          <a:cs typeface="+mn-cs"/>
                        </a:rPr>
                        <a:t>должна быть включена в </a:t>
                      </a:r>
                      <a:r>
                        <a:rPr lang="ru-RU" sz="1900" b="1" i="0" dirty="0" smtClean="0">
                          <a:solidFill>
                            <a:schemeClr val="dk1"/>
                          </a:solidFill>
                          <a:effectLst/>
                          <a:latin typeface="Exo 2" panose="00000500000000000000"/>
                          <a:ea typeface="+mn-ea"/>
                          <a:cs typeface="+mn-cs"/>
                        </a:rPr>
                        <a:t>реестр независимых гарантий</a:t>
                      </a:r>
                      <a:r>
                        <a:rPr lang="ru-RU" sz="1900" b="0" i="0" dirty="0" smtClean="0">
                          <a:solidFill>
                            <a:schemeClr val="dk1"/>
                          </a:solidFill>
                          <a:effectLst/>
                          <a:latin typeface="Exo 2" panose="00000500000000000000"/>
                          <a:ea typeface="+mn-ea"/>
                          <a:cs typeface="+mn-cs"/>
                        </a:rPr>
                        <a:t>, предусмотренный частью 8 статьи 45 Закона от 05.04.2013 № 44-ФЗ </a:t>
                      </a:r>
                    </a:p>
                    <a:p>
                      <a:endParaRPr lang="ru-RU" sz="1900" b="0" i="0" dirty="0" smtClean="0">
                        <a:solidFill>
                          <a:schemeClr val="dk1"/>
                        </a:solidFill>
                        <a:effectLst/>
                        <a:latin typeface="Exo 2" panose="00000500000000000000"/>
                        <a:ea typeface="+mn-ea"/>
                        <a:cs typeface="+mn-cs"/>
                      </a:endParaRPr>
                    </a:p>
                  </a:txBody>
                  <a:tcPr marL="119847" marR="119847" marT="53216" marB="53216">
                    <a:solidFill>
                      <a:schemeClr val="accent1">
                        <a:lumMod val="20000"/>
                        <a:lumOff val="80000"/>
                      </a:schemeClr>
                    </a:solidFill>
                  </a:tcPr>
                </a:tc>
                <a:tc>
                  <a:txBody>
                    <a:bodyPr/>
                    <a:lstStyle/>
                    <a:p>
                      <a:r>
                        <a:rPr lang="ru-RU" sz="1900" b="1" i="0" dirty="0" smtClean="0">
                          <a:solidFill>
                            <a:srgbClr val="222222"/>
                          </a:solidFill>
                          <a:effectLst/>
                          <a:latin typeface="Exo 2" panose="00000500000000000000"/>
                        </a:rPr>
                        <a:t>Нет обязанности включать в реестр гарантии.</a:t>
                      </a:r>
                    </a:p>
                    <a:p>
                      <a:r>
                        <a:rPr lang="ru-RU" sz="1900" dirty="0" smtClean="0">
                          <a:latin typeface="Exo 2" panose="00000500000000000000"/>
                        </a:rPr>
                        <a:t> Включает кредитная организация, которая выдает гарантию</a:t>
                      </a:r>
                      <a:endParaRPr lang="ru-RU" sz="1900" dirty="0">
                        <a:latin typeface="Exo 2" panose="00000500000000000000"/>
                      </a:endParaRPr>
                    </a:p>
                  </a:txBody>
                  <a:tcPr marL="119847" marR="119847" marT="53216" marB="53216">
                    <a:solidFill>
                      <a:schemeClr val="accent1">
                        <a:lumMod val="20000"/>
                        <a:lumOff val="80000"/>
                      </a:schemeClr>
                    </a:solidFill>
                  </a:tcPr>
                </a:tc>
              </a:tr>
            </a:tbl>
          </a:graphicData>
        </a:graphic>
      </p:graphicFrame>
      <p:sp>
        <p:nvSpPr>
          <p:cNvPr id="23572" name="Прямоугольник 1"/>
          <p:cNvSpPr>
            <a:spLocks noChangeArrowheads="1"/>
          </p:cNvSpPr>
          <p:nvPr/>
        </p:nvSpPr>
        <p:spPr bwMode="auto">
          <a:xfrm>
            <a:off x="914400" y="5354696"/>
            <a:ext cx="11044376" cy="37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35" b="1" dirty="0">
                <a:solidFill>
                  <a:srgbClr val="000000"/>
                </a:solidFill>
                <a:latin typeface="Exo 2"/>
              </a:rPr>
              <a:t>Постановление Правительства Российской Федерации от 09.08.2022 № </a:t>
            </a:r>
            <a:r>
              <a:rPr lang="ru-RU" altLang="ru-RU" sz="1835" b="1" dirty="0">
                <a:solidFill>
                  <a:srgbClr val="000000"/>
                </a:solidFill>
                <a:latin typeface="Exo 2"/>
              </a:rPr>
              <a:t>1397</a:t>
            </a:r>
            <a:endParaRPr lang="ru-RU" altLang="ru-RU" sz="1835" dirty="0">
              <a:latin typeface="Exo 2"/>
            </a:endParaRPr>
          </a:p>
        </p:txBody>
      </p:sp>
    </p:spTree>
    <p:extLst>
      <p:ext uri="{BB962C8B-B14F-4D97-AF65-F5344CB8AC3E}">
        <p14:creationId xmlns:p14="http://schemas.microsoft.com/office/powerpoint/2010/main" val="1583320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Текст 2"/>
          <p:cNvSpPr>
            <a:spLocks noGrp="1"/>
          </p:cNvSpPr>
          <p:nvPr>
            <p:ph idx="4294967295"/>
          </p:nvPr>
        </p:nvSpPr>
        <p:spPr>
          <a:xfrm>
            <a:off x="1504952" y="1193801"/>
            <a:ext cx="10687049" cy="5194300"/>
          </a:xfrm>
        </p:spPr>
        <p:txBody>
          <a:bodyPr>
            <a:normAutofit/>
          </a:bodyPr>
          <a:lstStyle/>
          <a:p>
            <a:pPr marL="0" indent="0">
              <a:buNone/>
              <a:defRPr/>
            </a:pPr>
            <a:r>
              <a:rPr lang="ru-RU" altLang="ru-RU" sz="1835" b="1" dirty="0">
                <a:solidFill>
                  <a:srgbClr val="000000"/>
                </a:solidFill>
                <a:latin typeface="Exo 2"/>
              </a:rPr>
              <a:t>Постановление Правительства Российской Федерации от 09.08.2022 № 1397 </a:t>
            </a:r>
          </a:p>
          <a:p>
            <a:pPr marL="0" indent="0">
              <a:buNone/>
              <a:defRPr/>
            </a:pPr>
            <a:r>
              <a:rPr lang="ru-RU" sz="1835" b="1" dirty="0">
                <a:latin typeface="Exo 2" panose="00000500000000000000"/>
              </a:rPr>
              <a:t>IV. Особенности порядка ведения реестра независимых гарантий, предусмотренного частью 8 статьи 45 Закона о контрактной системе для целей Закона о закупках</a:t>
            </a:r>
          </a:p>
          <a:p>
            <a:pPr>
              <a:defRPr/>
            </a:pPr>
            <a:r>
              <a:rPr lang="ru-RU" sz="1704" dirty="0">
                <a:latin typeface="Exo 2" panose="00000500000000000000"/>
              </a:rPr>
              <a:t>10. Включение независимых гарантий в реестр независимых гарантий, предусмотренный </a:t>
            </a:r>
            <a:r>
              <a:rPr lang="ru-RU" sz="1704" u="sng" dirty="0">
                <a:latin typeface="Exo 2" panose="00000500000000000000"/>
              </a:rPr>
              <a:t>частью 8 статьи 45</a:t>
            </a:r>
            <a:r>
              <a:rPr lang="ru-RU" sz="1704" dirty="0">
                <a:latin typeface="Exo 2" panose="00000500000000000000"/>
              </a:rPr>
              <a:t> Закона о контрактной системе, иных информации и документов, предусмотренных </a:t>
            </a:r>
            <a:r>
              <a:rPr lang="ru-RU" sz="1704" u="sng" dirty="0">
                <a:latin typeface="Exo 2" panose="00000500000000000000"/>
              </a:rPr>
              <a:t>Правилами</a:t>
            </a:r>
            <a:r>
              <a:rPr lang="ru-RU" sz="1704" dirty="0">
                <a:latin typeface="Exo 2" panose="00000500000000000000"/>
              </a:rPr>
              <a:t> ведения и размещения в единой информационной системе в сфере закупок реестра независимых гарантий, утвержденными постановлением Правительства Российской Федерации от 8 ноября 2013 г. N 1005 "О независимых гарантиях, используемых для целей Федерального закона "О контрактной системе в сфере закупок товаров, работ, услуг для обеспечения государственных и муниципальных нужд", осуществляется в соответствии с указанными </a:t>
            </a:r>
            <a:r>
              <a:rPr lang="ru-RU" sz="1704" u="sng" dirty="0">
                <a:latin typeface="Exo 2" panose="00000500000000000000"/>
              </a:rPr>
              <a:t>Правилами</a:t>
            </a:r>
            <a:r>
              <a:rPr lang="ru-RU" sz="1704" dirty="0">
                <a:latin typeface="Exo 2" panose="00000500000000000000"/>
              </a:rPr>
              <a:t> с учетом следующих особенностей:</a:t>
            </a:r>
          </a:p>
          <a:p>
            <a:pPr>
              <a:defRPr/>
            </a:pPr>
            <a:r>
              <a:rPr lang="ru-RU" sz="1704" dirty="0">
                <a:latin typeface="Exo 2" panose="00000500000000000000"/>
              </a:rPr>
              <a:t>а) предусмотренные </a:t>
            </a:r>
            <a:r>
              <a:rPr lang="ru-RU" sz="1704" u="sng" dirty="0">
                <a:latin typeface="Exo 2" panose="00000500000000000000"/>
              </a:rPr>
              <a:t>подпунктом "б" пункта 11</a:t>
            </a:r>
            <a:r>
              <a:rPr lang="ru-RU" sz="1704" dirty="0">
                <a:latin typeface="Exo 2" panose="00000500000000000000"/>
              </a:rPr>
              <a:t> указанных Правил разряды указываются на основании первых 11 разрядов </a:t>
            </a:r>
            <a:r>
              <a:rPr lang="ru-RU" sz="1704" b="1" dirty="0">
                <a:solidFill>
                  <a:srgbClr val="FF0000"/>
                </a:solidFill>
                <a:latin typeface="Exo 2" panose="00000500000000000000"/>
              </a:rPr>
              <a:t>идентификационного кода заказчика</a:t>
            </a:r>
            <a:r>
              <a:rPr lang="ru-RU" sz="1704" dirty="0">
                <a:latin typeface="Exo 2" panose="00000500000000000000"/>
              </a:rPr>
              <a:t>, присвоенного в порядке, установленном в </a:t>
            </a:r>
            <a:r>
              <a:rPr lang="ru-RU" sz="1704" i="1" u="sng" dirty="0">
                <a:latin typeface="Exo 2" panose="00000500000000000000"/>
              </a:rPr>
              <a:t>соответствии с пунктом 15 Правил ведения реестра договоров</a:t>
            </a:r>
            <a:r>
              <a:rPr lang="ru-RU" sz="1704" dirty="0">
                <a:latin typeface="Exo 2" panose="00000500000000000000"/>
              </a:rPr>
              <a:t>, заключенных заказчиками по результатам закупки, утвержденных постановлением Правительства Российской Федерации от 31 октября 2014 г. N 1132 "О порядке ведения реестра договоров, заключенных заказчиками по результатам закупки";</a:t>
            </a:r>
          </a:p>
          <a:p>
            <a:pPr>
              <a:defRPr/>
            </a:pPr>
            <a:r>
              <a:rPr lang="ru-RU" sz="1704" i="1" dirty="0">
                <a:latin typeface="Exo 2" panose="00000500000000000000"/>
              </a:rPr>
              <a:t>б) </a:t>
            </a:r>
            <a:r>
              <a:rPr lang="ru-RU" sz="1704" i="1" u="sng" dirty="0">
                <a:latin typeface="Exo 2" panose="00000500000000000000"/>
              </a:rPr>
              <a:t>пункт 12(1)</a:t>
            </a:r>
            <a:r>
              <a:rPr lang="ru-RU" sz="1704" i="1" dirty="0">
                <a:latin typeface="Exo 2" panose="00000500000000000000"/>
              </a:rPr>
              <a:t> указанных Правил </a:t>
            </a:r>
            <a:r>
              <a:rPr lang="ru-RU" sz="1704" i="1" dirty="0">
                <a:solidFill>
                  <a:srgbClr val="FF0000"/>
                </a:solidFill>
                <a:latin typeface="Exo 2" panose="00000500000000000000"/>
              </a:rPr>
              <a:t>не применяется.</a:t>
            </a:r>
          </a:p>
          <a:p>
            <a:pPr>
              <a:defRPr/>
            </a:pPr>
            <a:endParaRPr lang="ru-RU" altLang="ru-RU" sz="1835" dirty="0">
              <a:latin typeface="Exo 2"/>
            </a:endParaRPr>
          </a:p>
        </p:txBody>
      </p:sp>
      <p:sp>
        <p:nvSpPr>
          <p:cNvPr id="14" name="Заголовок 1">
            <a:extLst>
              <a:ext uri="{FF2B5EF4-FFF2-40B4-BE49-F238E27FC236}"/>
            </a:extLst>
          </p:cNvPr>
          <p:cNvSpPr txBox="1">
            <a:spLocks/>
          </p:cNvSpPr>
          <p:nvPr/>
        </p:nvSpPr>
        <p:spPr>
          <a:xfrm>
            <a:off x="403195" y="1019546"/>
            <a:ext cx="10087252" cy="861412"/>
          </a:xfrm>
          <a:prstGeom prst="rect">
            <a:avLst/>
          </a:prstGeom>
        </p:spPr>
        <p:txBody>
          <a:bodyPr lIns="0" tIns="0" rIns="0" bIns="0"/>
          <a:lstStyle/>
          <a:p>
            <a:pPr>
              <a:defRPr/>
            </a:pPr>
            <a:endParaRPr lang="ru-RU" sz="2884"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extLst>
          </p:cNvPr>
          <p:cNvSpPr txBox="1">
            <a:spLocks/>
          </p:cNvSpPr>
          <p:nvPr/>
        </p:nvSpPr>
        <p:spPr>
          <a:xfrm>
            <a:off x="6678598" y="1531397"/>
            <a:ext cx="4993689" cy="4594195"/>
          </a:xfrm>
          <a:prstGeom prst="rect">
            <a:avLst/>
          </a:prstGeom>
        </p:spPr>
        <p:txBody>
          <a:bodyPr lIns="0" tIns="0" rIns="0" bIns="0"/>
          <a:lstStyle/>
          <a:p>
            <a:pPr marL="374513" indent="-374513">
              <a:spcAft>
                <a:spcPts val="787"/>
              </a:spcAft>
              <a:buClr>
                <a:srgbClr val="0450F2"/>
              </a:buClr>
              <a:buFont typeface="Wingdings" panose="05000000000000000000" pitchFamily="2" charset="2"/>
              <a:buChar char="§"/>
              <a:defRPr/>
            </a:pPr>
            <a:endParaRPr lang="ru-RU" sz="1835" kern="0" dirty="0">
              <a:solidFill>
                <a:sysClr val="windowText" lastClr="000000"/>
              </a:solidFill>
              <a:latin typeface="Exo 2" panose="00000500000000000000" pitchFamily="2" charset="-52"/>
            </a:endParaRPr>
          </a:p>
        </p:txBody>
      </p:sp>
      <p:sp>
        <p:nvSpPr>
          <p:cNvPr id="8" name="Прямоугольник 7"/>
          <p:cNvSpPr/>
          <p:nvPr/>
        </p:nvSpPr>
        <p:spPr>
          <a:xfrm>
            <a:off x="8128849" y="570114"/>
            <a:ext cx="3567002" cy="455381"/>
          </a:xfrm>
          <a:prstGeom prst="rect">
            <a:avLst/>
          </a:prstGeom>
          <a:solidFill>
            <a:schemeClr val="accent2">
              <a:lumMod val="75000"/>
            </a:schemeClr>
          </a:solidFill>
        </p:spPr>
        <p:txBody>
          <a:bodyPr wrap="none">
            <a:spAutoFit/>
          </a:bodyPr>
          <a:lstStyle/>
          <a:p>
            <a:pPr>
              <a:spcAft>
                <a:spcPts val="787"/>
              </a:spcAft>
              <a:buClr>
                <a:srgbClr val="0450F2"/>
              </a:buClr>
              <a:defRPr/>
            </a:pPr>
            <a:r>
              <a:rPr lang="ru-RU" sz="2359" dirty="0">
                <a:solidFill>
                  <a:schemeClr val="bg1"/>
                </a:solidFill>
              </a:rPr>
              <a:t>Вступит в силу: 01.04.2023</a:t>
            </a:r>
            <a:endParaRPr lang="ru-RU" altLang="ru-RU" sz="2359" dirty="0">
              <a:solidFill>
                <a:schemeClr val="bg1"/>
              </a:solidFill>
              <a:latin typeface="Exo 2"/>
            </a:endParaRPr>
          </a:p>
        </p:txBody>
      </p:sp>
    </p:spTree>
    <p:extLst>
      <p:ext uri="{BB962C8B-B14F-4D97-AF65-F5344CB8AC3E}">
        <p14:creationId xmlns:p14="http://schemas.microsoft.com/office/powerpoint/2010/main" val="632413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Текст 2"/>
          <p:cNvSpPr>
            <a:spLocks noGrp="1"/>
          </p:cNvSpPr>
          <p:nvPr>
            <p:ph idx="4294967295"/>
          </p:nvPr>
        </p:nvSpPr>
        <p:spPr>
          <a:xfrm>
            <a:off x="1504953" y="1193801"/>
            <a:ext cx="10382248" cy="5194300"/>
          </a:xfrm>
        </p:spPr>
        <p:txBody>
          <a:bodyPr/>
          <a:lstStyle/>
          <a:p>
            <a:pPr marL="0" indent="0">
              <a:buNone/>
              <a:defRPr/>
            </a:pPr>
            <a:r>
              <a:rPr lang="ru-RU" sz="1835" b="1" dirty="0">
                <a:latin typeface="Exo 2" panose="00000500000000000000"/>
              </a:rPr>
              <a:t>Постановление Правительства РФ от 08.11.2013 N 1005 </a:t>
            </a:r>
          </a:p>
          <a:p>
            <a:pPr marL="0" indent="0">
              <a:buNone/>
              <a:defRPr/>
            </a:pPr>
            <a:endParaRPr lang="ru-RU" sz="1835" b="1" dirty="0">
              <a:latin typeface="Exo 2" panose="00000500000000000000"/>
            </a:endParaRPr>
          </a:p>
          <a:p>
            <a:pPr marL="0" indent="0">
              <a:buNone/>
              <a:defRPr/>
            </a:pPr>
            <a:r>
              <a:rPr lang="ru-RU" sz="1835" b="1" dirty="0">
                <a:latin typeface="Exo 2" panose="00000500000000000000"/>
              </a:rPr>
              <a:t>ПРАВИЛА ВЕДЕНИЯ И РАЗМЕЩЕНИЯ В ЕДИНОЙ ИНФОРМАЦИОННОЙ СИСТЕМЕ В СФЕРЕ ЗАКУПОК РЕЕСТРА НЕЗАВИСИМЫХ ГАРАНТИЙ</a:t>
            </a:r>
          </a:p>
          <a:p>
            <a:pPr>
              <a:defRPr/>
            </a:pPr>
            <a:endParaRPr lang="ru-RU" sz="1835" dirty="0">
              <a:latin typeface="Exo 2" panose="00000500000000000000"/>
            </a:endParaRPr>
          </a:p>
          <a:p>
            <a:pPr>
              <a:defRPr/>
            </a:pPr>
            <a:r>
              <a:rPr lang="ru-RU" sz="1835" dirty="0">
                <a:latin typeface="Exo 2" panose="00000500000000000000"/>
              </a:rPr>
              <a:t>12(1). </a:t>
            </a:r>
            <a:r>
              <a:rPr lang="ru-RU" sz="1835" u="sng" dirty="0">
                <a:latin typeface="Exo 2" panose="00000500000000000000"/>
              </a:rPr>
              <a:t>Информация о прекращении обязательств принципала</a:t>
            </a:r>
            <a:r>
              <a:rPr lang="ru-RU" sz="1835" dirty="0">
                <a:latin typeface="Exo 2" panose="00000500000000000000"/>
              </a:rPr>
              <a:t>, обеспеченных независимой гарантией, и возвращении независимой гарантии гаранту или об уведомлении, направляемом бенефициаром гаранту, об отказе от прав (от части прав) по независимой гарантии включается в реестр из реестра контрактов, заключенных заказчиками, порядок ведения которого установлен </a:t>
            </a:r>
            <a:r>
              <a:rPr lang="ru-RU" sz="1835" u="sng" dirty="0">
                <a:latin typeface="Exo 2" panose="00000500000000000000"/>
              </a:rPr>
              <a:t>Правилами</a:t>
            </a:r>
            <a:r>
              <a:rPr lang="ru-RU" sz="1835" dirty="0">
                <a:latin typeface="Exo 2" panose="00000500000000000000"/>
              </a:rPr>
              <a:t> ведения реестра контрактов, заключенных заказчиками, утвержденными постановлением Правительства Российской Федерации от 28 ноября 2013 г. N 1084 "О порядке ведения реестра контрактов, заключенных заказчиками, и реестра контрактов, содержащего сведения, составляющие государственную тайну".</a:t>
            </a:r>
            <a:endParaRPr lang="ru-RU" altLang="ru-RU" sz="1835" dirty="0">
              <a:latin typeface="Exo 2"/>
            </a:endParaRPr>
          </a:p>
        </p:txBody>
      </p:sp>
      <p:sp>
        <p:nvSpPr>
          <p:cNvPr id="14" name="Заголовок 1">
            <a:extLst>
              <a:ext uri="{FF2B5EF4-FFF2-40B4-BE49-F238E27FC236}"/>
            </a:extLst>
          </p:cNvPr>
          <p:cNvSpPr txBox="1">
            <a:spLocks/>
          </p:cNvSpPr>
          <p:nvPr/>
        </p:nvSpPr>
        <p:spPr>
          <a:xfrm>
            <a:off x="403195" y="1019546"/>
            <a:ext cx="10087252" cy="861412"/>
          </a:xfrm>
          <a:prstGeom prst="rect">
            <a:avLst/>
          </a:prstGeom>
        </p:spPr>
        <p:txBody>
          <a:bodyPr lIns="0" tIns="0" rIns="0" bIns="0"/>
          <a:lstStyle/>
          <a:p>
            <a:pPr>
              <a:defRPr/>
            </a:pPr>
            <a:endParaRPr lang="ru-RU" sz="2884"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extLst>
          </p:cNvPr>
          <p:cNvSpPr txBox="1">
            <a:spLocks/>
          </p:cNvSpPr>
          <p:nvPr/>
        </p:nvSpPr>
        <p:spPr>
          <a:xfrm>
            <a:off x="6678598" y="1531397"/>
            <a:ext cx="4993689" cy="4594195"/>
          </a:xfrm>
          <a:prstGeom prst="rect">
            <a:avLst/>
          </a:prstGeom>
        </p:spPr>
        <p:txBody>
          <a:bodyPr lIns="0" tIns="0" rIns="0" bIns="0"/>
          <a:lstStyle/>
          <a:p>
            <a:pPr marL="374513" indent="-374513">
              <a:spcAft>
                <a:spcPts val="787"/>
              </a:spcAft>
              <a:buClr>
                <a:srgbClr val="0450F2"/>
              </a:buClr>
              <a:buFont typeface="Wingdings" panose="05000000000000000000" pitchFamily="2" charset="2"/>
              <a:buChar char="§"/>
              <a:defRPr/>
            </a:pPr>
            <a:endParaRPr lang="ru-RU" sz="1835" kern="0" dirty="0">
              <a:solidFill>
                <a:sysClr val="windowText" lastClr="000000"/>
              </a:solidFill>
              <a:latin typeface="Exo 2" panose="00000500000000000000" pitchFamily="2" charset="-52"/>
            </a:endParaRPr>
          </a:p>
        </p:txBody>
      </p:sp>
      <p:sp>
        <p:nvSpPr>
          <p:cNvPr id="8" name="Прямоугольник 7"/>
          <p:cNvSpPr/>
          <p:nvPr/>
        </p:nvSpPr>
        <p:spPr>
          <a:xfrm>
            <a:off x="8128849" y="570114"/>
            <a:ext cx="3567002" cy="455381"/>
          </a:xfrm>
          <a:prstGeom prst="rect">
            <a:avLst/>
          </a:prstGeom>
          <a:solidFill>
            <a:schemeClr val="accent2">
              <a:lumMod val="75000"/>
            </a:schemeClr>
          </a:solidFill>
        </p:spPr>
        <p:txBody>
          <a:bodyPr wrap="none">
            <a:spAutoFit/>
          </a:bodyPr>
          <a:lstStyle/>
          <a:p>
            <a:pPr>
              <a:spcAft>
                <a:spcPts val="787"/>
              </a:spcAft>
              <a:buClr>
                <a:srgbClr val="0450F2"/>
              </a:buClr>
              <a:defRPr/>
            </a:pPr>
            <a:r>
              <a:rPr lang="ru-RU" sz="2359" dirty="0">
                <a:solidFill>
                  <a:schemeClr val="bg1"/>
                </a:solidFill>
              </a:rPr>
              <a:t>Вступит в силу: 01.04.2023</a:t>
            </a:r>
            <a:endParaRPr lang="ru-RU" altLang="ru-RU" sz="2359" dirty="0">
              <a:solidFill>
                <a:schemeClr val="bg1"/>
              </a:solidFill>
              <a:latin typeface="Exo 2"/>
            </a:endParaRPr>
          </a:p>
        </p:txBody>
      </p:sp>
    </p:spTree>
    <p:extLst>
      <p:ext uri="{BB962C8B-B14F-4D97-AF65-F5344CB8AC3E}">
        <p14:creationId xmlns:p14="http://schemas.microsoft.com/office/powerpoint/2010/main" val="14763404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0" y="279400"/>
            <a:ext cx="10363200" cy="6001643"/>
          </a:xfrm>
          <a:prstGeom prst="rect">
            <a:avLst/>
          </a:prstGeom>
        </p:spPr>
        <p:txBody>
          <a:bodyPr wrap="square">
            <a:spAutoFit/>
          </a:bodyPr>
          <a:lstStyle/>
          <a:p>
            <a:endParaRPr lang="ru-RU" sz="2400" dirty="0">
              <a:solidFill>
                <a:srgbClr val="392C69"/>
              </a:solidFill>
              <a:latin typeface="Georgia" panose="02040502050405020303" pitchFamily="18" charset="0"/>
            </a:endParaRPr>
          </a:p>
          <a:p>
            <a:r>
              <a:rPr lang="ru-RU" sz="2400" b="1" dirty="0"/>
              <a:t>Постановление Правительства РФ от 31.10.2014 N 1132 </a:t>
            </a:r>
          </a:p>
          <a:p>
            <a:endParaRPr lang="ru-RU" sz="2400" dirty="0">
              <a:solidFill>
                <a:srgbClr val="392C69"/>
              </a:solidFill>
              <a:latin typeface="Georgia" panose="02040502050405020303" pitchFamily="18" charset="0"/>
            </a:endParaRPr>
          </a:p>
          <a:p>
            <a:r>
              <a:rPr lang="ru-RU" sz="2400" dirty="0" err="1">
                <a:solidFill>
                  <a:srgbClr val="392C69"/>
                </a:solidFill>
                <a:latin typeface="Georgia" panose="02040502050405020303" pitchFamily="18" charset="0"/>
              </a:rPr>
              <a:t>Пп</a:t>
            </a:r>
            <a:r>
              <a:rPr lang="ru-RU" sz="2400" dirty="0">
                <a:solidFill>
                  <a:srgbClr val="392C69"/>
                </a:solidFill>
                <a:latin typeface="Georgia" panose="02040502050405020303" pitchFamily="18" charset="0"/>
              </a:rPr>
              <a:t>. "д(2)" п. 2 </a:t>
            </a:r>
            <a:r>
              <a:rPr lang="ru-RU" sz="2400" dirty="0">
                <a:solidFill>
                  <a:srgbClr val="0000FF"/>
                </a:solidFill>
                <a:latin typeface="Georgia" panose="02040502050405020303" pitchFamily="18" charset="0"/>
              </a:rPr>
              <a:t>не применяется</a:t>
            </a:r>
            <a:r>
              <a:rPr lang="ru-RU" sz="2400" dirty="0">
                <a:solidFill>
                  <a:srgbClr val="392C69"/>
                </a:solidFill>
                <a:latin typeface="Georgia" panose="02040502050405020303" pitchFamily="18" charset="0"/>
              </a:rPr>
              <a:t> до 01.04.2023</a:t>
            </a:r>
            <a:r>
              <a:rPr lang="ru-RU" sz="2400" dirty="0">
                <a:solidFill>
                  <a:srgbClr val="392C69"/>
                </a:solidFill>
                <a:latin typeface="Georgia" panose="02040502050405020303" pitchFamily="18" charset="0"/>
              </a:rPr>
              <a:t>.</a:t>
            </a:r>
          </a:p>
          <a:p>
            <a:r>
              <a:rPr lang="ru-RU" sz="2400" dirty="0"/>
              <a:t>2. В реестр включаются следующие информация и документы</a:t>
            </a:r>
            <a:r>
              <a:rPr lang="ru-RU" sz="2400" dirty="0"/>
              <a:t>:</a:t>
            </a:r>
          </a:p>
          <a:p>
            <a:endParaRPr lang="ru-RU" sz="2400" dirty="0">
              <a:solidFill>
                <a:srgbClr val="392C69"/>
              </a:solidFill>
              <a:latin typeface="Georgia" panose="02040502050405020303" pitchFamily="18" charset="0"/>
            </a:endParaRPr>
          </a:p>
          <a:p>
            <a:pPr indent="457189"/>
            <a:r>
              <a:rPr lang="ru-RU" sz="2400" dirty="0">
                <a:latin typeface="Georgia" panose="02040502050405020303" pitchFamily="18" charset="0"/>
              </a:rPr>
              <a:t>д(2)) информация об обеспечении исполнения договора (в случае установления требования о предоставлении обеспечения исполнения договора при осуществлении конкурентной закупки товаров, работ, услуг в электронной форме, участниками которой могут быть только субъекты малого и среднего предпринимательства</a:t>
            </a:r>
            <a:r>
              <a:rPr lang="ru-RU" sz="2400" dirty="0">
                <a:latin typeface="Georgia" panose="02040502050405020303" pitchFamily="18" charset="0"/>
              </a:rPr>
              <a:t>):</a:t>
            </a:r>
          </a:p>
          <a:p>
            <a:pPr indent="457189"/>
            <a:r>
              <a:rPr lang="ru-RU" sz="2400" dirty="0">
                <a:solidFill>
                  <a:srgbClr val="000000"/>
                </a:solidFill>
                <a:latin typeface="Georgia" panose="02040502050405020303" pitchFamily="18" charset="0"/>
              </a:rPr>
              <a:t>способ </a:t>
            </a:r>
            <a:r>
              <a:rPr lang="ru-RU" sz="2400" dirty="0">
                <a:solidFill>
                  <a:srgbClr val="000000"/>
                </a:solidFill>
                <a:latin typeface="Georgia" panose="02040502050405020303" pitchFamily="18" charset="0"/>
              </a:rPr>
              <a:t>обеспечения исполнения договора;</a:t>
            </a:r>
          </a:p>
          <a:p>
            <a:pPr indent="457189"/>
            <a:r>
              <a:rPr lang="ru-RU" sz="2400" dirty="0">
                <a:solidFill>
                  <a:srgbClr val="000000"/>
                </a:solidFill>
                <a:latin typeface="Georgia" panose="02040502050405020303" pitchFamily="18" charset="0"/>
              </a:rPr>
              <a:t>размер обеспечения исполнения договора;</a:t>
            </a:r>
          </a:p>
          <a:p>
            <a:pPr indent="457189"/>
            <a:r>
              <a:rPr lang="ru-RU" sz="2400" u="sng" dirty="0">
                <a:solidFill>
                  <a:srgbClr val="000000"/>
                </a:solidFill>
                <a:latin typeface="Georgia" panose="02040502050405020303" pitchFamily="18" charset="0"/>
              </a:rPr>
              <a:t>номер реестровой записи из реестра независимых гарантий (в случае предоставления обеспечения исполнения договора в виде независимой гарантии);</a:t>
            </a:r>
          </a:p>
        </p:txBody>
      </p:sp>
    </p:spTree>
    <p:extLst>
      <p:ext uri="{BB962C8B-B14F-4D97-AF65-F5344CB8AC3E}">
        <p14:creationId xmlns:p14="http://schemas.microsoft.com/office/powerpoint/2010/main" val="2742208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0" y="279401"/>
            <a:ext cx="10769600" cy="5447260"/>
          </a:xfrm>
          <a:prstGeom prst="rect">
            <a:avLst/>
          </a:prstGeom>
        </p:spPr>
        <p:txBody>
          <a:bodyPr wrap="square">
            <a:spAutoFit/>
          </a:bodyPr>
          <a:lstStyle/>
          <a:p>
            <a:r>
              <a:rPr lang="ru-RU" sz="2133" b="1" dirty="0"/>
              <a:t>Постановление </a:t>
            </a:r>
            <a:r>
              <a:rPr lang="ru-RU" sz="2133" b="1" dirty="0"/>
              <a:t>Правительства РФ от 31.10.2014 N 1132 </a:t>
            </a:r>
          </a:p>
          <a:p>
            <a:endParaRPr lang="ru-RU" sz="2133" dirty="0">
              <a:solidFill>
                <a:srgbClr val="392C69"/>
              </a:solidFill>
              <a:latin typeface="Georgia" panose="02040502050405020303" pitchFamily="18" charset="0"/>
            </a:endParaRPr>
          </a:p>
          <a:p>
            <a:r>
              <a:rPr lang="ru-RU" sz="2133" dirty="0"/>
              <a:t>2</a:t>
            </a:r>
            <a:r>
              <a:rPr lang="ru-RU" sz="2133" dirty="0"/>
              <a:t>. В реестр включаются следующие информация и документы</a:t>
            </a:r>
            <a:r>
              <a:rPr lang="ru-RU" sz="2133" dirty="0"/>
              <a:t>:</a:t>
            </a:r>
          </a:p>
          <a:p>
            <a:r>
              <a:rPr lang="ru-RU" sz="2133" dirty="0" err="1">
                <a:solidFill>
                  <a:srgbClr val="392C69"/>
                </a:solidFill>
                <a:latin typeface="Times New Roman" panose="02020603050405020304" pitchFamily="18" charset="0"/>
              </a:rPr>
              <a:t>Абз</a:t>
            </a:r>
            <a:r>
              <a:rPr lang="ru-RU" sz="2133" dirty="0">
                <a:solidFill>
                  <a:srgbClr val="392C69"/>
                </a:solidFill>
                <a:latin typeface="Times New Roman" panose="02020603050405020304" pitchFamily="18" charset="0"/>
              </a:rPr>
              <a:t>. 4 </a:t>
            </a:r>
            <a:r>
              <a:rPr lang="ru-RU" sz="2133" dirty="0" err="1">
                <a:solidFill>
                  <a:srgbClr val="392C69"/>
                </a:solidFill>
                <a:latin typeface="Times New Roman" panose="02020603050405020304" pitchFamily="18" charset="0"/>
              </a:rPr>
              <a:t>пп</a:t>
            </a:r>
            <a:r>
              <a:rPr lang="ru-RU" sz="2133" dirty="0">
                <a:solidFill>
                  <a:srgbClr val="392C69"/>
                </a:solidFill>
                <a:latin typeface="Times New Roman" panose="02020603050405020304" pitchFamily="18" charset="0"/>
              </a:rPr>
              <a:t>. "з" п. 2 </a:t>
            </a:r>
            <a:r>
              <a:rPr lang="ru-RU" sz="2133" dirty="0">
                <a:solidFill>
                  <a:srgbClr val="0000FF"/>
                </a:solidFill>
                <a:latin typeface="Times New Roman" panose="02020603050405020304" pitchFamily="18" charset="0"/>
              </a:rPr>
              <a:t>не применяется</a:t>
            </a:r>
            <a:r>
              <a:rPr lang="ru-RU" sz="2133" dirty="0">
                <a:solidFill>
                  <a:srgbClr val="392C69"/>
                </a:solidFill>
                <a:latin typeface="Times New Roman" panose="02020603050405020304" pitchFamily="18" charset="0"/>
              </a:rPr>
              <a:t> до 01.04.2023.</a:t>
            </a:r>
          </a:p>
          <a:p>
            <a:r>
              <a:rPr lang="ru-RU" sz="2000" dirty="0"/>
              <a:t>информация о прекращении обязательств поставщика (подрядчика, исполнителя), обеспеченных независимой гарантией, и дата такого прекращения (в случае предоставления независимой гарантии в качестве обеспечения исполнения договора при осуществлении конкурентной закупки товаров, работ, услуг в электронной форме, участниками которой могут быть только субъекты малого и среднего предпринимательства</a:t>
            </a:r>
            <a:r>
              <a:rPr lang="ru-RU" sz="2000" dirty="0"/>
              <a:t>);</a:t>
            </a:r>
          </a:p>
          <a:p>
            <a:endParaRPr lang="ru-RU" sz="2133" dirty="0"/>
          </a:p>
          <a:p>
            <a:r>
              <a:rPr lang="ru-RU" sz="2133" dirty="0">
                <a:solidFill>
                  <a:srgbClr val="392C69"/>
                </a:solidFill>
                <a:latin typeface="Times New Roman" panose="02020603050405020304" pitchFamily="18" charset="0"/>
              </a:rPr>
              <a:t> </a:t>
            </a:r>
            <a:r>
              <a:rPr lang="ru-RU" sz="2133" dirty="0" err="1">
                <a:solidFill>
                  <a:srgbClr val="392C69"/>
                </a:solidFill>
                <a:latin typeface="Times New Roman" panose="02020603050405020304" pitchFamily="18" charset="0"/>
              </a:rPr>
              <a:t>Абз</a:t>
            </a:r>
            <a:r>
              <a:rPr lang="ru-RU" sz="2133" dirty="0">
                <a:solidFill>
                  <a:srgbClr val="392C69"/>
                </a:solidFill>
                <a:latin typeface="Times New Roman" panose="02020603050405020304" pitchFamily="18" charset="0"/>
              </a:rPr>
              <a:t>. 5 </a:t>
            </a:r>
            <a:r>
              <a:rPr lang="ru-RU" sz="2133" dirty="0" err="1">
                <a:solidFill>
                  <a:srgbClr val="392C69"/>
                </a:solidFill>
                <a:latin typeface="Times New Roman" panose="02020603050405020304" pitchFamily="18" charset="0"/>
              </a:rPr>
              <a:t>пп</a:t>
            </a:r>
            <a:r>
              <a:rPr lang="ru-RU" sz="2133" dirty="0">
                <a:solidFill>
                  <a:srgbClr val="392C69"/>
                </a:solidFill>
                <a:latin typeface="Times New Roman" panose="02020603050405020304" pitchFamily="18" charset="0"/>
              </a:rPr>
              <a:t>. "з" п. 2 </a:t>
            </a:r>
            <a:r>
              <a:rPr lang="ru-RU" sz="2133" dirty="0">
                <a:solidFill>
                  <a:srgbClr val="0000FF"/>
                </a:solidFill>
                <a:latin typeface="Times New Roman" panose="02020603050405020304" pitchFamily="18" charset="0"/>
              </a:rPr>
              <a:t>не применяется</a:t>
            </a:r>
            <a:r>
              <a:rPr lang="ru-RU" sz="2133" dirty="0">
                <a:solidFill>
                  <a:srgbClr val="392C69"/>
                </a:solidFill>
                <a:latin typeface="Times New Roman" panose="02020603050405020304" pitchFamily="18" charset="0"/>
              </a:rPr>
              <a:t> до 01.04.2023.</a:t>
            </a:r>
          </a:p>
          <a:p>
            <a:r>
              <a:rPr lang="ru-RU" sz="2000" dirty="0"/>
              <a:t>сумма денежных средств, истребованная заказчиком у гаранта по независимой гарантии и уплаченная гарантом, а также документ, подтверждающий их истребование у гаранта по независимой гарантии, его реквизиты (в случае предоставления независимой гарантии в качестве обеспечения исполнения договора при осуществлении конкурентной закупки товаров, работ, услуг в электронной форме, участниками которой могут быть только субъекты малого и среднего предпринимательства);</a:t>
            </a:r>
            <a:endParaRPr lang="ru-RU" sz="2000" u="sng"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491098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8682" y="1"/>
            <a:ext cx="3693319" cy="461665"/>
          </a:xfrm>
          <a:prstGeom prst="rect">
            <a:avLst/>
          </a:prstGeom>
          <a:solidFill>
            <a:srgbClr val="00B0F0"/>
          </a:solidFill>
        </p:spPr>
        <p:txBody>
          <a:bodyPr wrap="none">
            <a:spAutoFit/>
          </a:bodyPr>
          <a:lstStyle/>
          <a:p>
            <a:r>
              <a:rPr lang="ru-RU" sz="2400" b="1" dirty="0">
                <a:solidFill>
                  <a:srgbClr val="000000"/>
                </a:solidFill>
                <a:latin typeface="Arial" panose="020B0604020202020204" pitchFamily="34" charset="0"/>
              </a:rPr>
              <a:t>До 1 октября 2022 года</a:t>
            </a:r>
            <a:endParaRPr lang="ru-RU" sz="2400" dirty="0"/>
          </a:p>
        </p:txBody>
      </p:sp>
      <p:sp>
        <p:nvSpPr>
          <p:cNvPr id="3" name="Прямоугольник 2"/>
          <p:cNvSpPr/>
          <p:nvPr/>
        </p:nvSpPr>
        <p:spPr>
          <a:xfrm>
            <a:off x="990600" y="461666"/>
            <a:ext cx="11049000" cy="5016758"/>
          </a:xfrm>
          <a:prstGeom prst="rect">
            <a:avLst/>
          </a:prstGeom>
        </p:spPr>
        <p:txBody>
          <a:bodyPr wrap="square">
            <a:spAutoFit/>
          </a:bodyPr>
          <a:lstStyle/>
          <a:p>
            <a:r>
              <a:rPr lang="ru-RU" sz="2000" b="1" dirty="0">
                <a:solidFill>
                  <a:srgbClr val="000000"/>
                </a:solidFill>
              </a:rPr>
              <a:t>Нужно привести положение о закупке в соответствие:</a:t>
            </a:r>
          </a:p>
          <a:p>
            <a:endParaRPr lang="ru-RU" sz="2000" b="1" dirty="0">
              <a:solidFill>
                <a:srgbClr val="000000"/>
              </a:solidFill>
            </a:endParaRPr>
          </a:p>
          <a:p>
            <a:r>
              <a:rPr lang="ru-RU" sz="2000" b="1" dirty="0">
                <a:solidFill>
                  <a:srgbClr val="002060"/>
                </a:solidFill>
              </a:rPr>
              <a:t>в части независимых гарантий</a:t>
            </a:r>
          </a:p>
          <a:p>
            <a:endParaRPr lang="ru-RU" sz="2000" b="1" dirty="0">
              <a:solidFill>
                <a:srgbClr val="002060"/>
              </a:solidFill>
            </a:endParaRPr>
          </a:p>
          <a:p>
            <a:r>
              <a:rPr lang="ru-RU" sz="2000" dirty="0"/>
              <a:t>- условие про независимые гарантии с учетом постановления от 09.08.2022 N 1397</a:t>
            </a:r>
          </a:p>
          <a:p>
            <a:r>
              <a:rPr lang="ru-RU" sz="2000" dirty="0"/>
              <a:t>- можно установить отдельные требования по независимой гарантии для субъектов СМСП и конкурентных процедур и для всех прочих. </a:t>
            </a:r>
          </a:p>
          <a:p>
            <a:r>
              <a:rPr lang="ru-RU" sz="2000" dirty="0"/>
              <a:t>- внесите изменения в положение о закупке в части отказа принимать заявки и заключать договор за несоответствие независимой гарантии.</a:t>
            </a:r>
          </a:p>
          <a:p>
            <a:r>
              <a:rPr lang="ru-RU" sz="2000" dirty="0"/>
              <a:t>- Указать условие, что заказчиком предъявляется требование об уплате денежной суммы по независимой гарантии, предоставленной в качестве обеспечения заявки на участие в конкурентной закупке с участием субъектов малого и среднего предпринимательства.</a:t>
            </a:r>
          </a:p>
          <a:p>
            <a:endParaRPr lang="ru-RU" sz="2000" b="1" dirty="0">
              <a:solidFill>
                <a:srgbClr val="002060"/>
              </a:solidFill>
            </a:endParaRPr>
          </a:p>
          <a:p>
            <a:r>
              <a:rPr lang="ru-RU" sz="2000" dirty="0"/>
              <a:t>Положения о закупках нужно привести в соответствие с п. 1, 3 и 4 ч. 14.1 ст. 3.4 и разместить в ЕИС до 01.10.2022. Закупки, извещения о которых размещены до изменения Положения, но не позднее 01.10.2022, завершаются по ранее действовавшим правилам с учетом ч. 5 ст. 3 ФЗ N 109-ФЗ.</a:t>
            </a:r>
            <a:endParaRPr lang="ru-RU" sz="2000" b="1" dirty="0">
              <a:solidFill>
                <a:srgbClr val="002060"/>
              </a:solidFill>
            </a:endParaRPr>
          </a:p>
        </p:txBody>
      </p:sp>
    </p:spTree>
    <p:extLst>
      <p:ext uri="{BB962C8B-B14F-4D97-AF65-F5344CB8AC3E}">
        <p14:creationId xmlns:p14="http://schemas.microsoft.com/office/powerpoint/2010/main" val="354355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609600"/>
            <a:ext cx="10744200" cy="5509200"/>
          </a:xfrm>
          <a:prstGeom prst="rect">
            <a:avLst/>
          </a:prstGeom>
        </p:spPr>
        <p:txBody>
          <a:bodyPr wrap="square">
            <a:spAutoFit/>
          </a:bodyPr>
          <a:lstStyle/>
          <a:p>
            <a:r>
              <a:rPr lang="ru-RU" sz="2200" dirty="0" smtClean="0">
                <a:solidFill>
                  <a:srgbClr val="1F487C"/>
                </a:solidFill>
              </a:rPr>
              <a:t>Примеры нарушения сроков:</a:t>
            </a:r>
          </a:p>
          <a:p>
            <a:endParaRPr lang="ru-RU" sz="2200" dirty="0" smtClean="0">
              <a:solidFill>
                <a:srgbClr val="1F487C"/>
              </a:solidFill>
            </a:endParaRPr>
          </a:p>
          <a:p>
            <a:pPr marL="342900" indent="-342900">
              <a:buFont typeface="Courier New" panose="02070309020205020404" pitchFamily="49" charset="0"/>
              <a:buChar char="o"/>
            </a:pPr>
            <a:r>
              <a:rPr lang="ru-RU" sz="2200" dirty="0" smtClean="0">
                <a:solidFill>
                  <a:srgbClr val="1F487C"/>
                </a:solidFill>
              </a:rPr>
              <a:t>Постановление </a:t>
            </a:r>
            <a:r>
              <a:rPr lang="ru-RU" sz="2200" dirty="0">
                <a:solidFill>
                  <a:srgbClr val="1F487C"/>
                </a:solidFill>
              </a:rPr>
              <a:t>Московского УФАС от </a:t>
            </a:r>
            <a:r>
              <a:rPr lang="ru-RU" sz="2200" dirty="0" smtClean="0">
                <a:solidFill>
                  <a:srgbClr val="1F487C"/>
                </a:solidFill>
              </a:rPr>
              <a:t>31.01.2022 </a:t>
            </a:r>
            <a:r>
              <a:rPr lang="ru-RU" sz="2200" dirty="0">
                <a:solidFill>
                  <a:srgbClr val="1F487C"/>
                </a:solidFill>
              </a:rPr>
              <a:t>г. № 077/04/7.32.3-699/2022</a:t>
            </a:r>
          </a:p>
          <a:p>
            <a:r>
              <a:rPr lang="ru-RU" sz="2200" dirty="0"/>
              <a:t>6 дней просрочки - заявлено ходатайство о </a:t>
            </a:r>
            <a:r>
              <a:rPr lang="ru-RU" sz="2200" dirty="0" smtClean="0"/>
              <a:t>прекращении </a:t>
            </a:r>
            <a:r>
              <a:rPr lang="ru-RU" sz="2200" dirty="0"/>
              <a:t>производства по делу в связи с </a:t>
            </a:r>
            <a:r>
              <a:rPr lang="ru-RU" sz="2200" dirty="0" smtClean="0"/>
              <a:t>малозначительностью </a:t>
            </a:r>
            <a:r>
              <a:rPr lang="ru-RU" sz="2200" dirty="0"/>
              <a:t>совершенного правонарушения, мотивируя указанное </a:t>
            </a:r>
            <a:r>
              <a:rPr lang="ru-RU" sz="2200" dirty="0" smtClean="0"/>
              <a:t>ходатайство незначительностью </a:t>
            </a:r>
            <a:r>
              <a:rPr lang="ru-RU" sz="2200" dirty="0"/>
              <a:t>периода просрочки оплаты – не приняли – 50 000 руб</a:t>
            </a:r>
            <a:r>
              <a:rPr lang="ru-RU" sz="2200" dirty="0" smtClean="0"/>
              <a:t>.</a:t>
            </a:r>
          </a:p>
          <a:p>
            <a:pPr marL="285750" indent="-285750">
              <a:buFont typeface="Courier New" panose="02070309020205020404" pitchFamily="49" charset="0"/>
              <a:buChar char="o"/>
            </a:pPr>
            <a:r>
              <a:rPr lang="ru-RU" sz="2200" dirty="0"/>
              <a:t>Постановление Омского УФАС от 28.03.2022 г. № 055/04/7.32.3-176/2022 – 50 000</a:t>
            </a:r>
          </a:p>
          <a:p>
            <a:pPr marL="285750" indent="-285750">
              <a:buFont typeface="Courier New" panose="02070309020205020404" pitchFamily="49" charset="0"/>
              <a:buChar char="o"/>
            </a:pPr>
            <a:r>
              <a:rPr lang="ru-RU" sz="2200" dirty="0"/>
              <a:t>Постановление Омского УФАС от 12.04.2022 г. № 055/04/7.32.3-197/2022 – 30 </a:t>
            </a:r>
            <a:r>
              <a:rPr lang="ru-RU" sz="2200" dirty="0" smtClean="0"/>
              <a:t>000</a:t>
            </a:r>
          </a:p>
          <a:p>
            <a:pPr marL="285750" indent="-285750">
              <a:buFont typeface="Courier New" panose="02070309020205020404" pitchFamily="49" charset="0"/>
              <a:buChar char="o"/>
            </a:pPr>
            <a:r>
              <a:rPr lang="ru-RU" sz="2200" dirty="0"/>
              <a:t>Постановление Марийского УФАС от 04.05.2022 г. № 012/04/7.32.3-264/2022 – 30 000</a:t>
            </a:r>
          </a:p>
          <a:p>
            <a:pPr marL="285750" indent="-285750">
              <a:buFont typeface="Courier New" panose="02070309020205020404" pitchFamily="49" charset="0"/>
              <a:buChar char="o"/>
            </a:pPr>
            <a:r>
              <a:rPr lang="ru-RU" sz="2200" dirty="0"/>
              <a:t>Постановление Московского УФАС от 12.01.2022 г. № 077/04/7.32.3-21163/2021 – 50 </a:t>
            </a:r>
            <a:r>
              <a:rPr lang="ru-RU" sz="2200" dirty="0" smtClean="0"/>
              <a:t>000</a:t>
            </a:r>
            <a:endParaRPr lang="ru-RU" sz="2200" dirty="0"/>
          </a:p>
          <a:p>
            <a:r>
              <a:rPr lang="ru-RU" sz="2200" dirty="0"/>
              <a:t>Состав административного правонарушения, предусмотренного ч. 9 ст. 7.32.3 Ко АП РФ, </a:t>
            </a:r>
            <a:r>
              <a:rPr lang="ru-RU" sz="2200" b="1" dirty="0"/>
              <a:t>является формальным, не требующим доказывания наступления вредных последствий </a:t>
            </a:r>
            <a:r>
              <a:rPr lang="ru-RU" sz="2200" dirty="0"/>
              <a:t>, отсутствие которых не влияет на степень </a:t>
            </a:r>
            <a:r>
              <a:rPr lang="ru-RU" sz="2200" dirty="0" smtClean="0"/>
              <a:t>общественной </a:t>
            </a:r>
            <a:r>
              <a:rPr lang="ru-RU" sz="2200" dirty="0"/>
              <a:t>опасности данного нарушения.</a:t>
            </a:r>
          </a:p>
          <a:p>
            <a:pPr marL="342900" indent="-342900">
              <a:buFont typeface="+mj-lt"/>
              <a:buAutoNum type="arabicPeriod"/>
            </a:pPr>
            <a:endParaRPr lang="ru-RU" sz="2200" dirty="0"/>
          </a:p>
        </p:txBody>
      </p:sp>
    </p:spTree>
    <p:extLst>
      <p:ext uri="{BB962C8B-B14F-4D97-AF65-F5344CB8AC3E}">
        <p14:creationId xmlns:p14="http://schemas.microsoft.com/office/powerpoint/2010/main" val="28775827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14400" y="206885"/>
            <a:ext cx="10972800" cy="6247864"/>
          </a:xfrm>
          <a:prstGeom prst="rect">
            <a:avLst/>
          </a:prstGeom>
        </p:spPr>
        <p:txBody>
          <a:bodyPr wrap="square">
            <a:spAutoFit/>
          </a:bodyPr>
          <a:lstStyle/>
          <a:p>
            <a:r>
              <a:rPr lang="ru-RU" sz="2200" b="1" dirty="0" smtClean="0">
                <a:solidFill>
                  <a:srgbClr val="000000"/>
                </a:solidFill>
              </a:rPr>
              <a:t>Дополнен состав извещения</a:t>
            </a:r>
          </a:p>
          <a:p>
            <a:endParaRPr lang="ru-RU" sz="2200" b="1" dirty="0" smtClean="0">
              <a:solidFill>
                <a:srgbClr val="000000"/>
              </a:solidFill>
            </a:endParaRPr>
          </a:p>
          <a:p>
            <a:r>
              <a:rPr lang="ru-RU" sz="2200" i="1" dirty="0"/>
              <a:t>Федеральный закон от 16.04.2022 N </a:t>
            </a:r>
            <a:r>
              <a:rPr lang="ru-RU" sz="2200" i="1" dirty="0" smtClean="0"/>
              <a:t>109-ФЗ</a:t>
            </a:r>
          </a:p>
          <a:p>
            <a:endParaRPr lang="ru-RU" sz="2200" i="1" dirty="0"/>
          </a:p>
          <a:p>
            <a:r>
              <a:rPr lang="ru-RU" sz="2200" dirty="0">
                <a:solidFill>
                  <a:srgbClr val="000000"/>
                </a:solidFill>
              </a:rPr>
              <a:t>В состав извещения (документации) о закупке включается в том числе следующие сведения (</a:t>
            </a:r>
            <a:r>
              <a:rPr lang="ru-RU" sz="2200" dirty="0" smtClean="0">
                <a:solidFill>
                  <a:srgbClr val="000000"/>
                </a:solidFill>
              </a:rPr>
              <a:t>п. 8.1</a:t>
            </a:r>
            <a:r>
              <a:rPr lang="ru-RU" sz="2200" dirty="0">
                <a:solidFill>
                  <a:srgbClr val="000000"/>
                </a:solidFill>
              </a:rPr>
              <a:t>) и 8.2) </a:t>
            </a:r>
            <a:r>
              <a:rPr lang="ru-RU" sz="2200" dirty="0" smtClean="0">
                <a:solidFill>
                  <a:srgbClr val="000000"/>
                </a:solidFill>
              </a:rPr>
              <a:t>ч </a:t>
            </a:r>
            <a:r>
              <a:rPr lang="ru-RU" sz="2200" dirty="0">
                <a:solidFill>
                  <a:srgbClr val="000000"/>
                </a:solidFill>
              </a:rPr>
              <a:t>9, </a:t>
            </a:r>
            <a:r>
              <a:rPr lang="ru-RU" sz="2200" dirty="0" smtClean="0">
                <a:solidFill>
                  <a:srgbClr val="000000"/>
                </a:solidFill>
              </a:rPr>
              <a:t>п. </a:t>
            </a:r>
            <a:r>
              <a:rPr lang="ru-RU" sz="2200" dirty="0">
                <a:solidFill>
                  <a:srgbClr val="000000"/>
                </a:solidFill>
              </a:rPr>
              <a:t>15.1 и 15.2 </a:t>
            </a:r>
            <a:r>
              <a:rPr lang="ru-RU" sz="2200" dirty="0" smtClean="0">
                <a:solidFill>
                  <a:srgbClr val="000000"/>
                </a:solidFill>
              </a:rPr>
              <a:t>ч.10 ст.4 </a:t>
            </a:r>
            <a:r>
              <a:rPr lang="ru-RU" sz="2200" dirty="0">
                <a:solidFill>
                  <a:srgbClr val="000000"/>
                </a:solidFill>
              </a:rPr>
              <a:t>Закона № 223-ФЗ</a:t>
            </a:r>
            <a:r>
              <a:rPr lang="ru-RU" sz="2200" dirty="0" smtClean="0">
                <a:solidFill>
                  <a:srgbClr val="000000"/>
                </a:solidFill>
              </a:rPr>
              <a:t>):</a:t>
            </a:r>
          </a:p>
          <a:p>
            <a:endParaRPr lang="ru-RU" sz="2200" dirty="0" smtClean="0">
              <a:solidFill>
                <a:srgbClr val="000000"/>
              </a:solidFill>
            </a:endParaRPr>
          </a:p>
          <a:p>
            <a:r>
              <a:rPr lang="ru-RU" sz="2200" b="1" dirty="0" smtClean="0">
                <a:solidFill>
                  <a:srgbClr val="000000"/>
                </a:solidFill>
              </a:rPr>
              <a:t>-</a:t>
            </a:r>
            <a:r>
              <a:rPr lang="ru-RU" sz="2200" b="1" dirty="0">
                <a:solidFill>
                  <a:srgbClr val="000000"/>
                </a:solidFill>
              </a:rPr>
              <a:t> </a:t>
            </a:r>
            <a:r>
              <a:rPr lang="ru-RU" sz="2200" dirty="0">
                <a:solidFill>
                  <a:srgbClr val="000000"/>
                </a:solidFill>
              </a:rPr>
              <a:t>размер обеспечения заявки на участие в закупке, порядок и срок его предоставления в случае установления требования обеспечения заявки на участие в закупке; </a:t>
            </a:r>
            <a:endParaRPr lang="ru-RU" sz="2200" dirty="0" smtClean="0">
              <a:solidFill>
                <a:srgbClr val="000000"/>
              </a:solidFill>
            </a:endParaRPr>
          </a:p>
          <a:p>
            <a:r>
              <a:rPr lang="ru-RU" sz="2200" b="1" dirty="0" smtClean="0">
                <a:solidFill>
                  <a:srgbClr val="000000"/>
                </a:solidFill>
              </a:rPr>
              <a:t>-</a:t>
            </a:r>
            <a:r>
              <a:rPr lang="ru-RU" sz="2200" b="1" dirty="0">
                <a:solidFill>
                  <a:srgbClr val="000000"/>
                </a:solidFill>
              </a:rPr>
              <a:t> </a:t>
            </a:r>
            <a:r>
              <a:rPr lang="ru-RU" sz="2200" dirty="0">
                <a:solidFill>
                  <a:srgbClr val="000000"/>
                </a:solidFill>
              </a:rPr>
              <a:t>размер обеспечения исполнения договора, порядок и срок его предоставления, а также</a:t>
            </a:r>
            <a:r>
              <a:rPr lang="ru-RU" sz="2200" b="1" dirty="0">
                <a:solidFill>
                  <a:srgbClr val="000000"/>
                </a:solidFill>
              </a:rPr>
              <a:t> </a:t>
            </a:r>
            <a:r>
              <a:rPr lang="ru-RU" sz="2200" b="1" u="sng" dirty="0">
                <a:solidFill>
                  <a:srgbClr val="000000"/>
                </a:solidFill>
              </a:rPr>
              <a:t>основное обязательство, исполнение которого обеспечивается</a:t>
            </a:r>
            <a:r>
              <a:rPr lang="ru-RU" sz="2200" dirty="0">
                <a:solidFill>
                  <a:srgbClr val="000000"/>
                </a:solidFill>
              </a:rPr>
              <a:t> (в случае установления требования обеспечения исполнения договора), </a:t>
            </a:r>
            <a:r>
              <a:rPr lang="ru-RU" sz="2200" b="1" u="sng" dirty="0">
                <a:solidFill>
                  <a:srgbClr val="000000"/>
                </a:solidFill>
              </a:rPr>
              <a:t>и срок его исполнения</a:t>
            </a:r>
            <a:r>
              <a:rPr lang="ru-RU" sz="2200" dirty="0">
                <a:solidFill>
                  <a:srgbClr val="000000"/>
                </a:solidFill>
              </a:rPr>
              <a:t>. </a:t>
            </a:r>
          </a:p>
          <a:p>
            <a:endParaRPr lang="ru-RU" sz="2200" b="1" dirty="0" smtClean="0"/>
          </a:p>
          <a:p>
            <a:r>
              <a:rPr lang="ru-RU" sz="2200" b="1" dirty="0" err="1" smtClean="0"/>
              <a:t>пп</a:t>
            </a:r>
            <a:r>
              <a:rPr lang="ru-RU" sz="2200" b="1" dirty="0" smtClean="0"/>
              <a:t> </a:t>
            </a:r>
            <a:r>
              <a:rPr lang="ru-RU" sz="2200" b="1" dirty="0"/>
              <a:t>«б» п. 8. ч. 19.1 ст. 3.4 </a:t>
            </a:r>
            <a:r>
              <a:rPr lang="ru-RU" sz="2200" b="1" dirty="0" smtClean="0"/>
              <a:t>№ 223-ФЗ</a:t>
            </a:r>
            <a:endParaRPr lang="ru-RU" sz="2200" b="1" dirty="0"/>
          </a:p>
          <a:p>
            <a:r>
              <a:rPr lang="ru-RU" sz="1400" dirty="0"/>
              <a:t>В  документации  о  конкурентной  закупке  заказчик  вправе  установить  обязанность  представления </a:t>
            </a:r>
            <a:r>
              <a:rPr lang="ru-RU" sz="1400" dirty="0" smtClean="0"/>
              <a:t>следующих  </a:t>
            </a:r>
            <a:r>
              <a:rPr lang="ru-RU" sz="1400" dirty="0"/>
              <a:t>информации </a:t>
            </a:r>
            <a:r>
              <a:rPr lang="ru-RU" sz="1400" dirty="0" smtClean="0"/>
              <a:t> и документов</a:t>
            </a:r>
            <a:r>
              <a:rPr lang="ru-RU" sz="1400" dirty="0"/>
              <a:t>:</a:t>
            </a:r>
          </a:p>
          <a:p>
            <a:r>
              <a:rPr lang="ru-RU" sz="1400" dirty="0"/>
              <a:t>…</a:t>
            </a:r>
          </a:p>
          <a:p>
            <a:r>
              <a:rPr lang="ru-RU" sz="1400" strike="sngStrike" dirty="0"/>
              <a:t>Банковская</a:t>
            </a:r>
            <a:r>
              <a:rPr lang="ru-RU" sz="1400" dirty="0"/>
              <a:t> независимая гарантия или ее копия, если в качестве обеспечения заявки на участие в </a:t>
            </a:r>
            <a:r>
              <a:rPr lang="ru-RU" sz="1400" dirty="0" smtClean="0"/>
              <a:t>конкурентной </a:t>
            </a:r>
            <a:r>
              <a:rPr lang="ru-RU" sz="1400" dirty="0"/>
              <a:t>закупке с участием субъектов малого и среднего предпринимательства участником такой </a:t>
            </a:r>
            <a:r>
              <a:rPr lang="ru-RU" sz="1400" dirty="0" smtClean="0"/>
              <a:t>закупки </a:t>
            </a:r>
            <a:r>
              <a:rPr lang="ru-RU" sz="1400" dirty="0"/>
              <a:t>предоставляется </a:t>
            </a:r>
            <a:r>
              <a:rPr lang="ru-RU" sz="1400" strike="sngStrike" dirty="0"/>
              <a:t>банковская</a:t>
            </a:r>
            <a:r>
              <a:rPr lang="ru-RU" sz="1400" dirty="0"/>
              <a:t> независимая гарантия;</a:t>
            </a:r>
          </a:p>
          <a:p>
            <a:endParaRPr lang="ru-RU" sz="2200" b="1" dirty="0"/>
          </a:p>
        </p:txBody>
      </p:sp>
      <p:sp>
        <p:nvSpPr>
          <p:cNvPr id="5" name="Прямоугольник 4"/>
          <p:cNvSpPr/>
          <p:nvPr/>
        </p:nvSpPr>
        <p:spPr>
          <a:xfrm>
            <a:off x="1905000" y="6278457"/>
            <a:ext cx="9982200" cy="400110"/>
          </a:xfrm>
          <a:prstGeom prst="rect">
            <a:avLst/>
          </a:prstGeom>
        </p:spPr>
        <p:txBody>
          <a:bodyPr wrap="square">
            <a:spAutoFit/>
          </a:bodyPr>
          <a:lstStyle/>
          <a:p>
            <a:r>
              <a:rPr lang="ru-RU" sz="2000" b="1" dirty="0" smtClean="0">
                <a:solidFill>
                  <a:srgbClr val="000000"/>
                </a:solidFill>
              </a:rPr>
              <a:t>Новые пункты </a:t>
            </a:r>
            <a:r>
              <a:rPr lang="ru-RU" sz="2000" b="1" dirty="0">
                <a:solidFill>
                  <a:srgbClr val="000000"/>
                </a:solidFill>
              </a:rPr>
              <a:t>8.1) и 8.2) части 9, пункты 15.1 и 15.2 части 10 статьи 4 Закона № 223-ФЗ</a:t>
            </a:r>
            <a:r>
              <a:rPr lang="ru-RU" sz="2000" b="1" dirty="0" smtClean="0">
                <a:solidFill>
                  <a:srgbClr val="000000"/>
                </a:solidFill>
              </a:rPr>
              <a:t>)</a:t>
            </a:r>
            <a:endParaRPr lang="ru-RU" sz="2000" b="1" dirty="0">
              <a:solidFill>
                <a:srgbClr val="000000"/>
              </a:solidFill>
            </a:endParaRPr>
          </a:p>
        </p:txBody>
      </p:sp>
      <p:sp>
        <p:nvSpPr>
          <p:cNvPr id="6" name="Прямоугольник 5"/>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a:t>
            </a:r>
            <a:r>
              <a:rPr lang="ru-RU" sz="2200" b="1" dirty="0" smtClean="0">
                <a:solidFill>
                  <a:schemeClr val="bg1"/>
                </a:solidFill>
              </a:rPr>
              <a:t>1 июля </a:t>
            </a:r>
            <a:r>
              <a:rPr lang="ru-RU" sz="2200" b="1" dirty="0">
                <a:solidFill>
                  <a:schemeClr val="bg1"/>
                </a:solidFill>
              </a:rPr>
              <a:t>2022 года </a:t>
            </a:r>
            <a:endParaRPr lang="ru-RU" sz="2200" dirty="0">
              <a:solidFill>
                <a:schemeClr val="bg1"/>
              </a:solidFill>
            </a:endParaRPr>
          </a:p>
        </p:txBody>
      </p:sp>
    </p:spTree>
    <p:extLst>
      <p:ext uri="{BB962C8B-B14F-4D97-AF65-F5344CB8AC3E}">
        <p14:creationId xmlns:p14="http://schemas.microsoft.com/office/powerpoint/2010/main" val="85031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8682" y="1"/>
            <a:ext cx="3693319" cy="461665"/>
          </a:xfrm>
          <a:prstGeom prst="rect">
            <a:avLst/>
          </a:prstGeom>
          <a:solidFill>
            <a:srgbClr val="00B0F0"/>
          </a:solidFill>
        </p:spPr>
        <p:txBody>
          <a:bodyPr wrap="none">
            <a:spAutoFit/>
          </a:bodyPr>
          <a:lstStyle/>
          <a:p>
            <a:r>
              <a:rPr lang="ru-RU" sz="2400" b="1" dirty="0">
                <a:solidFill>
                  <a:srgbClr val="000000"/>
                </a:solidFill>
                <a:latin typeface="Arial" panose="020B0604020202020204" pitchFamily="34" charset="0"/>
              </a:rPr>
              <a:t>До 1 октября 2022 года</a:t>
            </a:r>
            <a:endParaRPr lang="ru-RU" sz="2400" dirty="0"/>
          </a:p>
        </p:txBody>
      </p:sp>
      <p:sp>
        <p:nvSpPr>
          <p:cNvPr id="3" name="Прямоугольник 2"/>
          <p:cNvSpPr/>
          <p:nvPr/>
        </p:nvSpPr>
        <p:spPr>
          <a:xfrm>
            <a:off x="1625600" y="609601"/>
            <a:ext cx="10414000" cy="5509200"/>
          </a:xfrm>
          <a:prstGeom prst="rect">
            <a:avLst/>
          </a:prstGeom>
        </p:spPr>
        <p:txBody>
          <a:bodyPr wrap="square">
            <a:spAutoFit/>
          </a:bodyPr>
          <a:lstStyle/>
          <a:p>
            <a:r>
              <a:rPr lang="ru-RU" sz="2200" b="1" dirty="0">
                <a:solidFill>
                  <a:srgbClr val="000000"/>
                </a:solidFill>
              </a:rPr>
              <a:t>Нужно привести положение о закупке в соответствие:</a:t>
            </a:r>
          </a:p>
          <a:p>
            <a:endParaRPr lang="ru-RU" sz="2200" b="1" dirty="0">
              <a:solidFill>
                <a:srgbClr val="000000"/>
              </a:solidFill>
            </a:endParaRPr>
          </a:p>
          <a:p>
            <a:r>
              <a:rPr lang="ru-RU" sz="2200" b="1" dirty="0">
                <a:solidFill>
                  <a:srgbClr val="002060"/>
                </a:solidFill>
              </a:rPr>
              <a:t>в части извещения (документации) конкурентной закупки (обеспечение заявки, обеспечение договора):</a:t>
            </a:r>
          </a:p>
          <a:p>
            <a:endParaRPr lang="ru-RU" sz="2200" b="1" dirty="0">
              <a:solidFill>
                <a:srgbClr val="002060"/>
              </a:solidFill>
            </a:endParaRPr>
          </a:p>
          <a:p>
            <a:pPr marL="342891" indent="-342891">
              <a:buFontTx/>
              <a:buChar char="-"/>
            </a:pPr>
            <a:r>
              <a:rPr lang="ru-RU" sz="2200" dirty="0"/>
              <a:t>откорректировать условия положения в части извещения (документации) конкурентной процедуры</a:t>
            </a:r>
          </a:p>
          <a:p>
            <a:pPr marL="342891" indent="-342891">
              <a:buFontTx/>
              <a:buChar char="-"/>
            </a:pPr>
            <a:r>
              <a:rPr lang="ru-RU" sz="2200" dirty="0"/>
              <a:t>внести изменения в разработанные извещения (документации)</a:t>
            </a:r>
          </a:p>
          <a:p>
            <a:endParaRPr lang="ru-RU" sz="2200" b="1" dirty="0">
              <a:solidFill>
                <a:srgbClr val="002060"/>
              </a:solidFill>
            </a:endParaRPr>
          </a:p>
          <a:p>
            <a:endParaRPr lang="ru-RU" sz="2200" b="1" dirty="0">
              <a:solidFill>
                <a:srgbClr val="002060"/>
              </a:solidFill>
            </a:endParaRPr>
          </a:p>
          <a:p>
            <a:endParaRPr lang="ru-RU" sz="2200" b="1" dirty="0">
              <a:solidFill>
                <a:srgbClr val="002060"/>
              </a:solidFill>
            </a:endParaRPr>
          </a:p>
          <a:p>
            <a:endParaRPr lang="ru-RU" sz="2200" b="1" dirty="0">
              <a:solidFill>
                <a:srgbClr val="002060"/>
              </a:solidFill>
            </a:endParaRPr>
          </a:p>
          <a:p>
            <a:r>
              <a:rPr lang="ru-RU" sz="2200" dirty="0"/>
              <a:t>Положения о закупках нужно привести в соответствие с ч. 10 ст. 4 и разместить в ЕИС до 01.10.2022. Закупки, извещения о которых размещены до изменения Положения, но не позднее 01.10.2022, завершаются по ранее действовавшим правилам с учетом ч. 5 ст. 3 ФЗ N 109-ФЗ</a:t>
            </a:r>
            <a:r>
              <a:rPr lang="ru-RU" sz="2200" dirty="0"/>
              <a:t>.</a:t>
            </a:r>
            <a:endParaRPr lang="ru-RU" sz="2200" b="1" dirty="0">
              <a:solidFill>
                <a:srgbClr val="002060"/>
              </a:solidFill>
            </a:endParaRPr>
          </a:p>
        </p:txBody>
      </p:sp>
    </p:spTree>
    <p:extLst>
      <p:ext uri="{BB962C8B-B14F-4D97-AF65-F5344CB8AC3E}">
        <p14:creationId xmlns:p14="http://schemas.microsoft.com/office/powerpoint/2010/main" val="3419634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31393" y="178308"/>
            <a:ext cx="10192512" cy="831850"/>
          </a:xfrm>
        </p:spPr>
        <p:txBody>
          <a:bodyPr>
            <a:normAutofit fontScale="90000"/>
          </a:bodyPr>
          <a:lstStyle/>
          <a:p>
            <a:r>
              <a:rPr lang="ru-RU" sz="3600" b="1" dirty="0" smtClean="0">
                <a:solidFill>
                  <a:srgbClr val="002060"/>
                </a:solidFill>
                <a:latin typeface="+mn-lt"/>
              </a:rPr>
              <a:t>Алгоритм для соблюдения объема закупок у СМСП</a:t>
            </a:r>
            <a:endParaRPr lang="ru-RU" sz="3600" b="1" dirty="0">
              <a:solidFill>
                <a:srgbClr val="002060"/>
              </a:solidFill>
              <a:latin typeface="+mn-lt"/>
            </a:endParaRPr>
          </a:p>
        </p:txBody>
      </p:sp>
      <p:graphicFrame>
        <p:nvGraphicFramePr>
          <p:cNvPr id="6" name="Схема 5"/>
          <p:cNvGraphicFramePr/>
          <p:nvPr>
            <p:extLst>
              <p:ext uri="{D42A27DB-BD31-4B8C-83A1-F6EECF244321}">
                <p14:modId xmlns:p14="http://schemas.microsoft.com/office/powerpoint/2010/main" val="2103195105"/>
              </p:ext>
            </p:extLst>
          </p:nvPr>
        </p:nvGraphicFramePr>
        <p:xfrm>
          <a:off x="1231393" y="1255776"/>
          <a:ext cx="10006028" cy="504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2438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371600" y="179290"/>
            <a:ext cx="8202612" cy="892175"/>
          </a:xfrm>
        </p:spPr>
        <p:txBody>
          <a:bodyPr>
            <a:noAutofit/>
          </a:bodyPr>
          <a:lstStyle/>
          <a:p>
            <a:r>
              <a:rPr lang="ru-RU" sz="3600" dirty="0">
                <a:solidFill>
                  <a:schemeClr val="tx1"/>
                </a:solidFill>
                <a:latin typeface="+mn-lt"/>
              </a:rPr>
              <a:t>Способы осуществления закупок, годовые объёмы закупок у СМСП</a:t>
            </a:r>
          </a:p>
        </p:txBody>
      </p:sp>
      <p:graphicFrame>
        <p:nvGraphicFramePr>
          <p:cNvPr id="4" name="Объект 3"/>
          <p:cNvGraphicFramePr>
            <a:graphicFrameLocks noGrp="1"/>
          </p:cNvGraphicFramePr>
          <p:nvPr>
            <p:ph idx="4294967295"/>
            <p:extLst>
              <p:ext uri="{D42A27DB-BD31-4B8C-83A1-F6EECF244321}">
                <p14:modId xmlns:p14="http://schemas.microsoft.com/office/powerpoint/2010/main" val="2943424113"/>
              </p:ext>
            </p:extLst>
          </p:nvPr>
        </p:nvGraphicFramePr>
        <p:xfrm>
          <a:off x="0" y="1549400"/>
          <a:ext cx="9974036" cy="436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вал 4"/>
          <p:cNvSpPr/>
          <p:nvPr/>
        </p:nvSpPr>
        <p:spPr>
          <a:xfrm>
            <a:off x="8090694" y="3619345"/>
            <a:ext cx="1649484" cy="927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20 %</a:t>
            </a:r>
            <a:endParaRPr lang="ru-RU" sz="2400" b="1" dirty="0">
              <a:solidFill>
                <a:schemeClr val="tx1"/>
              </a:solidFill>
            </a:endParaRPr>
          </a:p>
        </p:txBody>
      </p:sp>
      <p:sp>
        <p:nvSpPr>
          <p:cNvPr id="6" name="Правая фигурная скобка 5"/>
          <p:cNvSpPr/>
          <p:nvPr/>
        </p:nvSpPr>
        <p:spPr>
          <a:xfrm>
            <a:off x="9974036" y="2606722"/>
            <a:ext cx="514092" cy="3138986"/>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Овал 6"/>
          <p:cNvSpPr/>
          <p:nvPr/>
        </p:nvSpPr>
        <p:spPr>
          <a:xfrm>
            <a:off x="10490200" y="3619345"/>
            <a:ext cx="1429413" cy="1003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25%</a:t>
            </a:r>
            <a:endParaRPr lang="ru-RU" sz="2400" b="1" dirty="0">
              <a:solidFill>
                <a:schemeClr val="tx1"/>
              </a:solidFill>
            </a:endParaRPr>
          </a:p>
        </p:txBody>
      </p:sp>
      <p:sp>
        <p:nvSpPr>
          <p:cNvPr id="3" name="Прямоугольник 2"/>
          <p:cNvSpPr/>
          <p:nvPr/>
        </p:nvSpPr>
        <p:spPr>
          <a:xfrm>
            <a:off x="10185400" y="1628689"/>
            <a:ext cx="1595360" cy="707886"/>
          </a:xfrm>
          <a:prstGeom prst="rect">
            <a:avLst/>
          </a:prstGeom>
        </p:spPr>
        <p:txBody>
          <a:bodyPr wrap="square">
            <a:spAutoFit/>
          </a:bodyPr>
          <a:lstStyle/>
          <a:p>
            <a:r>
              <a:rPr lang="ru-RU" sz="2000" b="1" spc="-5" dirty="0" smtClean="0">
                <a:solidFill>
                  <a:srgbClr val="FF0000"/>
                </a:solidFill>
                <a:cs typeface="Arial"/>
              </a:rPr>
              <a:t>Объемы с 01.01.2022</a:t>
            </a:r>
            <a:endParaRPr lang="ru-RU" sz="2000" b="1" dirty="0">
              <a:solidFill>
                <a:srgbClr val="FF0000"/>
              </a:solidFill>
            </a:endParaRPr>
          </a:p>
        </p:txBody>
      </p:sp>
    </p:spTree>
    <p:extLst>
      <p:ext uri="{BB962C8B-B14F-4D97-AF65-F5344CB8AC3E}">
        <p14:creationId xmlns:p14="http://schemas.microsoft.com/office/powerpoint/2010/main" val="12454434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1224533" y="272184"/>
            <a:ext cx="6776466" cy="553998"/>
          </a:xfrm>
          <a:prstGeom prst="rect">
            <a:avLst/>
          </a:prstGeom>
        </p:spPr>
        <p:txBody>
          <a:bodyPr vert="horz" wrap="square" lIns="0" tIns="0" rIns="0" bIns="0" rtlCol="0" anchor="t" anchorCtr="0">
            <a:spAutoFit/>
          </a:bodyPr>
          <a:lstStyle/>
          <a:p>
            <a:pPr marL="12700">
              <a:lnSpc>
                <a:spcPct val="100000"/>
              </a:lnSpc>
            </a:pPr>
            <a:r>
              <a:rPr sz="3600" b="1" i="0" spc="-20" dirty="0">
                <a:solidFill>
                  <a:srgbClr val="7030A0"/>
                </a:solidFill>
                <a:latin typeface="Calibri Light"/>
                <a:cs typeface="Calibri Light"/>
              </a:rPr>
              <a:t>Объем </a:t>
            </a:r>
            <a:r>
              <a:rPr sz="3600" b="1" i="0" spc="-5" dirty="0">
                <a:solidFill>
                  <a:srgbClr val="7030A0"/>
                </a:solidFill>
                <a:latin typeface="Calibri Light"/>
                <a:cs typeface="Calibri Light"/>
              </a:rPr>
              <a:t>с 1 </a:t>
            </a:r>
            <a:r>
              <a:rPr sz="3600" b="1" i="0" spc="-25" dirty="0">
                <a:solidFill>
                  <a:srgbClr val="7030A0"/>
                </a:solidFill>
                <a:latin typeface="Calibri Light"/>
                <a:cs typeface="Calibri Light"/>
              </a:rPr>
              <a:t>января </a:t>
            </a:r>
            <a:r>
              <a:rPr sz="3600" b="1" i="0" spc="-20" dirty="0">
                <a:solidFill>
                  <a:srgbClr val="7030A0"/>
                </a:solidFill>
                <a:latin typeface="Calibri Light"/>
                <a:cs typeface="Calibri Light"/>
              </a:rPr>
              <a:t>2022</a:t>
            </a:r>
            <a:r>
              <a:rPr sz="3600" b="1" i="0" spc="-270" dirty="0">
                <a:solidFill>
                  <a:srgbClr val="7030A0"/>
                </a:solidFill>
                <a:latin typeface="Calibri Light"/>
                <a:cs typeface="Calibri Light"/>
              </a:rPr>
              <a:t> </a:t>
            </a:r>
            <a:r>
              <a:rPr sz="3600" b="1" i="0" spc="-15" dirty="0">
                <a:solidFill>
                  <a:srgbClr val="7030A0"/>
                </a:solidFill>
                <a:latin typeface="Calibri Light"/>
                <a:cs typeface="Calibri Light"/>
              </a:rPr>
              <a:t>года</a:t>
            </a:r>
            <a:endParaRPr sz="3600" b="1" dirty="0">
              <a:solidFill>
                <a:srgbClr val="7030A0"/>
              </a:solidFill>
              <a:latin typeface="Calibri Light"/>
              <a:cs typeface="Calibri Light"/>
            </a:endParaRPr>
          </a:p>
        </p:txBody>
      </p:sp>
      <p:sp>
        <p:nvSpPr>
          <p:cNvPr id="4" name="object 4"/>
          <p:cNvSpPr/>
          <p:nvPr/>
        </p:nvSpPr>
        <p:spPr>
          <a:xfrm>
            <a:off x="2796539" y="2740151"/>
            <a:ext cx="7283196" cy="290931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217408" y="4511294"/>
            <a:ext cx="783591" cy="246221"/>
          </a:xfrm>
          <a:prstGeom prst="rect">
            <a:avLst/>
          </a:prstGeom>
        </p:spPr>
        <p:txBody>
          <a:bodyPr vert="horz" wrap="square" lIns="0" tIns="0" rIns="0" bIns="0" rtlCol="0">
            <a:spAutoFit/>
          </a:bodyPr>
          <a:lstStyle/>
          <a:p>
            <a:pPr marL="12700"/>
            <a:r>
              <a:rPr sz="1600" b="1" spc="-5" dirty="0">
                <a:solidFill>
                  <a:srgbClr val="FFFFFF"/>
                </a:solidFill>
                <a:latin typeface="Arial"/>
                <a:cs typeface="Arial"/>
              </a:rPr>
              <a:t>20</a:t>
            </a:r>
            <a:r>
              <a:rPr sz="1600" b="1" dirty="0">
                <a:solidFill>
                  <a:srgbClr val="FFFFFF"/>
                </a:solidFill>
                <a:latin typeface="Arial"/>
                <a:cs typeface="Arial"/>
              </a:rPr>
              <a:t>%</a:t>
            </a:r>
            <a:endParaRPr sz="1600" b="1" dirty="0">
              <a:latin typeface="Arial"/>
              <a:cs typeface="Arial"/>
            </a:endParaRPr>
          </a:p>
        </p:txBody>
      </p:sp>
      <p:sp>
        <p:nvSpPr>
          <p:cNvPr id="6" name="object 6"/>
          <p:cNvSpPr txBox="1"/>
          <p:nvPr/>
        </p:nvSpPr>
        <p:spPr>
          <a:xfrm>
            <a:off x="7144639" y="3774185"/>
            <a:ext cx="354482" cy="246221"/>
          </a:xfrm>
          <a:prstGeom prst="rect">
            <a:avLst/>
          </a:prstGeom>
        </p:spPr>
        <p:txBody>
          <a:bodyPr vert="horz" wrap="square" lIns="0" tIns="0" rIns="0" bIns="0" rtlCol="0">
            <a:spAutoFit/>
          </a:bodyPr>
          <a:lstStyle/>
          <a:p>
            <a:pPr marL="12700"/>
            <a:r>
              <a:rPr sz="1600" b="1" spc="-5" dirty="0">
                <a:solidFill>
                  <a:srgbClr val="FFFFFF"/>
                </a:solidFill>
                <a:latin typeface="Arial"/>
                <a:cs typeface="Arial"/>
              </a:rPr>
              <a:t>5</a:t>
            </a:r>
            <a:r>
              <a:rPr sz="1600" b="1" dirty="0">
                <a:solidFill>
                  <a:srgbClr val="FFFFFF"/>
                </a:solidFill>
                <a:latin typeface="Arial"/>
                <a:cs typeface="Arial"/>
              </a:rPr>
              <a:t>%</a:t>
            </a:r>
            <a:endParaRPr sz="1600" b="1" dirty="0">
              <a:latin typeface="Arial"/>
              <a:cs typeface="Arial"/>
            </a:endParaRPr>
          </a:p>
        </p:txBody>
      </p:sp>
      <p:sp>
        <p:nvSpPr>
          <p:cNvPr id="7" name="object 7"/>
          <p:cNvSpPr txBox="1"/>
          <p:nvPr/>
        </p:nvSpPr>
        <p:spPr>
          <a:xfrm>
            <a:off x="2948939" y="3965447"/>
            <a:ext cx="379730" cy="533479"/>
          </a:xfrm>
          <a:prstGeom prst="rect">
            <a:avLst/>
          </a:prstGeom>
          <a:solidFill>
            <a:srgbClr val="FF0000"/>
          </a:solidFill>
        </p:spPr>
        <p:txBody>
          <a:bodyPr vert="horz" wrap="square" lIns="0" tIns="40640" rIns="0" bIns="0" rtlCol="0">
            <a:spAutoFit/>
          </a:bodyPr>
          <a:lstStyle/>
          <a:p>
            <a:pPr marL="91440">
              <a:spcBef>
                <a:spcPts val="320"/>
              </a:spcBef>
            </a:pPr>
            <a:r>
              <a:rPr sz="1600" b="1" spc="-5" dirty="0">
                <a:solidFill>
                  <a:srgbClr val="FFFFFF"/>
                </a:solidFill>
                <a:latin typeface="Arial"/>
                <a:cs typeface="Arial"/>
              </a:rPr>
              <a:t>25</a:t>
            </a:r>
            <a:endParaRPr sz="1600" b="1" dirty="0">
              <a:latin typeface="Arial"/>
              <a:cs typeface="Arial"/>
            </a:endParaRPr>
          </a:p>
          <a:p>
            <a:pPr marL="91440"/>
            <a:r>
              <a:rPr sz="1600" b="1" dirty="0">
                <a:solidFill>
                  <a:srgbClr val="FFFFFF"/>
                </a:solidFill>
                <a:latin typeface="Arial"/>
                <a:cs typeface="Arial"/>
              </a:rPr>
              <a:t>%</a:t>
            </a:r>
            <a:endParaRPr sz="1600" b="1" dirty="0">
              <a:latin typeface="Arial"/>
              <a:cs typeface="Arial"/>
            </a:endParaRPr>
          </a:p>
        </p:txBody>
      </p:sp>
      <p:sp>
        <p:nvSpPr>
          <p:cNvPr id="8" name="object 8"/>
          <p:cNvSpPr/>
          <p:nvPr/>
        </p:nvSpPr>
        <p:spPr>
          <a:xfrm>
            <a:off x="6392418" y="5148834"/>
            <a:ext cx="605155" cy="501650"/>
          </a:xfrm>
          <a:custGeom>
            <a:avLst/>
            <a:gdLst/>
            <a:ahLst/>
            <a:cxnLst/>
            <a:rect l="l" t="t" r="r" b="b"/>
            <a:pathLst>
              <a:path w="605154" h="501650">
                <a:moveTo>
                  <a:pt x="0" y="83566"/>
                </a:moveTo>
                <a:lnTo>
                  <a:pt x="6574" y="51059"/>
                </a:lnTo>
                <a:lnTo>
                  <a:pt x="24495" y="24495"/>
                </a:lnTo>
                <a:lnTo>
                  <a:pt x="51059" y="6574"/>
                </a:lnTo>
                <a:lnTo>
                  <a:pt x="83566" y="0"/>
                </a:lnTo>
                <a:lnTo>
                  <a:pt x="521462" y="0"/>
                </a:lnTo>
                <a:lnTo>
                  <a:pt x="553968" y="6574"/>
                </a:lnTo>
                <a:lnTo>
                  <a:pt x="580532" y="24495"/>
                </a:lnTo>
                <a:lnTo>
                  <a:pt x="598453" y="51059"/>
                </a:lnTo>
                <a:lnTo>
                  <a:pt x="605028" y="83566"/>
                </a:lnTo>
                <a:lnTo>
                  <a:pt x="605028" y="417830"/>
                </a:lnTo>
                <a:lnTo>
                  <a:pt x="598453" y="450357"/>
                </a:lnTo>
                <a:lnTo>
                  <a:pt x="580532" y="476919"/>
                </a:lnTo>
                <a:lnTo>
                  <a:pt x="553968" y="494828"/>
                </a:lnTo>
                <a:lnTo>
                  <a:pt x="521462" y="501396"/>
                </a:lnTo>
                <a:lnTo>
                  <a:pt x="83566" y="501396"/>
                </a:lnTo>
                <a:lnTo>
                  <a:pt x="51059" y="494828"/>
                </a:lnTo>
                <a:lnTo>
                  <a:pt x="24495" y="476919"/>
                </a:lnTo>
                <a:lnTo>
                  <a:pt x="6574" y="450357"/>
                </a:lnTo>
                <a:lnTo>
                  <a:pt x="0" y="417830"/>
                </a:lnTo>
                <a:lnTo>
                  <a:pt x="0" y="83566"/>
                </a:lnTo>
                <a:close/>
              </a:path>
            </a:pathLst>
          </a:custGeom>
          <a:ln w="25908">
            <a:solidFill>
              <a:srgbClr val="385D89"/>
            </a:solidFill>
          </a:ln>
        </p:spPr>
        <p:txBody>
          <a:bodyPr wrap="square" lIns="0" tIns="0" rIns="0" bIns="0" rtlCol="0"/>
          <a:lstStyle/>
          <a:p>
            <a:endParaRPr/>
          </a:p>
        </p:txBody>
      </p:sp>
      <p:sp>
        <p:nvSpPr>
          <p:cNvPr id="9" name="object 9"/>
          <p:cNvSpPr txBox="1"/>
          <p:nvPr/>
        </p:nvSpPr>
        <p:spPr>
          <a:xfrm>
            <a:off x="6496051" y="5272786"/>
            <a:ext cx="376555" cy="246221"/>
          </a:xfrm>
          <a:prstGeom prst="rect">
            <a:avLst/>
          </a:prstGeom>
        </p:spPr>
        <p:txBody>
          <a:bodyPr vert="horz" wrap="square" lIns="0" tIns="0" rIns="0" bIns="0" rtlCol="0">
            <a:spAutoFit/>
          </a:bodyPr>
          <a:lstStyle/>
          <a:p>
            <a:pPr marL="12700"/>
            <a:r>
              <a:rPr sz="1600" b="1" spc="-5" dirty="0">
                <a:solidFill>
                  <a:srgbClr val="1F487C"/>
                </a:solidFill>
                <a:latin typeface="Arial"/>
                <a:cs typeface="Arial"/>
              </a:rPr>
              <a:t>«б»</a:t>
            </a:r>
            <a:endParaRPr sz="1600">
              <a:latin typeface="Arial"/>
              <a:cs typeface="Arial"/>
            </a:endParaRPr>
          </a:p>
        </p:txBody>
      </p:sp>
      <p:sp>
        <p:nvSpPr>
          <p:cNvPr id="10" name="object 10"/>
          <p:cNvSpPr/>
          <p:nvPr/>
        </p:nvSpPr>
        <p:spPr>
          <a:xfrm>
            <a:off x="5810251" y="2497073"/>
            <a:ext cx="605155" cy="501650"/>
          </a:xfrm>
          <a:custGeom>
            <a:avLst/>
            <a:gdLst/>
            <a:ahLst/>
            <a:cxnLst/>
            <a:rect l="l" t="t" r="r" b="b"/>
            <a:pathLst>
              <a:path w="605154" h="501650">
                <a:moveTo>
                  <a:pt x="0" y="83565"/>
                </a:moveTo>
                <a:lnTo>
                  <a:pt x="6574" y="51059"/>
                </a:lnTo>
                <a:lnTo>
                  <a:pt x="24495" y="24495"/>
                </a:lnTo>
                <a:lnTo>
                  <a:pt x="51059" y="6574"/>
                </a:lnTo>
                <a:lnTo>
                  <a:pt x="83565" y="0"/>
                </a:lnTo>
                <a:lnTo>
                  <a:pt x="521462" y="0"/>
                </a:lnTo>
                <a:lnTo>
                  <a:pt x="553968" y="6574"/>
                </a:lnTo>
                <a:lnTo>
                  <a:pt x="580532" y="24495"/>
                </a:lnTo>
                <a:lnTo>
                  <a:pt x="598453" y="51059"/>
                </a:lnTo>
                <a:lnTo>
                  <a:pt x="605027" y="83565"/>
                </a:lnTo>
                <a:lnTo>
                  <a:pt x="605027" y="417829"/>
                </a:lnTo>
                <a:lnTo>
                  <a:pt x="598453" y="450336"/>
                </a:lnTo>
                <a:lnTo>
                  <a:pt x="580532" y="476900"/>
                </a:lnTo>
                <a:lnTo>
                  <a:pt x="553968" y="494821"/>
                </a:lnTo>
                <a:lnTo>
                  <a:pt x="521462" y="501396"/>
                </a:lnTo>
                <a:lnTo>
                  <a:pt x="83565" y="501396"/>
                </a:lnTo>
                <a:lnTo>
                  <a:pt x="51059" y="494821"/>
                </a:lnTo>
                <a:lnTo>
                  <a:pt x="24495" y="476900"/>
                </a:lnTo>
                <a:lnTo>
                  <a:pt x="6574" y="450336"/>
                </a:lnTo>
                <a:lnTo>
                  <a:pt x="0" y="417829"/>
                </a:lnTo>
                <a:lnTo>
                  <a:pt x="0" y="83565"/>
                </a:lnTo>
                <a:close/>
              </a:path>
            </a:pathLst>
          </a:custGeom>
          <a:ln w="25908">
            <a:solidFill>
              <a:srgbClr val="385D89"/>
            </a:solidFill>
          </a:ln>
        </p:spPr>
        <p:txBody>
          <a:bodyPr wrap="square" lIns="0" tIns="0" rIns="0" bIns="0" rtlCol="0"/>
          <a:lstStyle/>
          <a:p>
            <a:endParaRPr/>
          </a:p>
        </p:txBody>
      </p:sp>
      <p:sp>
        <p:nvSpPr>
          <p:cNvPr id="11" name="object 11"/>
          <p:cNvSpPr/>
          <p:nvPr/>
        </p:nvSpPr>
        <p:spPr>
          <a:xfrm>
            <a:off x="6534151" y="2497073"/>
            <a:ext cx="605155" cy="501650"/>
          </a:xfrm>
          <a:custGeom>
            <a:avLst/>
            <a:gdLst/>
            <a:ahLst/>
            <a:cxnLst/>
            <a:rect l="l" t="t" r="r" b="b"/>
            <a:pathLst>
              <a:path w="605154" h="501650">
                <a:moveTo>
                  <a:pt x="0" y="83565"/>
                </a:moveTo>
                <a:lnTo>
                  <a:pt x="6574" y="51059"/>
                </a:lnTo>
                <a:lnTo>
                  <a:pt x="24495" y="24495"/>
                </a:lnTo>
                <a:lnTo>
                  <a:pt x="51059" y="6574"/>
                </a:lnTo>
                <a:lnTo>
                  <a:pt x="83565" y="0"/>
                </a:lnTo>
                <a:lnTo>
                  <a:pt x="521462" y="0"/>
                </a:lnTo>
                <a:lnTo>
                  <a:pt x="553968" y="6574"/>
                </a:lnTo>
                <a:lnTo>
                  <a:pt x="580532" y="24495"/>
                </a:lnTo>
                <a:lnTo>
                  <a:pt x="598453" y="51059"/>
                </a:lnTo>
                <a:lnTo>
                  <a:pt x="605027" y="83565"/>
                </a:lnTo>
                <a:lnTo>
                  <a:pt x="605027" y="417829"/>
                </a:lnTo>
                <a:lnTo>
                  <a:pt x="598453" y="450336"/>
                </a:lnTo>
                <a:lnTo>
                  <a:pt x="580532" y="476900"/>
                </a:lnTo>
                <a:lnTo>
                  <a:pt x="553968" y="494821"/>
                </a:lnTo>
                <a:lnTo>
                  <a:pt x="521462" y="501396"/>
                </a:lnTo>
                <a:lnTo>
                  <a:pt x="83565" y="501396"/>
                </a:lnTo>
                <a:lnTo>
                  <a:pt x="51059" y="494821"/>
                </a:lnTo>
                <a:lnTo>
                  <a:pt x="24495" y="476900"/>
                </a:lnTo>
                <a:lnTo>
                  <a:pt x="6574" y="450336"/>
                </a:lnTo>
                <a:lnTo>
                  <a:pt x="0" y="417829"/>
                </a:lnTo>
                <a:lnTo>
                  <a:pt x="0" y="83565"/>
                </a:lnTo>
                <a:close/>
              </a:path>
            </a:pathLst>
          </a:custGeom>
          <a:ln w="25908">
            <a:solidFill>
              <a:srgbClr val="385D89"/>
            </a:solidFill>
          </a:ln>
        </p:spPr>
        <p:txBody>
          <a:bodyPr wrap="square" lIns="0" tIns="0" rIns="0" bIns="0" rtlCol="0"/>
          <a:lstStyle/>
          <a:p>
            <a:endParaRPr/>
          </a:p>
        </p:txBody>
      </p:sp>
      <p:sp>
        <p:nvSpPr>
          <p:cNvPr id="12" name="object 12"/>
          <p:cNvSpPr/>
          <p:nvPr/>
        </p:nvSpPr>
        <p:spPr>
          <a:xfrm>
            <a:off x="2192274" y="3128010"/>
            <a:ext cx="605155" cy="501650"/>
          </a:xfrm>
          <a:custGeom>
            <a:avLst/>
            <a:gdLst/>
            <a:ahLst/>
            <a:cxnLst/>
            <a:rect l="l" t="t" r="r" b="b"/>
            <a:pathLst>
              <a:path w="605155" h="501650">
                <a:moveTo>
                  <a:pt x="0" y="83565"/>
                </a:moveTo>
                <a:lnTo>
                  <a:pt x="6567" y="51059"/>
                </a:lnTo>
                <a:lnTo>
                  <a:pt x="24476" y="24495"/>
                </a:lnTo>
                <a:lnTo>
                  <a:pt x="51038" y="6574"/>
                </a:lnTo>
                <a:lnTo>
                  <a:pt x="83566" y="0"/>
                </a:lnTo>
                <a:lnTo>
                  <a:pt x="521462" y="0"/>
                </a:lnTo>
                <a:lnTo>
                  <a:pt x="553989" y="6574"/>
                </a:lnTo>
                <a:lnTo>
                  <a:pt x="580551" y="24495"/>
                </a:lnTo>
                <a:lnTo>
                  <a:pt x="598460" y="51059"/>
                </a:lnTo>
                <a:lnTo>
                  <a:pt x="605028" y="83565"/>
                </a:lnTo>
                <a:lnTo>
                  <a:pt x="605028" y="417829"/>
                </a:lnTo>
                <a:lnTo>
                  <a:pt x="598460" y="450336"/>
                </a:lnTo>
                <a:lnTo>
                  <a:pt x="580551" y="476900"/>
                </a:lnTo>
                <a:lnTo>
                  <a:pt x="553989" y="494821"/>
                </a:lnTo>
                <a:lnTo>
                  <a:pt x="521462" y="501395"/>
                </a:lnTo>
                <a:lnTo>
                  <a:pt x="83566" y="501395"/>
                </a:lnTo>
                <a:lnTo>
                  <a:pt x="51038" y="494821"/>
                </a:lnTo>
                <a:lnTo>
                  <a:pt x="24476" y="476900"/>
                </a:lnTo>
                <a:lnTo>
                  <a:pt x="6567" y="450336"/>
                </a:lnTo>
                <a:lnTo>
                  <a:pt x="0" y="417829"/>
                </a:lnTo>
                <a:lnTo>
                  <a:pt x="0" y="83565"/>
                </a:lnTo>
                <a:close/>
              </a:path>
            </a:pathLst>
          </a:custGeom>
          <a:ln w="25908">
            <a:solidFill>
              <a:srgbClr val="385D89"/>
            </a:solidFill>
          </a:ln>
        </p:spPr>
        <p:txBody>
          <a:bodyPr wrap="square" lIns="0" tIns="0" rIns="0" bIns="0" rtlCol="0"/>
          <a:lstStyle/>
          <a:p>
            <a:endParaRPr/>
          </a:p>
        </p:txBody>
      </p:sp>
      <p:sp>
        <p:nvSpPr>
          <p:cNvPr id="13" name="object 13"/>
          <p:cNvSpPr txBox="1"/>
          <p:nvPr/>
        </p:nvSpPr>
        <p:spPr>
          <a:xfrm>
            <a:off x="2295246" y="2621026"/>
            <a:ext cx="4717415" cy="905376"/>
          </a:xfrm>
          <a:prstGeom prst="rect">
            <a:avLst/>
          </a:prstGeom>
        </p:spPr>
        <p:txBody>
          <a:bodyPr vert="horz" wrap="square" lIns="0" tIns="0" rIns="0" bIns="0" rtlCol="0">
            <a:spAutoFit/>
          </a:bodyPr>
          <a:lstStyle/>
          <a:p>
            <a:pPr marR="5080" algn="r">
              <a:tabLst>
                <a:tab pos="723265" algn="l"/>
              </a:tabLst>
            </a:pPr>
            <a:r>
              <a:rPr sz="1600" b="1" spc="-5" dirty="0">
                <a:solidFill>
                  <a:srgbClr val="1F487C"/>
                </a:solidFill>
                <a:latin typeface="Arial"/>
                <a:cs typeface="Arial"/>
              </a:rPr>
              <a:t>«а»	«в»</a:t>
            </a:r>
            <a:endParaRPr sz="1600">
              <a:latin typeface="Arial"/>
              <a:cs typeface="Arial"/>
            </a:endParaRPr>
          </a:p>
          <a:p>
            <a:pPr>
              <a:spcBef>
                <a:spcPts val="50"/>
              </a:spcBef>
            </a:pPr>
            <a:endParaRPr sz="2600">
              <a:latin typeface="Times New Roman"/>
              <a:cs typeface="Times New Roman"/>
            </a:endParaRPr>
          </a:p>
          <a:p>
            <a:pPr marL="12700"/>
            <a:r>
              <a:rPr sz="1600" b="1" spc="-5" dirty="0">
                <a:solidFill>
                  <a:srgbClr val="1F487C"/>
                </a:solidFill>
                <a:latin typeface="Arial"/>
                <a:cs typeface="Arial"/>
              </a:rPr>
              <a:t>«а»</a:t>
            </a:r>
            <a:endParaRPr sz="1600">
              <a:latin typeface="Arial"/>
              <a:cs typeface="Arial"/>
            </a:endParaRPr>
          </a:p>
        </p:txBody>
      </p:sp>
      <p:sp>
        <p:nvSpPr>
          <p:cNvPr id="14" name="object 14"/>
          <p:cNvSpPr/>
          <p:nvPr/>
        </p:nvSpPr>
        <p:spPr>
          <a:xfrm>
            <a:off x="2192274" y="3790950"/>
            <a:ext cx="605155" cy="501650"/>
          </a:xfrm>
          <a:custGeom>
            <a:avLst/>
            <a:gdLst/>
            <a:ahLst/>
            <a:cxnLst/>
            <a:rect l="l" t="t" r="r" b="b"/>
            <a:pathLst>
              <a:path w="605155" h="501650">
                <a:moveTo>
                  <a:pt x="0" y="83566"/>
                </a:moveTo>
                <a:lnTo>
                  <a:pt x="6567" y="51059"/>
                </a:lnTo>
                <a:lnTo>
                  <a:pt x="24476" y="24495"/>
                </a:lnTo>
                <a:lnTo>
                  <a:pt x="51038" y="6574"/>
                </a:lnTo>
                <a:lnTo>
                  <a:pt x="83566" y="0"/>
                </a:lnTo>
                <a:lnTo>
                  <a:pt x="521462" y="0"/>
                </a:lnTo>
                <a:lnTo>
                  <a:pt x="553989" y="6574"/>
                </a:lnTo>
                <a:lnTo>
                  <a:pt x="580551" y="24495"/>
                </a:lnTo>
                <a:lnTo>
                  <a:pt x="598460" y="51059"/>
                </a:lnTo>
                <a:lnTo>
                  <a:pt x="605028" y="83566"/>
                </a:lnTo>
                <a:lnTo>
                  <a:pt x="605028" y="417830"/>
                </a:lnTo>
                <a:lnTo>
                  <a:pt x="598460" y="450336"/>
                </a:lnTo>
                <a:lnTo>
                  <a:pt x="580551" y="476900"/>
                </a:lnTo>
                <a:lnTo>
                  <a:pt x="553989" y="494821"/>
                </a:lnTo>
                <a:lnTo>
                  <a:pt x="521462" y="501395"/>
                </a:lnTo>
                <a:lnTo>
                  <a:pt x="83566" y="501395"/>
                </a:lnTo>
                <a:lnTo>
                  <a:pt x="51038" y="494821"/>
                </a:lnTo>
                <a:lnTo>
                  <a:pt x="24476" y="476900"/>
                </a:lnTo>
                <a:lnTo>
                  <a:pt x="6567" y="450336"/>
                </a:lnTo>
                <a:lnTo>
                  <a:pt x="0" y="417830"/>
                </a:lnTo>
                <a:lnTo>
                  <a:pt x="0" y="83566"/>
                </a:lnTo>
                <a:close/>
              </a:path>
            </a:pathLst>
          </a:custGeom>
          <a:ln w="25908">
            <a:solidFill>
              <a:srgbClr val="385D89"/>
            </a:solidFill>
          </a:ln>
        </p:spPr>
        <p:txBody>
          <a:bodyPr wrap="square" lIns="0" tIns="0" rIns="0" bIns="0" rtlCol="0"/>
          <a:lstStyle/>
          <a:p>
            <a:endParaRPr/>
          </a:p>
        </p:txBody>
      </p:sp>
      <p:sp>
        <p:nvSpPr>
          <p:cNvPr id="15" name="object 15"/>
          <p:cNvSpPr txBox="1"/>
          <p:nvPr/>
        </p:nvSpPr>
        <p:spPr>
          <a:xfrm>
            <a:off x="2295246" y="3914903"/>
            <a:ext cx="376555" cy="246221"/>
          </a:xfrm>
          <a:prstGeom prst="rect">
            <a:avLst/>
          </a:prstGeom>
        </p:spPr>
        <p:txBody>
          <a:bodyPr vert="horz" wrap="square" lIns="0" tIns="0" rIns="0" bIns="0" rtlCol="0">
            <a:spAutoFit/>
          </a:bodyPr>
          <a:lstStyle/>
          <a:p>
            <a:pPr marL="12700"/>
            <a:r>
              <a:rPr sz="1600" b="1" spc="-5" dirty="0">
                <a:solidFill>
                  <a:srgbClr val="1F487C"/>
                </a:solidFill>
                <a:latin typeface="Arial"/>
                <a:cs typeface="Arial"/>
              </a:rPr>
              <a:t>«б»</a:t>
            </a:r>
            <a:endParaRPr sz="1600">
              <a:latin typeface="Arial"/>
              <a:cs typeface="Arial"/>
            </a:endParaRPr>
          </a:p>
        </p:txBody>
      </p:sp>
      <p:sp>
        <p:nvSpPr>
          <p:cNvPr id="16" name="object 16"/>
          <p:cNvSpPr/>
          <p:nvPr/>
        </p:nvSpPr>
        <p:spPr>
          <a:xfrm>
            <a:off x="2180082" y="4450841"/>
            <a:ext cx="605155" cy="501650"/>
          </a:xfrm>
          <a:custGeom>
            <a:avLst/>
            <a:gdLst/>
            <a:ahLst/>
            <a:cxnLst/>
            <a:rect l="l" t="t" r="r" b="b"/>
            <a:pathLst>
              <a:path w="605155" h="501650">
                <a:moveTo>
                  <a:pt x="0" y="83565"/>
                </a:moveTo>
                <a:lnTo>
                  <a:pt x="6567" y="51059"/>
                </a:lnTo>
                <a:lnTo>
                  <a:pt x="24476" y="24495"/>
                </a:lnTo>
                <a:lnTo>
                  <a:pt x="51038" y="6574"/>
                </a:lnTo>
                <a:lnTo>
                  <a:pt x="83566" y="0"/>
                </a:lnTo>
                <a:lnTo>
                  <a:pt x="521462" y="0"/>
                </a:lnTo>
                <a:lnTo>
                  <a:pt x="553989" y="6574"/>
                </a:lnTo>
                <a:lnTo>
                  <a:pt x="580551" y="24495"/>
                </a:lnTo>
                <a:lnTo>
                  <a:pt x="598460" y="51059"/>
                </a:lnTo>
                <a:lnTo>
                  <a:pt x="605028" y="83565"/>
                </a:lnTo>
                <a:lnTo>
                  <a:pt x="605028" y="417829"/>
                </a:lnTo>
                <a:lnTo>
                  <a:pt x="598460" y="450336"/>
                </a:lnTo>
                <a:lnTo>
                  <a:pt x="580551" y="476900"/>
                </a:lnTo>
                <a:lnTo>
                  <a:pt x="553989" y="494821"/>
                </a:lnTo>
                <a:lnTo>
                  <a:pt x="521462" y="501395"/>
                </a:lnTo>
                <a:lnTo>
                  <a:pt x="83566" y="501395"/>
                </a:lnTo>
                <a:lnTo>
                  <a:pt x="51038" y="494821"/>
                </a:lnTo>
                <a:lnTo>
                  <a:pt x="24476" y="476900"/>
                </a:lnTo>
                <a:lnTo>
                  <a:pt x="6567" y="450336"/>
                </a:lnTo>
                <a:lnTo>
                  <a:pt x="0" y="417829"/>
                </a:lnTo>
                <a:lnTo>
                  <a:pt x="0" y="83565"/>
                </a:lnTo>
                <a:close/>
              </a:path>
            </a:pathLst>
          </a:custGeom>
          <a:ln w="25907">
            <a:solidFill>
              <a:srgbClr val="385D89"/>
            </a:solidFill>
          </a:ln>
        </p:spPr>
        <p:txBody>
          <a:bodyPr wrap="square" lIns="0" tIns="0" rIns="0" bIns="0" rtlCol="0"/>
          <a:lstStyle/>
          <a:p>
            <a:endParaRPr/>
          </a:p>
        </p:txBody>
      </p:sp>
      <p:sp>
        <p:nvSpPr>
          <p:cNvPr id="17" name="object 17"/>
          <p:cNvSpPr txBox="1"/>
          <p:nvPr/>
        </p:nvSpPr>
        <p:spPr>
          <a:xfrm>
            <a:off x="2282748" y="4575176"/>
            <a:ext cx="375920" cy="246221"/>
          </a:xfrm>
          <a:prstGeom prst="rect">
            <a:avLst/>
          </a:prstGeom>
        </p:spPr>
        <p:txBody>
          <a:bodyPr vert="horz" wrap="square" lIns="0" tIns="0" rIns="0" bIns="0" rtlCol="0">
            <a:spAutoFit/>
          </a:bodyPr>
          <a:lstStyle/>
          <a:p>
            <a:pPr marL="12700"/>
            <a:r>
              <a:rPr sz="1600" b="1" spc="-5" dirty="0">
                <a:solidFill>
                  <a:srgbClr val="1F487C"/>
                </a:solidFill>
                <a:latin typeface="Arial"/>
                <a:cs typeface="Arial"/>
              </a:rPr>
              <a:t>«в»</a:t>
            </a:r>
            <a:endParaRPr sz="1600">
              <a:latin typeface="Arial"/>
              <a:cs typeface="Arial"/>
            </a:endParaRPr>
          </a:p>
        </p:txBody>
      </p:sp>
      <p:sp>
        <p:nvSpPr>
          <p:cNvPr id="18" name="object 18"/>
          <p:cNvSpPr/>
          <p:nvPr/>
        </p:nvSpPr>
        <p:spPr>
          <a:xfrm>
            <a:off x="6042153" y="3015488"/>
            <a:ext cx="955675" cy="950594"/>
          </a:xfrm>
          <a:custGeom>
            <a:avLst/>
            <a:gdLst/>
            <a:ahLst/>
            <a:cxnLst/>
            <a:rect l="l" t="t" r="r" b="b"/>
            <a:pathLst>
              <a:path w="955675" h="950595">
                <a:moveTo>
                  <a:pt x="860770" y="883193"/>
                </a:moveTo>
                <a:lnTo>
                  <a:pt x="833882" y="910209"/>
                </a:lnTo>
                <a:lnTo>
                  <a:pt x="955167" y="950341"/>
                </a:lnTo>
                <a:lnTo>
                  <a:pt x="937147" y="896619"/>
                </a:lnTo>
                <a:lnTo>
                  <a:pt x="874268" y="896619"/>
                </a:lnTo>
                <a:lnTo>
                  <a:pt x="860770" y="883193"/>
                </a:lnTo>
                <a:close/>
              </a:path>
              <a:path w="955675" h="950595">
                <a:moveTo>
                  <a:pt x="887693" y="856143"/>
                </a:moveTo>
                <a:lnTo>
                  <a:pt x="860770" y="883193"/>
                </a:lnTo>
                <a:lnTo>
                  <a:pt x="874268" y="896619"/>
                </a:lnTo>
                <a:lnTo>
                  <a:pt x="901192" y="869569"/>
                </a:lnTo>
                <a:lnTo>
                  <a:pt x="887693" y="856143"/>
                </a:lnTo>
                <a:close/>
              </a:path>
              <a:path w="955675" h="950595">
                <a:moveTo>
                  <a:pt x="914526" y="829182"/>
                </a:moveTo>
                <a:lnTo>
                  <a:pt x="887693" y="856143"/>
                </a:lnTo>
                <a:lnTo>
                  <a:pt x="901192" y="869569"/>
                </a:lnTo>
                <a:lnTo>
                  <a:pt x="874268" y="896619"/>
                </a:lnTo>
                <a:lnTo>
                  <a:pt x="937147" y="896619"/>
                </a:lnTo>
                <a:lnTo>
                  <a:pt x="914526" y="829182"/>
                </a:lnTo>
                <a:close/>
              </a:path>
              <a:path w="955675" h="950595">
                <a:moveTo>
                  <a:pt x="26924" y="0"/>
                </a:moveTo>
                <a:lnTo>
                  <a:pt x="0" y="26924"/>
                </a:lnTo>
                <a:lnTo>
                  <a:pt x="860770" y="883193"/>
                </a:lnTo>
                <a:lnTo>
                  <a:pt x="887693" y="856143"/>
                </a:lnTo>
                <a:lnTo>
                  <a:pt x="26924" y="0"/>
                </a:lnTo>
                <a:close/>
              </a:path>
            </a:pathLst>
          </a:custGeom>
          <a:solidFill>
            <a:srgbClr val="497DBA"/>
          </a:solidFill>
        </p:spPr>
        <p:txBody>
          <a:bodyPr wrap="square" lIns="0" tIns="0" rIns="0" bIns="0" rtlCol="0"/>
          <a:lstStyle/>
          <a:p>
            <a:endParaRPr/>
          </a:p>
        </p:txBody>
      </p:sp>
      <p:sp>
        <p:nvSpPr>
          <p:cNvPr id="19" name="object 19"/>
          <p:cNvSpPr/>
          <p:nvPr/>
        </p:nvSpPr>
        <p:spPr>
          <a:xfrm>
            <a:off x="6776466" y="3029457"/>
            <a:ext cx="254635" cy="712470"/>
          </a:xfrm>
          <a:custGeom>
            <a:avLst/>
            <a:gdLst/>
            <a:ahLst/>
            <a:cxnLst/>
            <a:rect l="l" t="t" r="r" b="b"/>
            <a:pathLst>
              <a:path w="254635" h="712470">
                <a:moveTo>
                  <a:pt x="181655" y="608273"/>
                </a:moveTo>
                <a:lnTo>
                  <a:pt x="145161" y="619378"/>
                </a:lnTo>
                <a:lnTo>
                  <a:pt x="233172" y="712088"/>
                </a:lnTo>
                <a:lnTo>
                  <a:pt x="247668" y="626490"/>
                </a:lnTo>
                <a:lnTo>
                  <a:pt x="187198" y="626490"/>
                </a:lnTo>
                <a:lnTo>
                  <a:pt x="181655" y="608273"/>
                </a:lnTo>
                <a:close/>
              </a:path>
              <a:path w="254635" h="712470">
                <a:moveTo>
                  <a:pt x="218097" y="597184"/>
                </a:moveTo>
                <a:lnTo>
                  <a:pt x="181655" y="608273"/>
                </a:lnTo>
                <a:lnTo>
                  <a:pt x="187198" y="626490"/>
                </a:lnTo>
                <a:lnTo>
                  <a:pt x="223647" y="615441"/>
                </a:lnTo>
                <a:lnTo>
                  <a:pt x="218097" y="597184"/>
                </a:lnTo>
                <a:close/>
              </a:path>
              <a:path w="254635" h="712470">
                <a:moveTo>
                  <a:pt x="254508" y="586104"/>
                </a:moveTo>
                <a:lnTo>
                  <a:pt x="218097" y="597184"/>
                </a:lnTo>
                <a:lnTo>
                  <a:pt x="223647" y="615441"/>
                </a:lnTo>
                <a:lnTo>
                  <a:pt x="187198" y="626490"/>
                </a:lnTo>
                <a:lnTo>
                  <a:pt x="247668" y="626490"/>
                </a:lnTo>
                <a:lnTo>
                  <a:pt x="254508" y="586104"/>
                </a:lnTo>
                <a:close/>
              </a:path>
              <a:path w="254635" h="712470">
                <a:moveTo>
                  <a:pt x="36575" y="0"/>
                </a:moveTo>
                <a:lnTo>
                  <a:pt x="0" y="11175"/>
                </a:lnTo>
                <a:lnTo>
                  <a:pt x="181655" y="608273"/>
                </a:lnTo>
                <a:lnTo>
                  <a:pt x="218097" y="597184"/>
                </a:lnTo>
                <a:lnTo>
                  <a:pt x="36575" y="0"/>
                </a:lnTo>
                <a:close/>
              </a:path>
            </a:pathLst>
          </a:custGeom>
          <a:solidFill>
            <a:srgbClr val="497DBA"/>
          </a:solidFill>
        </p:spPr>
        <p:txBody>
          <a:bodyPr wrap="square" lIns="0" tIns="0" rIns="0" bIns="0" rtlCol="0"/>
          <a:lstStyle/>
          <a:p>
            <a:endParaRPr/>
          </a:p>
        </p:txBody>
      </p:sp>
      <p:sp>
        <p:nvSpPr>
          <p:cNvPr id="20" name="object 20"/>
          <p:cNvSpPr/>
          <p:nvPr/>
        </p:nvSpPr>
        <p:spPr>
          <a:xfrm>
            <a:off x="6680453" y="4568190"/>
            <a:ext cx="386080" cy="500380"/>
          </a:xfrm>
          <a:custGeom>
            <a:avLst/>
            <a:gdLst/>
            <a:ahLst/>
            <a:cxnLst/>
            <a:rect l="l" t="t" r="r" b="b"/>
            <a:pathLst>
              <a:path w="386079" h="500379">
                <a:moveTo>
                  <a:pt x="301663" y="79573"/>
                </a:moveTo>
                <a:lnTo>
                  <a:pt x="0" y="477266"/>
                </a:lnTo>
                <a:lnTo>
                  <a:pt x="30480" y="500253"/>
                </a:lnTo>
                <a:lnTo>
                  <a:pt x="331999" y="102589"/>
                </a:lnTo>
                <a:lnTo>
                  <a:pt x="301663" y="79573"/>
                </a:lnTo>
                <a:close/>
              </a:path>
              <a:path w="386079" h="500379">
                <a:moveTo>
                  <a:pt x="373781" y="64389"/>
                </a:moveTo>
                <a:lnTo>
                  <a:pt x="313182" y="64389"/>
                </a:lnTo>
                <a:lnTo>
                  <a:pt x="343535" y="87376"/>
                </a:lnTo>
                <a:lnTo>
                  <a:pt x="331999" y="102589"/>
                </a:lnTo>
                <a:lnTo>
                  <a:pt x="362331" y="125603"/>
                </a:lnTo>
                <a:lnTo>
                  <a:pt x="373781" y="64389"/>
                </a:lnTo>
                <a:close/>
              </a:path>
              <a:path w="386079" h="500379">
                <a:moveTo>
                  <a:pt x="313182" y="64389"/>
                </a:moveTo>
                <a:lnTo>
                  <a:pt x="301663" y="79573"/>
                </a:lnTo>
                <a:lnTo>
                  <a:pt x="331999" y="102589"/>
                </a:lnTo>
                <a:lnTo>
                  <a:pt x="343535" y="87376"/>
                </a:lnTo>
                <a:lnTo>
                  <a:pt x="313182" y="64389"/>
                </a:lnTo>
                <a:close/>
              </a:path>
              <a:path w="386079" h="500379">
                <a:moveTo>
                  <a:pt x="385825" y="0"/>
                </a:moveTo>
                <a:lnTo>
                  <a:pt x="271272" y="56515"/>
                </a:lnTo>
                <a:lnTo>
                  <a:pt x="301663" y="79573"/>
                </a:lnTo>
                <a:lnTo>
                  <a:pt x="313182" y="64389"/>
                </a:lnTo>
                <a:lnTo>
                  <a:pt x="373781" y="64389"/>
                </a:lnTo>
                <a:lnTo>
                  <a:pt x="385825" y="0"/>
                </a:lnTo>
                <a:close/>
              </a:path>
            </a:pathLst>
          </a:custGeom>
          <a:solidFill>
            <a:srgbClr val="497DBA"/>
          </a:solidFill>
        </p:spPr>
        <p:txBody>
          <a:bodyPr wrap="square" lIns="0" tIns="0" rIns="0" bIns="0" rtlCol="0"/>
          <a:lstStyle/>
          <a:p>
            <a:endParaRPr/>
          </a:p>
        </p:txBody>
      </p:sp>
      <p:sp>
        <p:nvSpPr>
          <p:cNvPr id="22" name="object 22"/>
          <p:cNvSpPr txBox="1"/>
          <p:nvPr/>
        </p:nvSpPr>
        <p:spPr>
          <a:xfrm>
            <a:off x="2785237" y="1265862"/>
            <a:ext cx="6454140" cy="338554"/>
          </a:xfrm>
          <a:prstGeom prst="rect">
            <a:avLst/>
          </a:prstGeom>
          <a:ln>
            <a:solidFill>
              <a:schemeClr val="accent1"/>
            </a:solidFill>
          </a:ln>
        </p:spPr>
        <p:txBody>
          <a:bodyPr vert="horz" wrap="square" lIns="0" tIns="0" rIns="0" bIns="0" rtlCol="0">
            <a:spAutoFit/>
          </a:bodyPr>
          <a:lstStyle/>
          <a:p>
            <a:pPr marL="12700"/>
            <a:r>
              <a:rPr sz="2200" b="1" i="1" spc="5" dirty="0">
                <a:solidFill>
                  <a:srgbClr val="002060"/>
                </a:solidFill>
                <a:latin typeface="Calibri" panose="020F0502020204030204" pitchFamily="34" charset="0"/>
                <a:cs typeface="Trebuchet MS"/>
              </a:rPr>
              <a:t>ПП </a:t>
            </a:r>
            <a:r>
              <a:rPr sz="2200" b="1" i="1" dirty="0">
                <a:solidFill>
                  <a:srgbClr val="002060"/>
                </a:solidFill>
                <a:latin typeface="Calibri" panose="020F0502020204030204" pitchFamily="34" charset="0"/>
                <a:cs typeface="Trebuchet MS"/>
              </a:rPr>
              <a:t>РФ от 7 июля 2021 </a:t>
            </a:r>
            <a:r>
              <a:rPr sz="2200" b="1" i="1" spc="-5" dirty="0">
                <a:solidFill>
                  <a:srgbClr val="002060"/>
                </a:solidFill>
                <a:latin typeface="Calibri" panose="020F0502020204030204" pitchFamily="34" charset="0"/>
                <a:cs typeface="Trebuchet MS"/>
              </a:rPr>
              <a:t>г. </a:t>
            </a:r>
            <a:r>
              <a:rPr sz="2200" b="1" i="1" dirty="0">
                <a:solidFill>
                  <a:srgbClr val="002060"/>
                </a:solidFill>
                <a:latin typeface="Calibri" panose="020F0502020204030204" pitchFamily="34" charset="0"/>
                <a:cs typeface="Trebuchet MS"/>
              </a:rPr>
              <a:t>№ 1128 с 1 января 2022</a:t>
            </a:r>
            <a:r>
              <a:rPr sz="2200" b="1" i="1" spc="-150" dirty="0">
                <a:solidFill>
                  <a:srgbClr val="002060"/>
                </a:solidFill>
                <a:latin typeface="Calibri" panose="020F0502020204030204" pitchFamily="34" charset="0"/>
                <a:cs typeface="Trebuchet MS"/>
              </a:rPr>
              <a:t> </a:t>
            </a:r>
            <a:r>
              <a:rPr sz="2200" b="1" i="1" spc="-5" dirty="0">
                <a:solidFill>
                  <a:srgbClr val="002060"/>
                </a:solidFill>
                <a:latin typeface="Calibri" panose="020F0502020204030204" pitchFamily="34" charset="0"/>
                <a:cs typeface="Trebuchet MS"/>
              </a:rPr>
              <a:t>г.</a:t>
            </a:r>
            <a:endParaRPr sz="2200" b="1" dirty="0">
              <a:solidFill>
                <a:srgbClr val="002060"/>
              </a:solidFill>
              <a:latin typeface="Calibri" panose="020F0502020204030204" pitchFamily="34" charset="0"/>
              <a:cs typeface="Trebuchet MS"/>
            </a:endParaRPr>
          </a:p>
        </p:txBody>
      </p:sp>
      <p:sp>
        <p:nvSpPr>
          <p:cNvPr id="2" name="Прямоугольник 1"/>
          <p:cNvSpPr/>
          <p:nvPr/>
        </p:nvSpPr>
        <p:spPr>
          <a:xfrm>
            <a:off x="1480814" y="5888457"/>
            <a:ext cx="9914646" cy="400110"/>
          </a:xfrm>
          <a:prstGeom prst="rect">
            <a:avLst/>
          </a:prstGeom>
        </p:spPr>
        <p:txBody>
          <a:bodyPr wrap="square">
            <a:spAutoFit/>
          </a:bodyPr>
          <a:lstStyle/>
          <a:p>
            <a:pPr marL="2505710" marR="5080" indent="-2493645"/>
            <a:r>
              <a:rPr lang="ru-RU" sz="2000" b="1" dirty="0">
                <a:solidFill>
                  <a:srgbClr val="7030A0"/>
                </a:solidFill>
                <a:latin typeface="+mn-lt"/>
              </a:rPr>
              <a:t>можно </a:t>
            </a:r>
            <a:r>
              <a:rPr lang="ru-RU" sz="2000" b="1" spc="-5" dirty="0">
                <a:solidFill>
                  <a:srgbClr val="7030A0"/>
                </a:solidFill>
                <a:latin typeface="+mn-lt"/>
              </a:rPr>
              <a:t>на </a:t>
            </a:r>
            <a:r>
              <a:rPr lang="ru-RU" sz="2000" b="1" spc="-5" dirty="0" smtClean="0">
                <a:solidFill>
                  <a:srgbClr val="7030A0"/>
                </a:solidFill>
                <a:latin typeface="+mn-lt"/>
              </a:rPr>
              <a:t>25 </a:t>
            </a:r>
            <a:r>
              <a:rPr lang="ru-RU" sz="2000" b="1" dirty="0">
                <a:solidFill>
                  <a:srgbClr val="7030A0"/>
                </a:solidFill>
                <a:latin typeface="+mn-lt"/>
              </a:rPr>
              <a:t>% провести закупок только у МСП («б»)</a:t>
            </a:r>
            <a:r>
              <a:rPr lang="ru-RU" sz="2000" b="1" spc="-55" dirty="0">
                <a:solidFill>
                  <a:srgbClr val="7030A0"/>
                </a:solidFill>
                <a:latin typeface="+mn-lt"/>
              </a:rPr>
              <a:t> </a:t>
            </a:r>
            <a:r>
              <a:rPr lang="ru-RU" sz="2000" b="1" dirty="0">
                <a:solidFill>
                  <a:srgbClr val="7030A0"/>
                </a:solidFill>
                <a:latin typeface="+mn-lt"/>
              </a:rPr>
              <a:t>и </a:t>
            </a:r>
            <a:r>
              <a:rPr lang="ru-RU" sz="2000" b="1" dirty="0" smtClean="0">
                <a:solidFill>
                  <a:srgbClr val="7030A0"/>
                </a:solidFill>
                <a:latin typeface="+mn-lt"/>
              </a:rPr>
              <a:t>выбрать </a:t>
            </a:r>
            <a:r>
              <a:rPr lang="ru-RU" sz="2000" b="1" spc="-5" dirty="0" smtClean="0">
                <a:solidFill>
                  <a:srgbClr val="7030A0"/>
                </a:solidFill>
                <a:latin typeface="+mn-lt"/>
              </a:rPr>
              <a:t>весь</a:t>
            </a:r>
            <a:r>
              <a:rPr lang="ru-RU" sz="2000" b="1" spc="-80" dirty="0" smtClean="0">
                <a:solidFill>
                  <a:srgbClr val="7030A0"/>
                </a:solidFill>
                <a:latin typeface="+mn-lt"/>
              </a:rPr>
              <a:t> </a:t>
            </a:r>
            <a:r>
              <a:rPr lang="ru-RU" sz="2000" b="1" dirty="0">
                <a:solidFill>
                  <a:srgbClr val="7030A0"/>
                </a:solidFill>
                <a:latin typeface="+mn-lt"/>
              </a:rPr>
              <a:t>норматив</a:t>
            </a:r>
            <a:endParaRPr lang="ru-RU" sz="2000" dirty="0">
              <a:solidFill>
                <a:srgbClr val="7030A0"/>
              </a:solidFill>
              <a:latin typeface="+mn-lt"/>
            </a:endParaRPr>
          </a:p>
        </p:txBody>
      </p:sp>
    </p:spTree>
    <p:extLst>
      <p:ext uri="{BB962C8B-B14F-4D97-AF65-F5344CB8AC3E}">
        <p14:creationId xmlns:p14="http://schemas.microsoft.com/office/powerpoint/2010/main" val="13641783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1053572" y="210732"/>
            <a:ext cx="6104556" cy="553998"/>
          </a:xfrm>
          <a:prstGeom prst="rect">
            <a:avLst/>
          </a:prstGeom>
        </p:spPr>
        <p:txBody>
          <a:bodyPr vert="horz" wrap="square" lIns="0" tIns="0" rIns="0" bIns="0" rtlCol="0" anchor="b">
            <a:spAutoFit/>
          </a:bodyPr>
          <a:lstStyle/>
          <a:p>
            <a:pPr marL="12700">
              <a:lnSpc>
                <a:spcPct val="100000"/>
              </a:lnSpc>
            </a:pPr>
            <a:r>
              <a:rPr sz="3600" b="1" spc="-20" dirty="0" err="1" smtClean="0">
                <a:solidFill>
                  <a:srgbClr val="000000"/>
                </a:solidFill>
                <a:latin typeface="Calibri Light"/>
                <a:cs typeface="Calibri Light"/>
              </a:rPr>
              <a:t>Способы</a:t>
            </a:r>
            <a:r>
              <a:rPr sz="3600" b="1" spc="-20" dirty="0" smtClean="0">
                <a:solidFill>
                  <a:srgbClr val="000000"/>
                </a:solidFill>
                <a:latin typeface="Calibri Light"/>
                <a:cs typeface="Calibri Light"/>
              </a:rPr>
              <a:t> </a:t>
            </a:r>
            <a:r>
              <a:rPr sz="3600" b="1" spc="-25" dirty="0">
                <a:solidFill>
                  <a:srgbClr val="000000"/>
                </a:solidFill>
                <a:latin typeface="Calibri Light"/>
                <a:cs typeface="Calibri Light"/>
              </a:rPr>
              <a:t>поддержки</a:t>
            </a:r>
            <a:r>
              <a:rPr sz="3600" b="1" spc="-165" dirty="0">
                <a:solidFill>
                  <a:srgbClr val="000000"/>
                </a:solidFill>
                <a:latin typeface="Calibri Light"/>
                <a:cs typeface="Calibri Light"/>
              </a:rPr>
              <a:t> </a:t>
            </a:r>
            <a:r>
              <a:rPr sz="3600" b="1" spc="-20" dirty="0">
                <a:solidFill>
                  <a:srgbClr val="000000"/>
                </a:solidFill>
                <a:latin typeface="Calibri Light"/>
                <a:cs typeface="Calibri Light"/>
              </a:rPr>
              <a:t>«а»</a:t>
            </a:r>
            <a:endParaRPr sz="3600" b="1" dirty="0">
              <a:latin typeface="Calibri Light"/>
              <a:cs typeface="Calibri Light"/>
            </a:endParaRPr>
          </a:p>
        </p:txBody>
      </p:sp>
      <p:sp>
        <p:nvSpPr>
          <p:cNvPr id="4" name="object 4"/>
          <p:cNvSpPr/>
          <p:nvPr/>
        </p:nvSpPr>
        <p:spPr>
          <a:xfrm>
            <a:off x="2001044" y="1141076"/>
            <a:ext cx="9771856" cy="833119"/>
          </a:xfrm>
          <a:custGeom>
            <a:avLst/>
            <a:gdLst/>
            <a:ahLst/>
            <a:cxnLst/>
            <a:rect l="l" t="t" r="r" b="b"/>
            <a:pathLst>
              <a:path w="7653655" h="833119">
                <a:moveTo>
                  <a:pt x="0" y="138811"/>
                </a:moveTo>
                <a:lnTo>
                  <a:pt x="7080" y="94918"/>
                </a:lnTo>
                <a:lnTo>
                  <a:pt x="26796" y="56811"/>
                </a:lnTo>
                <a:lnTo>
                  <a:pt x="56861" y="26769"/>
                </a:lnTo>
                <a:lnTo>
                  <a:pt x="94987" y="7072"/>
                </a:lnTo>
                <a:lnTo>
                  <a:pt x="138887" y="0"/>
                </a:lnTo>
                <a:lnTo>
                  <a:pt x="7514539" y="0"/>
                </a:lnTo>
                <a:lnTo>
                  <a:pt x="7558431" y="7072"/>
                </a:lnTo>
                <a:lnTo>
                  <a:pt x="7596538" y="26769"/>
                </a:lnTo>
                <a:lnTo>
                  <a:pt x="7626580" y="56811"/>
                </a:lnTo>
                <a:lnTo>
                  <a:pt x="7646277" y="94918"/>
                </a:lnTo>
                <a:lnTo>
                  <a:pt x="7653350" y="138811"/>
                </a:lnTo>
                <a:lnTo>
                  <a:pt x="7653350" y="694309"/>
                </a:lnTo>
                <a:lnTo>
                  <a:pt x="7646277" y="738201"/>
                </a:lnTo>
                <a:lnTo>
                  <a:pt x="7626580" y="776308"/>
                </a:lnTo>
                <a:lnTo>
                  <a:pt x="7596538" y="806350"/>
                </a:lnTo>
                <a:lnTo>
                  <a:pt x="7558431" y="826047"/>
                </a:lnTo>
                <a:lnTo>
                  <a:pt x="7514539" y="833120"/>
                </a:lnTo>
                <a:lnTo>
                  <a:pt x="138887" y="833120"/>
                </a:lnTo>
                <a:lnTo>
                  <a:pt x="94987" y="826047"/>
                </a:lnTo>
                <a:lnTo>
                  <a:pt x="56861" y="806350"/>
                </a:lnTo>
                <a:lnTo>
                  <a:pt x="26796" y="776308"/>
                </a:lnTo>
                <a:lnTo>
                  <a:pt x="7080" y="738201"/>
                </a:lnTo>
                <a:lnTo>
                  <a:pt x="0" y="694309"/>
                </a:lnTo>
                <a:lnTo>
                  <a:pt x="0" y="138811"/>
                </a:lnTo>
                <a:close/>
              </a:path>
            </a:pathLst>
          </a:custGeom>
          <a:ln w="25400">
            <a:solidFill>
              <a:srgbClr val="00B050"/>
            </a:solidFill>
          </a:ln>
        </p:spPr>
        <p:txBody>
          <a:bodyPr wrap="square" lIns="0" tIns="0" rIns="0" bIns="0" rtlCol="0"/>
          <a:lstStyle/>
          <a:p>
            <a:endParaRPr/>
          </a:p>
        </p:txBody>
      </p:sp>
      <p:sp>
        <p:nvSpPr>
          <p:cNvPr id="5" name="object 5"/>
          <p:cNvSpPr txBox="1"/>
          <p:nvPr/>
        </p:nvSpPr>
        <p:spPr>
          <a:xfrm>
            <a:off x="2158523" y="1306175"/>
            <a:ext cx="9287806" cy="615553"/>
          </a:xfrm>
          <a:prstGeom prst="rect">
            <a:avLst/>
          </a:prstGeom>
        </p:spPr>
        <p:txBody>
          <a:bodyPr vert="horz" wrap="square" lIns="0" tIns="0" rIns="0" bIns="0" rtlCol="0">
            <a:spAutoFit/>
          </a:bodyPr>
          <a:lstStyle/>
          <a:p>
            <a:pPr marL="12700" marR="5080"/>
            <a:r>
              <a:rPr sz="2000" dirty="0">
                <a:solidFill>
                  <a:srgbClr val="1F487C"/>
                </a:solidFill>
                <a:latin typeface="+mn-lt"/>
              </a:rPr>
              <a:t>Участниками </a:t>
            </a:r>
            <a:r>
              <a:rPr sz="2000" spc="-5" dirty="0">
                <a:solidFill>
                  <a:srgbClr val="1F487C"/>
                </a:solidFill>
                <a:latin typeface="+mn-lt"/>
              </a:rPr>
              <a:t>которых </a:t>
            </a:r>
            <a:r>
              <a:rPr sz="2000" dirty="0">
                <a:solidFill>
                  <a:srgbClr val="1F487C"/>
                </a:solidFill>
                <a:latin typeface="+mn-lt"/>
              </a:rPr>
              <a:t>являются любые лица, в том числе субъекты малого и  среднего предпринимательства </a:t>
            </a:r>
            <a:r>
              <a:rPr sz="2000" b="1" dirty="0">
                <a:solidFill>
                  <a:srgbClr val="FF0000"/>
                </a:solidFill>
                <a:latin typeface="+mn-lt"/>
              </a:rPr>
              <a:t>(«на общих</a:t>
            </a:r>
            <a:r>
              <a:rPr sz="2000" b="1" spc="-45" dirty="0">
                <a:solidFill>
                  <a:srgbClr val="FF0000"/>
                </a:solidFill>
                <a:latin typeface="+mn-lt"/>
              </a:rPr>
              <a:t> </a:t>
            </a:r>
            <a:r>
              <a:rPr sz="2000" b="1" spc="-5" dirty="0">
                <a:solidFill>
                  <a:srgbClr val="FF0000"/>
                </a:solidFill>
                <a:latin typeface="+mn-lt"/>
              </a:rPr>
              <a:t>основаниях»)</a:t>
            </a:r>
            <a:endParaRPr sz="2000" dirty="0">
              <a:latin typeface="+mn-lt"/>
            </a:endParaRPr>
          </a:p>
        </p:txBody>
      </p:sp>
      <p:sp>
        <p:nvSpPr>
          <p:cNvPr id="6" name="object 6"/>
          <p:cNvSpPr/>
          <p:nvPr/>
        </p:nvSpPr>
        <p:spPr>
          <a:xfrm>
            <a:off x="1135329" y="1144091"/>
            <a:ext cx="639445" cy="833119"/>
          </a:xfrm>
          <a:custGeom>
            <a:avLst/>
            <a:gdLst/>
            <a:ahLst/>
            <a:cxnLst/>
            <a:rect l="l" t="t" r="r" b="b"/>
            <a:pathLst>
              <a:path w="639444" h="833119">
                <a:moveTo>
                  <a:pt x="0" y="106425"/>
                </a:moveTo>
                <a:lnTo>
                  <a:pt x="8368" y="64990"/>
                </a:lnTo>
                <a:lnTo>
                  <a:pt x="31188" y="31162"/>
                </a:lnTo>
                <a:lnTo>
                  <a:pt x="65033" y="8360"/>
                </a:lnTo>
                <a:lnTo>
                  <a:pt x="106476" y="0"/>
                </a:lnTo>
                <a:lnTo>
                  <a:pt x="532396" y="0"/>
                </a:lnTo>
                <a:lnTo>
                  <a:pt x="573840" y="8360"/>
                </a:lnTo>
                <a:lnTo>
                  <a:pt x="607685" y="31162"/>
                </a:lnTo>
                <a:lnTo>
                  <a:pt x="630505" y="64990"/>
                </a:lnTo>
                <a:lnTo>
                  <a:pt x="638873" y="106425"/>
                </a:lnTo>
                <a:lnTo>
                  <a:pt x="638873" y="726694"/>
                </a:lnTo>
                <a:lnTo>
                  <a:pt x="630505" y="768129"/>
                </a:lnTo>
                <a:lnTo>
                  <a:pt x="607685" y="801957"/>
                </a:lnTo>
                <a:lnTo>
                  <a:pt x="573840" y="824759"/>
                </a:lnTo>
                <a:lnTo>
                  <a:pt x="532396" y="833120"/>
                </a:lnTo>
                <a:lnTo>
                  <a:pt x="106476" y="833120"/>
                </a:lnTo>
                <a:lnTo>
                  <a:pt x="65033" y="824759"/>
                </a:lnTo>
                <a:lnTo>
                  <a:pt x="31188" y="801957"/>
                </a:lnTo>
                <a:lnTo>
                  <a:pt x="8368" y="768129"/>
                </a:lnTo>
                <a:lnTo>
                  <a:pt x="0" y="726694"/>
                </a:lnTo>
                <a:lnTo>
                  <a:pt x="0" y="106425"/>
                </a:lnTo>
                <a:close/>
              </a:path>
            </a:pathLst>
          </a:custGeom>
          <a:ln w="25400">
            <a:solidFill>
              <a:srgbClr val="00B050"/>
            </a:solidFill>
          </a:ln>
        </p:spPr>
        <p:txBody>
          <a:bodyPr wrap="square" lIns="0" tIns="0" rIns="0" bIns="0" rtlCol="0"/>
          <a:lstStyle/>
          <a:p>
            <a:endParaRPr sz="2000" dirty="0"/>
          </a:p>
        </p:txBody>
      </p:sp>
      <p:sp>
        <p:nvSpPr>
          <p:cNvPr id="7" name="object 7"/>
          <p:cNvSpPr txBox="1"/>
          <p:nvPr/>
        </p:nvSpPr>
        <p:spPr>
          <a:xfrm>
            <a:off x="1204226" y="1403746"/>
            <a:ext cx="501649" cy="307777"/>
          </a:xfrm>
          <a:prstGeom prst="rect">
            <a:avLst/>
          </a:prstGeom>
        </p:spPr>
        <p:txBody>
          <a:bodyPr vert="horz" wrap="square" lIns="0" tIns="0" rIns="0" bIns="0" rtlCol="0">
            <a:spAutoFit/>
          </a:bodyPr>
          <a:lstStyle/>
          <a:p>
            <a:pPr marL="12700"/>
            <a:r>
              <a:rPr sz="2000" b="1" spc="-5" dirty="0">
                <a:solidFill>
                  <a:srgbClr val="1F487C"/>
                </a:solidFill>
              </a:rPr>
              <a:t>«а»</a:t>
            </a:r>
            <a:endParaRPr sz="2000" dirty="0"/>
          </a:p>
        </p:txBody>
      </p:sp>
      <p:sp>
        <p:nvSpPr>
          <p:cNvPr id="8" name="object 8"/>
          <p:cNvSpPr txBox="1"/>
          <p:nvPr/>
        </p:nvSpPr>
        <p:spPr>
          <a:xfrm>
            <a:off x="1135329" y="2081392"/>
            <a:ext cx="10311000" cy="4001095"/>
          </a:xfrm>
          <a:prstGeom prst="rect">
            <a:avLst/>
          </a:prstGeom>
        </p:spPr>
        <p:txBody>
          <a:bodyPr vert="horz" wrap="square" lIns="0" tIns="0" rIns="0" bIns="0" rtlCol="0">
            <a:spAutoFit/>
          </a:bodyPr>
          <a:lstStyle/>
          <a:p>
            <a:pPr marL="12700"/>
            <a:r>
              <a:rPr sz="2000" dirty="0">
                <a:latin typeface="+mn-lt"/>
              </a:rPr>
              <a:t>Никаких специальных </a:t>
            </a:r>
            <a:r>
              <a:rPr sz="2000" spc="-5" dirty="0">
                <a:latin typeface="+mn-lt"/>
              </a:rPr>
              <a:t>требований </a:t>
            </a:r>
            <a:r>
              <a:rPr sz="2000" dirty="0">
                <a:latin typeface="+mn-lt"/>
              </a:rPr>
              <a:t>к </a:t>
            </a:r>
            <a:r>
              <a:rPr sz="2000" spc="-5" dirty="0">
                <a:latin typeface="+mn-lt"/>
              </a:rPr>
              <a:t>таким </a:t>
            </a:r>
            <a:r>
              <a:rPr sz="2000" dirty="0">
                <a:latin typeface="+mn-lt"/>
              </a:rPr>
              <a:t>закупкам</a:t>
            </a:r>
            <a:r>
              <a:rPr sz="2000" spc="10" dirty="0">
                <a:latin typeface="+mn-lt"/>
              </a:rPr>
              <a:t> </a:t>
            </a:r>
            <a:r>
              <a:rPr sz="2000" spc="-5" dirty="0">
                <a:latin typeface="+mn-lt"/>
              </a:rPr>
              <a:t>нет!</a:t>
            </a:r>
            <a:endParaRPr sz="2000" dirty="0">
              <a:latin typeface="+mn-lt"/>
            </a:endParaRPr>
          </a:p>
          <a:p>
            <a:pPr>
              <a:spcBef>
                <a:spcPts val="20"/>
              </a:spcBef>
            </a:pPr>
            <a:endParaRPr sz="2000" dirty="0">
              <a:latin typeface="+mn-lt"/>
              <a:cs typeface="Times New Roman"/>
            </a:endParaRPr>
          </a:p>
          <a:p>
            <a:pPr marL="12700" marR="5080"/>
            <a:r>
              <a:rPr sz="2000" dirty="0">
                <a:latin typeface="+mn-lt"/>
              </a:rPr>
              <a:t>Нет </a:t>
            </a:r>
            <a:r>
              <a:rPr sz="2000" spc="-5" dirty="0">
                <a:latin typeface="+mn-lt"/>
              </a:rPr>
              <a:t>обязанности </a:t>
            </a:r>
            <a:r>
              <a:rPr sz="2000" dirty="0">
                <a:latin typeface="+mn-lt"/>
              </a:rPr>
              <a:t>указывать в извещении / документации специальных условий для  проведения закупки по пп. </a:t>
            </a:r>
            <a:r>
              <a:rPr sz="2000" spc="-5" dirty="0">
                <a:latin typeface="+mn-lt"/>
              </a:rPr>
              <a:t>«а» </a:t>
            </a:r>
            <a:r>
              <a:rPr sz="2000" dirty="0">
                <a:latin typeface="+mn-lt"/>
              </a:rPr>
              <a:t>п. 4 ПП </a:t>
            </a:r>
            <a:r>
              <a:rPr sz="2000" spc="-5" dirty="0">
                <a:latin typeface="+mn-lt"/>
              </a:rPr>
              <a:t>РФ </a:t>
            </a:r>
            <a:r>
              <a:rPr sz="2000" dirty="0">
                <a:latin typeface="+mn-lt"/>
              </a:rPr>
              <a:t>№</a:t>
            </a:r>
            <a:r>
              <a:rPr sz="2000" spc="-75" dirty="0">
                <a:latin typeface="+mn-lt"/>
              </a:rPr>
              <a:t> </a:t>
            </a:r>
            <a:r>
              <a:rPr sz="2000" spc="-5" dirty="0">
                <a:latin typeface="+mn-lt"/>
              </a:rPr>
              <a:t>1352.</a:t>
            </a:r>
            <a:endParaRPr sz="2000" dirty="0">
              <a:latin typeface="+mn-lt"/>
            </a:endParaRPr>
          </a:p>
          <a:p>
            <a:pPr>
              <a:spcBef>
                <a:spcPts val="20"/>
              </a:spcBef>
            </a:pPr>
            <a:endParaRPr sz="2000" dirty="0">
              <a:latin typeface="+mn-lt"/>
              <a:cs typeface="Times New Roman"/>
            </a:endParaRPr>
          </a:p>
          <a:p>
            <a:pPr marL="355600" indent="-342900">
              <a:buAutoNum type="arabicPeriod"/>
              <a:tabLst>
                <a:tab pos="355600" algn="l"/>
              </a:tabLst>
            </a:pPr>
            <a:r>
              <a:rPr sz="2000" dirty="0">
                <a:latin typeface="+mn-lt"/>
              </a:rPr>
              <a:t>Провели закупку </a:t>
            </a:r>
            <a:r>
              <a:rPr sz="2000" spc="-5" dirty="0">
                <a:latin typeface="+mn-lt"/>
              </a:rPr>
              <a:t>«на </a:t>
            </a:r>
            <a:r>
              <a:rPr sz="2000" dirty="0">
                <a:latin typeface="+mn-lt"/>
              </a:rPr>
              <a:t>общих основаниях» (участники – любые</a:t>
            </a:r>
            <a:r>
              <a:rPr sz="2000" spc="-45" dirty="0">
                <a:latin typeface="+mn-lt"/>
              </a:rPr>
              <a:t> </a:t>
            </a:r>
            <a:r>
              <a:rPr sz="2000" dirty="0">
                <a:latin typeface="+mn-lt"/>
              </a:rPr>
              <a:t>лица).</a:t>
            </a:r>
          </a:p>
          <a:p>
            <a:pPr marL="355600" indent="-342900">
              <a:buAutoNum type="arabicPeriod"/>
              <a:tabLst>
                <a:tab pos="355600" algn="l"/>
              </a:tabLst>
            </a:pPr>
            <a:r>
              <a:rPr sz="2000" dirty="0" err="1">
                <a:latin typeface="+mn-lt"/>
              </a:rPr>
              <a:t>Победитель</a:t>
            </a:r>
            <a:r>
              <a:rPr sz="2000" spc="-80" dirty="0">
                <a:latin typeface="+mn-lt"/>
              </a:rPr>
              <a:t> </a:t>
            </a:r>
            <a:r>
              <a:rPr lang="ru-RU" sz="2000" spc="-80" dirty="0" smtClean="0">
                <a:latin typeface="+mn-lt"/>
              </a:rPr>
              <a:t>субъект </a:t>
            </a:r>
            <a:r>
              <a:rPr sz="2000" dirty="0" smtClean="0">
                <a:latin typeface="+mn-lt"/>
              </a:rPr>
              <a:t>МСП</a:t>
            </a:r>
            <a:endParaRPr sz="2000" dirty="0">
              <a:latin typeface="+mn-lt"/>
            </a:endParaRPr>
          </a:p>
          <a:p>
            <a:pPr marL="355600" indent="-342900">
              <a:buAutoNum type="arabicPeriod"/>
              <a:tabLst>
                <a:tab pos="355600" algn="l"/>
              </a:tabLst>
            </a:pPr>
            <a:r>
              <a:rPr sz="2000" spc="-5" dirty="0">
                <a:latin typeface="+mn-lt"/>
              </a:rPr>
              <a:t>Заключен</a:t>
            </a:r>
            <a:r>
              <a:rPr sz="2000" spc="-35" dirty="0">
                <a:latin typeface="+mn-lt"/>
              </a:rPr>
              <a:t> </a:t>
            </a:r>
            <a:r>
              <a:rPr sz="2000" spc="-5" dirty="0">
                <a:latin typeface="+mn-lt"/>
              </a:rPr>
              <a:t>договор</a:t>
            </a:r>
            <a:endParaRPr sz="2000" dirty="0">
              <a:latin typeface="+mn-lt"/>
            </a:endParaRPr>
          </a:p>
          <a:p>
            <a:pPr marL="355600" indent="-342900">
              <a:buAutoNum type="arabicPeriod"/>
              <a:tabLst>
                <a:tab pos="355600" algn="l"/>
              </a:tabLst>
            </a:pPr>
            <a:r>
              <a:rPr sz="2000" spc="-5" dirty="0">
                <a:latin typeface="+mn-lt"/>
              </a:rPr>
              <a:t>Договор </a:t>
            </a:r>
            <a:r>
              <a:rPr sz="2000" dirty="0">
                <a:latin typeface="+mn-lt"/>
              </a:rPr>
              <a:t>учтен в </a:t>
            </a:r>
            <a:r>
              <a:rPr lang="ru-RU" sz="2000" dirty="0" smtClean="0">
                <a:latin typeface="+mn-lt"/>
              </a:rPr>
              <a:t>5</a:t>
            </a:r>
            <a:r>
              <a:rPr sz="2000" dirty="0" smtClean="0">
                <a:latin typeface="+mn-lt"/>
              </a:rPr>
              <a:t> </a:t>
            </a:r>
            <a:r>
              <a:rPr sz="2000" dirty="0">
                <a:latin typeface="+mn-lt"/>
              </a:rPr>
              <a:t>% объема закупок у</a:t>
            </a:r>
            <a:r>
              <a:rPr sz="2000" spc="-50" dirty="0">
                <a:latin typeface="+mn-lt"/>
              </a:rPr>
              <a:t> </a:t>
            </a:r>
            <a:r>
              <a:rPr sz="2000" dirty="0">
                <a:latin typeface="+mn-lt"/>
              </a:rPr>
              <a:t>МСП.</a:t>
            </a:r>
          </a:p>
          <a:p>
            <a:pPr>
              <a:spcBef>
                <a:spcPts val="20"/>
              </a:spcBef>
            </a:pPr>
            <a:endParaRPr sz="2000" dirty="0">
              <a:latin typeface="+mn-lt"/>
              <a:cs typeface="Times New Roman"/>
            </a:endParaRPr>
          </a:p>
          <a:p>
            <a:pPr marL="12700" marR="5080">
              <a:spcBef>
                <a:spcPts val="5"/>
              </a:spcBef>
            </a:pPr>
            <a:r>
              <a:rPr sz="2000" b="1" spc="-5" dirty="0">
                <a:latin typeface="+mn-lt"/>
              </a:rPr>
              <a:t>Пункт 6.2. </a:t>
            </a:r>
            <a:r>
              <a:rPr sz="2000" dirty="0">
                <a:latin typeface="+mn-lt"/>
              </a:rPr>
              <a:t>При формировании годового отчета … заказчиками могут быть  использованы сведения единого реестра субъектов МСП … </a:t>
            </a:r>
            <a:r>
              <a:rPr sz="2000" b="1" dirty="0">
                <a:solidFill>
                  <a:srgbClr val="FF0000"/>
                </a:solidFill>
                <a:latin typeface="+mn-lt"/>
              </a:rPr>
              <a:t>вне зависимости </a:t>
            </a:r>
            <a:r>
              <a:rPr sz="2000" spc="-5" dirty="0">
                <a:latin typeface="+mn-lt"/>
              </a:rPr>
              <a:t>от  </a:t>
            </a:r>
            <a:r>
              <a:rPr sz="2000" dirty="0">
                <a:latin typeface="+mn-lt"/>
              </a:rPr>
              <a:t>представления участниками закупки сведений или</a:t>
            </a:r>
            <a:r>
              <a:rPr sz="2000" spc="30" dirty="0">
                <a:latin typeface="+mn-lt"/>
              </a:rPr>
              <a:t> </a:t>
            </a:r>
            <a:r>
              <a:rPr sz="2000" spc="-5" dirty="0">
                <a:latin typeface="+mn-lt"/>
              </a:rPr>
              <a:t>документов...</a:t>
            </a:r>
            <a:endParaRPr sz="2000" dirty="0">
              <a:latin typeface="+mn-lt"/>
            </a:endParaRPr>
          </a:p>
        </p:txBody>
      </p:sp>
    </p:spTree>
    <p:extLst>
      <p:ext uri="{BB962C8B-B14F-4D97-AF65-F5344CB8AC3E}">
        <p14:creationId xmlns:p14="http://schemas.microsoft.com/office/powerpoint/2010/main" val="29550954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8200" y="990600"/>
            <a:ext cx="10916992" cy="4493538"/>
          </a:xfrm>
          <a:prstGeom prst="rect">
            <a:avLst/>
          </a:prstGeom>
        </p:spPr>
        <p:txBody>
          <a:bodyPr wrap="square">
            <a:spAutoFit/>
          </a:bodyPr>
          <a:lstStyle/>
          <a:p>
            <a:r>
              <a:rPr lang="ru-RU" sz="2200" b="1" dirty="0">
                <a:solidFill>
                  <a:srgbClr val="00B0F0"/>
                </a:solidFill>
              </a:rPr>
              <a:t>В норматив № </a:t>
            </a:r>
            <a:r>
              <a:rPr lang="ru-RU" sz="2200" b="1" dirty="0" smtClean="0">
                <a:solidFill>
                  <a:srgbClr val="00B0F0"/>
                </a:solidFill>
              </a:rPr>
              <a:t>1 (25%)</a:t>
            </a:r>
          </a:p>
          <a:p>
            <a:endParaRPr lang="ru-RU" sz="2200" b="1" dirty="0" smtClean="0">
              <a:solidFill>
                <a:srgbClr val="00B0F0"/>
              </a:solidFill>
            </a:endParaRPr>
          </a:p>
          <a:p>
            <a:pPr marL="285750" indent="-285750">
              <a:buFont typeface="Arial" panose="020B0604020202020204" pitchFamily="34" charset="0"/>
              <a:buChar char="•"/>
            </a:pPr>
            <a:r>
              <a:rPr lang="ru-RU" sz="2200" dirty="0" smtClean="0">
                <a:solidFill>
                  <a:srgbClr val="000000"/>
                </a:solidFill>
              </a:rPr>
              <a:t>входят </a:t>
            </a:r>
            <a:r>
              <a:rPr lang="ru-RU" sz="2200" dirty="0">
                <a:solidFill>
                  <a:srgbClr val="000000"/>
                </a:solidFill>
              </a:rPr>
              <a:t>закупки, осуществляемые без специальных ограничений </a:t>
            </a:r>
            <a:r>
              <a:rPr lang="ru-RU" sz="2200" dirty="0" smtClean="0">
                <a:solidFill>
                  <a:srgbClr val="000000"/>
                </a:solidFill>
              </a:rPr>
              <a:t>(закупки </a:t>
            </a:r>
            <a:r>
              <a:rPr lang="ru-RU" sz="2200" dirty="0">
                <a:solidFill>
                  <a:srgbClr val="000000"/>
                </a:solidFill>
              </a:rPr>
              <a:t>«на общих основаниях»), в которых участниками могут быть любые лица (в том числе субъекты МСП). </a:t>
            </a:r>
            <a:endParaRPr lang="ru-RU" sz="2200" dirty="0" smtClean="0">
              <a:solidFill>
                <a:srgbClr val="000000"/>
              </a:solidFill>
            </a:endParaRPr>
          </a:p>
          <a:p>
            <a:r>
              <a:rPr lang="ru-RU" sz="2200" dirty="0" smtClean="0">
                <a:solidFill>
                  <a:srgbClr val="000000"/>
                </a:solidFill>
              </a:rPr>
              <a:t>Если </a:t>
            </a:r>
            <a:r>
              <a:rPr lang="ru-RU" sz="2200" dirty="0">
                <a:solidFill>
                  <a:srgbClr val="000000"/>
                </a:solidFill>
              </a:rPr>
              <a:t>по результатам закупки «на общих основаниях» заказчиком будет заключен договор с контрагентом из числа субъектов МСП, то стоимость договора будет учтена заказчиком при выполнении указанного норматива. </a:t>
            </a:r>
            <a:endParaRPr lang="ru-RU" sz="2200" dirty="0" smtClean="0">
              <a:solidFill>
                <a:srgbClr val="000000"/>
              </a:solidFill>
            </a:endParaRPr>
          </a:p>
          <a:p>
            <a:endParaRPr lang="ru-RU" sz="2200" dirty="0" smtClean="0">
              <a:solidFill>
                <a:srgbClr val="000000"/>
              </a:solidFill>
            </a:endParaRPr>
          </a:p>
          <a:p>
            <a:pPr marL="285750" indent="-285750">
              <a:buFont typeface="Arial" panose="020B0604020202020204" pitchFamily="34" charset="0"/>
              <a:buChar char="•"/>
            </a:pPr>
            <a:r>
              <a:rPr lang="ru-RU" sz="2200" dirty="0" smtClean="0">
                <a:solidFill>
                  <a:srgbClr val="000000"/>
                </a:solidFill>
              </a:rPr>
              <a:t>договоры</a:t>
            </a:r>
            <a:r>
              <a:rPr lang="ru-RU" sz="2200" dirty="0">
                <a:solidFill>
                  <a:srgbClr val="000000"/>
                </a:solidFill>
              </a:rPr>
              <a:t>, в которых заказчик предусмотрел специальное условие об обязательном привлечении к исполнению договора субподрядчиков из числа субъектов </a:t>
            </a:r>
            <a:r>
              <a:rPr lang="ru-RU" sz="2200" dirty="0" smtClean="0">
                <a:solidFill>
                  <a:srgbClr val="000000"/>
                </a:solidFill>
              </a:rPr>
              <a:t>МСП. В </a:t>
            </a:r>
            <a:r>
              <a:rPr lang="ru-RU" sz="2200" dirty="0">
                <a:solidFill>
                  <a:srgbClr val="000000"/>
                </a:solidFill>
              </a:rPr>
              <a:t>зачет норматива пойдет </a:t>
            </a:r>
            <a:r>
              <a:rPr lang="ru-RU" sz="2200" dirty="0" smtClean="0">
                <a:solidFill>
                  <a:srgbClr val="000000"/>
                </a:solidFill>
              </a:rPr>
              <a:t>только </a:t>
            </a:r>
            <a:r>
              <a:rPr lang="ru-RU" sz="2200" dirty="0">
                <a:solidFill>
                  <a:srgbClr val="000000"/>
                </a:solidFill>
              </a:rPr>
              <a:t>часть суммы в размере обязательств, исполненных указанными субподрядчиками.</a:t>
            </a:r>
            <a:endParaRPr lang="ru-RU" sz="2200" dirty="0"/>
          </a:p>
        </p:txBody>
      </p:sp>
    </p:spTree>
    <p:extLst>
      <p:ext uri="{BB962C8B-B14F-4D97-AF65-F5344CB8AC3E}">
        <p14:creationId xmlns:p14="http://schemas.microsoft.com/office/powerpoint/2010/main" val="14506314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10342" y="1002078"/>
            <a:ext cx="10580914" cy="1538883"/>
          </a:xfrm>
          <a:prstGeom prst="rect">
            <a:avLst/>
          </a:prstGeom>
        </p:spPr>
        <p:txBody>
          <a:bodyPr vert="horz" wrap="square" lIns="0" tIns="0" rIns="0" bIns="0" rtlCol="0">
            <a:spAutoFit/>
          </a:bodyPr>
          <a:lstStyle/>
          <a:p>
            <a:pPr marL="12700" marR="5080"/>
            <a:r>
              <a:rPr sz="2000" dirty="0">
                <a:latin typeface="+mn-lt"/>
              </a:rPr>
              <a:t>Для проведения торгов, иных </a:t>
            </a:r>
            <a:r>
              <a:rPr sz="2000" spc="-5" dirty="0">
                <a:latin typeface="+mn-lt"/>
              </a:rPr>
              <a:t>способов </a:t>
            </a:r>
            <a:r>
              <a:rPr sz="2000" dirty="0">
                <a:latin typeface="+mn-lt"/>
              </a:rPr>
              <a:t>закупки, </a:t>
            </a:r>
            <a:r>
              <a:rPr sz="2000" spc="-5" dirty="0">
                <a:latin typeface="+mn-lt"/>
              </a:rPr>
              <a:t>предусмотренных </a:t>
            </a:r>
            <a:r>
              <a:rPr sz="2000" dirty="0">
                <a:latin typeface="+mn-lt"/>
              </a:rPr>
              <a:t>положением о  закупке, в соответствии </a:t>
            </a:r>
            <a:r>
              <a:rPr sz="2000" b="1" dirty="0">
                <a:solidFill>
                  <a:srgbClr val="FF0000"/>
                </a:solidFill>
                <a:latin typeface="+mn-lt"/>
              </a:rPr>
              <a:t>с </a:t>
            </a:r>
            <a:r>
              <a:rPr sz="2000" b="1" spc="-5" dirty="0">
                <a:solidFill>
                  <a:srgbClr val="FF0000"/>
                </a:solidFill>
                <a:latin typeface="+mn-lt"/>
              </a:rPr>
              <a:t>подпунктом </a:t>
            </a:r>
            <a:r>
              <a:rPr sz="2000" b="1" dirty="0">
                <a:solidFill>
                  <a:srgbClr val="FF0000"/>
                </a:solidFill>
                <a:latin typeface="+mn-lt"/>
              </a:rPr>
              <a:t>«б» </a:t>
            </a:r>
            <a:r>
              <a:rPr sz="2000" b="1" spc="-5" dirty="0">
                <a:solidFill>
                  <a:srgbClr val="FF0000"/>
                </a:solidFill>
                <a:latin typeface="+mn-lt"/>
              </a:rPr>
              <a:t>пункта </a:t>
            </a:r>
            <a:r>
              <a:rPr sz="2000" b="1" dirty="0">
                <a:solidFill>
                  <a:srgbClr val="FF0000"/>
                </a:solidFill>
                <a:latin typeface="+mn-lt"/>
              </a:rPr>
              <a:t>4 </a:t>
            </a:r>
            <a:r>
              <a:rPr sz="2000" dirty="0">
                <a:latin typeface="+mn-lt"/>
              </a:rPr>
              <a:t>ПП </a:t>
            </a:r>
            <a:r>
              <a:rPr sz="2000" spc="-5" dirty="0">
                <a:latin typeface="+mn-lt"/>
              </a:rPr>
              <a:t>РФ </a:t>
            </a:r>
            <a:r>
              <a:rPr sz="2000" dirty="0">
                <a:latin typeface="+mn-lt"/>
              </a:rPr>
              <a:t>№ </a:t>
            </a:r>
            <a:r>
              <a:rPr sz="2000" spc="-5" dirty="0">
                <a:latin typeface="+mn-lt"/>
              </a:rPr>
              <a:t>1352 </a:t>
            </a:r>
            <a:r>
              <a:rPr sz="2000" dirty="0">
                <a:latin typeface="+mn-lt"/>
              </a:rPr>
              <a:t>заказчики  </a:t>
            </a:r>
            <a:r>
              <a:rPr sz="2000" b="1" spc="-5" dirty="0">
                <a:solidFill>
                  <a:srgbClr val="FF0000"/>
                </a:solidFill>
                <a:latin typeface="+mn-lt"/>
              </a:rPr>
              <a:t>обязаны </a:t>
            </a:r>
            <a:r>
              <a:rPr sz="2000" b="1" dirty="0">
                <a:solidFill>
                  <a:srgbClr val="FF0000"/>
                </a:solidFill>
                <a:latin typeface="+mn-lt"/>
              </a:rPr>
              <a:t>утвердить </a:t>
            </a:r>
            <a:r>
              <a:rPr sz="2000" b="1" spc="-5" dirty="0">
                <a:solidFill>
                  <a:srgbClr val="FF0000"/>
                </a:solidFill>
                <a:latin typeface="+mn-lt"/>
              </a:rPr>
              <a:t>перечень</a:t>
            </a:r>
            <a:r>
              <a:rPr sz="2000" spc="-5" dirty="0">
                <a:latin typeface="+mn-lt"/>
              </a:rPr>
              <a:t>. </a:t>
            </a:r>
            <a:r>
              <a:rPr sz="2000" dirty="0">
                <a:latin typeface="+mn-lt"/>
              </a:rPr>
              <a:t>При этом допускается осуществление закупки  </a:t>
            </a:r>
            <a:r>
              <a:rPr sz="2000" spc="-5" dirty="0">
                <a:latin typeface="+mn-lt"/>
              </a:rPr>
              <a:t>товаров, работ, </a:t>
            </a:r>
            <a:r>
              <a:rPr sz="2000" dirty="0">
                <a:latin typeface="+mn-lt"/>
              </a:rPr>
              <a:t>услуг, включенных в перечень, у </a:t>
            </a:r>
            <a:r>
              <a:rPr sz="2000" spc="-5" dirty="0">
                <a:latin typeface="+mn-lt"/>
              </a:rPr>
              <a:t>любых </a:t>
            </a:r>
            <a:r>
              <a:rPr sz="2000" dirty="0">
                <a:latin typeface="+mn-lt"/>
              </a:rPr>
              <a:t>лиц, указанных в части 5  статьи 3 Федерального </a:t>
            </a:r>
            <a:r>
              <a:rPr sz="2000" spc="-5" dirty="0">
                <a:latin typeface="+mn-lt"/>
              </a:rPr>
              <a:t>закона, </a:t>
            </a:r>
            <a:r>
              <a:rPr sz="2000" dirty="0">
                <a:latin typeface="+mn-lt"/>
              </a:rPr>
              <a:t>в </a:t>
            </a:r>
            <a:r>
              <a:rPr sz="2000" spc="-5" dirty="0">
                <a:latin typeface="+mn-lt"/>
              </a:rPr>
              <a:t>том </a:t>
            </a:r>
            <a:r>
              <a:rPr sz="2000" dirty="0">
                <a:latin typeface="+mn-lt"/>
              </a:rPr>
              <a:t>числе у </a:t>
            </a:r>
            <a:r>
              <a:rPr sz="2000" spc="-5" dirty="0">
                <a:latin typeface="+mn-lt"/>
              </a:rPr>
              <a:t>субъектов </a:t>
            </a:r>
            <a:r>
              <a:rPr sz="2000" dirty="0">
                <a:latin typeface="+mn-lt"/>
              </a:rPr>
              <a:t>малого и среднего  предпринимательства.</a:t>
            </a:r>
          </a:p>
        </p:txBody>
      </p:sp>
      <p:sp>
        <p:nvSpPr>
          <p:cNvPr id="4" name="object 4"/>
          <p:cNvSpPr txBox="1">
            <a:spLocks noGrp="1"/>
          </p:cNvSpPr>
          <p:nvPr>
            <p:ph type="title" idx="4294967295"/>
          </p:nvPr>
        </p:nvSpPr>
        <p:spPr>
          <a:xfrm>
            <a:off x="914400" y="130664"/>
            <a:ext cx="5649686" cy="553998"/>
          </a:xfrm>
          <a:prstGeom prst="rect">
            <a:avLst/>
          </a:prstGeom>
        </p:spPr>
        <p:txBody>
          <a:bodyPr vert="horz" wrap="square" lIns="0" tIns="0" rIns="0" bIns="0" rtlCol="0" anchor="b">
            <a:spAutoFit/>
          </a:bodyPr>
          <a:lstStyle/>
          <a:p>
            <a:pPr marL="12700">
              <a:lnSpc>
                <a:spcPct val="100000"/>
              </a:lnSpc>
            </a:pPr>
            <a:r>
              <a:rPr sz="3600" b="1" spc="-15" dirty="0" smtClean="0">
                <a:solidFill>
                  <a:srgbClr val="000000"/>
                </a:solidFill>
                <a:latin typeface="Calibri Light"/>
                <a:cs typeface="Calibri Light"/>
              </a:rPr>
              <a:t> </a:t>
            </a:r>
            <a:r>
              <a:rPr sz="3600" b="1" spc="-20" dirty="0">
                <a:solidFill>
                  <a:srgbClr val="000000"/>
                </a:solidFill>
                <a:latin typeface="Calibri Light"/>
                <a:cs typeface="Calibri Light"/>
              </a:rPr>
              <a:t>Способы </a:t>
            </a:r>
            <a:r>
              <a:rPr sz="3600" b="1" spc="-25" dirty="0">
                <a:solidFill>
                  <a:srgbClr val="000000"/>
                </a:solidFill>
                <a:latin typeface="Calibri Light"/>
                <a:cs typeface="Calibri Light"/>
              </a:rPr>
              <a:t>поддержки</a:t>
            </a:r>
            <a:r>
              <a:rPr sz="3600" b="1" spc="-165" dirty="0">
                <a:solidFill>
                  <a:srgbClr val="000000"/>
                </a:solidFill>
                <a:latin typeface="Calibri Light"/>
                <a:cs typeface="Calibri Light"/>
              </a:rPr>
              <a:t> </a:t>
            </a:r>
            <a:r>
              <a:rPr sz="3600" b="1" spc="-20" dirty="0">
                <a:solidFill>
                  <a:srgbClr val="000000"/>
                </a:solidFill>
                <a:latin typeface="Calibri Light"/>
                <a:cs typeface="Calibri Light"/>
              </a:rPr>
              <a:t>«б»</a:t>
            </a:r>
            <a:endParaRPr sz="3600" b="1" dirty="0">
              <a:latin typeface="Calibri Light"/>
              <a:cs typeface="Calibri Light"/>
            </a:endParaRPr>
          </a:p>
        </p:txBody>
      </p:sp>
      <p:sp>
        <p:nvSpPr>
          <p:cNvPr id="6" name="object 6"/>
          <p:cNvSpPr txBox="1"/>
          <p:nvPr/>
        </p:nvSpPr>
        <p:spPr>
          <a:xfrm>
            <a:off x="975870" y="4898521"/>
            <a:ext cx="10420024" cy="820738"/>
          </a:xfrm>
          <a:prstGeom prst="rect">
            <a:avLst/>
          </a:prstGeom>
          <a:ln>
            <a:solidFill>
              <a:schemeClr val="accent1"/>
            </a:solidFill>
          </a:ln>
        </p:spPr>
        <p:txBody>
          <a:bodyPr vert="horz" wrap="square" lIns="0" tIns="0" rIns="0" bIns="0" rtlCol="0">
            <a:spAutoFit/>
          </a:bodyPr>
          <a:lstStyle/>
          <a:p>
            <a:pPr marL="1230630"/>
            <a:r>
              <a:rPr sz="2000" dirty="0">
                <a:solidFill>
                  <a:srgbClr val="1F487C"/>
                </a:solidFill>
                <a:latin typeface="+mn-lt"/>
                <a:cs typeface="Trebuchet MS"/>
              </a:rPr>
              <a:t>Письмо МЭР от </a:t>
            </a:r>
            <a:r>
              <a:rPr sz="2000" spc="-5" dirty="0">
                <a:solidFill>
                  <a:srgbClr val="1F487C"/>
                </a:solidFill>
                <a:latin typeface="+mn-lt"/>
                <a:cs typeface="Trebuchet MS"/>
              </a:rPr>
              <a:t>15 </a:t>
            </a:r>
            <a:r>
              <a:rPr sz="2000" dirty="0">
                <a:solidFill>
                  <a:srgbClr val="1F487C"/>
                </a:solidFill>
                <a:latin typeface="+mn-lt"/>
                <a:cs typeface="Trebuchet MS"/>
              </a:rPr>
              <a:t>июля </a:t>
            </a:r>
            <a:r>
              <a:rPr sz="2000" spc="-5" dirty="0">
                <a:solidFill>
                  <a:srgbClr val="1F487C"/>
                </a:solidFill>
                <a:latin typeface="+mn-lt"/>
                <a:cs typeface="Trebuchet MS"/>
              </a:rPr>
              <a:t>2015 </a:t>
            </a:r>
            <a:r>
              <a:rPr sz="2000" dirty="0">
                <a:solidFill>
                  <a:srgbClr val="1F487C"/>
                </a:solidFill>
                <a:latin typeface="+mn-lt"/>
                <a:cs typeface="Trebuchet MS"/>
              </a:rPr>
              <a:t>№</a:t>
            </a:r>
            <a:r>
              <a:rPr sz="2000" spc="-65" dirty="0">
                <a:solidFill>
                  <a:srgbClr val="1F487C"/>
                </a:solidFill>
                <a:latin typeface="+mn-lt"/>
                <a:cs typeface="Trebuchet MS"/>
              </a:rPr>
              <a:t> </a:t>
            </a:r>
            <a:r>
              <a:rPr sz="2000" spc="-5" dirty="0">
                <a:solidFill>
                  <a:srgbClr val="1F487C"/>
                </a:solidFill>
                <a:latin typeface="+mn-lt"/>
                <a:cs typeface="Trebuchet MS"/>
              </a:rPr>
              <a:t>Д28и-2050</a:t>
            </a:r>
            <a:endParaRPr sz="2000" dirty="0">
              <a:latin typeface="+mn-lt"/>
              <a:cs typeface="Trebuchet MS"/>
            </a:endParaRPr>
          </a:p>
          <a:p>
            <a:pPr marL="12700">
              <a:spcBef>
                <a:spcPts val="1555"/>
              </a:spcBef>
            </a:pPr>
            <a:r>
              <a:rPr sz="2000" spc="-5" dirty="0">
                <a:latin typeface="+mn-lt"/>
              </a:rPr>
              <a:t>Перечень </a:t>
            </a:r>
            <a:r>
              <a:rPr sz="2000" dirty="0">
                <a:latin typeface="+mn-lt"/>
              </a:rPr>
              <a:t>может изменяться </a:t>
            </a:r>
            <a:r>
              <a:rPr sz="2000" spc="-5" dirty="0">
                <a:latin typeface="+mn-lt"/>
              </a:rPr>
              <a:t>(корректироваться) заказчиком </a:t>
            </a:r>
            <a:r>
              <a:rPr sz="2000" dirty="0">
                <a:latin typeface="+mn-lt"/>
              </a:rPr>
              <a:t>без</a:t>
            </a:r>
            <a:r>
              <a:rPr sz="2000" spc="180" dirty="0">
                <a:latin typeface="+mn-lt"/>
              </a:rPr>
              <a:t> </a:t>
            </a:r>
            <a:r>
              <a:rPr sz="2000" spc="-5" dirty="0">
                <a:latin typeface="+mn-lt"/>
              </a:rPr>
              <a:t>ограничений</a:t>
            </a:r>
            <a:endParaRPr sz="2000" dirty="0">
              <a:latin typeface="+mn-lt"/>
            </a:endParaRPr>
          </a:p>
        </p:txBody>
      </p:sp>
      <p:sp>
        <p:nvSpPr>
          <p:cNvPr id="7" name="object 7"/>
          <p:cNvSpPr/>
          <p:nvPr/>
        </p:nvSpPr>
        <p:spPr>
          <a:xfrm>
            <a:off x="517221" y="3135376"/>
            <a:ext cx="11337322" cy="836294"/>
          </a:xfrm>
          <a:custGeom>
            <a:avLst/>
            <a:gdLst/>
            <a:ahLst/>
            <a:cxnLst/>
            <a:rect l="l" t="t" r="r" b="b"/>
            <a:pathLst>
              <a:path w="7755890" h="836295">
                <a:moveTo>
                  <a:pt x="0" y="139319"/>
                </a:moveTo>
                <a:lnTo>
                  <a:pt x="7106" y="95276"/>
                </a:lnTo>
                <a:lnTo>
                  <a:pt x="26894" y="57031"/>
                </a:lnTo>
                <a:lnTo>
                  <a:pt x="57069" y="26875"/>
                </a:lnTo>
                <a:lnTo>
                  <a:pt x="95334" y="7100"/>
                </a:lnTo>
                <a:lnTo>
                  <a:pt x="139395" y="0"/>
                </a:lnTo>
                <a:lnTo>
                  <a:pt x="7616202" y="0"/>
                </a:lnTo>
                <a:lnTo>
                  <a:pt x="7660307" y="7100"/>
                </a:lnTo>
                <a:lnTo>
                  <a:pt x="7698590" y="26875"/>
                </a:lnTo>
                <a:lnTo>
                  <a:pt x="7728765" y="57031"/>
                </a:lnTo>
                <a:lnTo>
                  <a:pt x="7748546" y="95276"/>
                </a:lnTo>
                <a:lnTo>
                  <a:pt x="7755648" y="139319"/>
                </a:lnTo>
                <a:lnTo>
                  <a:pt x="7755648" y="696976"/>
                </a:lnTo>
                <a:lnTo>
                  <a:pt x="7748546" y="741018"/>
                </a:lnTo>
                <a:lnTo>
                  <a:pt x="7728765" y="779263"/>
                </a:lnTo>
                <a:lnTo>
                  <a:pt x="7698590" y="809419"/>
                </a:lnTo>
                <a:lnTo>
                  <a:pt x="7660307" y="829194"/>
                </a:lnTo>
                <a:lnTo>
                  <a:pt x="7616202" y="836294"/>
                </a:lnTo>
                <a:lnTo>
                  <a:pt x="139395" y="836294"/>
                </a:lnTo>
                <a:lnTo>
                  <a:pt x="95334" y="829194"/>
                </a:lnTo>
                <a:lnTo>
                  <a:pt x="57069" y="809419"/>
                </a:lnTo>
                <a:lnTo>
                  <a:pt x="26894" y="779263"/>
                </a:lnTo>
                <a:lnTo>
                  <a:pt x="7106" y="741018"/>
                </a:lnTo>
                <a:lnTo>
                  <a:pt x="0" y="696976"/>
                </a:lnTo>
                <a:lnTo>
                  <a:pt x="0" y="139319"/>
                </a:lnTo>
                <a:close/>
              </a:path>
            </a:pathLst>
          </a:custGeom>
          <a:ln w="25400">
            <a:solidFill>
              <a:srgbClr val="385D89"/>
            </a:solidFill>
          </a:ln>
        </p:spPr>
        <p:txBody>
          <a:bodyPr wrap="square" lIns="0" tIns="0" rIns="0" bIns="0" rtlCol="0"/>
          <a:lstStyle/>
          <a:p>
            <a:endParaRPr/>
          </a:p>
        </p:txBody>
      </p:sp>
      <p:sp>
        <p:nvSpPr>
          <p:cNvPr id="8" name="object 8"/>
          <p:cNvSpPr txBox="1"/>
          <p:nvPr/>
        </p:nvSpPr>
        <p:spPr>
          <a:xfrm>
            <a:off x="1110342" y="3162903"/>
            <a:ext cx="10384971" cy="1231106"/>
          </a:xfrm>
          <a:prstGeom prst="rect">
            <a:avLst/>
          </a:prstGeom>
        </p:spPr>
        <p:txBody>
          <a:bodyPr vert="horz" wrap="square" lIns="0" tIns="0" rIns="0" bIns="0" rtlCol="0">
            <a:spAutoFit/>
          </a:bodyPr>
          <a:lstStyle/>
          <a:p>
            <a:pPr marL="618490"/>
            <a:r>
              <a:rPr sz="2000" dirty="0">
                <a:solidFill>
                  <a:srgbClr val="7030A0"/>
                </a:solidFill>
                <a:latin typeface="Trebuchet MS"/>
                <a:cs typeface="Trebuchet MS"/>
              </a:rPr>
              <a:t>Заказчик размещает перечень в ЕИС, а также на сайте заказчика</a:t>
            </a:r>
            <a:r>
              <a:rPr sz="2000" spc="-45" dirty="0">
                <a:solidFill>
                  <a:srgbClr val="7030A0"/>
                </a:solidFill>
                <a:latin typeface="Trebuchet MS"/>
                <a:cs typeface="Trebuchet MS"/>
              </a:rPr>
              <a:t> </a:t>
            </a:r>
            <a:r>
              <a:rPr sz="2000" dirty="0">
                <a:solidFill>
                  <a:srgbClr val="7030A0"/>
                </a:solidFill>
                <a:latin typeface="Trebuchet MS"/>
                <a:cs typeface="Trebuchet MS"/>
              </a:rPr>
              <a:t>в</a:t>
            </a:r>
          </a:p>
          <a:p>
            <a:pPr marL="1050290"/>
            <a:r>
              <a:rPr sz="2000" dirty="0">
                <a:solidFill>
                  <a:srgbClr val="7030A0"/>
                </a:solidFill>
                <a:latin typeface="Trebuchet MS"/>
                <a:cs typeface="Trebuchet MS"/>
              </a:rPr>
              <a:t>информационно-телекоммуникационной сети</a:t>
            </a:r>
            <a:r>
              <a:rPr sz="2000" spc="-60" dirty="0">
                <a:solidFill>
                  <a:srgbClr val="7030A0"/>
                </a:solidFill>
                <a:latin typeface="Trebuchet MS"/>
                <a:cs typeface="Trebuchet MS"/>
              </a:rPr>
              <a:t> </a:t>
            </a:r>
            <a:r>
              <a:rPr sz="2000" dirty="0">
                <a:solidFill>
                  <a:srgbClr val="7030A0"/>
                </a:solidFill>
                <a:latin typeface="Trebuchet MS"/>
                <a:cs typeface="Trebuchet MS"/>
              </a:rPr>
              <a:t>«Интернет»</a:t>
            </a:r>
          </a:p>
          <a:p>
            <a:pPr>
              <a:spcBef>
                <a:spcPts val="15"/>
              </a:spcBef>
            </a:pPr>
            <a:endParaRPr sz="2000" dirty="0">
              <a:latin typeface="Times New Roman"/>
              <a:cs typeface="Times New Roman"/>
            </a:endParaRPr>
          </a:p>
          <a:p>
            <a:pPr marL="12700"/>
            <a:r>
              <a:rPr sz="2000" b="1" dirty="0">
                <a:solidFill>
                  <a:srgbClr val="FF0000"/>
                </a:solidFill>
              </a:rPr>
              <a:t>Нельзя комбинировать товары </a:t>
            </a:r>
            <a:r>
              <a:rPr sz="2000" b="1" spc="-5" dirty="0">
                <a:solidFill>
                  <a:srgbClr val="FF0000"/>
                </a:solidFill>
              </a:rPr>
              <a:t>из перечня </a:t>
            </a:r>
            <a:r>
              <a:rPr sz="2000" b="1" dirty="0">
                <a:solidFill>
                  <a:srgbClr val="FF0000"/>
                </a:solidFill>
              </a:rPr>
              <a:t>и </a:t>
            </a:r>
            <a:r>
              <a:rPr sz="2000" b="1" spc="-5" dirty="0">
                <a:solidFill>
                  <a:srgbClr val="FF0000"/>
                </a:solidFill>
              </a:rPr>
              <a:t>не из</a:t>
            </a:r>
            <a:r>
              <a:rPr sz="2000" b="1" spc="30" dirty="0">
                <a:solidFill>
                  <a:srgbClr val="FF0000"/>
                </a:solidFill>
              </a:rPr>
              <a:t> </a:t>
            </a:r>
            <a:r>
              <a:rPr sz="2000" b="1" spc="-5" dirty="0">
                <a:solidFill>
                  <a:srgbClr val="FF0000"/>
                </a:solidFill>
              </a:rPr>
              <a:t>перечня.</a:t>
            </a:r>
            <a:endParaRPr sz="2000" dirty="0"/>
          </a:p>
        </p:txBody>
      </p:sp>
    </p:spTree>
    <p:extLst>
      <p:ext uri="{BB962C8B-B14F-4D97-AF65-F5344CB8AC3E}">
        <p14:creationId xmlns:p14="http://schemas.microsoft.com/office/powerpoint/2010/main" val="7503386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14400" y="1066800"/>
            <a:ext cx="10852597" cy="4401205"/>
          </a:xfrm>
          <a:prstGeom prst="rect">
            <a:avLst/>
          </a:prstGeom>
        </p:spPr>
        <p:txBody>
          <a:bodyPr wrap="square">
            <a:spAutoFit/>
          </a:bodyPr>
          <a:lstStyle/>
          <a:p>
            <a:r>
              <a:rPr lang="ru-RU" sz="2000" b="1" dirty="0">
                <a:solidFill>
                  <a:srgbClr val="00B0F0"/>
                </a:solidFill>
              </a:rPr>
              <a:t>В норматив № </a:t>
            </a:r>
            <a:r>
              <a:rPr lang="ru-RU" sz="2000" b="1" dirty="0" smtClean="0">
                <a:solidFill>
                  <a:srgbClr val="00B0F0"/>
                </a:solidFill>
              </a:rPr>
              <a:t>2 (20%)</a:t>
            </a:r>
          </a:p>
          <a:p>
            <a:endParaRPr lang="ru-RU" sz="2000" b="1" dirty="0" smtClean="0">
              <a:solidFill>
                <a:srgbClr val="00B0F0"/>
              </a:solidFill>
            </a:endParaRPr>
          </a:p>
          <a:p>
            <a:pPr marL="285750" indent="-285750">
              <a:buFont typeface="Wingdings" panose="05000000000000000000" pitchFamily="2" charset="2"/>
              <a:buChar char="§"/>
            </a:pPr>
            <a:r>
              <a:rPr lang="ru-RU" sz="2000" dirty="0" smtClean="0">
                <a:solidFill>
                  <a:srgbClr val="000000"/>
                </a:solidFill>
              </a:rPr>
              <a:t>договоры</a:t>
            </a:r>
            <a:r>
              <a:rPr lang="ru-RU" sz="2000" dirty="0">
                <a:solidFill>
                  <a:srgbClr val="000000"/>
                </a:solidFill>
              </a:rPr>
              <a:t>, заключенные по результатам процедур, участниками которых могут быть только субъекты МСП </a:t>
            </a:r>
            <a:r>
              <a:rPr lang="ru-RU" sz="2000" dirty="0" smtClean="0">
                <a:solidFill>
                  <a:srgbClr val="000000"/>
                </a:solidFill>
              </a:rPr>
              <a:t>(«</a:t>
            </a:r>
            <a:r>
              <a:rPr lang="ru-RU" sz="2000" dirty="0" err="1" smtClean="0">
                <a:solidFill>
                  <a:srgbClr val="000000"/>
                </a:solidFill>
              </a:rPr>
              <a:t>спецторги</a:t>
            </a:r>
            <a:r>
              <a:rPr lang="ru-RU" sz="2000" dirty="0" smtClean="0">
                <a:solidFill>
                  <a:srgbClr val="000000"/>
                </a:solidFill>
              </a:rPr>
              <a:t> у СМСП»). Заказчики </a:t>
            </a:r>
            <a:r>
              <a:rPr lang="ru-RU" sz="2000" dirty="0">
                <a:solidFill>
                  <a:srgbClr val="000000"/>
                </a:solidFill>
              </a:rPr>
              <a:t>обязаны проводить закупки с ограничением круга участников — «</a:t>
            </a:r>
            <a:r>
              <a:rPr lang="ru-RU" sz="2000" dirty="0" err="1" smtClean="0">
                <a:solidFill>
                  <a:srgbClr val="000000"/>
                </a:solidFill>
              </a:rPr>
              <a:t>спецторги</a:t>
            </a:r>
            <a:r>
              <a:rPr lang="ru-RU" sz="2000" dirty="0" smtClean="0">
                <a:solidFill>
                  <a:srgbClr val="000000"/>
                </a:solidFill>
              </a:rPr>
              <a:t> у СМСП».</a:t>
            </a:r>
          </a:p>
          <a:p>
            <a:pPr marL="285750" indent="-285750">
              <a:buFont typeface="Wingdings" panose="05000000000000000000" pitchFamily="2" charset="2"/>
              <a:buChar char="§"/>
            </a:pPr>
            <a:endParaRPr lang="ru-RU" sz="2000" dirty="0">
              <a:solidFill>
                <a:srgbClr val="000000"/>
              </a:solidFill>
            </a:endParaRPr>
          </a:p>
          <a:p>
            <a:r>
              <a:rPr lang="ru-RU" sz="2000" dirty="0"/>
              <a:t>Для расчёта указанного годового объема не используются сведения о договорах, предмет которых попадает в исключения </a:t>
            </a:r>
            <a:r>
              <a:rPr lang="ru-RU" sz="2000" dirty="0" smtClean="0">
                <a:solidFill>
                  <a:srgbClr val="00B0F0"/>
                </a:solidFill>
              </a:rPr>
              <a:t>пункта 7 положения ПП 1352.</a:t>
            </a:r>
          </a:p>
          <a:p>
            <a:endParaRPr lang="ru-RU" sz="2000" dirty="0">
              <a:solidFill>
                <a:srgbClr val="00B0F0"/>
              </a:solidFill>
            </a:endParaRPr>
          </a:p>
          <a:p>
            <a:r>
              <a:rPr lang="ru-RU" sz="2000" i="1" dirty="0" smtClean="0"/>
              <a:t>Проведение таких закупок сопряжено </a:t>
            </a:r>
            <a:r>
              <a:rPr lang="ru-RU" sz="2000" i="1" dirty="0"/>
              <a:t>с соблюдением ряда требований </a:t>
            </a:r>
            <a:r>
              <a:rPr lang="ru-RU" sz="2000" i="1" dirty="0" smtClean="0"/>
              <a:t>ст.3.4 Закона </a:t>
            </a:r>
            <a:r>
              <a:rPr lang="ru-RU" sz="2000" i="1" dirty="0"/>
              <a:t>№ 223-ФЗ и ПП </a:t>
            </a:r>
            <a:r>
              <a:rPr lang="ru-RU" sz="2000" i="1" dirty="0" smtClean="0"/>
              <a:t>1352.</a:t>
            </a:r>
          </a:p>
          <a:p>
            <a:endParaRPr lang="ru-RU" sz="2000" i="1" dirty="0">
              <a:solidFill>
                <a:srgbClr val="00B0F0"/>
              </a:solidFill>
            </a:endParaRPr>
          </a:p>
          <a:p>
            <a:r>
              <a:rPr lang="ru-RU" sz="2000" dirty="0"/>
              <a:t>Д</a:t>
            </a:r>
            <a:r>
              <a:rPr lang="ru-RU" sz="2000" dirty="0" smtClean="0"/>
              <a:t>олжны </a:t>
            </a:r>
            <a:r>
              <a:rPr lang="ru-RU" sz="2000" dirty="0"/>
              <a:t>соблюдаться </a:t>
            </a:r>
            <a:r>
              <a:rPr lang="ru-RU" sz="2000" dirty="0" smtClean="0"/>
              <a:t>особые требования, </a:t>
            </a:r>
            <a:r>
              <a:rPr lang="ru-RU" sz="2000" dirty="0"/>
              <a:t>например, в части: </a:t>
            </a:r>
            <a:r>
              <a:rPr lang="ru-RU" sz="2000" dirty="0" smtClean="0"/>
              <a:t>состава заявки, размера </a:t>
            </a:r>
            <a:r>
              <a:rPr lang="ru-RU" sz="2000" dirty="0"/>
              <a:t>обеспечения заявки и договора, сроков оплаты по </a:t>
            </a:r>
            <a:r>
              <a:rPr lang="ru-RU" sz="2000" dirty="0" smtClean="0"/>
              <a:t>договору</a:t>
            </a:r>
            <a:endParaRPr lang="ru-RU" sz="2000" i="1" dirty="0">
              <a:solidFill>
                <a:srgbClr val="00B0F0"/>
              </a:solidFill>
            </a:endParaRPr>
          </a:p>
        </p:txBody>
      </p:sp>
    </p:spTree>
    <p:extLst>
      <p:ext uri="{BB962C8B-B14F-4D97-AF65-F5344CB8AC3E}">
        <p14:creationId xmlns:p14="http://schemas.microsoft.com/office/powerpoint/2010/main" val="6921946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8200" y="228600"/>
            <a:ext cx="10569388" cy="655638"/>
          </a:xfrm>
        </p:spPr>
        <p:txBody>
          <a:bodyPr>
            <a:normAutofit/>
          </a:bodyPr>
          <a:lstStyle/>
          <a:p>
            <a:r>
              <a:rPr lang="ru-RU" sz="3600" dirty="0">
                <a:solidFill>
                  <a:schemeClr val="tx1"/>
                </a:solidFill>
              </a:rPr>
              <a:t>Перечень ТРУ для закупок</a:t>
            </a:r>
            <a:r>
              <a:rPr lang="en-US" sz="3600" dirty="0">
                <a:solidFill>
                  <a:schemeClr val="tx1"/>
                </a:solidFill>
              </a:rPr>
              <a:t> </a:t>
            </a:r>
            <a:r>
              <a:rPr lang="ru-RU" sz="3600" dirty="0">
                <a:solidFill>
                  <a:schemeClr val="tx1"/>
                </a:solidFill>
              </a:rPr>
              <a:t>у СМСП</a:t>
            </a:r>
          </a:p>
        </p:txBody>
      </p:sp>
      <p:graphicFrame>
        <p:nvGraphicFramePr>
          <p:cNvPr id="4" name="Объект 3"/>
          <p:cNvGraphicFramePr>
            <a:graphicFrameLocks noGrp="1"/>
          </p:cNvGraphicFramePr>
          <p:nvPr>
            <p:ph idx="4294967295"/>
            <p:extLst>
              <p:ext uri="{D42A27DB-BD31-4B8C-83A1-F6EECF244321}">
                <p14:modId xmlns:p14="http://schemas.microsoft.com/office/powerpoint/2010/main" val="1755213202"/>
              </p:ext>
            </p:extLst>
          </p:nvPr>
        </p:nvGraphicFramePr>
        <p:xfrm>
          <a:off x="726141" y="1176338"/>
          <a:ext cx="11465859" cy="4832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40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228600"/>
            <a:ext cx="10744200" cy="6186309"/>
          </a:xfrm>
          <a:prstGeom prst="rect">
            <a:avLst/>
          </a:prstGeom>
        </p:spPr>
        <p:txBody>
          <a:bodyPr wrap="square">
            <a:spAutoFit/>
          </a:bodyPr>
          <a:lstStyle/>
          <a:p>
            <a:r>
              <a:rPr lang="ru-RU" sz="2200" dirty="0" smtClean="0">
                <a:solidFill>
                  <a:srgbClr val="1F487C"/>
                </a:solidFill>
              </a:rPr>
              <a:t>Примеры нарушения сроков:</a:t>
            </a:r>
          </a:p>
          <a:p>
            <a:endParaRPr lang="ru-RU" sz="2200" dirty="0" smtClean="0">
              <a:solidFill>
                <a:srgbClr val="1F487C"/>
              </a:solidFill>
            </a:endParaRPr>
          </a:p>
          <a:p>
            <a:r>
              <a:rPr lang="ru-RU" sz="2200" i="1" dirty="0"/>
              <a:t>Постановление 9ААС от 09.03.2022 по делу № А40-215164/2021</a:t>
            </a:r>
          </a:p>
          <a:p>
            <a:endParaRPr lang="ru-RU" sz="2200" dirty="0" smtClean="0">
              <a:solidFill>
                <a:srgbClr val="1F487C"/>
              </a:solidFill>
            </a:endParaRPr>
          </a:p>
          <a:p>
            <a:pPr marR="990"/>
            <a:r>
              <a:rPr lang="ru-RU" sz="2200" dirty="0"/>
              <a:t>По результатам проведения закупки между заказчиком и ООО "…" заключен договор. Согласно ПП № 1352 срок оплаты, заключенному по результатам закупки с СМСП, должен составлять не более 15 рабочих дней* со дня подписания заказчиком документа о приемке поставленного товара (выполненной работы, оказанной услуги) по договору (отдельному этапу договора).</a:t>
            </a:r>
          </a:p>
          <a:p>
            <a:pPr marR="990"/>
            <a:r>
              <a:rPr lang="ru-RU" sz="2200" dirty="0"/>
              <a:t>В соответствии с информацией из Единого реестра субъектов малого и среднего предпринимательства ООО "…" является СМП.</a:t>
            </a:r>
          </a:p>
          <a:p>
            <a:pPr marR="990"/>
            <a:r>
              <a:rPr lang="ru-RU" sz="2200" dirty="0" smtClean="0"/>
              <a:t>17.12.2020 </a:t>
            </a:r>
            <a:r>
              <a:rPr lang="ru-RU" sz="2200" dirty="0"/>
              <a:t>заказчиком осуществлена приемка товара по договору, о чем свидетельствуют УПД от 17.12.2020.</a:t>
            </a:r>
          </a:p>
          <a:p>
            <a:pPr marR="990"/>
            <a:endParaRPr lang="ru-RU" sz="2200" dirty="0"/>
          </a:p>
          <a:p>
            <a:pPr marR="1000"/>
            <a:r>
              <a:rPr lang="ru-RU" sz="2200" dirty="0"/>
              <a:t>Суд: </a:t>
            </a:r>
            <a:r>
              <a:rPr lang="ru-RU" sz="2200" dirty="0" smtClean="0"/>
              <a:t>срок </a:t>
            </a:r>
            <a:r>
              <a:rPr lang="ru-RU" sz="2200" dirty="0"/>
              <a:t>оплаты поставленного товара по договору - 15.01.2021, но заказчик не произвел вовремя оплату, в связи с чем был правомерно привлечен к административной ответственности по ч. 9 ст. 7.32.3 КоАП РФ.</a:t>
            </a:r>
          </a:p>
          <a:p>
            <a:pPr marL="342900" indent="-342900">
              <a:buFont typeface="+mj-lt"/>
              <a:buAutoNum type="arabicPeriod"/>
            </a:pPr>
            <a:endParaRPr lang="ru-RU" sz="2200" dirty="0"/>
          </a:p>
        </p:txBody>
      </p:sp>
    </p:spTree>
    <p:extLst>
      <p:ext uri="{BB962C8B-B14F-4D97-AF65-F5344CB8AC3E}">
        <p14:creationId xmlns:p14="http://schemas.microsoft.com/office/powerpoint/2010/main" val="13005696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1200403" y="148972"/>
            <a:ext cx="5213350" cy="431800"/>
          </a:xfrm>
          <a:prstGeom prst="rect">
            <a:avLst/>
          </a:prstGeom>
        </p:spPr>
        <p:txBody>
          <a:bodyPr vert="horz" wrap="square" lIns="0" tIns="0" rIns="0" bIns="0" rtlCol="0" anchor="b">
            <a:spAutoFit/>
          </a:bodyPr>
          <a:lstStyle/>
          <a:p>
            <a:pPr marL="12700">
              <a:lnSpc>
                <a:spcPct val="100000"/>
              </a:lnSpc>
            </a:pPr>
            <a:r>
              <a:rPr sz="2800" b="1" spc="-20" dirty="0" err="1" smtClean="0">
                <a:solidFill>
                  <a:srgbClr val="7030A0"/>
                </a:solidFill>
                <a:latin typeface="Calibri Light"/>
                <a:cs typeface="Calibri Light"/>
              </a:rPr>
              <a:t>Способы</a:t>
            </a:r>
            <a:r>
              <a:rPr sz="2800" b="1" spc="-20" dirty="0" smtClean="0">
                <a:solidFill>
                  <a:srgbClr val="7030A0"/>
                </a:solidFill>
                <a:latin typeface="Calibri Light"/>
                <a:cs typeface="Calibri Light"/>
              </a:rPr>
              <a:t> </a:t>
            </a:r>
            <a:r>
              <a:rPr sz="2800" b="1" spc="-25" dirty="0">
                <a:solidFill>
                  <a:srgbClr val="7030A0"/>
                </a:solidFill>
                <a:latin typeface="Calibri Light"/>
                <a:cs typeface="Calibri Light"/>
              </a:rPr>
              <a:t>поддержки </a:t>
            </a:r>
            <a:r>
              <a:rPr sz="2800" b="1" spc="-20" dirty="0">
                <a:solidFill>
                  <a:srgbClr val="7030A0"/>
                </a:solidFill>
                <a:latin typeface="Calibri Light"/>
                <a:cs typeface="Calibri Light"/>
              </a:rPr>
              <a:t>«б</a:t>
            </a:r>
            <a:r>
              <a:rPr sz="2800" b="1" spc="-20" dirty="0" smtClean="0">
                <a:solidFill>
                  <a:srgbClr val="7030A0"/>
                </a:solidFill>
                <a:latin typeface="Calibri Light"/>
                <a:cs typeface="Calibri Light"/>
              </a:rPr>
              <a:t>»</a:t>
            </a:r>
            <a:endParaRPr sz="2800" b="1" dirty="0">
              <a:solidFill>
                <a:srgbClr val="7030A0"/>
              </a:solidFill>
              <a:latin typeface="Calibri Light"/>
              <a:cs typeface="Calibri Light"/>
            </a:endParaRPr>
          </a:p>
        </p:txBody>
      </p:sp>
      <p:sp>
        <p:nvSpPr>
          <p:cNvPr id="4" name="object 4"/>
          <p:cNvSpPr/>
          <p:nvPr/>
        </p:nvSpPr>
        <p:spPr>
          <a:xfrm>
            <a:off x="3342132" y="1159891"/>
            <a:ext cx="5621020" cy="787400"/>
          </a:xfrm>
          <a:custGeom>
            <a:avLst/>
            <a:gdLst/>
            <a:ahLst/>
            <a:cxnLst/>
            <a:rect l="l" t="t" r="r" b="b"/>
            <a:pathLst>
              <a:path w="5621020" h="787400">
                <a:moveTo>
                  <a:pt x="0" y="131191"/>
                </a:moveTo>
                <a:lnTo>
                  <a:pt x="10318" y="80152"/>
                </a:lnTo>
                <a:lnTo>
                  <a:pt x="38449" y="38449"/>
                </a:lnTo>
                <a:lnTo>
                  <a:pt x="80152" y="10318"/>
                </a:lnTo>
                <a:lnTo>
                  <a:pt x="131191" y="0"/>
                </a:lnTo>
                <a:lnTo>
                  <a:pt x="5489829" y="0"/>
                </a:lnTo>
                <a:lnTo>
                  <a:pt x="5540920" y="10318"/>
                </a:lnTo>
                <a:lnTo>
                  <a:pt x="5582618" y="38449"/>
                </a:lnTo>
                <a:lnTo>
                  <a:pt x="5610719" y="80152"/>
                </a:lnTo>
                <a:lnTo>
                  <a:pt x="5621020" y="131191"/>
                </a:lnTo>
                <a:lnTo>
                  <a:pt x="5621020" y="655955"/>
                </a:lnTo>
                <a:lnTo>
                  <a:pt x="5610719" y="706993"/>
                </a:lnTo>
                <a:lnTo>
                  <a:pt x="5582618" y="748696"/>
                </a:lnTo>
                <a:lnTo>
                  <a:pt x="5540920" y="776827"/>
                </a:lnTo>
                <a:lnTo>
                  <a:pt x="5489829" y="787146"/>
                </a:lnTo>
                <a:lnTo>
                  <a:pt x="131191" y="787146"/>
                </a:lnTo>
                <a:lnTo>
                  <a:pt x="80152" y="776827"/>
                </a:lnTo>
                <a:lnTo>
                  <a:pt x="38449" y="748696"/>
                </a:lnTo>
                <a:lnTo>
                  <a:pt x="10318" y="706993"/>
                </a:lnTo>
                <a:lnTo>
                  <a:pt x="0" y="655955"/>
                </a:lnTo>
                <a:lnTo>
                  <a:pt x="0" y="131191"/>
                </a:lnTo>
                <a:close/>
              </a:path>
            </a:pathLst>
          </a:custGeom>
          <a:ln w="25400">
            <a:solidFill>
              <a:srgbClr val="385D89"/>
            </a:solidFill>
          </a:ln>
        </p:spPr>
        <p:txBody>
          <a:bodyPr wrap="square" lIns="0" tIns="0" rIns="0" bIns="0" rtlCol="0"/>
          <a:lstStyle/>
          <a:p>
            <a:endParaRPr/>
          </a:p>
        </p:txBody>
      </p:sp>
      <p:sp>
        <p:nvSpPr>
          <p:cNvPr id="5" name="object 5"/>
          <p:cNvSpPr/>
          <p:nvPr/>
        </p:nvSpPr>
        <p:spPr>
          <a:xfrm>
            <a:off x="2023796" y="2083943"/>
            <a:ext cx="8258175" cy="360045"/>
          </a:xfrm>
          <a:custGeom>
            <a:avLst/>
            <a:gdLst/>
            <a:ahLst/>
            <a:cxnLst/>
            <a:rect l="l" t="t" r="r" b="b"/>
            <a:pathLst>
              <a:path w="8258175" h="360044">
                <a:moveTo>
                  <a:pt x="0" y="59944"/>
                </a:moveTo>
                <a:lnTo>
                  <a:pt x="4714" y="36593"/>
                </a:lnTo>
                <a:lnTo>
                  <a:pt x="17570" y="17541"/>
                </a:lnTo>
                <a:lnTo>
                  <a:pt x="36636" y="4704"/>
                </a:lnTo>
                <a:lnTo>
                  <a:pt x="59982" y="0"/>
                </a:lnTo>
                <a:lnTo>
                  <a:pt x="8197672" y="0"/>
                </a:lnTo>
                <a:lnTo>
                  <a:pt x="8221042" y="4704"/>
                </a:lnTo>
                <a:lnTo>
                  <a:pt x="8240137" y="17541"/>
                </a:lnTo>
                <a:lnTo>
                  <a:pt x="8253018" y="36593"/>
                </a:lnTo>
                <a:lnTo>
                  <a:pt x="8257743" y="59944"/>
                </a:lnTo>
                <a:lnTo>
                  <a:pt x="8257743" y="299847"/>
                </a:lnTo>
                <a:lnTo>
                  <a:pt x="8253018" y="323197"/>
                </a:lnTo>
                <a:lnTo>
                  <a:pt x="8240137" y="342249"/>
                </a:lnTo>
                <a:lnTo>
                  <a:pt x="8221042" y="355086"/>
                </a:lnTo>
                <a:lnTo>
                  <a:pt x="8197672" y="359791"/>
                </a:lnTo>
                <a:lnTo>
                  <a:pt x="59982" y="359791"/>
                </a:lnTo>
                <a:lnTo>
                  <a:pt x="36636" y="355086"/>
                </a:lnTo>
                <a:lnTo>
                  <a:pt x="17570" y="342249"/>
                </a:lnTo>
                <a:lnTo>
                  <a:pt x="4714" y="323197"/>
                </a:lnTo>
                <a:lnTo>
                  <a:pt x="0" y="299847"/>
                </a:lnTo>
                <a:lnTo>
                  <a:pt x="0" y="59944"/>
                </a:lnTo>
                <a:close/>
              </a:path>
            </a:pathLst>
          </a:custGeom>
          <a:ln w="25400">
            <a:solidFill>
              <a:srgbClr val="385D89"/>
            </a:solidFill>
          </a:ln>
        </p:spPr>
        <p:txBody>
          <a:bodyPr wrap="square" lIns="0" tIns="0" rIns="0" bIns="0" rtlCol="0"/>
          <a:lstStyle/>
          <a:p>
            <a:endParaRPr/>
          </a:p>
        </p:txBody>
      </p:sp>
      <p:sp>
        <p:nvSpPr>
          <p:cNvPr id="6" name="object 6"/>
          <p:cNvSpPr txBox="1"/>
          <p:nvPr/>
        </p:nvSpPr>
        <p:spPr>
          <a:xfrm>
            <a:off x="3807715" y="1303782"/>
            <a:ext cx="4689475" cy="1092200"/>
          </a:xfrm>
          <a:prstGeom prst="rect">
            <a:avLst/>
          </a:prstGeom>
        </p:spPr>
        <p:txBody>
          <a:bodyPr vert="horz" wrap="square" lIns="0" tIns="0" rIns="0" bIns="0" rtlCol="0">
            <a:spAutoFit/>
          </a:bodyPr>
          <a:lstStyle/>
          <a:p>
            <a:pPr algn="ctr">
              <a:lnSpc>
                <a:spcPct val="100000"/>
              </a:lnSpc>
            </a:pPr>
            <a:r>
              <a:rPr sz="1600" b="1" dirty="0">
                <a:solidFill>
                  <a:srgbClr val="1F487C"/>
                </a:solidFill>
              </a:rPr>
              <a:t>Если в </a:t>
            </a:r>
            <a:r>
              <a:rPr sz="1600" b="1" spc="-5" dirty="0">
                <a:solidFill>
                  <a:srgbClr val="1F487C"/>
                </a:solidFill>
              </a:rPr>
              <a:t>перечне </a:t>
            </a:r>
            <a:r>
              <a:rPr sz="1600" b="1" dirty="0">
                <a:solidFill>
                  <a:srgbClr val="1F487C"/>
                </a:solidFill>
              </a:rPr>
              <a:t>ТРУ </a:t>
            </a:r>
            <a:r>
              <a:rPr sz="1600" b="1" spc="-5" dirty="0">
                <a:solidFill>
                  <a:srgbClr val="1F487C"/>
                </a:solidFill>
              </a:rPr>
              <a:t>для</a:t>
            </a:r>
            <a:r>
              <a:rPr sz="1600" b="1" spc="-70" dirty="0">
                <a:solidFill>
                  <a:srgbClr val="1F487C"/>
                </a:solidFill>
              </a:rPr>
              <a:t> </a:t>
            </a:r>
            <a:r>
              <a:rPr sz="1600" b="1" dirty="0">
                <a:solidFill>
                  <a:srgbClr val="1F487C"/>
                </a:solidFill>
              </a:rPr>
              <a:t>МСП</a:t>
            </a:r>
            <a:endParaRPr sz="1600"/>
          </a:p>
          <a:p>
            <a:pPr algn="ctr">
              <a:lnSpc>
                <a:spcPct val="100000"/>
              </a:lnSpc>
            </a:pPr>
            <a:r>
              <a:rPr sz="1600" b="1" i="1" dirty="0">
                <a:solidFill>
                  <a:srgbClr val="1F487C"/>
                </a:solidFill>
              </a:rPr>
              <a:t>(если в </a:t>
            </a:r>
            <a:r>
              <a:rPr sz="1600" b="1" i="1" spc="-5" dirty="0">
                <a:solidFill>
                  <a:srgbClr val="1F487C"/>
                </a:solidFill>
              </a:rPr>
              <a:t>перечне </a:t>
            </a:r>
            <a:r>
              <a:rPr sz="1600" b="1" i="1" dirty="0">
                <a:solidFill>
                  <a:srgbClr val="1F487C"/>
                </a:solidFill>
              </a:rPr>
              <a:t>ТРУ + НМЦД до </a:t>
            </a:r>
            <a:r>
              <a:rPr sz="1600" b="1" i="1" spc="-5" dirty="0">
                <a:solidFill>
                  <a:srgbClr val="1F487C"/>
                </a:solidFill>
              </a:rPr>
              <a:t>200 </a:t>
            </a:r>
            <a:r>
              <a:rPr sz="1600" b="1" i="1" dirty="0">
                <a:solidFill>
                  <a:srgbClr val="1F487C"/>
                </a:solidFill>
              </a:rPr>
              <a:t>млн.</a:t>
            </a:r>
            <a:r>
              <a:rPr sz="1600" b="1" i="1" spc="-50" dirty="0">
                <a:solidFill>
                  <a:srgbClr val="1F487C"/>
                </a:solidFill>
              </a:rPr>
              <a:t> </a:t>
            </a:r>
            <a:r>
              <a:rPr sz="1600" b="1" i="1" dirty="0">
                <a:solidFill>
                  <a:srgbClr val="1F487C"/>
                </a:solidFill>
              </a:rPr>
              <a:t>руб.)</a:t>
            </a:r>
            <a:endParaRPr sz="1600"/>
          </a:p>
          <a:p>
            <a:pPr>
              <a:spcBef>
                <a:spcPts val="5"/>
              </a:spcBef>
            </a:pPr>
            <a:endParaRPr sz="2350">
              <a:latin typeface="Times New Roman"/>
              <a:cs typeface="Times New Roman"/>
            </a:endParaRPr>
          </a:p>
          <a:p>
            <a:pPr marL="635" algn="ctr">
              <a:spcBef>
                <a:spcPts val="5"/>
              </a:spcBef>
            </a:pPr>
            <a:r>
              <a:rPr sz="1600" b="1" dirty="0">
                <a:solidFill>
                  <a:srgbClr val="1F487C"/>
                </a:solidFill>
              </a:rPr>
              <a:t>Закупка только </a:t>
            </a:r>
            <a:r>
              <a:rPr sz="1600" b="1" spc="-5" dirty="0">
                <a:solidFill>
                  <a:srgbClr val="1F487C"/>
                </a:solidFill>
              </a:rPr>
              <a:t>среди </a:t>
            </a:r>
            <a:r>
              <a:rPr sz="1600" b="1" dirty="0">
                <a:solidFill>
                  <a:srgbClr val="1F487C"/>
                </a:solidFill>
              </a:rPr>
              <a:t>МСП</a:t>
            </a:r>
            <a:r>
              <a:rPr sz="1600" b="1" spc="-50" dirty="0">
                <a:solidFill>
                  <a:srgbClr val="1F487C"/>
                </a:solidFill>
              </a:rPr>
              <a:t> </a:t>
            </a:r>
            <a:r>
              <a:rPr sz="1600" b="1" spc="-5" dirty="0">
                <a:solidFill>
                  <a:srgbClr val="1F487C"/>
                </a:solidFill>
              </a:rPr>
              <a:t>(«спецторги»)</a:t>
            </a:r>
            <a:endParaRPr sz="1600"/>
          </a:p>
        </p:txBody>
      </p:sp>
      <p:sp>
        <p:nvSpPr>
          <p:cNvPr id="7" name="object 7"/>
          <p:cNvSpPr txBox="1"/>
          <p:nvPr/>
        </p:nvSpPr>
        <p:spPr>
          <a:xfrm>
            <a:off x="2025795" y="3007867"/>
            <a:ext cx="3237230" cy="425758"/>
          </a:xfrm>
          <a:prstGeom prst="rect">
            <a:avLst/>
          </a:prstGeom>
        </p:spPr>
        <p:txBody>
          <a:bodyPr vert="horz" wrap="square" lIns="0" tIns="177800" rIns="0" bIns="0" rtlCol="0">
            <a:spAutoFit/>
          </a:bodyPr>
          <a:lstStyle/>
          <a:p>
            <a:pPr marL="508000">
              <a:spcBef>
                <a:spcPts val="1400"/>
              </a:spcBef>
            </a:pPr>
            <a:r>
              <a:rPr sz="1600" b="1" spc="-5" dirty="0">
                <a:solidFill>
                  <a:srgbClr val="1F487C"/>
                </a:solidFill>
              </a:rPr>
              <a:t>Конкурентная</a:t>
            </a:r>
            <a:r>
              <a:rPr sz="1600" b="1" spc="-60" dirty="0">
                <a:solidFill>
                  <a:srgbClr val="1F487C"/>
                </a:solidFill>
              </a:rPr>
              <a:t> </a:t>
            </a:r>
            <a:r>
              <a:rPr sz="1600" b="1" dirty="0">
                <a:solidFill>
                  <a:srgbClr val="1F487C"/>
                </a:solidFill>
              </a:rPr>
              <a:t>закупка</a:t>
            </a:r>
            <a:endParaRPr sz="1600"/>
          </a:p>
        </p:txBody>
      </p:sp>
      <p:sp>
        <p:nvSpPr>
          <p:cNvPr id="8" name="object 8"/>
          <p:cNvSpPr txBox="1"/>
          <p:nvPr/>
        </p:nvSpPr>
        <p:spPr>
          <a:xfrm>
            <a:off x="7042372" y="3007867"/>
            <a:ext cx="3237230" cy="425758"/>
          </a:xfrm>
          <a:prstGeom prst="rect">
            <a:avLst/>
          </a:prstGeom>
        </p:spPr>
        <p:txBody>
          <a:bodyPr vert="horz" wrap="square" lIns="0" tIns="177800" rIns="0" bIns="0" rtlCol="0">
            <a:spAutoFit/>
          </a:bodyPr>
          <a:lstStyle/>
          <a:p>
            <a:pPr algn="ctr">
              <a:spcBef>
                <a:spcPts val="1400"/>
              </a:spcBef>
            </a:pPr>
            <a:r>
              <a:rPr sz="1600" b="1" spc="-5" dirty="0">
                <a:solidFill>
                  <a:srgbClr val="1F487C"/>
                </a:solidFill>
              </a:rPr>
              <a:t>ЕП</a:t>
            </a:r>
            <a:endParaRPr sz="1600"/>
          </a:p>
        </p:txBody>
      </p:sp>
      <p:sp>
        <p:nvSpPr>
          <p:cNvPr id="9" name="object 9"/>
          <p:cNvSpPr/>
          <p:nvPr/>
        </p:nvSpPr>
        <p:spPr>
          <a:xfrm>
            <a:off x="3481958" y="2529332"/>
            <a:ext cx="325120" cy="397510"/>
          </a:xfrm>
          <a:custGeom>
            <a:avLst/>
            <a:gdLst/>
            <a:ahLst/>
            <a:cxnLst/>
            <a:rect l="l" t="t" r="r" b="b"/>
            <a:pathLst>
              <a:path w="325119" h="397510">
                <a:moveTo>
                  <a:pt x="0" y="234950"/>
                </a:moveTo>
                <a:lnTo>
                  <a:pt x="81153" y="234950"/>
                </a:lnTo>
                <a:lnTo>
                  <a:pt x="81153" y="0"/>
                </a:lnTo>
                <a:lnTo>
                  <a:pt x="243586" y="0"/>
                </a:lnTo>
                <a:lnTo>
                  <a:pt x="243586" y="234950"/>
                </a:lnTo>
                <a:lnTo>
                  <a:pt x="324739" y="234950"/>
                </a:lnTo>
                <a:lnTo>
                  <a:pt x="162433" y="397255"/>
                </a:lnTo>
                <a:lnTo>
                  <a:pt x="0" y="234950"/>
                </a:lnTo>
                <a:close/>
              </a:path>
            </a:pathLst>
          </a:custGeom>
          <a:ln w="25400">
            <a:solidFill>
              <a:srgbClr val="385D89"/>
            </a:solidFill>
          </a:ln>
        </p:spPr>
        <p:txBody>
          <a:bodyPr wrap="square" lIns="0" tIns="0" rIns="0" bIns="0" rtlCol="0"/>
          <a:lstStyle/>
          <a:p>
            <a:endParaRPr/>
          </a:p>
        </p:txBody>
      </p:sp>
      <p:sp>
        <p:nvSpPr>
          <p:cNvPr id="10" name="object 10"/>
          <p:cNvSpPr/>
          <p:nvPr/>
        </p:nvSpPr>
        <p:spPr>
          <a:xfrm>
            <a:off x="8498585" y="2529332"/>
            <a:ext cx="325120" cy="397510"/>
          </a:xfrm>
          <a:custGeom>
            <a:avLst/>
            <a:gdLst/>
            <a:ahLst/>
            <a:cxnLst/>
            <a:rect l="l" t="t" r="r" b="b"/>
            <a:pathLst>
              <a:path w="325120" h="397510">
                <a:moveTo>
                  <a:pt x="0" y="234950"/>
                </a:moveTo>
                <a:lnTo>
                  <a:pt x="81280" y="234950"/>
                </a:lnTo>
                <a:lnTo>
                  <a:pt x="81280" y="0"/>
                </a:lnTo>
                <a:lnTo>
                  <a:pt x="243586" y="0"/>
                </a:lnTo>
                <a:lnTo>
                  <a:pt x="243586" y="234950"/>
                </a:lnTo>
                <a:lnTo>
                  <a:pt x="324739" y="234950"/>
                </a:lnTo>
                <a:lnTo>
                  <a:pt x="162433" y="397255"/>
                </a:lnTo>
                <a:lnTo>
                  <a:pt x="0" y="234950"/>
                </a:lnTo>
                <a:close/>
              </a:path>
            </a:pathLst>
          </a:custGeom>
          <a:ln w="25399">
            <a:solidFill>
              <a:srgbClr val="385D89"/>
            </a:solidFill>
          </a:ln>
        </p:spPr>
        <p:txBody>
          <a:bodyPr wrap="square" lIns="0" tIns="0" rIns="0" bIns="0" rtlCol="0"/>
          <a:lstStyle/>
          <a:p>
            <a:endParaRPr/>
          </a:p>
        </p:txBody>
      </p:sp>
      <p:sp>
        <p:nvSpPr>
          <p:cNvPr id="11" name="object 11"/>
          <p:cNvSpPr/>
          <p:nvPr/>
        </p:nvSpPr>
        <p:spPr>
          <a:xfrm>
            <a:off x="8498585" y="3699890"/>
            <a:ext cx="325120" cy="397510"/>
          </a:xfrm>
          <a:custGeom>
            <a:avLst/>
            <a:gdLst/>
            <a:ahLst/>
            <a:cxnLst/>
            <a:rect l="l" t="t" r="r" b="b"/>
            <a:pathLst>
              <a:path w="325120" h="397510">
                <a:moveTo>
                  <a:pt x="0" y="234822"/>
                </a:moveTo>
                <a:lnTo>
                  <a:pt x="81280" y="234822"/>
                </a:lnTo>
                <a:lnTo>
                  <a:pt x="81280" y="0"/>
                </a:lnTo>
                <a:lnTo>
                  <a:pt x="243586" y="0"/>
                </a:lnTo>
                <a:lnTo>
                  <a:pt x="243586" y="234822"/>
                </a:lnTo>
                <a:lnTo>
                  <a:pt x="324739" y="234822"/>
                </a:lnTo>
                <a:lnTo>
                  <a:pt x="162433" y="397255"/>
                </a:lnTo>
                <a:lnTo>
                  <a:pt x="0" y="234822"/>
                </a:lnTo>
                <a:close/>
              </a:path>
            </a:pathLst>
          </a:custGeom>
          <a:ln w="25399">
            <a:solidFill>
              <a:srgbClr val="385D89"/>
            </a:solidFill>
          </a:ln>
        </p:spPr>
        <p:txBody>
          <a:bodyPr wrap="square" lIns="0" tIns="0" rIns="0" bIns="0" rtlCol="0"/>
          <a:lstStyle/>
          <a:p>
            <a:endParaRPr/>
          </a:p>
        </p:txBody>
      </p:sp>
      <p:sp>
        <p:nvSpPr>
          <p:cNvPr id="12" name="object 12"/>
          <p:cNvSpPr/>
          <p:nvPr/>
        </p:nvSpPr>
        <p:spPr>
          <a:xfrm>
            <a:off x="7040372" y="4178427"/>
            <a:ext cx="3241675" cy="911860"/>
          </a:xfrm>
          <a:custGeom>
            <a:avLst/>
            <a:gdLst/>
            <a:ahLst/>
            <a:cxnLst/>
            <a:rect l="l" t="t" r="r" b="b"/>
            <a:pathLst>
              <a:path w="3241675" h="911860">
                <a:moveTo>
                  <a:pt x="0" y="151892"/>
                </a:moveTo>
                <a:lnTo>
                  <a:pt x="7751" y="103908"/>
                </a:lnTo>
                <a:lnTo>
                  <a:pt x="29333" y="62215"/>
                </a:lnTo>
                <a:lnTo>
                  <a:pt x="62243" y="29325"/>
                </a:lnTo>
                <a:lnTo>
                  <a:pt x="103973" y="7750"/>
                </a:lnTo>
                <a:lnTo>
                  <a:pt x="152018" y="0"/>
                </a:lnTo>
                <a:lnTo>
                  <a:pt x="3089148" y="0"/>
                </a:lnTo>
                <a:lnTo>
                  <a:pt x="3137193" y="7750"/>
                </a:lnTo>
                <a:lnTo>
                  <a:pt x="3178923" y="29325"/>
                </a:lnTo>
                <a:lnTo>
                  <a:pt x="3211833" y="62215"/>
                </a:lnTo>
                <a:lnTo>
                  <a:pt x="3233415" y="103908"/>
                </a:lnTo>
                <a:lnTo>
                  <a:pt x="3241167" y="151892"/>
                </a:lnTo>
                <a:lnTo>
                  <a:pt x="3241167" y="759587"/>
                </a:lnTo>
                <a:lnTo>
                  <a:pt x="3233415" y="807632"/>
                </a:lnTo>
                <a:lnTo>
                  <a:pt x="3211833" y="849362"/>
                </a:lnTo>
                <a:lnTo>
                  <a:pt x="3178923" y="882272"/>
                </a:lnTo>
                <a:lnTo>
                  <a:pt x="3137193" y="903854"/>
                </a:lnTo>
                <a:lnTo>
                  <a:pt x="3089148" y="911606"/>
                </a:lnTo>
                <a:lnTo>
                  <a:pt x="152018" y="911606"/>
                </a:lnTo>
                <a:lnTo>
                  <a:pt x="103973" y="903854"/>
                </a:lnTo>
                <a:lnTo>
                  <a:pt x="62243" y="882272"/>
                </a:lnTo>
                <a:lnTo>
                  <a:pt x="29333" y="849362"/>
                </a:lnTo>
                <a:lnTo>
                  <a:pt x="7751" y="807632"/>
                </a:lnTo>
                <a:lnTo>
                  <a:pt x="0" y="759587"/>
                </a:lnTo>
                <a:lnTo>
                  <a:pt x="0" y="151892"/>
                </a:lnTo>
                <a:close/>
              </a:path>
            </a:pathLst>
          </a:custGeom>
          <a:ln w="25400">
            <a:solidFill>
              <a:srgbClr val="385D89"/>
            </a:solidFill>
          </a:ln>
        </p:spPr>
        <p:txBody>
          <a:bodyPr wrap="square" lIns="0" tIns="0" rIns="0" bIns="0" rtlCol="0"/>
          <a:lstStyle/>
          <a:p>
            <a:endParaRPr/>
          </a:p>
        </p:txBody>
      </p:sp>
      <p:sp>
        <p:nvSpPr>
          <p:cNvPr id="13" name="object 13"/>
          <p:cNvSpPr txBox="1"/>
          <p:nvPr/>
        </p:nvSpPr>
        <p:spPr>
          <a:xfrm>
            <a:off x="7386065" y="4262883"/>
            <a:ext cx="2551430" cy="747395"/>
          </a:xfrm>
          <a:prstGeom prst="rect">
            <a:avLst/>
          </a:prstGeom>
        </p:spPr>
        <p:txBody>
          <a:bodyPr vert="horz" wrap="square" lIns="0" tIns="0" rIns="0" bIns="0" rtlCol="0">
            <a:spAutoFit/>
          </a:bodyPr>
          <a:lstStyle/>
          <a:p>
            <a:pPr algn="ctr">
              <a:lnSpc>
                <a:spcPct val="100000"/>
              </a:lnSpc>
            </a:pPr>
            <a:r>
              <a:rPr sz="1600" b="1" dirty="0">
                <a:solidFill>
                  <a:srgbClr val="1F487C"/>
                </a:solidFill>
              </a:rPr>
              <a:t>Нормы №</a:t>
            </a:r>
            <a:r>
              <a:rPr sz="1600" b="1" spc="-90" dirty="0">
                <a:solidFill>
                  <a:srgbClr val="1F487C"/>
                </a:solidFill>
              </a:rPr>
              <a:t> </a:t>
            </a:r>
            <a:r>
              <a:rPr sz="1600" b="1" spc="-5" dirty="0">
                <a:solidFill>
                  <a:srgbClr val="1F487C"/>
                </a:solidFill>
              </a:rPr>
              <a:t>1352</a:t>
            </a:r>
            <a:endParaRPr sz="1600"/>
          </a:p>
          <a:p>
            <a:pPr algn="ctr">
              <a:lnSpc>
                <a:spcPct val="100000"/>
              </a:lnSpc>
            </a:pPr>
            <a:r>
              <a:rPr sz="1600" b="1" dirty="0">
                <a:solidFill>
                  <a:srgbClr val="1F487C"/>
                </a:solidFill>
              </a:rPr>
              <a:t>(например, </a:t>
            </a:r>
            <a:r>
              <a:rPr sz="1600" b="1" spc="-5" dirty="0">
                <a:solidFill>
                  <a:srgbClr val="1F487C"/>
                </a:solidFill>
              </a:rPr>
              <a:t>срок</a:t>
            </a:r>
            <a:r>
              <a:rPr sz="1600" b="1" spc="-85" dirty="0">
                <a:solidFill>
                  <a:srgbClr val="1F487C"/>
                </a:solidFill>
              </a:rPr>
              <a:t> </a:t>
            </a:r>
            <a:r>
              <a:rPr sz="1600" b="1" dirty="0">
                <a:solidFill>
                  <a:srgbClr val="1F487C"/>
                </a:solidFill>
              </a:rPr>
              <a:t>оплаты)</a:t>
            </a:r>
            <a:endParaRPr sz="1600"/>
          </a:p>
          <a:p>
            <a:pPr algn="ctr">
              <a:lnSpc>
                <a:spcPct val="100000"/>
              </a:lnSpc>
            </a:pPr>
            <a:r>
              <a:rPr sz="1600" b="1" dirty="0">
                <a:solidFill>
                  <a:srgbClr val="1F487C"/>
                </a:solidFill>
              </a:rPr>
              <a:t>+ контрагент</a:t>
            </a:r>
            <a:r>
              <a:rPr sz="1600" b="1" spc="-110" dirty="0">
                <a:solidFill>
                  <a:srgbClr val="1F487C"/>
                </a:solidFill>
              </a:rPr>
              <a:t> </a:t>
            </a:r>
            <a:r>
              <a:rPr sz="1600" b="1" dirty="0">
                <a:solidFill>
                  <a:srgbClr val="1F487C"/>
                </a:solidFill>
              </a:rPr>
              <a:t>МСП</a:t>
            </a:r>
            <a:endParaRPr sz="1600"/>
          </a:p>
        </p:txBody>
      </p:sp>
      <p:sp>
        <p:nvSpPr>
          <p:cNvPr id="14" name="object 14"/>
          <p:cNvSpPr txBox="1"/>
          <p:nvPr/>
        </p:nvSpPr>
        <p:spPr>
          <a:xfrm>
            <a:off x="2025795" y="4179696"/>
            <a:ext cx="3237230" cy="548868"/>
          </a:xfrm>
          <a:prstGeom prst="rect">
            <a:avLst/>
          </a:prstGeom>
        </p:spPr>
        <p:txBody>
          <a:bodyPr vert="horz" wrap="square" lIns="0" tIns="55880" rIns="0" bIns="0" rtlCol="0">
            <a:spAutoFit/>
          </a:bodyPr>
          <a:lstStyle/>
          <a:p>
            <a:pPr algn="ctr">
              <a:spcBef>
                <a:spcPts val="440"/>
              </a:spcBef>
            </a:pPr>
            <a:r>
              <a:rPr sz="1600" b="1" dirty="0">
                <a:solidFill>
                  <a:srgbClr val="1F487C"/>
                </a:solidFill>
              </a:rPr>
              <a:t>Нормы №</a:t>
            </a:r>
            <a:r>
              <a:rPr sz="1600" b="1" spc="-90" dirty="0">
                <a:solidFill>
                  <a:srgbClr val="1F487C"/>
                </a:solidFill>
              </a:rPr>
              <a:t> </a:t>
            </a:r>
            <a:r>
              <a:rPr sz="1600" b="1" spc="-5" dirty="0">
                <a:solidFill>
                  <a:srgbClr val="1F487C"/>
                </a:solidFill>
              </a:rPr>
              <a:t>1352</a:t>
            </a:r>
            <a:endParaRPr sz="1600"/>
          </a:p>
          <a:p>
            <a:pPr algn="ctr">
              <a:lnSpc>
                <a:spcPct val="100000"/>
              </a:lnSpc>
            </a:pPr>
            <a:r>
              <a:rPr sz="1600" b="1" dirty="0">
                <a:solidFill>
                  <a:srgbClr val="1F487C"/>
                </a:solidFill>
              </a:rPr>
              <a:t>+ участники</a:t>
            </a:r>
            <a:r>
              <a:rPr sz="1600" b="1" spc="-90" dirty="0">
                <a:solidFill>
                  <a:srgbClr val="1F487C"/>
                </a:solidFill>
              </a:rPr>
              <a:t> </a:t>
            </a:r>
            <a:r>
              <a:rPr sz="1600" b="1" spc="-5" dirty="0">
                <a:solidFill>
                  <a:srgbClr val="1F487C"/>
                </a:solidFill>
              </a:rPr>
              <a:t>МСП</a:t>
            </a:r>
            <a:endParaRPr sz="1600"/>
          </a:p>
        </p:txBody>
      </p:sp>
      <p:sp>
        <p:nvSpPr>
          <p:cNvPr id="15" name="object 15"/>
          <p:cNvSpPr/>
          <p:nvPr/>
        </p:nvSpPr>
        <p:spPr>
          <a:xfrm>
            <a:off x="3481958" y="3699890"/>
            <a:ext cx="325120" cy="397510"/>
          </a:xfrm>
          <a:custGeom>
            <a:avLst/>
            <a:gdLst/>
            <a:ahLst/>
            <a:cxnLst/>
            <a:rect l="l" t="t" r="r" b="b"/>
            <a:pathLst>
              <a:path w="325119" h="397510">
                <a:moveTo>
                  <a:pt x="0" y="234822"/>
                </a:moveTo>
                <a:lnTo>
                  <a:pt x="81153" y="234822"/>
                </a:lnTo>
                <a:lnTo>
                  <a:pt x="81153" y="0"/>
                </a:lnTo>
                <a:lnTo>
                  <a:pt x="243586" y="0"/>
                </a:lnTo>
                <a:lnTo>
                  <a:pt x="243586" y="234822"/>
                </a:lnTo>
                <a:lnTo>
                  <a:pt x="324739" y="234822"/>
                </a:lnTo>
                <a:lnTo>
                  <a:pt x="162433" y="397255"/>
                </a:lnTo>
                <a:lnTo>
                  <a:pt x="0" y="234822"/>
                </a:lnTo>
                <a:close/>
              </a:path>
            </a:pathLst>
          </a:custGeom>
          <a:ln w="25400">
            <a:solidFill>
              <a:srgbClr val="385D89"/>
            </a:solidFill>
          </a:ln>
        </p:spPr>
        <p:txBody>
          <a:bodyPr wrap="square" lIns="0" tIns="0" rIns="0" bIns="0" rtlCol="0"/>
          <a:lstStyle/>
          <a:p>
            <a:endParaRPr/>
          </a:p>
        </p:txBody>
      </p:sp>
      <p:sp>
        <p:nvSpPr>
          <p:cNvPr id="16" name="object 16"/>
          <p:cNvSpPr txBox="1"/>
          <p:nvPr/>
        </p:nvSpPr>
        <p:spPr>
          <a:xfrm>
            <a:off x="3343748" y="5351653"/>
            <a:ext cx="5615305" cy="366126"/>
          </a:xfrm>
          <a:prstGeom prst="rect">
            <a:avLst/>
          </a:prstGeom>
        </p:spPr>
        <p:txBody>
          <a:bodyPr vert="horz" wrap="square" lIns="0" tIns="118745" rIns="0" bIns="0" rtlCol="0">
            <a:spAutoFit/>
          </a:bodyPr>
          <a:lstStyle/>
          <a:p>
            <a:pPr marL="570230">
              <a:spcBef>
                <a:spcPts val="935"/>
              </a:spcBef>
            </a:pPr>
            <a:r>
              <a:rPr sz="1600" b="1" dirty="0">
                <a:solidFill>
                  <a:srgbClr val="1F487C"/>
                </a:solidFill>
              </a:rPr>
              <a:t>+ отметка в ЕИС: «закупка только </a:t>
            </a:r>
            <a:r>
              <a:rPr sz="1600" b="1" spc="-5" dirty="0">
                <a:solidFill>
                  <a:srgbClr val="1F487C"/>
                </a:solidFill>
              </a:rPr>
              <a:t>для</a:t>
            </a:r>
            <a:r>
              <a:rPr sz="1600" b="1" spc="-80" dirty="0">
                <a:solidFill>
                  <a:srgbClr val="1F487C"/>
                </a:solidFill>
              </a:rPr>
              <a:t> </a:t>
            </a:r>
            <a:r>
              <a:rPr sz="1600" b="1" dirty="0">
                <a:solidFill>
                  <a:srgbClr val="1F487C"/>
                </a:solidFill>
              </a:rPr>
              <a:t>МСП»</a:t>
            </a:r>
            <a:endParaRPr sz="1600"/>
          </a:p>
        </p:txBody>
      </p:sp>
    </p:spTree>
    <p:extLst>
      <p:ext uri="{BB962C8B-B14F-4D97-AF65-F5344CB8AC3E}">
        <p14:creationId xmlns:p14="http://schemas.microsoft.com/office/powerpoint/2010/main" val="3767347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941886" y="371475"/>
            <a:ext cx="4002088" cy="431800"/>
          </a:xfrm>
          <a:prstGeom prst="rect">
            <a:avLst/>
          </a:prstGeom>
        </p:spPr>
        <p:txBody>
          <a:bodyPr vert="horz" wrap="square" lIns="0" tIns="0" rIns="0" bIns="0" rtlCol="0" anchor="b">
            <a:spAutoFit/>
          </a:bodyPr>
          <a:lstStyle/>
          <a:p>
            <a:pPr marL="12700">
              <a:lnSpc>
                <a:spcPct val="100000"/>
              </a:lnSpc>
            </a:pPr>
            <a:r>
              <a:rPr sz="2800" b="1" spc="-20" dirty="0" err="1" smtClean="0">
                <a:solidFill>
                  <a:srgbClr val="000000"/>
                </a:solidFill>
                <a:latin typeface="Calibri Light"/>
                <a:cs typeface="Calibri Light"/>
              </a:rPr>
              <a:t>Способы</a:t>
            </a:r>
            <a:r>
              <a:rPr sz="2800" b="1" spc="-20" dirty="0" smtClean="0">
                <a:solidFill>
                  <a:srgbClr val="000000"/>
                </a:solidFill>
                <a:latin typeface="Calibri Light"/>
                <a:cs typeface="Calibri Light"/>
              </a:rPr>
              <a:t> </a:t>
            </a:r>
            <a:r>
              <a:rPr sz="2800" b="1" spc="-25" dirty="0">
                <a:solidFill>
                  <a:srgbClr val="000000"/>
                </a:solidFill>
                <a:latin typeface="Calibri Light"/>
                <a:cs typeface="Calibri Light"/>
              </a:rPr>
              <a:t>поддержки</a:t>
            </a:r>
            <a:r>
              <a:rPr sz="2800" b="1" spc="-165" dirty="0">
                <a:solidFill>
                  <a:srgbClr val="000000"/>
                </a:solidFill>
                <a:latin typeface="Calibri Light"/>
                <a:cs typeface="Calibri Light"/>
              </a:rPr>
              <a:t> </a:t>
            </a:r>
            <a:r>
              <a:rPr sz="2800" b="1" spc="-20" dirty="0">
                <a:solidFill>
                  <a:srgbClr val="000000"/>
                </a:solidFill>
                <a:latin typeface="Calibri Light"/>
                <a:cs typeface="Calibri Light"/>
              </a:rPr>
              <a:t>«в»</a:t>
            </a:r>
            <a:endParaRPr sz="2800" b="1" dirty="0">
              <a:latin typeface="Calibri Light"/>
              <a:cs typeface="Calibri Light"/>
            </a:endParaRPr>
          </a:p>
        </p:txBody>
      </p:sp>
      <p:sp>
        <p:nvSpPr>
          <p:cNvPr id="5" name="object 5"/>
          <p:cNvSpPr txBox="1"/>
          <p:nvPr/>
        </p:nvSpPr>
        <p:spPr>
          <a:xfrm>
            <a:off x="941886" y="1418938"/>
            <a:ext cx="10014585" cy="3385542"/>
          </a:xfrm>
          <a:prstGeom prst="rect">
            <a:avLst/>
          </a:prstGeom>
        </p:spPr>
        <p:txBody>
          <a:bodyPr vert="horz" wrap="square" lIns="0" tIns="0" rIns="0" bIns="0" rtlCol="0">
            <a:spAutoFit/>
          </a:bodyPr>
          <a:lstStyle/>
          <a:p>
            <a:pPr marL="1567815"/>
            <a:r>
              <a:rPr sz="2200" dirty="0">
                <a:solidFill>
                  <a:srgbClr val="1F487C"/>
                </a:solidFill>
                <a:latin typeface="+mn-lt"/>
                <a:cs typeface="Trebuchet MS"/>
              </a:rPr>
              <a:t>Привлечение субподрядчиков из числа субъектов</a:t>
            </a:r>
            <a:r>
              <a:rPr sz="2200" spc="-70" dirty="0">
                <a:solidFill>
                  <a:srgbClr val="1F487C"/>
                </a:solidFill>
                <a:latin typeface="+mn-lt"/>
                <a:cs typeface="Trebuchet MS"/>
              </a:rPr>
              <a:t> </a:t>
            </a:r>
            <a:r>
              <a:rPr sz="2200" dirty="0">
                <a:solidFill>
                  <a:srgbClr val="1F487C"/>
                </a:solidFill>
                <a:latin typeface="+mn-lt"/>
                <a:cs typeface="Trebuchet MS"/>
              </a:rPr>
              <a:t>МСП</a:t>
            </a:r>
            <a:endParaRPr sz="2200" dirty="0">
              <a:latin typeface="+mn-lt"/>
              <a:cs typeface="Trebuchet MS"/>
            </a:endParaRPr>
          </a:p>
          <a:p>
            <a:pPr>
              <a:lnSpc>
                <a:spcPct val="100000"/>
              </a:lnSpc>
            </a:pPr>
            <a:endParaRPr sz="2200" dirty="0">
              <a:latin typeface="+mn-lt"/>
              <a:cs typeface="Times New Roman"/>
            </a:endParaRPr>
          </a:p>
          <a:p>
            <a:pPr>
              <a:spcBef>
                <a:spcPts val="15"/>
              </a:spcBef>
            </a:pPr>
            <a:endParaRPr sz="2200" dirty="0">
              <a:latin typeface="+mn-lt"/>
              <a:cs typeface="Times New Roman"/>
            </a:endParaRPr>
          </a:p>
          <a:p>
            <a:pPr marL="12700" marR="5080"/>
            <a:r>
              <a:rPr sz="2200" dirty="0">
                <a:latin typeface="+mn-lt"/>
              </a:rPr>
              <a:t>Заказчики </a:t>
            </a:r>
            <a:r>
              <a:rPr sz="2200" b="1" spc="-5" dirty="0">
                <a:solidFill>
                  <a:srgbClr val="FF0000"/>
                </a:solidFill>
                <a:latin typeface="+mn-lt"/>
              </a:rPr>
              <a:t>вправе </a:t>
            </a:r>
            <a:r>
              <a:rPr sz="2200" dirty="0">
                <a:latin typeface="+mn-lt"/>
              </a:rPr>
              <a:t>установить в </a:t>
            </a:r>
            <a:r>
              <a:rPr sz="2200" b="1" dirty="0">
                <a:solidFill>
                  <a:srgbClr val="FF0000"/>
                </a:solidFill>
                <a:latin typeface="+mn-lt"/>
              </a:rPr>
              <a:t>извещении </a:t>
            </a:r>
            <a:r>
              <a:rPr sz="2200" dirty="0">
                <a:latin typeface="+mn-lt"/>
              </a:rPr>
              <a:t>о закупке, </a:t>
            </a:r>
            <a:r>
              <a:rPr sz="2200" b="1" dirty="0">
                <a:solidFill>
                  <a:srgbClr val="FF0000"/>
                </a:solidFill>
                <a:latin typeface="+mn-lt"/>
              </a:rPr>
              <a:t>документации </a:t>
            </a:r>
            <a:r>
              <a:rPr sz="2200" dirty="0">
                <a:latin typeface="+mn-lt"/>
              </a:rPr>
              <a:t>о </a:t>
            </a:r>
            <a:r>
              <a:rPr sz="2200" spc="-5" dirty="0">
                <a:latin typeface="+mn-lt"/>
              </a:rPr>
              <a:t>закупке </a:t>
            </a:r>
            <a:r>
              <a:rPr sz="2200" dirty="0">
                <a:latin typeface="+mn-lt"/>
              </a:rPr>
              <a:t>и  соответствующем </a:t>
            </a:r>
            <a:r>
              <a:rPr sz="2200" b="1" spc="-5" dirty="0">
                <a:solidFill>
                  <a:srgbClr val="FF0000"/>
                </a:solidFill>
                <a:latin typeface="+mn-lt"/>
              </a:rPr>
              <a:t>проекте договора </a:t>
            </a:r>
            <a:r>
              <a:rPr sz="2200" spc="-5" dirty="0">
                <a:latin typeface="+mn-lt"/>
              </a:rPr>
              <a:t>требование </a:t>
            </a:r>
            <a:r>
              <a:rPr sz="2200" dirty="0">
                <a:latin typeface="+mn-lt"/>
              </a:rPr>
              <a:t>к участникам </a:t>
            </a:r>
            <a:r>
              <a:rPr sz="2200" spc="-5" dirty="0">
                <a:latin typeface="+mn-lt"/>
              </a:rPr>
              <a:t>закупки </a:t>
            </a:r>
            <a:r>
              <a:rPr sz="2200" dirty="0">
                <a:latin typeface="+mn-lt"/>
              </a:rPr>
              <a:t>о привлечении  к исполнению </a:t>
            </a:r>
            <a:r>
              <a:rPr sz="2200" spc="-5" dirty="0">
                <a:latin typeface="+mn-lt"/>
              </a:rPr>
              <a:t>договора </a:t>
            </a:r>
            <a:r>
              <a:rPr sz="2200" dirty="0">
                <a:latin typeface="+mn-lt"/>
              </a:rPr>
              <a:t>субподрядчиков (соисполнителей) </a:t>
            </a:r>
            <a:r>
              <a:rPr sz="2200" spc="-5" dirty="0">
                <a:latin typeface="+mn-lt"/>
              </a:rPr>
              <a:t>из </a:t>
            </a:r>
            <a:r>
              <a:rPr sz="2200" dirty="0">
                <a:latin typeface="+mn-lt"/>
              </a:rPr>
              <a:t>числа субъектов</a:t>
            </a:r>
            <a:r>
              <a:rPr sz="2200" spc="15" dirty="0">
                <a:latin typeface="+mn-lt"/>
              </a:rPr>
              <a:t> </a:t>
            </a:r>
            <a:r>
              <a:rPr sz="2200" dirty="0">
                <a:latin typeface="+mn-lt"/>
              </a:rPr>
              <a:t>МСП.</a:t>
            </a:r>
          </a:p>
          <a:p>
            <a:pPr>
              <a:spcBef>
                <a:spcPts val="20"/>
              </a:spcBef>
            </a:pPr>
            <a:endParaRPr sz="2200" dirty="0">
              <a:latin typeface="+mn-lt"/>
              <a:cs typeface="Times New Roman"/>
            </a:endParaRPr>
          </a:p>
          <a:p>
            <a:pPr marL="12700" marR="5080"/>
            <a:r>
              <a:rPr sz="2200" dirty="0">
                <a:latin typeface="+mn-lt"/>
              </a:rPr>
              <a:t>Участники такой закупки представляют в </a:t>
            </a:r>
            <a:r>
              <a:rPr sz="2200" b="1" dirty="0">
                <a:solidFill>
                  <a:srgbClr val="FF0000"/>
                </a:solidFill>
                <a:latin typeface="+mn-lt"/>
              </a:rPr>
              <a:t>составе заявки </a:t>
            </a:r>
            <a:r>
              <a:rPr sz="2200" dirty="0">
                <a:latin typeface="+mn-lt"/>
              </a:rPr>
              <a:t>на участие в закупке </a:t>
            </a:r>
            <a:r>
              <a:rPr sz="2200" b="1" spc="-5" dirty="0">
                <a:solidFill>
                  <a:srgbClr val="FF0000"/>
                </a:solidFill>
                <a:latin typeface="+mn-lt"/>
              </a:rPr>
              <a:t>план  </a:t>
            </a:r>
            <a:r>
              <a:rPr sz="2200" b="1" dirty="0">
                <a:solidFill>
                  <a:srgbClr val="FF0000"/>
                </a:solidFill>
                <a:latin typeface="+mn-lt"/>
              </a:rPr>
              <a:t>привлечения </a:t>
            </a:r>
            <a:r>
              <a:rPr sz="2200" dirty="0">
                <a:latin typeface="+mn-lt"/>
              </a:rPr>
              <a:t>субподрядчиков (соисполнителей) </a:t>
            </a:r>
            <a:r>
              <a:rPr sz="2200" spc="-5" dirty="0">
                <a:latin typeface="+mn-lt"/>
              </a:rPr>
              <a:t>из </a:t>
            </a:r>
            <a:r>
              <a:rPr sz="2200" dirty="0">
                <a:latin typeface="+mn-lt"/>
              </a:rPr>
              <a:t>числа субъектов</a:t>
            </a:r>
            <a:r>
              <a:rPr sz="2200" spc="-45" dirty="0">
                <a:latin typeface="+mn-lt"/>
              </a:rPr>
              <a:t> </a:t>
            </a:r>
            <a:r>
              <a:rPr sz="2200" dirty="0">
                <a:latin typeface="+mn-lt"/>
              </a:rPr>
              <a:t>МСП.</a:t>
            </a:r>
          </a:p>
        </p:txBody>
      </p:sp>
    </p:spTree>
    <p:extLst>
      <p:ext uri="{BB962C8B-B14F-4D97-AF65-F5344CB8AC3E}">
        <p14:creationId xmlns:p14="http://schemas.microsoft.com/office/powerpoint/2010/main" val="37654324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77240" y="287339"/>
            <a:ext cx="11414760" cy="761533"/>
          </a:xfrm>
        </p:spPr>
        <p:txBody>
          <a:bodyPr>
            <a:normAutofit/>
          </a:bodyPr>
          <a:lstStyle/>
          <a:p>
            <a:r>
              <a:rPr lang="ru-RU" b="1" dirty="0"/>
              <a:t>Алгоритм расчета объема закупок у СМСП</a:t>
            </a:r>
          </a:p>
        </p:txBody>
      </p:sp>
      <p:graphicFrame>
        <p:nvGraphicFramePr>
          <p:cNvPr id="5" name="Схема 4"/>
          <p:cNvGraphicFramePr/>
          <p:nvPr>
            <p:extLst>
              <p:ext uri="{D42A27DB-BD31-4B8C-83A1-F6EECF244321}">
                <p14:modId xmlns:p14="http://schemas.microsoft.com/office/powerpoint/2010/main" val="846614997"/>
              </p:ext>
            </p:extLst>
          </p:nvPr>
        </p:nvGraphicFramePr>
        <p:xfrm>
          <a:off x="777240" y="1402080"/>
          <a:ext cx="10622280" cy="4770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0609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0933" y="1561973"/>
            <a:ext cx="8497570" cy="415925"/>
          </a:xfrm>
          <a:custGeom>
            <a:avLst/>
            <a:gdLst/>
            <a:ahLst/>
            <a:cxnLst/>
            <a:rect l="l" t="t" r="r" b="b"/>
            <a:pathLst>
              <a:path w="8497570" h="415925">
                <a:moveTo>
                  <a:pt x="0" y="69214"/>
                </a:moveTo>
                <a:lnTo>
                  <a:pt x="5443" y="42273"/>
                </a:lnTo>
                <a:lnTo>
                  <a:pt x="20286" y="20272"/>
                </a:lnTo>
                <a:lnTo>
                  <a:pt x="42299" y="5439"/>
                </a:lnTo>
                <a:lnTo>
                  <a:pt x="69253" y="0"/>
                </a:lnTo>
                <a:lnTo>
                  <a:pt x="8427656" y="0"/>
                </a:lnTo>
                <a:lnTo>
                  <a:pt x="8454618" y="5439"/>
                </a:lnTo>
                <a:lnTo>
                  <a:pt x="8476662" y="20272"/>
                </a:lnTo>
                <a:lnTo>
                  <a:pt x="8491539" y="42273"/>
                </a:lnTo>
                <a:lnTo>
                  <a:pt x="8496998" y="69214"/>
                </a:lnTo>
                <a:lnTo>
                  <a:pt x="8496998" y="346201"/>
                </a:lnTo>
                <a:lnTo>
                  <a:pt x="8491539" y="373217"/>
                </a:lnTo>
                <a:lnTo>
                  <a:pt x="8476662" y="395255"/>
                </a:lnTo>
                <a:lnTo>
                  <a:pt x="8454618" y="410102"/>
                </a:lnTo>
                <a:lnTo>
                  <a:pt x="8427656" y="415543"/>
                </a:lnTo>
                <a:lnTo>
                  <a:pt x="69253" y="415543"/>
                </a:lnTo>
                <a:lnTo>
                  <a:pt x="42299" y="410102"/>
                </a:lnTo>
                <a:lnTo>
                  <a:pt x="20286" y="395255"/>
                </a:lnTo>
                <a:lnTo>
                  <a:pt x="5443" y="373217"/>
                </a:lnTo>
                <a:lnTo>
                  <a:pt x="0" y="346201"/>
                </a:lnTo>
                <a:lnTo>
                  <a:pt x="0" y="69214"/>
                </a:lnTo>
                <a:close/>
              </a:path>
            </a:pathLst>
          </a:custGeom>
          <a:ln w="25400">
            <a:solidFill>
              <a:srgbClr val="385D89"/>
            </a:solidFill>
          </a:ln>
        </p:spPr>
        <p:txBody>
          <a:bodyPr wrap="square" lIns="0" tIns="0" rIns="0" bIns="0" rtlCol="0"/>
          <a:lstStyle/>
          <a:p>
            <a:endParaRPr/>
          </a:p>
        </p:txBody>
      </p:sp>
      <p:sp>
        <p:nvSpPr>
          <p:cNvPr id="4" name="object 4"/>
          <p:cNvSpPr txBox="1"/>
          <p:nvPr/>
        </p:nvSpPr>
        <p:spPr>
          <a:xfrm>
            <a:off x="1959610" y="1642109"/>
            <a:ext cx="9552033" cy="3539430"/>
          </a:xfrm>
          <a:prstGeom prst="rect">
            <a:avLst/>
          </a:prstGeom>
        </p:spPr>
        <p:txBody>
          <a:bodyPr vert="horz" wrap="square" lIns="0" tIns="0" rIns="0" bIns="0" rtlCol="0">
            <a:spAutoFit/>
          </a:bodyPr>
          <a:lstStyle/>
          <a:p>
            <a:pPr marL="2298700"/>
            <a:r>
              <a:rPr sz="2200" spc="-5" dirty="0">
                <a:solidFill>
                  <a:srgbClr val="1F487C"/>
                </a:solidFill>
                <a:latin typeface="+mn-lt"/>
              </a:rPr>
              <a:t>Маркет </a:t>
            </a:r>
            <a:r>
              <a:rPr sz="2200" dirty="0">
                <a:solidFill>
                  <a:srgbClr val="1F487C"/>
                </a:solidFill>
                <a:latin typeface="+mn-lt"/>
              </a:rPr>
              <a:t>«малых </a:t>
            </a:r>
            <a:r>
              <a:rPr sz="2200" dirty="0" err="1">
                <a:solidFill>
                  <a:srgbClr val="1F487C"/>
                </a:solidFill>
                <a:latin typeface="+mn-lt"/>
              </a:rPr>
              <a:t>закупок</a:t>
            </a:r>
            <a:r>
              <a:rPr sz="2200" dirty="0" smtClean="0">
                <a:solidFill>
                  <a:srgbClr val="1F487C"/>
                </a:solidFill>
                <a:latin typeface="+mn-lt"/>
              </a:rPr>
              <a:t>»</a:t>
            </a:r>
            <a:endParaRPr sz="2200" dirty="0">
              <a:latin typeface="+mn-lt"/>
              <a:cs typeface="Times New Roman"/>
            </a:endParaRPr>
          </a:p>
          <a:p>
            <a:pPr marL="12700">
              <a:spcBef>
                <a:spcPts val="1165"/>
              </a:spcBef>
            </a:pPr>
            <a:r>
              <a:rPr sz="2200" spc="-5" dirty="0">
                <a:latin typeface="+mn-lt"/>
              </a:rPr>
              <a:t>До 100 </a:t>
            </a:r>
            <a:r>
              <a:rPr sz="2200" dirty="0">
                <a:latin typeface="+mn-lt"/>
              </a:rPr>
              <a:t>/ </a:t>
            </a:r>
            <a:r>
              <a:rPr sz="2200" spc="-5" dirty="0">
                <a:latin typeface="+mn-lt"/>
              </a:rPr>
              <a:t>500</a:t>
            </a:r>
            <a:r>
              <a:rPr sz="2200" spc="-70" dirty="0">
                <a:latin typeface="+mn-lt"/>
              </a:rPr>
              <a:t> </a:t>
            </a:r>
            <a:r>
              <a:rPr sz="2200" spc="-5" dirty="0">
                <a:latin typeface="+mn-lt"/>
              </a:rPr>
              <a:t>т.р.:</a:t>
            </a:r>
            <a:endParaRPr sz="2200" dirty="0">
              <a:latin typeface="+mn-lt"/>
            </a:endParaRPr>
          </a:p>
          <a:p>
            <a:pPr marL="298450" indent="-285750">
              <a:buChar char="-"/>
              <a:tabLst>
                <a:tab pos="298450" algn="l"/>
              </a:tabLst>
            </a:pPr>
            <a:r>
              <a:rPr sz="2200" spc="-5" dirty="0" smtClean="0">
                <a:latin typeface="+mn-lt"/>
              </a:rPr>
              <a:t>С </a:t>
            </a:r>
            <a:r>
              <a:rPr sz="2200" spc="-5" dirty="0">
                <a:latin typeface="+mn-lt"/>
              </a:rPr>
              <a:t>2022 г. входит в 25 % (5 % </a:t>
            </a:r>
            <a:r>
              <a:rPr sz="2200" dirty="0">
                <a:latin typeface="+mn-lt"/>
              </a:rPr>
              <a:t>закупок), </a:t>
            </a:r>
            <a:r>
              <a:rPr sz="2200" spc="-5" dirty="0">
                <a:latin typeface="+mn-lt"/>
              </a:rPr>
              <a:t>если не </a:t>
            </a:r>
            <a:r>
              <a:rPr sz="2200" dirty="0">
                <a:latin typeface="+mn-lt"/>
              </a:rPr>
              <a:t>публикуется </a:t>
            </a:r>
            <a:r>
              <a:rPr sz="2200" spc="-5" dirty="0">
                <a:latin typeface="+mn-lt"/>
              </a:rPr>
              <a:t>в</a:t>
            </a:r>
            <a:r>
              <a:rPr sz="2200" spc="30" dirty="0">
                <a:latin typeface="+mn-lt"/>
              </a:rPr>
              <a:t> </a:t>
            </a:r>
            <a:r>
              <a:rPr sz="2200" dirty="0">
                <a:latin typeface="+mn-lt"/>
              </a:rPr>
              <a:t>ЕИС.</a:t>
            </a:r>
          </a:p>
          <a:p>
            <a:pPr>
              <a:spcBef>
                <a:spcPts val="30"/>
              </a:spcBef>
              <a:buFont typeface="Arial"/>
              <a:buChar char="-"/>
            </a:pPr>
            <a:endParaRPr sz="2200" dirty="0">
              <a:latin typeface="+mn-lt"/>
              <a:cs typeface="Times New Roman"/>
            </a:endParaRPr>
          </a:p>
          <a:p>
            <a:pPr marL="12700"/>
            <a:r>
              <a:rPr sz="2200" dirty="0">
                <a:latin typeface="+mn-lt"/>
              </a:rPr>
              <a:t>Выше </a:t>
            </a:r>
            <a:r>
              <a:rPr sz="2200" spc="-5" dirty="0">
                <a:latin typeface="+mn-lt"/>
              </a:rPr>
              <a:t>100 </a:t>
            </a:r>
            <a:r>
              <a:rPr sz="2200" dirty="0">
                <a:latin typeface="+mn-lt"/>
              </a:rPr>
              <a:t>/ </a:t>
            </a:r>
            <a:r>
              <a:rPr sz="2200" spc="-5" dirty="0">
                <a:latin typeface="+mn-lt"/>
              </a:rPr>
              <a:t>500</a:t>
            </a:r>
            <a:r>
              <a:rPr sz="2200" spc="-80" dirty="0">
                <a:latin typeface="+mn-lt"/>
              </a:rPr>
              <a:t> </a:t>
            </a:r>
            <a:r>
              <a:rPr sz="2200" spc="-5" dirty="0">
                <a:latin typeface="+mn-lt"/>
              </a:rPr>
              <a:t>т.р.:</a:t>
            </a:r>
            <a:endParaRPr sz="2200" dirty="0">
              <a:latin typeface="+mn-lt"/>
            </a:endParaRPr>
          </a:p>
          <a:p>
            <a:pPr marL="12700" marR="5080">
              <a:buChar char="-"/>
              <a:tabLst>
                <a:tab pos="178435" algn="l"/>
              </a:tabLst>
            </a:pPr>
            <a:r>
              <a:rPr sz="2200" spc="-5" dirty="0">
                <a:latin typeface="+mn-lt"/>
              </a:rPr>
              <a:t>разместить </a:t>
            </a:r>
            <a:r>
              <a:rPr sz="2200" b="1" dirty="0">
                <a:solidFill>
                  <a:srgbClr val="FF0000"/>
                </a:solidFill>
                <a:latin typeface="+mn-lt"/>
              </a:rPr>
              <a:t>информацию о закупке </a:t>
            </a:r>
            <a:r>
              <a:rPr sz="2200" b="1" spc="-5" dirty="0">
                <a:solidFill>
                  <a:srgbClr val="FF0000"/>
                </a:solidFill>
                <a:latin typeface="+mn-lt"/>
              </a:rPr>
              <a:t>у ЕП </a:t>
            </a:r>
            <a:r>
              <a:rPr sz="2200" b="1" dirty="0">
                <a:solidFill>
                  <a:srgbClr val="FF0000"/>
                </a:solidFill>
                <a:latin typeface="+mn-lt"/>
              </a:rPr>
              <a:t>в ЕИС </a:t>
            </a:r>
            <a:r>
              <a:rPr sz="2200" spc="-5" dirty="0">
                <a:latin typeface="+mn-lt"/>
              </a:rPr>
              <a:t>(позиция </a:t>
            </a:r>
            <a:r>
              <a:rPr sz="2200" dirty="0">
                <a:latin typeface="+mn-lt"/>
              </a:rPr>
              <a:t>плана </a:t>
            </a:r>
            <a:r>
              <a:rPr sz="2200" spc="-5" dirty="0">
                <a:latin typeface="+mn-lt"/>
              </a:rPr>
              <a:t>закупки,  </a:t>
            </a:r>
            <a:r>
              <a:rPr sz="2200" dirty="0">
                <a:latin typeface="+mn-lt"/>
              </a:rPr>
              <a:t>запись </a:t>
            </a:r>
            <a:r>
              <a:rPr sz="2200" spc="-5" dirty="0">
                <a:latin typeface="+mn-lt"/>
              </a:rPr>
              <a:t>в реестре </a:t>
            </a:r>
            <a:r>
              <a:rPr sz="2200" dirty="0">
                <a:latin typeface="+mn-lt"/>
              </a:rPr>
              <a:t>договоров) </a:t>
            </a:r>
            <a:r>
              <a:rPr sz="2200" spc="-5" dirty="0">
                <a:latin typeface="+mn-lt"/>
              </a:rPr>
              <a:t>в </a:t>
            </a:r>
            <a:r>
              <a:rPr sz="2200" dirty="0">
                <a:latin typeface="+mn-lt"/>
              </a:rPr>
              <a:t>порядке, </a:t>
            </a:r>
            <a:r>
              <a:rPr sz="2200" spc="-5" dirty="0">
                <a:latin typeface="+mn-lt"/>
              </a:rPr>
              <a:t>а </a:t>
            </a:r>
            <a:r>
              <a:rPr sz="2200" dirty="0">
                <a:latin typeface="+mn-lt"/>
              </a:rPr>
              <a:t>выбор контрагента осуществить </a:t>
            </a:r>
            <a:r>
              <a:rPr sz="2200" spc="-5" dirty="0">
                <a:latin typeface="+mn-lt"/>
              </a:rPr>
              <a:t>в  электронном </a:t>
            </a:r>
            <a:r>
              <a:rPr sz="2200" dirty="0">
                <a:latin typeface="+mn-lt"/>
              </a:rPr>
              <a:t>магазине </a:t>
            </a:r>
            <a:r>
              <a:rPr sz="2200" spc="-5" dirty="0">
                <a:latin typeface="+mn-lt"/>
              </a:rPr>
              <a:t>в соответствии </a:t>
            </a:r>
            <a:r>
              <a:rPr sz="2200" dirty="0">
                <a:latin typeface="+mn-lt"/>
              </a:rPr>
              <a:t>с его</a:t>
            </a:r>
            <a:r>
              <a:rPr sz="2200" spc="70" dirty="0">
                <a:latin typeface="+mn-lt"/>
              </a:rPr>
              <a:t> </a:t>
            </a:r>
            <a:r>
              <a:rPr sz="2200" spc="-5" dirty="0">
                <a:latin typeface="+mn-lt"/>
              </a:rPr>
              <a:t>регламентом.</a:t>
            </a:r>
            <a:endParaRPr sz="2200" dirty="0">
              <a:latin typeface="+mn-lt"/>
            </a:endParaRPr>
          </a:p>
          <a:p>
            <a:pPr marL="12700" marR="5715">
              <a:buChar char="-"/>
              <a:tabLst>
                <a:tab pos="231140" algn="l"/>
                <a:tab pos="231775" algn="l"/>
                <a:tab pos="751840" algn="l"/>
                <a:tab pos="1399540" algn="l"/>
                <a:tab pos="2341880" algn="l"/>
                <a:tab pos="3003550" algn="l"/>
                <a:tab pos="4561205" algn="l"/>
                <a:tab pos="5055235" algn="l"/>
                <a:tab pos="6667500" algn="l"/>
                <a:tab pos="7063740" algn="l"/>
              </a:tabLst>
            </a:pPr>
            <a:r>
              <a:rPr sz="2200" dirty="0">
                <a:latin typeface="+mn-lt"/>
              </a:rPr>
              <a:t>при	этом	</a:t>
            </a:r>
            <a:r>
              <a:rPr sz="2200" spc="-5" dirty="0">
                <a:latin typeface="+mn-lt"/>
              </a:rPr>
              <a:t>должно	</a:t>
            </a:r>
            <a:r>
              <a:rPr sz="2200" dirty="0">
                <a:latin typeface="+mn-lt"/>
              </a:rPr>
              <a:t>быть	</a:t>
            </a:r>
            <a:r>
              <a:rPr sz="2200" spc="-5" dirty="0" err="1" smtClean="0">
                <a:latin typeface="+mn-lt"/>
              </a:rPr>
              <a:t>уста</a:t>
            </a:r>
            <a:r>
              <a:rPr sz="2200" dirty="0" err="1" smtClean="0">
                <a:latin typeface="+mn-lt"/>
              </a:rPr>
              <a:t>но</a:t>
            </a:r>
            <a:r>
              <a:rPr sz="2200" spc="-5" dirty="0" err="1" smtClean="0">
                <a:latin typeface="+mn-lt"/>
              </a:rPr>
              <a:t>вле</a:t>
            </a:r>
            <a:r>
              <a:rPr sz="2200" dirty="0" err="1" smtClean="0">
                <a:latin typeface="+mn-lt"/>
              </a:rPr>
              <a:t>но</a:t>
            </a:r>
            <a:r>
              <a:rPr sz="2200" dirty="0" smtClean="0">
                <a:latin typeface="+mn-lt"/>
              </a:rPr>
              <a:t>,</a:t>
            </a:r>
            <a:r>
              <a:rPr lang="ru-RU" sz="2200" dirty="0" smtClean="0">
                <a:latin typeface="+mn-lt"/>
              </a:rPr>
              <a:t> </a:t>
            </a:r>
            <a:r>
              <a:rPr sz="2200" spc="-5" dirty="0" err="1" smtClean="0">
                <a:latin typeface="+mn-lt"/>
              </a:rPr>
              <a:t>что</a:t>
            </a:r>
            <a:r>
              <a:rPr lang="ru-RU" sz="2200" dirty="0" smtClean="0">
                <a:latin typeface="+mn-lt"/>
              </a:rPr>
              <a:t> </a:t>
            </a:r>
            <a:r>
              <a:rPr sz="2200" spc="-5" dirty="0" err="1" smtClean="0">
                <a:latin typeface="+mn-lt"/>
              </a:rPr>
              <a:t>претенд</a:t>
            </a:r>
            <a:r>
              <a:rPr sz="2200" dirty="0" err="1" smtClean="0">
                <a:latin typeface="+mn-lt"/>
              </a:rPr>
              <a:t>о</a:t>
            </a:r>
            <a:r>
              <a:rPr sz="2200" spc="-5" dirty="0" err="1" smtClean="0">
                <a:latin typeface="+mn-lt"/>
              </a:rPr>
              <a:t>вать</a:t>
            </a:r>
            <a:r>
              <a:rPr lang="ru-RU" sz="2200" dirty="0">
                <a:latin typeface="+mn-lt"/>
              </a:rPr>
              <a:t> </a:t>
            </a:r>
            <a:r>
              <a:rPr sz="2200" spc="-5" dirty="0" err="1" smtClean="0">
                <a:latin typeface="+mn-lt"/>
              </a:rPr>
              <a:t>на</a:t>
            </a:r>
            <a:r>
              <a:rPr sz="2200" dirty="0">
                <a:latin typeface="+mn-lt"/>
              </a:rPr>
              <a:t>	</a:t>
            </a:r>
            <a:r>
              <a:rPr sz="2200" spc="-5" dirty="0">
                <a:latin typeface="+mn-lt"/>
              </a:rPr>
              <a:t>заключение  договора </a:t>
            </a:r>
            <a:r>
              <a:rPr sz="2200" dirty="0">
                <a:latin typeface="+mn-lt"/>
              </a:rPr>
              <a:t>может только контрагент из числа субъектов</a:t>
            </a:r>
            <a:r>
              <a:rPr sz="2200" spc="-75" dirty="0">
                <a:latin typeface="+mn-lt"/>
              </a:rPr>
              <a:t> </a:t>
            </a:r>
            <a:r>
              <a:rPr sz="2200" dirty="0">
                <a:latin typeface="+mn-lt"/>
              </a:rPr>
              <a:t>МСП.</a:t>
            </a:r>
          </a:p>
        </p:txBody>
      </p:sp>
      <p:sp>
        <p:nvSpPr>
          <p:cNvPr id="5" name="object 5"/>
          <p:cNvSpPr txBox="1">
            <a:spLocks noGrp="1"/>
          </p:cNvSpPr>
          <p:nvPr>
            <p:ph type="title" idx="4294967295"/>
          </p:nvPr>
        </p:nvSpPr>
        <p:spPr>
          <a:xfrm>
            <a:off x="1524000" y="381000"/>
            <a:ext cx="1765300" cy="431800"/>
          </a:xfrm>
          <a:prstGeom prst="rect">
            <a:avLst/>
          </a:prstGeom>
        </p:spPr>
        <p:txBody>
          <a:bodyPr vert="horz" wrap="square" lIns="0" tIns="0" rIns="0" bIns="0" rtlCol="0" anchor="b">
            <a:spAutoFit/>
          </a:bodyPr>
          <a:lstStyle/>
          <a:p>
            <a:pPr marL="12700">
              <a:lnSpc>
                <a:spcPct val="100000"/>
              </a:lnSpc>
            </a:pPr>
            <a:r>
              <a:rPr sz="2800" spc="-25" dirty="0" smtClean="0">
                <a:solidFill>
                  <a:srgbClr val="000000"/>
                </a:solidFill>
                <a:latin typeface="Calibri Light"/>
                <a:cs typeface="Calibri Light"/>
              </a:rPr>
              <a:t>МСП </a:t>
            </a:r>
            <a:r>
              <a:rPr sz="2800" dirty="0">
                <a:solidFill>
                  <a:srgbClr val="000000"/>
                </a:solidFill>
                <a:latin typeface="Calibri Light"/>
                <a:cs typeface="Calibri Light"/>
              </a:rPr>
              <a:t>у</a:t>
            </a:r>
            <a:r>
              <a:rPr sz="2800" spc="-150" dirty="0">
                <a:solidFill>
                  <a:srgbClr val="000000"/>
                </a:solidFill>
                <a:latin typeface="Calibri Light"/>
                <a:cs typeface="Calibri Light"/>
              </a:rPr>
              <a:t> </a:t>
            </a:r>
            <a:r>
              <a:rPr sz="2800" spc="-25" dirty="0">
                <a:solidFill>
                  <a:srgbClr val="000000"/>
                </a:solidFill>
                <a:latin typeface="Calibri Light"/>
                <a:cs typeface="Calibri Light"/>
              </a:rPr>
              <a:t>ЕП</a:t>
            </a:r>
            <a:endParaRPr sz="2800" dirty="0">
              <a:latin typeface="Calibri Light"/>
              <a:cs typeface="Calibri Light"/>
            </a:endParaRPr>
          </a:p>
        </p:txBody>
      </p:sp>
    </p:spTree>
    <p:extLst>
      <p:ext uri="{BB962C8B-B14F-4D97-AF65-F5344CB8AC3E}">
        <p14:creationId xmlns:p14="http://schemas.microsoft.com/office/powerpoint/2010/main" val="38119092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00" y="484729"/>
            <a:ext cx="11125200" cy="6186309"/>
          </a:xfrm>
          <a:prstGeom prst="rect">
            <a:avLst/>
          </a:prstGeom>
        </p:spPr>
        <p:txBody>
          <a:bodyPr wrap="square">
            <a:spAutoFit/>
          </a:bodyPr>
          <a:lstStyle/>
          <a:p>
            <a:r>
              <a:rPr lang="ru-RU" sz="2200" b="1" dirty="0" smtClean="0">
                <a:solidFill>
                  <a:srgbClr val="000000"/>
                </a:solidFill>
              </a:rPr>
              <a:t>Установили </a:t>
            </a:r>
            <a:r>
              <a:rPr lang="ru-RU" sz="2200" b="1" dirty="0">
                <a:solidFill>
                  <a:srgbClr val="000000"/>
                </a:solidFill>
              </a:rPr>
              <a:t>порядок закупок у СМСП по принципу </a:t>
            </a:r>
            <a:r>
              <a:rPr lang="ru-RU" sz="2200" b="1" dirty="0" smtClean="0">
                <a:solidFill>
                  <a:srgbClr val="000000"/>
                </a:solidFill>
              </a:rPr>
              <a:t>«электронного магазина»</a:t>
            </a:r>
          </a:p>
          <a:p>
            <a:r>
              <a:rPr lang="ru-RU" sz="2200" i="1" dirty="0" smtClean="0"/>
              <a:t>Постановление Правительства </a:t>
            </a:r>
            <a:r>
              <a:rPr lang="ru-RU" sz="2200" i="1" dirty="0"/>
              <a:t>РФ от 16.12.2021 N </a:t>
            </a:r>
            <a:r>
              <a:rPr lang="ru-RU" sz="2200" i="1" dirty="0" smtClean="0"/>
              <a:t>2323</a:t>
            </a:r>
          </a:p>
          <a:p>
            <a:r>
              <a:rPr lang="ru-RU" sz="2200" dirty="0" smtClean="0"/>
              <a:t>При </a:t>
            </a:r>
            <a:r>
              <a:rPr lang="ru-RU" sz="2200" dirty="0"/>
              <a:t>закупке у СМСП заказчик может установить в положении способ неконкурентной закупки. Ее проводят по принципу "электронного магазина" с учетом особенностей:</a:t>
            </a:r>
          </a:p>
          <a:p>
            <a:pPr marL="342900" indent="-342900">
              <a:buFont typeface="Arial" panose="020B0604020202020204" pitchFamily="34" charset="0"/>
              <a:buChar char="•"/>
            </a:pPr>
            <a:r>
              <a:rPr lang="ru-RU" sz="2200" dirty="0" smtClean="0"/>
              <a:t>закупку</a:t>
            </a:r>
            <a:r>
              <a:rPr lang="ru-RU" sz="2200" dirty="0"/>
              <a:t> </a:t>
            </a:r>
            <a:r>
              <a:rPr lang="ru-RU" sz="2200" dirty="0" smtClean="0"/>
              <a:t>осуществляют</a:t>
            </a:r>
            <a:r>
              <a:rPr lang="ru-RU" sz="2200" dirty="0"/>
              <a:t> на электронных площадках операторов из </a:t>
            </a:r>
            <a:r>
              <a:rPr lang="ru-RU" sz="2200" dirty="0" err="1" smtClean="0"/>
              <a:t>спецперечня</a:t>
            </a:r>
            <a:r>
              <a:rPr lang="ru-RU" sz="2200" dirty="0" smtClean="0"/>
              <a:t> (электронная форма); на </a:t>
            </a:r>
            <a:r>
              <a:rPr lang="ru-RU" sz="2200" dirty="0" smtClean="0">
                <a:solidFill>
                  <a:srgbClr val="FF0000"/>
                </a:solidFill>
              </a:rPr>
              <a:t>ФЕДЕРАЛЬНЫХ </a:t>
            </a:r>
            <a:r>
              <a:rPr lang="ru-RU" sz="2200" dirty="0" smtClean="0"/>
              <a:t>электронных </a:t>
            </a:r>
            <a:r>
              <a:rPr lang="ru-RU" sz="2200" dirty="0"/>
              <a:t>площадках, на которых осуществляются конкурентные закупки у субъектов МСП (по части 10 статьи 3.4 Закона № 223-ФЗ); </a:t>
            </a:r>
          </a:p>
          <a:p>
            <a:pPr marL="342900" indent="-342900">
              <a:buFont typeface="Arial" panose="020B0604020202020204" pitchFamily="34" charset="0"/>
              <a:buChar char="•"/>
            </a:pPr>
            <a:r>
              <a:rPr lang="ru-RU" sz="2200" u="sng" dirty="0" smtClean="0">
                <a:solidFill>
                  <a:srgbClr val="002060"/>
                </a:solidFill>
              </a:rPr>
              <a:t>цена договора,</a:t>
            </a:r>
            <a:r>
              <a:rPr lang="ru-RU" sz="2200" u="sng" dirty="0">
                <a:solidFill>
                  <a:srgbClr val="002060"/>
                </a:solidFill>
              </a:rPr>
              <a:t> заключенного </a:t>
            </a:r>
            <a:r>
              <a:rPr lang="ru-RU" sz="2200" dirty="0"/>
              <a:t>с применением такого способа закупки, не должна превышать 20 млн. </a:t>
            </a:r>
            <a:r>
              <a:rPr lang="ru-RU" sz="2200" dirty="0" smtClean="0"/>
              <a:t>рублей </a:t>
            </a:r>
            <a:r>
              <a:rPr lang="ru-RU" sz="2200" i="1" dirty="0" smtClean="0"/>
              <a:t>(т.е. извещение больше 20 млн, цена фактического заключения – менее 20 млн??)</a:t>
            </a:r>
            <a:endParaRPr lang="ru-RU" sz="2200" i="1" dirty="0"/>
          </a:p>
          <a:p>
            <a:pPr marL="342900" indent="-342900">
              <a:buFont typeface="Arial" panose="020B0604020202020204" pitchFamily="34" charset="0"/>
              <a:buChar char="•"/>
            </a:pPr>
            <a:r>
              <a:rPr lang="ru-RU" sz="2200" dirty="0" smtClean="0"/>
              <a:t>участник </a:t>
            </a:r>
            <a:r>
              <a:rPr lang="ru-RU" sz="2200" dirty="0"/>
              <a:t>из числа СМСП </a:t>
            </a:r>
            <a:r>
              <a:rPr lang="ru-RU" sz="2200" dirty="0" smtClean="0"/>
              <a:t>размещает</a:t>
            </a:r>
            <a:r>
              <a:rPr lang="ru-RU" sz="2200" dirty="0"/>
              <a:t> предварительное предложение о поставке товара (выполнении работ, оказании услуг);</a:t>
            </a:r>
          </a:p>
          <a:p>
            <a:pPr marL="342900" indent="-342900">
              <a:buFont typeface="Arial" panose="020B0604020202020204" pitchFamily="34" charset="0"/>
              <a:buChar char="•"/>
            </a:pPr>
            <a:r>
              <a:rPr lang="ru-RU" sz="2200" dirty="0" smtClean="0"/>
              <a:t>заказчик</a:t>
            </a:r>
            <a:r>
              <a:rPr lang="ru-RU" sz="2200" dirty="0"/>
              <a:t> опубликует информацию о </a:t>
            </a:r>
            <a:r>
              <a:rPr lang="ru-RU" sz="2200" dirty="0" smtClean="0"/>
              <a:t>закупке, требованиях к ТРУ и </a:t>
            </a:r>
            <a:r>
              <a:rPr lang="ru-RU" sz="2200" dirty="0"/>
              <a:t>к участнику;</a:t>
            </a:r>
          </a:p>
          <a:p>
            <a:pPr marL="342900" indent="-342900">
              <a:buFont typeface="Arial" panose="020B0604020202020204" pitchFamily="34" charset="0"/>
              <a:buChar char="•"/>
            </a:pPr>
            <a:r>
              <a:rPr lang="ru-RU" sz="2200" dirty="0" smtClean="0"/>
              <a:t>оператор</a:t>
            </a:r>
            <a:r>
              <a:rPr lang="ru-RU" sz="2200" dirty="0"/>
              <a:t> установит, какие из предложений отвечают требованиям, а заказчик определит, с кем из их числа заключить </a:t>
            </a:r>
            <a:r>
              <a:rPr lang="ru-RU" sz="2200" dirty="0" smtClean="0"/>
              <a:t>договор, согласно </a:t>
            </a:r>
            <a:r>
              <a:rPr lang="ru-RU" sz="2200" dirty="0"/>
              <a:t>критериям оценки, утвержденным в положении о закупке,.</a:t>
            </a:r>
            <a:endParaRPr lang="ru-RU" sz="2200" dirty="0" smtClean="0"/>
          </a:p>
          <a:p>
            <a:pPr marL="342900" indent="-342900">
              <a:buFont typeface="Arial" panose="020B0604020202020204" pitchFamily="34" charset="0"/>
              <a:buChar char="•"/>
            </a:pPr>
            <a:r>
              <a:rPr lang="ru-RU" sz="2200" dirty="0"/>
              <a:t>з</a:t>
            </a:r>
            <a:r>
              <a:rPr lang="ru-RU" sz="2200" dirty="0" smtClean="0"/>
              <a:t>аключение договора на площадке.</a:t>
            </a:r>
            <a:endParaRPr lang="ru-RU" sz="2200" b="0" i="0" dirty="0">
              <a:effectLst/>
            </a:endParaRPr>
          </a:p>
        </p:txBody>
      </p:sp>
      <p:sp>
        <p:nvSpPr>
          <p:cNvPr id="4" name="Прямоугольник 3"/>
          <p:cNvSpPr/>
          <p:nvPr/>
        </p:nvSpPr>
        <p:spPr>
          <a:xfrm>
            <a:off x="4456356" y="6420426"/>
            <a:ext cx="7735644" cy="430887"/>
          </a:xfrm>
          <a:prstGeom prst="rect">
            <a:avLst/>
          </a:prstGeom>
        </p:spPr>
        <p:txBody>
          <a:bodyPr wrap="none">
            <a:spAutoFit/>
          </a:bodyPr>
          <a:lstStyle/>
          <a:p>
            <a:r>
              <a:rPr lang="ru-RU" sz="2200" b="1" dirty="0">
                <a:solidFill>
                  <a:srgbClr val="000000"/>
                </a:solidFill>
              </a:rPr>
              <a:t>новый пункт 20 (1) </a:t>
            </a:r>
            <a:r>
              <a:rPr lang="ru-RU" sz="2200" b="1" dirty="0" smtClean="0">
                <a:solidFill>
                  <a:srgbClr val="000000"/>
                </a:solidFill>
              </a:rPr>
              <a:t>Положения, утв. постановлением № 1352</a:t>
            </a:r>
            <a:r>
              <a:rPr lang="ru-RU" sz="2200" b="1" dirty="0">
                <a:solidFill>
                  <a:srgbClr val="000000"/>
                </a:solidFill>
              </a:rPr>
              <a:t> </a:t>
            </a:r>
            <a:endParaRPr lang="ru-RU" sz="2200" b="1" dirty="0"/>
          </a:p>
        </p:txBody>
      </p:sp>
      <p:sp>
        <p:nvSpPr>
          <p:cNvPr id="5" name="Прямоугольник 4"/>
          <p:cNvSpPr/>
          <p:nvPr/>
        </p:nvSpPr>
        <p:spPr>
          <a:xfrm>
            <a:off x="9623605" y="0"/>
            <a:ext cx="2568395" cy="430887"/>
          </a:xfrm>
          <a:prstGeom prst="rect">
            <a:avLst/>
          </a:prstGeom>
          <a:solidFill>
            <a:srgbClr val="00B0F0"/>
          </a:solidFill>
        </p:spPr>
        <p:txBody>
          <a:bodyPr wrap="none">
            <a:spAutoFit/>
          </a:bodyPr>
          <a:lstStyle/>
          <a:p>
            <a:r>
              <a:rPr lang="ru-RU" sz="2200" b="1" dirty="0">
                <a:solidFill>
                  <a:schemeClr val="bg1"/>
                </a:solidFill>
              </a:rPr>
              <a:t>С </a:t>
            </a:r>
            <a:r>
              <a:rPr lang="ru-RU" sz="2200" b="1" dirty="0" smtClean="0">
                <a:solidFill>
                  <a:schemeClr val="bg1"/>
                </a:solidFill>
              </a:rPr>
              <a:t>1 июля </a:t>
            </a:r>
            <a:r>
              <a:rPr lang="ru-RU" sz="2200" b="1" dirty="0">
                <a:solidFill>
                  <a:schemeClr val="bg1"/>
                </a:solidFill>
              </a:rPr>
              <a:t>2022 года </a:t>
            </a:r>
            <a:endParaRPr lang="ru-RU" sz="2200" dirty="0">
              <a:solidFill>
                <a:schemeClr val="bg1"/>
              </a:solidFill>
            </a:endParaRPr>
          </a:p>
        </p:txBody>
      </p:sp>
    </p:spTree>
    <p:extLst>
      <p:ext uri="{BB962C8B-B14F-4D97-AF65-F5344CB8AC3E}">
        <p14:creationId xmlns:p14="http://schemas.microsoft.com/office/powerpoint/2010/main" val="32331351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762000"/>
            <a:ext cx="10972800" cy="4708981"/>
          </a:xfrm>
          <a:prstGeom prst="rect">
            <a:avLst/>
          </a:prstGeom>
        </p:spPr>
        <p:txBody>
          <a:bodyPr wrap="square">
            <a:spAutoFit/>
          </a:bodyPr>
          <a:lstStyle/>
          <a:p>
            <a:r>
              <a:rPr lang="ru-RU" sz="2000" b="1" dirty="0">
                <a:solidFill>
                  <a:srgbClr val="1A0DAB"/>
                </a:solidFill>
              </a:rPr>
              <a:t>Федеральный закон от 05.04.2013 N 44-ФЗ </a:t>
            </a:r>
            <a:r>
              <a:rPr lang="ru-RU" sz="2000" b="1" dirty="0" smtClean="0">
                <a:solidFill>
                  <a:srgbClr val="1A0DAB"/>
                </a:solidFill>
              </a:rPr>
              <a:t> «О </a:t>
            </a:r>
            <a:r>
              <a:rPr lang="ru-RU" sz="2000" b="1" dirty="0">
                <a:solidFill>
                  <a:srgbClr val="1A0DAB"/>
                </a:solidFill>
              </a:rPr>
              <a:t>контрактной системе в сфере закупок товаров, работ, услуг для обеспечения государственных и муниципальных </a:t>
            </a:r>
            <a:r>
              <a:rPr lang="ru-RU" sz="2000" b="1" dirty="0" smtClean="0">
                <a:solidFill>
                  <a:srgbClr val="1A0DAB"/>
                </a:solidFill>
              </a:rPr>
              <a:t>нужд»</a:t>
            </a:r>
          </a:p>
          <a:p>
            <a:endParaRPr lang="ru-RU" sz="2000" b="1" dirty="0">
              <a:solidFill>
                <a:srgbClr val="1A0DAB"/>
              </a:solidFill>
            </a:endParaRPr>
          </a:p>
          <a:p>
            <a:r>
              <a:rPr lang="ru-RU" sz="2000" b="1" dirty="0">
                <a:solidFill>
                  <a:srgbClr val="000000"/>
                </a:solidFill>
              </a:rPr>
              <a:t>Статья 93. Осуществление закупки у единственного поставщика (подрядчика, исполнителя</a:t>
            </a:r>
            <a:r>
              <a:rPr lang="ru-RU" sz="2000" b="1" dirty="0" smtClean="0">
                <a:solidFill>
                  <a:srgbClr val="000000"/>
                </a:solidFill>
              </a:rPr>
              <a:t>)</a:t>
            </a:r>
          </a:p>
          <a:p>
            <a:endParaRPr lang="ru-RU" sz="2000" b="1" i="0" dirty="0">
              <a:solidFill>
                <a:srgbClr val="000000"/>
              </a:solidFill>
              <a:effectLst/>
            </a:endParaRPr>
          </a:p>
          <a:p>
            <a:r>
              <a:rPr lang="ru-RU" sz="2000" dirty="0"/>
              <a:t>12. Закупка товара в случаях, предусмотренных </a:t>
            </a:r>
            <a:r>
              <a:rPr lang="ru-RU" sz="2000" u="sng" dirty="0"/>
              <a:t>пунктами 4</a:t>
            </a:r>
            <a:r>
              <a:rPr lang="ru-RU" sz="2000" dirty="0"/>
              <a:t> - </a:t>
            </a:r>
            <a:r>
              <a:rPr lang="ru-RU" sz="2000" u="sng" dirty="0"/>
              <a:t>5.2 части 1</a:t>
            </a:r>
            <a:r>
              <a:rPr lang="ru-RU" sz="2000" dirty="0"/>
              <a:t> </a:t>
            </a:r>
            <a:r>
              <a:rPr lang="ru-RU" sz="2000" dirty="0" smtClean="0"/>
              <a:t> статьи 93, </a:t>
            </a:r>
            <a:r>
              <a:rPr lang="ru-RU" sz="2000" dirty="0"/>
              <a:t>может осуществляться </a:t>
            </a:r>
            <a:r>
              <a:rPr lang="ru-RU" sz="2000" u="sng" dirty="0">
                <a:solidFill>
                  <a:srgbClr val="7030A0"/>
                </a:solidFill>
              </a:rPr>
              <a:t>в электронной форме с использованием электронной площадки </a:t>
            </a:r>
            <a:r>
              <a:rPr lang="ru-RU" sz="2000" dirty="0"/>
              <a:t>на сумму, не превышающую трех миллионов рублей, в следующем порядке</a:t>
            </a:r>
            <a:r>
              <a:rPr lang="ru-RU" sz="2000" dirty="0" smtClean="0"/>
              <a:t>:</a:t>
            </a:r>
            <a:endParaRPr lang="ru-RU" sz="2000" dirty="0"/>
          </a:p>
          <a:p>
            <a:endParaRPr lang="ru-RU" sz="2000" b="1" dirty="0" smtClean="0">
              <a:solidFill>
                <a:srgbClr val="000000"/>
              </a:solidFill>
            </a:endParaRPr>
          </a:p>
          <a:p>
            <a:endParaRPr lang="ru-RU" sz="2000" b="1" dirty="0">
              <a:solidFill>
                <a:srgbClr val="002060"/>
              </a:solidFill>
            </a:endParaRPr>
          </a:p>
          <a:p>
            <a:r>
              <a:rPr lang="ru-RU" sz="2000" b="1" dirty="0" smtClean="0">
                <a:solidFill>
                  <a:srgbClr val="002060"/>
                </a:solidFill>
              </a:rPr>
              <a:t>Регламент можно посмотреть в Законе № 44-ФЗ</a:t>
            </a:r>
          </a:p>
          <a:p>
            <a:endParaRPr lang="ru-RU" sz="2000" b="1" dirty="0">
              <a:solidFill>
                <a:srgbClr val="002060"/>
              </a:solidFill>
            </a:endParaRPr>
          </a:p>
          <a:p>
            <a:r>
              <a:rPr lang="ru-RU" sz="2000" b="1" dirty="0" smtClean="0">
                <a:solidFill>
                  <a:srgbClr val="002060"/>
                </a:solidFill>
              </a:rPr>
              <a:t>Либо в любых иных «магазинах малых закупок».</a:t>
            </a:r>
          </a:p>
          <a:p>
            <a:endParaRPr lang="ru-RU" sz="2000" b="1" dirty="0" smtClean="0">
              <a:solidFill>
                <a:srgbClr val="002060"/>
              </a:solidFill>
            </a:endParaRPr>
          </a:p>
          <a:p>
            <a:endParaRPr lang="ru-RU" sz="2000" b="1" i="0" dirty="0">
              <a:solidFill>
                <a:srgbClr val="000000"/>
              </a:solidFill>
              <a:effectLst/>
            </a:endParaRPr>
          </a:p>
        </p:txBody>
      </p:sp>
    </p:spTree>
    <p:extLst>
      <p:ext uri="{BB962C8B-B14F-4D97-AF65-F5344CB8AC3E}">
        <p14:creationId xmlns:p14="http://schemas.microsoft.com/office/powerpoint/2010/main" val="23872098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2023794" y="263168"/>
            <a:ext cx="2690813" cy="431800"/>
          </a:xfrm>
          <a:prstGeom prst="rect">
            <a:avLst/>
          </a:prstGeom>
        </p:spPr>
        <p:txBody>
          <a:bodyPr vert="horz" wrap="square" lIns="0" tIns="0" rIns="0" bIns="0" rtlCol="0" anchor="b">
            <a:spAutoFit/>
          </a:bodyPr>
          <a:lstStyle/>
          <a:p>
            <a:pPr marL="12700">
              <a:lnSpc>
                <a:spcPct val="100000"/>
              </a:lnSpc>
            </a:pPr>
            <a:r>
              <a:rPr sz="2800" b="1" spc="-25" dirty="0" err="1" smtClean="0">
                <a:solidFill>
                  <a:srgbClr val="000000"/>
                </a:solidFill>
                <a:latin typeface="Calibri Light"/>
                <a:cs typeface="Calibri Light"/>
              </a:rPr>
              <a:t>Признаки</a:t>
            </a:r>
            <a:r>
              <a:rPr sz="2800" b="1" spc="-25" dirty="0" smtClean="0">
                <a:solidFill>
                  <a:srgbClr val="000000"/>
                </a:solidFill>
                <a:latin typeface="Calibri Light"/>
                <a:cs typeface="Calibri Light"/>
              </a:rPr>
              <a:t> </a:t>
            </a:r>
            <a:r>
              <a:rPr sz="2800" b="1" dirty="0">
                <a:solidFill>
                  <a:srgbClr val="000000"/>
                </a:solidFill>
                <a:latin typeface="Calibri Light"/>
                <a:cs typeface="Calibri Light"/>
              </a:rPr>
              <a:t>в</a:t>
            </a:r>
            <a:r>
              <a:rPr sz="2800" b="1" spc="-180" dirty="0">
                <a:solidFill>
                  <a:srgbClr val="000000"/>
                </a:solidFill>
                <a:latin typeface="Calibri Light"/>
                <a:cs typeface="Calibri Light"/>
              </a:rPr>
              <a:t> </a:t>
            </a:r>
            <a:r>
              <a:rPr sz="2800" b="1" spc="-20" dirty="0">
                <a:solidFill>
                  <a:srgbClr val="000000"/>
                </a:solidFill>
                <a:latin typeface="Calibri Light"/>
                <a:cs typeface="Calibri Light"/>
              </a:rPr>
              <a:t>ЕИС</a:t>
            </a:r>
            <a:endParaRPr sz="2800" b="1" dirty="0">
              <a:latin typeface="Calibri Light"/>
              <a:cs typeface="Calibri Light"/>
            </a:endParaRPr>
          </a:p>
        </p:txBody>
      </p:sp>
      <p:sp>
        <p:nvSpPr>
          <p:cNvPr id="4" name="object 4"/>
          <p:cNvSpPr/>
          <p:nvPr/>
        </p:nvSpPr>
        <p:spPr>
          <a:xfrm>
            <a:off x="2023794" y="1895094"/>
            <a:ext cx="6940591" cy="497840"/>
          </a:xfrm>
          <a:custGeom>
            <a:avLst/>
            <a:gdLst/>
            <a:ahLst/>
            <a:cxnLst/>
            <a:rect l="l" t="t" r="r" b="b"/>
            <a:pathLst>
              <a:path w="5571490" h="497839">
                <a:moveTo>
                  <a:pt x="0" y="82930"/>
                </a:moveTo>
                <a:lnTo>
                  <a:pt x="6520" y="50684"/>
                </a:lnTo>
                <a:lnTo>
                  <a:pt x="24301" y="24320"/>
                </a:lnTo>
                <a:lnTo>
                  <a:pt x="50674" y="6528"/>
                </a:lnTo>
                <a:lnTo>
                  <a:pt x="82969" y="0"/>
                </a:lnTo>
                <a:lnTo>
                  <a:pt x="5488381" y="0"/>
                </a:lnTo>
                <a:lnTo>
                  <a:pt x="5520700" y="6528"/>
                </a:lnTo>
                <a:lnTo>
                  <a:pt x="5547102" y="24320"/>
                </a:lnTo>
                <a:lnTo>
                  <a:pt x="5564908" y="50684"/>
                </a:lnTo>
                <a:lnTo>
                  <a:pt x="5571439" y="82930"/>
                </a:lnTo>
                <a:lnTo>
                  <a:pt x="5571439" y="414908"/>
                </a:lnTo>
                <a:lnTo>
                  <a:pt x="5564908" y="447155"/>
                </a:lnTo>
                <a:lnTo>
                  <a:pt x="5547102" y="473519"/>
                </a:lnTo>
                <a:lnTo>
                  <a:pt x="5520700" y="491311"/>
                </a:lnTo>
                <a:lnTo>
                  <a:pt x="5488381" y="497839"/>
                </a:lnTo>
                <a:lnTo>
                  <a:pt x="82969" y="497839"/>
                </a:lnTo>
                <a:lnTo>
                  <a:pt x="50674" y="491311"/>
                </a:lnTo>
                <a:lnTo>
                  <a:pt x="24301" y="473519"/>
                </a:lnTo>
                <a:lnTo>
                  <a:pt x="6520" y="447155"/>
                </a:lnTo>
                <a:lnTo>
                  <a:pt x="0" y="414908"/>
                </a:lnTo>
                <a:lnTo>
                  <a:pt x="0" y="82930"/>
                </a:lnTo>
                <a:close/>
              </a:path>
            </a:pathLst>
          </a:custGeom>
          <a:ln w="25400">
            <a:solidFill>
              <a:srgbClr val="385D89"/>
            </a:solidFill>
          </a:ln>
        </p:spPr>
        <p:txBody>
          <a:bodyPr wrap="square" lIns="0" tIns="0" rIns="0" bIns="0" rtlCol="0"/>
          <a:lstStyle/>
          <a:p>
            <a:endParaRPr/>
          </a:p>
        </p:txBody>
      </p:sp>
      <p:sp>
        <p:nvSpPr>
          <p:cNvPr id="5" name="object 5"/>
          <p:cNvSpPr/>
          <p:nvPr/>
        </p:nvSpPr>
        <p:spPr>
          <a:xfrm>
            <a:off x="2023795" y="2562986"/>
            <a:ext cx="6940590" cy="497840"/>
          </a:xfrm>
          <a:custGeom>
            <a:avLst/>
            <a:gdLst/>
            <a:ahLst/>
            <a:cxnLst/>
            <a:rect l="l" t="t" r="r" b="b"/>
            <a:pathLst>
              <a:path w="5571490" h="497839">
                <a:moveTo>
                  <a:pt x="0" y="83058"/>
                </a:moveTo>
                <a:lnTo>
                  <a:pt x="6520" y="50738"/>
                </a:lnTo>
                <a:lnTo>
                  <a:pt x="24301" y="24336"/>
                </a:lnTo>
                <a:lnTo>
                  <a:pt x="50674" y="6530"/>
                </a:lnTo>
                <a:lnTo>
                  <a:pt x="82969" y="0"/>
                </a:lnTo>
                <a:lnTo>
                  <a:pt x="5488381" y="0"/>
                </a:lnTo>
                <a:lnTo>
                  <a:pt x="5520700" y="6530"/>
                </a:lnTo>
                <a:lnTo>
                  <a:pt x="5547102" y="24336"/>
                </a:lnTo>
                <a:lnTo>
                  <a:pt x="5564908" y="50738"/>
                </a:lnTo>
                <a:lnTo>
                  <a:pt x="5571439" y="83058"/>
                </a:lnTo>
                <a:lnTo>
                  <a:pt x="5571439" y="414909"/>
                </a:lnTo>
                <a:lnTo>
                  <a:pt x="5564908" y="447208"/>
                </a:lnTo>
                <a:lnTo>
                  <a:pt x="5547102" y="473567"/>
                </a:lnTo>
                <a:lnTo>
                  <a:pt x="5520700" y="491329"/>
                </a:lnTo>
                <a:lnTo>
                  <a:pt x="5488381" y="497839"/>
                </a:lnTo>
                <a:lnTo>
                  <a:pt x="82969" y="497839"/>
                </a:lnTo>
                <a:lnTo>
                  <a:pt x="50674" y="491329"/>
                </a:lnTo>
                <a:lnTo>
                  <a:pt x="24301" y="473567"/>
                </a:lnTo>
                <a:lnTo>
                  <a:pt x="6520" y="447208"/>
                </a:lnTo>
                <a:lnTo>
                  <a:pt x="0" y="414909"/>
                </a:lnTo>
                <a:lnTo>
                  <a:pt x="0" y="83058"/>
                </a:lnTo>
                <a:close/>
              </a:path>
            </a:pathLst>
          </a:custGeom>
          <a:ln w="25400">
            <a:solidFill>
              <a:srgbClr val="385D89"/>
            </a:solidFill>
          </a:ln>
        </p:spPr>
        <p:txBody>
          <a:bodyPr wrap="square" lIns="0" tIns="0" rIns="0" bIns="0" rtlCol="0"/>
          <a:lstStyle/>
          <a:p>
            <a:endParaRPr/>
          </a:p>
        </p:txBody>
      </p:sp>
      <p:sp>
        <p:nvSpPr>
          <p:cNvPr id="6" name="object 6"/>
          <p:cNvSpPr/>
          <p:nvPr/>
        </p:nvSpPr>
        <p:spPr>
          <a:xfrm>
            <a:off x="2023795" y="3229610"/>
            <a:ext cx="6940590" cy="497840"/>
          </a:xfrm>
          <a:custGeom>
            <a:avLst/>
            <a:gdLst/>
            <a:ahLst/>
            <a:cxnLst/>
            <a:rect l="l" t="t" r="r" b="b"/>
            <a:pathLst>
              <a:path w="5571490" h="497839">
                <a:moveTo>
                  <a:pt x="0" y="83057"/>
                </a:moveTo>
                <a:lnTo>
                  <a:pt x="6520" y="50738"/>
                </a:lnTo>
                <a:lnTo>
                  <a:pt x="24301" y="24336"/>
                </a:lnTo>
                <a:lnTo>
                  <a:pt x="50674" y="6530"/>
                </a:lnTo>
                <a:lnTo>
                  <a:pt x="82969" y="0"/>
                </a:lnTo>
                <a:lnTo>
                  <a:pt x="5488381" y="0"/>
                </a:lnTo>
                <a:lnTo>
                  <a:pt x="5520700" y="6530"/>
                </a:lnTo>
                <a:lnTo>
                  <a:pt x="5547102" y="24336"/>
                </a:lnTo>
                <a:lnTo>
                  <a:pt x="5564908" y="50738"/>
                </a:lnTo>
                <a:lnTo>
                  <a:pt x="5571439" y="83057"/>
                </a:lnTo>
                <a:lnTo>
                  <a:pt x="5571439" y="414908"/>
                </a:lnTo>
                <a:lnTo>
                  <a:pt x="5564908" y="447208"/>
                </a:lnTo>
                <a:lnTo>
                  <a:pt x="5547102" y="473567"/>
                </a:lnTo>
                <a:lnTo>
                  <a:pt x="5520700" y="491329"/>
                </a:lnTo>
                <a:lnTo>
                  <a:pt x="5488381" y="497839"/>
                </a:lnTo>
                <a:lnTo>
                  <a:pt x="82969" y="497839"/>
                </a:lnTo>
                <a:lnTo>
                  <a:pt x="50674" y="491329"/>
                </a:lnTo>
                <a:lnTo>
                  <a:pt x="24301" y="473567"/>
                </a:lnTo>
                <a:lnTo>
                  <a:pt x="6520" y="447208"/>
                </a:lnTo>
                <a:lnTo>
                  <a:pt x="0" y="414908"/>
                </a:lnTo>
                <a:lnTo>
                  <a:pt x="0" y="83057"/>
                </a:lnTo>
                <a:close/>
              </a:path>
            </a:pathLst>
          </a:custGeom>
          <a:ln w="25400">
            <a:solidFill>
              <a:srgbClr val="385D89"/>
            </a:solidFill>
          </a:ln>
        </p:spPr>
        <p:txBody>
          <a:bodyPr wrap="square" lIns="0" tIns="0" rIns="0" bIns="0" rtlCol="0"/>
          <a:lstStyle/>
          <a:p>
            <a:endParaRPr/>
          </a:p>
        </p:txBody>
      </p:sp>
      <p:sp>
        <p:nvSpPr>
          <p:cNvPr id="7" name="object 7"/>
          <p:cNvSpPr txBox="1"/>
          <p:nvPr/>
        </p:nvSpPr>
        <p:spPr>
          <a:xfrm>
            <a:off x="2023794" y="1995309"/>
            <a:ext cx="9360045" cy="3464282"/>
          </a:xfrm>
          <a:prstGeom prst="rect">
            <a:avLst/>
          </a:prstGeom>
        </p:spPr>
        <p:txBody>
          <a:bodyPr vert="horz" wrap="square" lIns="0" tIns="0" rIns="0" bIns="0" rtlCol="0">
            <a:spAutoFit/>
          </a:bodyPr>
          <a:lstStyle/>
          <a:p>
            <a:pPr marR="2603500"/>
            <a:r>
              <a:rPr sz="1800" dirty="0">
                <a:solidFill>
                  <a:srgbClr val="1F487C"/>
                </a:solidFill>
              </a:rPr>
              <a:t>Отметка в плане </a:t>
            </a:r>
            <a:r>
              <a:rPr sz="1800" spc="-5" dirty="0">
                <a:solidFill>
                  <a:srgbClr val="1F487C"/>
                </a:solidFill>
              </a:rPr>
              <a:t>закупки </a:t>
            </a:r>
            <a:r>
              <a:rPr sz="1800" dirty="0">
                <a:solidFill>
                  <a:srgbClr val="1F487C"/>
                </a:solidFill>
              </a:rPr>
              <a:t>«Закупка только у</a:t>
            </a:r>
            <a:r>
              <a:rPr sz="1800" spc="-45" dirty="0">
                <a:solidFill>
                  <a:srgbClr val="1F487C"/>
                </a:solidFill>
              </a:rPr>
              <a:t> </a:t>
            </a:r>
            <a:r>
              <a:rPr sz="1800" dirty="0">
                <a:solidFill>
                  <a:srgbClr val="1F487C"/>
                </a:solidFill>
              </a:rPr>
              <a:t>МСП»</a:t>
            </a:r>
            <a:endParaRPr sz="1800" dirty="0"/>
          </a:p>
          <a:p>
            <a:pPr marL="107314" marR="2710180" indent="-1270">
              <a:lnSpc>
                <a:spcPct val="273300"/>
              </a:lnSpc>
              <a:spcBef>
                <a:spcPts val="10"/>
              </a:spcBef>
            </a:pPr>
            <a:r>
              <a:rPr sz="1800" dirty="0">
                <a:solidFill>
                  <a:srgbClr val="1F487C"/>
                </a:solidFill>
              </a:rPr>
              <a:t>Отметка в извещении «Закупка только у МСП»  </a:t>
            </a:r>
            <a:endParaRPr lang="ru-RU" sz="1800" dirty="0" smtClean="0">
              <a:solidFill>
                <a:srgbClr val="1F487C"/>
              </a:solidFill>
            </a:endParaRPr>
          </a:p>
          <a:p>
            <a:pPr marL="107314" marR="2710180" indent="-1270">
              <a:lnSpc>
                <a:spcPct val="273300"/>
              </a:lnSpc>
              <a:spcBef>
                <a:spcPts val="10"/>
              </a:spcBef>
            </a:pPr>
            <a:r>
              <a:rPr sz="1800" dirty="0" err="1" smtClean="0">
                <a:solidFill>
                  <a:srgbClr val="1F487C"/>
                </a:solidFill>
              </a:rPr>
              <a:t>Отметка</a:t>
            </a:r>
            <a:r>
              <a:rPr sz="1800" dirty="0" smtClean="0">
                <a:solidFill>
                  <a:srgbClr val="1F487C"/>
                </a:solidFill>
              </a:rPr>
              <a:t> </a:t>
            </a:r>
            <a:r>
              <a:rPr sz="1800" dirty="0">
                <a:solidFill>
                  <a:srgbClr val="1F487C"/>
                </a:solidFill>
              </a:rPr>
              <a:t>в реестре </a:t>
            </a:r>
            <a:r>
              <a:rPr sz="1800" spc="-5" dirty="0">
                <a:solidFill>
                  <a:srgbClr val="1F487C"/>
                </a:solidFill>
              </a:rPr>
              <a:t>договоров </a:t>
            </a:r>
            <a:r>
              <a:rPr sz="1800" dirty="0">
                <a:solidFill>
                  <a:srgbClr val="1F487C"/>
                </a:solidFill>
              </a:rPr>
              <a:t>«Закупка только у</a:t>
            </a:r>
            <a:r>
              <a:rPr sz="1800" spc="-40" dirty="0">
                <a:solidFill>
                  <a:srgbClr val="1F487C"/>
                </a:solidFill>
              </a:rPr>
              <a:t> </a:t>
            </a:r>
            <a:r>
              <a:rPr sz="1800" dirty="0">
                <a:solidFill>
                  <a:srgbClr val="1F487C"/>
                </a:solidFill>
              </a:rPr>
              <a:t>МСП»</a:t>
            </a:r>
            <a:endParaRPr sz="1800" dirty="0"/>
          </a:p>
          <a:p>
            <a:pPr>
              <a:spcBef>
                <a:spcPts val="55"/>
              </a:spcBef>
            </a:pPr>
            <a:endParaRPr sz="1800" dirty="0">
              <a:latin typeface="Times New Roman"/>
              <a:cs typeface="Times New Roman"/>
            </a:endParaRPr>
          </a:p>
          <a:p>
            <a:pPr marL="12700" marR="5080"/>
            <a:r>
              <a:rPr sz="1800" spc="-5" dirty="0"/>
              <a:t>Сведения об </a:t>
            </a:r>
            <a:r>
              <a:rPr sz="1800" dirty="0"/>
              <a:t>осуществлении заказчиком, </a:t>
            </a:r>
            <a:r>
              <a:rPr sz="1800" spc="-5" dirty="0"/>
              <a:t>определяемым </a:t>
            </a:r>
            <a:r>
              <a:rPr sz="1800" dirty="0"/>
              <a:t>Правительством  Российской Федерации </a:t>
            </a:r>
            <a:r>
              <a:rPr sz="1800" b="1" dirty="0">
                <a:solidFill>
                  <a:srgbClr val="FF0000"/>
                </a:solidFill>
              </a:rPr>
              <a:t>в соответствии с </a:t>
            </a:r>
            <a:r>
              <a:rPr sz="1800" b="1" spc="-5" dirty="0">
                <a:solidFill>
                  <a:srgbClr val="FF0000"/>
                </a:solidFill>
              </a:rPr>
              <a:t>пунктом </a:t>
            </a:r>
            <a:r>
              <a:rPr sz="1800" b="1" dirty="0">
                <a:solidFill>
                  <a:srgbClr val="FF0000"/>
                </a:solidFill>
              </a:rPr>
              <a:t>2 </a:t>
            </a:r>
            <a:r>
              <a:rPr sz="1800" b="1" spc="-5" dirty="0">
                <a:solidFill>
                  <a:srgbClr val="FF0000"/>
                </a:solidFill>
              </a:rPr>
              <a:t>части 8.2 </a:t>
            </a:r>
            <a:r>
              <a:rPr sz="1800" b="1" dirty="0">
                <a:solidFill>
                  <a:srgbClr val="FF0000"/>
                </a:solidFill>
              </a:rPr>
              <a:t>статьи 3 № </a:t>
            </a:r>
            <a:r>
              <a:rPr sz="1800" b="1" spc="-5" dirty="0">
                <a:solidFill>
                  <a:srgbClr val="FF0000"/>
                </a:solidFill>
              </a:rPr>
              <a:t>223- </a:t>
            </a:r>
            <a:r>
              <a:rPr sz="1800" b="1" spc="-5" dirty="0" smtClean="0">
                <a:solidFill>
                  <a:srgbClr val="FF0000"/>
                </a:solidFill>
              </a:rPr>
              <a:t>ФЗ</a:t>
            </a:r>
            <a:r>
              <a:rPr sz="1800" spc="-5" dirty="0"/>
              <a:t>, </a:t>
            </a:r>
            <a:r>
              <a:rPr sz="1800" dirty="0"/>
              <a:t>закупки у субъекта малого и среднего предпринимательства, в </a:t>
            </a:r>
            <a:r>
              <a:rPr sz="1800" spc="-5" dirty="0"/>
              <a:t>том </a:t>
            </a:r>
            <a:r>
              <a:rPr sz="1800" dirty="0"/>
              <a:t>числе  сведения </a:t>
            </a:r>
            <a:r>
              <a:rPr sz="1800" spc="-5" dirty="0"/>
              <a:t>об </a:t>
            </a:r>
            <a:r>
              <a:rPr sz="1800" dirty="0"/>
              <a:t>осуществлении закупки, участниками </a:t>
            </a:r>
            <a:r>
              <a:rPr sz="1800" spc="-5" dirty="0"/>
              <a:t>которой </a:t>
            </a:r>
            <a:r>
              <a:rPr sz="1800" dirty="0"/>
              <a:t>могут быть только  субъекты малого и среднего</a:t>
            </a:r>
            <a:r>
              <a:rPr sz="1800" spc="-85" dirty="0"/>
              <a:t> </a:t>
            </a:r>
            <a:r>
              <a:rPr sz="1800" dirty="0"/>
              <a:t>предпринимательства.</a:t>
            </a:r>
          </a:p>
        </p:txBody>
      </p:sp>
    </p:spTree>
    <p:extLst>
      <p:ext uri="{BB962C8B-B14F-4D97-AF65-F5344CB8AC3E}">
        <p14:creationId xmlns:p14="http://schemas.microsoft.com/office/powerpoint/2010/main" val="24904978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8682" y="1"/>
            <a:ext cx="3693319" cy="461665"/>
          </a:xfrm>
          <a:prstGeom prst="rect">
            <a:avLst/>
          </a:prstGeom>
          <a:solidFill>
            <a:srgbClr val="00B0F0"/>
          </a:solidFill>
        </p:spPr>
        <p:txBody>
          <a:bodyPr wrap="none">
            <a:spAutoFit/>
          </a:bodyPr>
          <a:lstStyle/>
          <a:p>
            <a:r>
              <a:rPr lang="ru-RU" sz="2400" b="1" dirty="0">
                <a:solidFill>
                  <a:srgbClr val="000000"/>
                </a:solidFill>
                <a:latin typeface="Arial" panose="020B0604020202020204" pitchFamily="34" charset="0"/>
              </a:rPr>
              <a:t>До 1 октября 2022 года</a:t>
            </a:r>
            <a:endParaRPr lang="ru-RU" sz="2400" dirty="0"/>
          </a:p>
        </p:txBody>
      </p:sp>
      <p:sp>
        <p:nvSpPr>
          <p:cNvPr id="3" name="Прямоугольник 2"/>
          <p:cNvSpPr/>
          <p:nvPr/>
        </p:nvSpPr>
        <p:spPr>
          <a:xfrm>
            <a:off x="990600" y="461666"/>
            <a:ext cx="11049000" cy="3785652"/>
          </a:xfrm>
          <a:prstGeom prst="rect">
            <a:avLst/>
          </a:prstGeom>
        </p:spPr>
        <p:txBody>
          <a:bodyPr wrap="square">
            <a:spAutoFit/>
          </a:bodyPr>
          <a:lstStyle/>
          <a:p>
            <a:r>
              <a:rPr lang="ru-RU" sz="2000" b="1" dirty="0">
                <a:solidFill>
                  <a:srgbClr val="000000"/>
                </a:solidFill>
              </a:rPr>
              <a:t>Нужно привести положение о закупке в соответствие:</a:t>
            </a:r>
          </a:p>
          <a:p>
            <a:endParaRPr lang="ru-RU" sz="2000" b="1" dirty="0">
              <a:solidFill>
                <a:srgbClr val="000000"/>
              </a:solidFill>
            </a:endParaRPr>
          </a:p>
          <a:p>
            <a:r>
              <a:rPr lang="ru-RU" sz="2000" b="1" dirty="0">
                <a:solidFill>
                  <a:srgbClr val="002060"/>
                </a:solidFill>
              </a:rPr>
              <a:t>в части неконкурентного способа «электронный магазин»</a:t>
            </a:r>
          </a:p>
          <a:p>
            <a:r>
              <a:rPr lang="ru-RU" sz="2000" dirty="0"/>
              <a:t> </a:t>
            </a:r>
          </a:p>
          <a:p>
            <a:pPr marL="342891" indent="-342891">
              <a:buFontTx/>
              <a:buChar char="-"/>
            </a:pPr>
            <a:r>
              <a:rPr lang="ru-RU" sz="2000" dirty="0"/>
              <a:t>прописать этот неконкурентный способ закупки в своём положении или типовом положении о закупке, включив в них новый пункт 20 (1) Положения об особенностях участия субъектов малого и среднего предпринимательства в закупках товаров, работ, услуг отдельными видами юридических лиц, годовом объеме таких закупок и порядке расчета указанного объема, утвержденное постановлением Правительства от 11 декабря 2014 г. № 1352. </a:t>
            </a:r>
          </a:p>
          <a:p>
            <a:r>
              <a:rPr lang="ru-RU" sz="2000" dirty="0"/>
              <a:t>- установить какие конкретно критерии оценки, установленные положением, будут использоваться для выбора победителя данного неконкурентного способа закупки с участием субъектов МСП (могут быть как стоимостные, так и </a:t>
            </a:r>
            <a:r>
              <a:rPr lang="ru-RU" sz="2000" dirty="0" err="1"/>
              <a:t>нестоимостные</a:t>
            </a:r>
            <a:r>
              <a:rPr lang="ru-RU" sz="2000" dirty="0"/>
              <a:t> критерии оценки).</a:t>
            </a:r>
            <a:endParaRPr lang="ru-RU" sz="2000" b="1" i="1" dirty="0">
              <a:solidFill>
                <a:srgbClr val="002060"/>
              </a:solidFill>
            </a:endParaRPr>
          </a:p>
        </p:txBody>
      </p:sp>
      <p:sp>
        <p:nvSpPr>
          <p:cNvPr id="5" name="Прямоугольник 4"/>
          <p:cNvSpPr/>
          <p:nvPr/>
        </p:nvSpPr>
        <p:spPr>
          <a:xfrm>
            <a:off x="1752600" y="5294546"/>
            <a:ext cx="9753600" cy="1015663"/>
          </a:xfrm>
          <a:prstGeom prst="rect">
            <a:avLst/>
          </a:prstGeom>
          <a:ln>
            <a:solidFill>
              <a:srgbClr val="FF0000"/>
            </a:solidFill>
          </a:ln>
        </p:spPr>
        <p:txBody>
          <a:bodyPr wrap="square">
            <a:spAutoFit/>
          </a:bodyPr>
          <a:lstStyle/>
          <a:p>
            <a:r>
              <a:rPr lang="ru-RU" sz="2000" dirty="0"/>
              <a:t>Не распространяются на данных способ закупки правила описания предмета конкурентной закупки (в том числе возможность закупки товара конкретного производителя или с конкретным товарным знаком).</a:t>
            </a:r>
          </a:p>
        </p:txBody>
      </p:sp>
    </p:spTree>
    <p:extLst>
      <p:ext uri="{BB962C8B-B14F-4D97-AF65-F5344CB8AC3E}">
        <p14:creationId xmlns:p14="http://schemas.microsoft.com/office/powerpoint/2010/main" val="9186609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76400" y="171450"/>
            <a:ext cx="10515600" cy="903288"/>
          </a:xfrm>
        </p:spPr>
        <p:txBody>
          <a:bodyPr>
            <a:normAutofit/>
          </a:bodyPr>
          <a:lstStyle/>
          <a:p>
            <a:r>
              <a:rPr lang="ru-RU" sz="2800" b="1" dirty="0">
                <a:solidFill>
                  <a:srgbClr val="FF0000"/>
                </a:solidFill>
                <a:latin typeface="+mn-lt"/>
              </a:rPr>
              <a:t>Годовой отчет о закупке </a:t>
            </a:r>
            <a:r>
              <a:rPr lang="ru-RU" sz="2800" b="1" dirty="0" smtClean="0">
                <a:solidFill>
                  <a:srgbClr val="FF0000"/>
                </a:solidFill>
                <a:latin typeface="+mn-lt"/>
              </a:rPr>
              <a:t>ТРУ </a:t>
            </a:r>
            <a:r>
              <a:rPr lang="ru-RU" sz="2800" b="1" dirty="0">
                <a:solidFill>
                  <a:srgbClr val="FF0000"/>
                </a:solidFill>
                <a:latin typeface="+mn-lt"/>
              </a:rPr>
              <a:t>у субъектов </a:t>
            </a:r>
            <a:r>
              <a:rPr lang="ru-RU" sz="2800" b="1" dirty="0" smtClean="0">
                <a:solidFill>
                  <a:srgbClr val="FF0000"/>
                </a:solidFill>
                <a:latin typeface="+mn-lt"/>
              </a:rPr>
              <a:t>МСП </a:t>
            </a:r>
            <a:r>
              <a:rPr lang="ru-RU" sz="2800" b="1" dirty="0">
                <a:solidFill>
                  <a:srgbClr val="FF0000"/>
                </a:solidFill>
                <a:latin typeface="+mn-lt"/>
              </a:rPr>
              <a:t> по 223-ФЗ</a:t>
            </a:r>
          </a:p>
        </p:txBody>
      </p:sp>
      <p:sp>
        <p:nvSpPr>
          <p:cNvPr id="3" name="Текст 2"/>
          <p:cNvSpPr>
            <a:spLocks noGrp="1"/>
          </p:cNvSpPr>
          <p:nvPr>
            <p:ph type="body" idx="4294967295"/>
          </p:nvPr>
        </p:nvSpPr>
        <p:spPr>
          <a:xfrm>
            <a:off x="682752" y="1775079"/>
            <a:ext cx="10715625" cy="3816350"/>
          </a:xfrm>
        </p:spPr>
        <p:txBody>
          <a:bodyPr>
            <a:normAutofit fontScale="92500" lnSpcReduction="10000"/>
          </a:bodyPr>
          <a:lstStyle/>
          <a:p>
            <a:pPr>
              <a:spcBef>
                <a:spcPts val="0"/>
              </a:spcBef>
            </a:pPr>
            <a:r>
              <a:rPr lang="ru-RU" sz="2000" dirty="0" smtClean="0">
                <a:latin typeface="+mn-lt"/>
              </a:rPr>
              <a:t>Информация </a:t>
            </a:r>
            <a:r>
              <a:rPr lang="ru-RU" sz="2000" dirty="0">
                <a:latin typeface="+mn-lt"/>
              </a:rPr>
              <a:t>о годовом объеме закупки, которую заказчики обязаны осуществить у субъектов </a:t>
            </a:r>
            <a:r>
              <a:rPr lang="ru-RU" sz="2000" dirty="0" smtClean="0">
                <a:latin typeface="+mn-lt"/>
              </a:rPr>
              <a:t>МСП, </a:t>
            </a:r>
            <a:r>
              <a:rPr lang="ru-RU" sz="2000" dirty="0">
                <a:latin typeface="+mn-lt"/>
              </a:rPr>
              <a:t>размещается в </a:t>
            </a:r>
            <a:r>
              <a:rPr lang="ru-RU" sz="2000" dirty="0" smtClean="0">
                <a:latin typeface="+mn-lt"/>
              </a:rPr>
              <a:t>ЕИС </a:t>
            </a:r>
            <a:r>
              <a:rPr lang="ru-RU" sz="2000" b="1" u="sng" dirty="0" smtClean="0">
                <a:solidFill>
                  <a:srgbClr val="7030A0"/>
                </a:solidFill>
                <a:latin typeface="+mn-lt"/>
              </a:rPr>
              <a:t>не </a:t>
            </a:r>
            <a:r>
              <a:rPr lang="ru-RU" sz="2000" b="1" u="sng" dirty="0">
                <a:solidFill>
                  <a:srgbClr val="7030A0"/>
                </a:solidFill>
                <a:latin typeface="+mn-lt"/>
              </a:rPr>
              <a:t>позднее 1 февраля года</a:t>
            </a:r>
            <a:r>
              <a:rPr lang="ru-RU" sz="2000" dirty="0">
                <a:latin typeface="+mn-lt"/>
              </a:rPr>
              <a:t>, следующего за прошедшим календарным </a:t>
            </a:r>
            <a:r>
              <a:rPr lang="ru-RU" sz="2000" dirty="0" smtClean="0">
                <a:latin typeface="+mn-lt"/>
              </a:rPr>
              <a:t>годом (ч.21 </a:t>
            </a:r>
            <a:r>
              <a:rPr lang="ru-RU" sz="2000" dirty="0">
                <a:latin typeface="+mn-lt"/>
              </a:rPr>
              <a:t>ст.4 з</a:t>
            </a:r>
            <a:r>
              <a:rPr lang="ru-RU" sz="2000" dirty="0" smtClean="0">
                <a:latin typeface="+mn-lt"/>
              </a:rPr>
              <a:t>акона)</a:t>
            </a:r>
          </a:p>
          <a:p>
            <a:pPr indent="0">
              <a:spcBef>
                <a:spcPts val="0"/>
              </a:spcBef>
              <a:buNone/>
            </a:pPr>
            <a:endParaRPr lang="ru-RU" sz="2000" dirty="0" smtClean="0">
              <a:latin typeface="+mn-lt"/>
            </a:endParaRPr>
          </a:p>
          <a:p>
            <a:pPr indent="0">
              <a:spcBef>
                <a:spcPts val="0"/>
              </a:spcBef>
              <a:buNone/>
            </a:pPr>
            <a:r>
              <a:rPr lang="ru-RU" sz="2000" b="1" dirty="0" smtClean="0">
                <a:effectLst>
                  <a:outerShdw blurRad="38100" dist="38100" dir="2700000" algn="tl">
                    <a:srgbClr val="000000">
                      <a:alpha val="43137"/>
                    </a:srgbClr>
                  </a:outerShdw>
                </a:effectLst>
                <a:latin typeface="+mn-lt"/>
              </a:rPr>
              <a:t>ПП РФ </a:t>
            </a:r>
            <a:r>
              <a:rPr lang="ru-RU" sz="2000" b="1" dirty="0">
                <a:effectLst>
                  <a:outerShdw blurRad="38100" dist="38100" dir="2700000" algn="tl">
                    <a:srgbClr val="000000">
                      <a:alpha val="43137"/>
                    </a:srgbClr>
                  </a:outerShdw>
                </a:effectLst>
                <a:latin typeface="+mn-lt"/>
              </a:rPr>
              <a:t>от </a:t>
            </a:r>
            <a:r>
              <a:rPr lang="ru-RU" sz="2000" b="1" dirty="0" smtClean="0">
                <a:effectLst>
                  <a:outerShdw blurRad="38100" dist="38100" dir="2700000" algn="tl">
                    <a:srgbClr val="000000">
                      <a:alpha val="43137"/>
                    </a:srgbClr>
                  </a:outerShdw>
                </a:effectLst>
                <a:latin typeface="+mn-lt"/>
              </a:rPr>
              <a:t>11.12.2014 </a:t>
            </a:r>
            <a:r>
              <a:rPr lang="ru-RU" sz="2000" b="1" dirty="0">
                <a:effectLst>
                  <a:outerShdw blurRad="38100" dist="38100" dir="2700000" algn="tl">
                    <a:srgbClr val="000000">
                      <a:alpha val="43137"/>
                    </a:srgbClr>
                  </a:outerShdw>
                </a:effectLst>
                <a:latin typeface="+mn-lt"/>
              </a:rPr>
              <a:t>№ 1352 </a:t>
            </a:r>
            <a:r>
              <a:rPr lang="ru-RU" sz="2000" dirty="0">
                <a:latin typeface="+mn-lt"/>
              </a:rPr>
              <a:t>«Об особенностях участия субъектов </a:t>
            </a:r>
            <a:r>
              <a:rPr lang="ru-RU" sz="2000" dirty="0" smtClean="0">
                <a:latin typeface="+mn-lt"/>
              </a:rPr>
              <a:t>МСП </a:t>
            </a:r>
            <a:r>
              <a:rPr lang="ru-RU" sz="2000" dirty="0">
                <a:latin typeface="+mn-lt"/>
              </a:rPr>
              <a:t>в закупках товаров, работ, услуг отдельными видами юридических лиц</a:t>
            </a:r>
            <a:r>
              <a:rPr lang="ru-RU" sz="2000" dirty="0" smtClean="0">
                <a:latin typeface="+mn-lt"/>
              </a:rPr>
              <a:t>» (издано во исполнение п.2 ч.8 ст.3 закона) утверждены:</a:t>
            </a:r>
          </a:p>
          <a:p>
            <a:pPr indent="0">
              <a:spcBef>
                <a:spcPts val="0"/>
              </a:spcBef>
              <a:buNone/>
            </a:pPr>
            <a:endParaRPr lang="ru-RU" sz="2000" dirty="0">
              <a:latin typeface="+mn-lt"/>
            </a:endParaRPr>
          </a:p>
          <a:p>
            <a:pPr>
              <a:spcBef>
                <a:spcPts val="0"/>
              </a:spcBef>
              <a:buFont typeface="Wingdings" pitchFamily="2" charset="2"/>
              <a:buChar char="Ø"/>
            </a:pPr>
            <a:r>
              <a:rPr lang="ru-RU" sz="2000" u="sng" dirty="0">
                <a:latin typeface="+mn-lt"/>
              </a:rPr>
              <a:t>Положение об особенностях участия субъектов </a:t>
            </a:r>
            <a:r>
              <a:rPr lang="ru-RU" sz="2000" u="sng" dirty="0" smtClean="0">
                <a:latin typeface="+mn-lt"/>
              </a:rPr>
              <a:t>МСП </a:t>
            </a:r>
            <a:r>
              <a:rPr lang="ru-RU" sz="2000" dirty="0" smtClean="0">
                <a:latin typeface="+mn-lt"/>
              </a:rPr>
              <a:t>в </a:t>
            </a:r>
            <a:r>
              <a:rPr lang="ru-RU" sz="2000" dirty="0">
                <a:latin typeface="+mn-lt"/>
              </a:rPr>
              <a:t>закупках  товаров,  работ,  услуг  отдельными видами юридических лиц, годовом  объеме  таких  закупок  и  порядке расчета указанного объема;</a:t>
            </a:r>
          </a:p>
          <a:p>
            <a:pPr>
              <a:spcBef>
                <a:spcPts val="0"/>
              </a:spcBef>
              <a:buFont typeface="Wingdings" pitchFamily="2" charset="2"/>
              <a:buChar char="Ø"/>
            </a:pPr>
            <a:r>
              <a:rPr lang="ru-RU" sz="2000" u="sng" dirty="0">
                <a:latin typeface="+mn-lt"/>
              </a:rPr>
              <a:t>требования к содержанию </a:t>
            </a:r>
            <a:r>
              <a:rPr lang="ru-RU" sz="2000" u="sng" dirty="0" smtClean="0">
                <a:latin typeface="+mn-lt"/>
              </a:rPr>
              <a:t>годового отчета о закупке ТРУ </a:t>
            </a:r>
            <a:r>
              <a:rPr lang="ru-RU" sz="2000" dirty="0" smtClean="0">
                <a:latin typeface="+mn-lt"/>
              </a:rPr>
              <a:t>отдельными </a:t>
            </a:r>
            <a:r>
              <a:rPr lang="ru-RU" sz="2000" dirty="0">
                <a:latin typeface="+mn-lt"/>
              </a:rPr>
              <a:t>видами юридических лиц у субъектов </a:t>
            </a:r>
            <a:r>
              <a:rPr lang="ru-RU" sz="2000" dirty="0" smtClean="0">
                <a:latin typeface="+mn-lt"/>
              </a:rPr>
              <a:t>МСП;</a:t>
            </a:r>
            <a:endParaRPr lang="ru-RU" sz="2000" dirty="0">
              <a:latin typeface="+mn-lt"/>
            </a:endParaRPr>
          </a:p>
          <a:p>
            <a:pPr>
              <a:spcBef>
                <a:spcPts val="0"/>
              </a:spcBef>
              <a:buFont typeface="Wingdings" pitchFamily="2" charset="2"/>
              <a:buChar char="Ø"/>
            </a:pPr>
            <a:r>
              <a:rPr lang="ru-RU" sz="2000" dirty="0">
                <a:latin typeface="+mn-lt"/>
              </a:rPr>
              <a:t>форма годового  отчета  о  </a:t>
            </a:r>
            <a:r>
              <a:rPr lang="ru-RU" sz="2000" dirty="0" smtClean="0">
                <a:latin typeface="+mn-lt"/>
              </a:rPr>
              <a:t>закупке ТРУ отдельными </a:t>
            </a:r>
            <a:r>
              <a:rPr lang="ru-RU" sz="2000" dirty="0">
                <a:latin typeface="+mn-lt"/>
              </a:rPr>
              <a:t>видами юридических лиц у  СМСП</a:t>
            </a:r>
            <a:r>
              <a:rPr lang="ru-RU" sz="2000" dirty="0" smtClean="0">
                <a:latin typeface="+mn-lt"/>
              </a:rPr>
              <a:t>.</a:t>
            </a:r>
            <a:endParaRPr lang="ru-RU" sz="2000" dirty="0">
              <a:latin typeface="+mn-lt"/>
            </a:endParaRPr>
          </a:p>
        </p:txBody>
      </p:sp>
    </p:spTree>
    <p:extLst>
      <p:ext uri="{BB962C8B-B14F-4D97-AF65-F5344CB8AC3E}">
        <p14:creationId xmlns:p14="http://schemas.microsoft.com/office/powerpoint/2010/main" val="21102519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63352" y="332656"/>
            <a:ext cx="11593288" cy="1215717"/>
          </a:xfrm>
          <a:prstGeom prst="rect">
            <a:avLst/>
          </a:prstGeom>
          <a:solidFill>
            <a:srgbClr val="FFFFFF"/>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fontAlgn="base">
              <a:spcBef>
                <a:spcPct val="0"/>
              </a:spcBef>
              <a:spcAft>
                <a:spcPct val="0"/>
              </a:spcAft>
            </a:pPr>
            <a:r>
              <a:rPr lang="ru-RU" sz="1900" dirty="0">
                <a:ea typeface="Times New Roman" pitchFamily="18" charset="0"/>
                <a:cs typeface="Times New Roman" pitchFamily="18" charset="0"/>
              </a:rPr>
              <a:t>        Для работы с Реестром годовых отчетов о закупке товаров, работ, услуг у субъектов малого и среднего предпринимательства в ЛК ЕИС, выполните вход в Личный кабинет и в разделе </a:t>
            </a:r>
            <a:r>
              <a:rPr lang="ru-RU" sz="1900" b="1" dirty="0">
                <a:ea typeface="Times New Roman" pitchFamily="18" charset="0"/>
                <a:cs typeface="Times New Roman" pitchFamily="18" charset="0"/>
              </a:rPr>
              <a:t>«Отчетность о проведении закупок»</a:t>
            </a:r>
            <a:r>
              <a:rPr lang="ru-RU" sz="1900" dirty="0">
                <a:ea typeface="Times New Roman" pitchFamily="18" charset="0"/>
                <a:cs typeface="Times New Roman" pitchFamily="18" charset="0"/>
              </a:rPr>
              <a:t> выберите пункт </a:t>
            </a:r>
            <a:r>
              <a:rPr lang="ru-RU" sz="1900" b="1" dirty="0">
                <a:ea typeface="Times New Roman" pitchFamily="18" charset="0"/>
                <a:cs typeface="Times New Roman" pitchFamily="18" charset="0"/>
              </a:rPr>
              <a:t>«Годовые отчеты о закупке товаров, работ, услуг у субъектов малого и среднего предпринимательства»</a:t>
            </a:r>
            <a:r>
              <a:rPr lang="ru-RU" sz="1900" dirty="0">
                <a:ea typeface="Times New Roman" pitchFamily="18" charset="0"/>
                <a:cs typeface="Times New Roman" pitchFamily="18" charset="0"/>
              </a:rPr>
              <a:t> в вертикальном меню.</a:t>
            </a:r>
            <a:endParaRPr lang="ru-RU" sz="1900" dirty="0">
              <a:cs typeface="Arial" pitchFamily="34" charset="0"/>
            </a:endParaRPr>
          </a:p>
        </p:txBody>
      </p:sp>
      <p:pic>
        <p:nvPicPr>
          <p:cNvPr id="1025" name="Picture 1"/>
          <p:cNvPicPr>
            <a:picLocks noChangeAspect="1" noChangeArrowheads="1"/>
          </p:cNvPicPr>
          <p:nvPr/>
        </p:nvPicPr>
        <p:blipFill>
          <a:blip r:embed="rId2" cstate="print"/>
          <a:srcRect/>
          <a:stretch>
            <a:fillRect/>
          </a:stretch>
        </p:blipFill>
        <p:spPr bwMode="auto">
          <a:xfrm>
            <a:off x="95131" y="2377996"/>
            <a:ext cx="4824536" cy="3778963"/>
          </a:xfrm>
          <a:prstGeom prst="rect">
            <a:avLst/>
          </a:prstGeom>
          <a:noFill/>
        </p:spPr>
      </p:pic>
      <p:sp>
        <p:nvSpPr>
          <p:cNvPr id="1027" name="Rectangle 3"/>
          <p:cNvSpPr>
            <a:spLocks noChangeArrowheads="1"/>
          </p:cNvSpPr>
          <p:nvPr/>
        </p:nvSpPr>
        <p:spPr bwMode="auto">
          <a:xfrm>
            <a:off x="1524000" y="2624124"/>
            <a:ext cx="210314" cy="20005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sz="700">
                <a:latin typeface="Arial" pitchFamily="34" charset="0"/>
                <a:cs typeface="Arial" pitchFamily="34" charset="0"/>
              </a:rPr>
              <a:t> </a:t>
            </a:r>
            <a:endParaRPr lang="ru-RU">
              <a:latin typeface="Arial" pitchFamily="34" charset="0"/>
              <a:cs typeface="Arial" pitchFamily="34" charset="0"/>
            </a:endParaRPr>
          </a:p>
        </p:txBody>
      </p:sp>
      <p:sp>
        <p:nvSpPr>
          <p:cNvPr id="1028" name="Rectangle 4"/>
          <p:cNvSpPr>
            <a:spLocks noChangeArrowheads="1"/>
          </p:cNvSpPr>
          <p:nvPr/>
        </p:nvSpPr>
        <p:spPr bwMode="auto">
          <a:xfrm>
            <a:off x="4919667" y="4796652"/>
            <a:ext cx="6624736" cy="923330"/>
          </a:xfrm>
          <a:prstGeom prst="rect">
            <a:avLst/>
          </a:prstGeom>
          <a:solidFill>
            <a:srgbClr val="FFFFFF"/>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fontAlgn="base">
              <a:spcBef>
                <a:spcPct val="0"/>
              </a:spcBef>
              <a:spcAft>
                <a:spcPct val="0"/>
              </a:spcAft>
            </a:pPr>
            <a:r>
              <a:rPr lang="ru-RU" sz="1900" dirty="0">
                <a:ea typeface="Times New Roman" pitchFamily="18" charset="0"/>
                <a:cs typeface="Times New Roman" pitchFamily="18" charset="0"/>
              </a:rPr>
              <a:t>Отображается страница «Годовые отчеты о закупке товаров, работ, услуг у субъектов малого и среднего предпринимательства»</a:t>
            </a:r>
            <a:r>
              <a:rPr lang="ru-RU" sz="1900" dirty="0">
                <a:cs typeface="Arial" pitchFamily="34" charset="0"/>
              </a:rPr>
              <a:t> </a:t>
            </a:r>
          </a:p>
        </p:txBody>
      </p:sp>
    </p:spTree>
    <p:extLst>
      <p:ext uri="{BB962C8B-B14F-4D97-AF65-F5344CB8AC3E}">
        <p14:creationId xmlns:p14="http://schemas.microsoft.com/office/powerpoint/2010/main" val="63862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838200"/>
            <a:ext cx="10668000" cy="5632311"/>
          </a:xfrm>
          <a:prstGeom prst="rect">
            <a:avLst/>
          </a:prstGeom>
        </p:spPr>
        <p:txBody>
          <a:bodyPr wrap="square">
            <a:spAutoFit/>
          </a:bodyPr>
          <a:lstStyle/>
          <a:p>
            <a:pPr marR="1070"/>
            <a:r>
              <a:rPr lang="ru-RU" sz="2000" dirty="0"/>
              <a:t>Договор: в течение 3 (трех) дней с момента окончания оказания услуг Исполнитель представляет Заказчику Акт сдачи-приемки оказанных услуг в 2 (двух) экземплярах ...</a:t>
            </a:r>
          </a:p>
          <a:p>
            <a:pPr marR="1010"/>
            <a:r>
              <a:rPr lang="ru-RU" sz="2000" dirty="0"/>
              <a:t>Договор: </a:t>
            </a:r>
            <a:r>
              <a:rPr lang="ru-RU" sz="2000" b="1" dirty="0">
                <a:solidFill>
                  <a:srgbClr val="FF0000"/>
                </a:solidFill>
              </a:rPr>
              <a:t>заказчик в течение 15 (пятнадцати) календарных дней со дня получения документов, указанных, осуществляет проверку </a:t>
            </a:r>
            <a:r>
              <a:rPr lang="ru-RU" sz="2000" dirty="0">
                <a:solidFill>
                  <a:srgbClr val="000000"/>
                </a:solidFill>
              </a:rPr>
              <a:t>оказанных Исполнителем услуг по Договору на предмет соответствия оказанных услуг требованиям и условиям Договора, принимает оказанные услуги, передает Исполнителю подписанный со своей стороны Акт сдачи-приемки оказанных услуг по Договору или отказывает в приемке, направляя мотивированный отказ от приемки услуг. В соответствии с общими условиями закупки ее участниками могут быть только субъекты малого и среднего предпринимательства.</a:t>
            </a:r>
          </a:p>
          <a:p>
            <a:endParaRPr lang="ru-RU" sz="2000" dirty="0"/>
          </a:p>
          <a:p>
            <a:r>
              <a:rPr lang="ru-RU" sz="2000" dirty="0"/>
              <a:t>Акт приемки-передачи от 18.08.2021 № 7 подписан 31.08.2021</a:t>
            </a:r>
          </a:p>
          <a:p>
            <a:r>
              <a:rPr lang="ru-RU" sz="2000" dirty="0"/>
              <a:t>акты приемки-передачи от 09.09.2021 подписаны 01.10.2021.</a:t>
            </a:r>
          </a:p>
          <a:p>
            <a:r>
              <a:rPr lang="ru-RU" sz="2000" dirty="0"/>
              <a:t>Оплата по Договору должна быть произведена Заказчиком не позднее 20.09.2021 по акту № 7 </a:t>
            </a:r>
            <a:r>
              <a:rPr lang="ru-RU" sz="2000" dirty="0" smtClean="0"/>
              <a:t>и 21.10.2021 </a:t>
            </a:r>
            <a:r>
              <a:rPr lang="ru-RU" sz="2000" dirty="0"/>
              <a:t>по остальным актам от 09.09.2021.</a:t>
            </a:r>
          </a:p>
          <a:p>
            <a:endParaRPr lang="ru-RU" sz="2000" dirty="0"/>
          </a:p>
          <a:p>
            <a:r>
              <a:rPr lang="ru-RU" sz="2000" b="1" dirty="0"/>
              <a:t>Постановление Московского УФАС от 11.02.2022 г. № </a:t>
            </a:r>
            <a:r>
              <a:rPr lang="ru-RU" sz="2000" b="1" dirty="0" smtClean="0"/>
              <a:t>077/04/7.32.3-1652/2022 </a:t>
            </a:r>
          </a:p>
          <a:p>
            <a:r>
              <a:rPr lang="ru-RU" sz="2000" b="1" dirty="0" smtClean="0"/>
              <a:t> </a:t>
            </a:r>
            <a:r>
              <a:rPr lang="ru-RU" sz="2000" dirty="0"/>
              <a:t>Штраф – 50 000 руб</a:t>
            </a:r>
            <a:r>
              <a:rPr lang="ru-RU" sz="2000" dirty="0" smtClean="0"/>
              <a:t>.</a:t>
            </a:r>
            <a:endParaRPr lang="ru-RU" sz="2000" b="1" dirty="0"/>
          </a:p>
          <a:p>
            <a:endParaRPr lang="ru-RU" sz="2000" dirty="0"/>
          </a:p>
        </p:txBody>
      </p:sp>
      <p:sp>
        <p:nvSpPr>
          <p:cNvPr id="3" name="Прямоугольник 2"/>
          <p:cNvSpPr/>
          <p:nvPr/>
        </p:nvSpPr>
        <p:spPr>
          <a:xfrm>
            <a:off x="1143000" y="304800"/>
            <a:ext cx="6733446" cy="400110"/>
          </a:xfrm>
          <a:prstGeom prst="rect">
            <a:avLst/>
          </a:prstGeom>
        </p:spPr>
        <p:txBody>
          <a:bodyPr wrap="none">
            <a:spAutoFit/>
          </a:bodyPr>
          <a:lstStyle/>
          <a:p>
            <a:r>
              <a:rPr lang="ru-RU" sz="2000" b="1" dirty="0" smtClean="0">
                <a:solidFill>
                  <a:srgbClr val="000000"/>
                </a:solidFill>
              </a:rPr>
              <a:t>Учитывайте сроки приемки по условиям ваших договоров</a:t>
            </a:r>
            <a:endParaRPr lang="ru-RU" sz="2000" b="1" dirty="0"/>
          </a:p>
        </p:txBody>
      </p:sp>
    </p:spTree>
    <p:extLst>
      <p:ext uri="{BB962C8B-B14F-4D97-AF65-F5344CB8AC3E}">
        <p14:creationId xmlns:p14="http://schemas.microsoft.com/office/powerpoint/2010/main" val="35254460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795463" y="146050"/>
            <a:ext cx="10396537" cy="742950"/>
          </a:xfrm>
        </p:spPr>
        <p:txBody>
          <a:bodyPr>
            <a:normAutofit/>
          </a:bodyPr>
          <a:lstStyle/>
          <a:p>
            <a:r>
              <a:rPr lang="ru-RU" sz="3000" dirty="0">
                <a:latin typeface="Calibri" panose="020F0502020204030204" pitchFamily="34" charset="0"/>
              </a:rPr>
              <a:t>Переход под действие 44-ФЗ как форма наказания</a:t>
            </a:r>
          </a:p>
        </p:txBody>
      </p:sp>
      <p:graphicFrame>
        <p:nvGraphicFramePr>
          <p:cNvPr id="6" name="Содержимое 5"/>
          <p:cNvGraphicFramePr>
            <a:graphicFrameLocks noGrp="1"/>
          </p:cNvGraphicFramePr>
          <p:nvPr>
            <p:ph idx="4294967295"/>
            <p:extLst/>
          </p:nvPr>
        </p:nvGraphicFramePr>
        <p:xfrm>
          <a:off x="0" y="1112520"/>
          <a:ext cx="10685462" cy="384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с двумя вырезанными противолежащими углами 4"/>
          <p:cNvSpPr/>
          <p:nvPr/>
        </p:nvSpPr>
        <p:spPr>
          <a:xfrm>
            <a:off x="2438400" y="5486400"/>
            <a:ext cx="9372600" cy="1104988"/>
          </a:xfrm>
          <a:prstGeom prst="snip2Diag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Положение о закупке такого заказчика с 1 февраля очередного года и до завершения </a:t>
            </a:r>
            <a:r>
              <a:rPr lang="ru-RU" sz="2200" dirty="0" smtClean="0"/>
              <a:t>текущего года </a:t>
            </a:r>
            <a:r>
              <a:rPr lang="ru-RU" sz="2200" dirty="0"/>
              <a:t>признается </a:t>
            </a:r>
            <a:r>
              <a:rPr lang="ru-RU" sz="2200" b="1" u="sng" dirty="0"/>
              <a:t>неразмещенным!</a:t>
            </a:r>
            <a:r>
              <a:rPr lang="ru-RU" sz="2200" dirty="0"/>
              <a:t> </a:t>
            </a:r>
          </a:p>
        </p:txBody>
      </p:sp>
    </p:spTree>
    <p:extLst>
      <p:ext uri="{BB962C8B-B14F-4D97-AF65-F5344CB8AC3E}">
        <p14:creationId xmlns:p14="http://schemas.microsoft.com/office/powerpoint/2010/main" val="30938530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51771" y="0"/>
            <a:ext cx="2240229" cy="430887"/>
          </a:xfrm>
          <a:prstGeom prst="rect">
            <a:avLst/>
          </a:prstGeom>
          <a:solidFill>
            <a:srgbClr val="00B0F0"/>
          </a:solidFill>
          <a:ln>
            <a:solidFill>
              <a:srgbClr val="00B0F0"/>
            </a:solidFill>
          </a:ln>
        </p:spPr>
        <p:txBody>
          <a:bodyPr wrap="none">
            <a:spAutoFit/>
          </a:bodyPr>
          <a:lstStyle/>
          <a:p>
            <a:r>
              <a:rPr lang="ru-RU" sz="2200" b="1" dirty="0" smtClean="0">
                <a:solidFill>
                  <a:schemeClr val="bg1"/>
                </a:solidFill>
                <a:ea typeface="Times New Roman" panose="02020603050405020304" pitchFamily="18" charset="0"/>
              </a:rPr>
              <a:t>С 26 августа 2022</a:t>
            </a:r>
            <a:endParaRPr lang="ru-RU" sz="2200" b="1" dirty="0">
              <a:solidFill>
                <a:schemeClr val="bg1"/>
              </a:solidFill>
            </a:endParaRPr>
          </a:p>
        </p:txBody>
      </p:sp>
      <p:sp>
        <p:nvSpPr>
          <p:cNvPr id="3" name="Прямоугольник 2"/>
          <p:cNvSpPr/>
          <p:nvPr/>
        </p:nvSpPr>
        <p:spPr>
          <a:xfrm>
            <a:off x="1329267" y="867082"/>
            <a:ext cx="9906000" cy="3447098"/>
          </a:xfrm>
          <a:prstGeom prst="rect">
            <a:avLst/>
          </a:prstGeom>
        </p:spPr>
        <p:txBody>
          <a:bodyPr wrap="square">
            <a:spAutoFit/>
          </a:bodyPr>
          <a:lstStyle/>
          <a:p>
            <a:r>
              <a:rPr lang="ru-RU" sz="2000" b="1" dirty="0">
                <a:ea typeface="Times New Roman" panose="02020603050405020304" pitchFamily="18" charset="0"/>
              </a:rPr>
              <a:t>Иностранное программное обеспечение </a:t>
            </a:r>
            <a:r>
              <a:rPr lang="ru-RU" sz="2000" dirty="0">
                <a:ea typeface="Times New Roman" panose="02020603050405020304" pitchFamily="18" charset="0"/>
              </a:rPr>
              <a:t>для объектов критической информационной инфраструктуры </a:t>
            </a:r>
            <a:r>
              <a:rPr lang="ru-RU" sz="2000" b="1" dirty="0">
                <a:ea typeface="Times New Roman" panose="02020603050405020304" pitchFamily="18" charset="0"/>
              </a:rPr>
              <a:t>можно приобрести только по согласованию с министерством</a:t>
            </a:r>
            <a:r>
              <a:rPr lang="ru-RU" sz="2000" dirty="0">
                <a:ea typeface="Times New Roman" panose="02020603050405020304" pitchFamily="18" charset="0"/>
              </a:rPr>
              <a:t>, в ведении которого находится </a:t>
            </a:r>
            <a:r>
              <a:rPr lang="ru-RU" sz="2000" dirty="0"/>
              <a:t>собственник значимого объекта КИИ. Правила не применяют заказчики с муниципальным участием</a:t>
            </a:r>
            <a:r>
              <a:rPr lang="ru-RU" sz="2000" dirty="0" smtClean="0"/>
              <a:t>.</a:t>
            </a:r>
          </a:p>
          <a:p>
            <a:endParaRPr lang="ru-RU" sz="2000" dirty="0"/>
          </a:p>
          <a:p>
            <a:r>
              <a:rPr lang="ru-RU" sz="2000" b="1" dirty="0"/>
              <a:t>Чтобы согласовать закупку</a:t>
            </a:r>
            <a:r>
              <a:rPr lang="ru-RU" sz="2000" dirty="0"/>
              <a:t> иностранного ПО, </a:t>
            </a:r>
            <a:r>
              <a:rPr lang="ru-RU" sz="2000" b="1" dirty="0"/>
              <a:t>собственник объекта подает в отраслевое ведомство заявку</a:t>
            </a:r>
            <a:r>
              <a:rPr lang="ru-RU" sz="2000" dirty="0"/>
              <a:t> на </a:t>
            </a:r>
            <a:r>
              <a:rPr lang="ru-RU" sz="2000" dirty="0" smtClean="0"/>
              <a:t>согласование</a:t>
            </a:r>
          </a:p>
          <a:p>
            <a:endParaRPr lang="ru-RU" sz="2000" dirty="0"/>
          </a:p>
          <a:p>
            <a:pPr algn="r"/>
            <a:r>
              <a:rPr lang="ru-RU" sz="2000" u="sng" dirty="0" smtClean="0"/>
              <a:t>постановление </a:t>
            </a:r>
            <a:r>
              <a:rPr lang="ru-RU" sz="2000" u="sng" dirty="0"/>
              <a:t>Правительства от 22.08.2022 № </a:t>
            </a:r>
            <a:r>
              <a:rPr lang="ru-RU" sz="2000" u="sng" dirty="0" smtClean="0"/>
              <a:t>1478</a:t>
            </a:r>
          </a:p>
          <a:p>
            <a:pPr algn="r"/>
            <a:r>
              <a:rPr lang="ru-RU" sz="2000" u="sng" dirty="0">
                <a:hlinkClick r:id="rId2"/>
              </a:rPr>
              <a:t>Приказ ФСТЭК России от 6 декабря 2017 г. N </a:t>
            </a:r>
            <a:r>
              <a:rPr lang="ru-RU" sz="2000" u="sng" dirty="0" smtClean="0">
                <a:hlinkClick r:id="rId2"/>
              </a:rPr>
              <a:t>227</a:t>
            </a:r>
            <a:endParaRPr lang="ru-RU" sz="2000" u="sng" dirty="0">
              <a:hlinkClick r:id="rId2"/>
            </a:endParaRPr>
          </a:p>
          <a:p>
            <a:pPr algn="r"/>
            <a:endParaRPr lang="ru-RU" sz="2000" dirty="0"/>
          </a:p>
        </p:txBody>
      </p:sp>
      <p:sp>
        <p:nvSpPr>
          <p:cNvPr id="4" name="Прямоугольник 3"/>
          <p:cNvSpPr/>
          <p:nvPr/>
        </p:nvSpPr>
        <p:spPr>
          <a:xfrm>
            <a:off x="1405467" y="4343400"/>
            <a:ext cx="9753600" cy="1323439"/>
          </a:xfrm>
          <a:prstGeom prst="rect">
            <a:avLst/>
          </a:prstGeom>
          <a:ln>
            <a:solidFill>
              <a:srgbClr val="00B0F0"/>
            </a:solidFill>
          </a:ln>
        </p:spPr>
        <p:txBody>
          <a:bodyPr wrap="square">
            <a:spAutoFit/>
          </a:bodyPr>
          <a:lstStyle/>
          <a:p>
            <a:r>
              <a:rPr lang="ru-RU" sz="2000" dirty="0" smtClean="0">
                <a:solidFill>
                  <a:srgbClr val="222222"/>
                </a:solidFill>
              </a:rPr>
              <a:t>3</a:t>
            </a:r>
            <a:r>
              <a:rPr lang="ru-RU" sz="2000" dirty="0">
                <a:solidFill>
                  <a:srgbClr val="222222"/>
                </a:solidFill>
              </a:rPr>
              <a:t>) значимый объект критической информационной инфраструктуры - объект критической информационной инфраструктуры, которому присвоена одна из категорий значимости и который включен в реестр значимых объектов критической информационной инфраструктуры;</a:t>
            </a:r>
            <a:endParaRPr lang="ru-RU" sz="2000" dirty="0"/>
          </a:p>
        </p:txBody>
      </p:sp>
    </p:spTree>
    <p:extLst>
      <p:ext uri="{BB962C8B-B14F-4D97-AF65-F5344CB8AC3E}">
        <p14:creationId xmlns:p14="http://schemas.microsoft.com/office/powerpoint/2010/main" val="35990716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8600"/>
            <a:ext cx="11353800" cy="5787777"/>
          </a:xfrm>
          <a:prstGeom prst="rect">
            <a:avLst/>
          </a:prstGeom>
        </p:spPr>
      </p:pic>
    </p:spTree>
    <p:extLst>
      <p:ext uri="{BB962C8B-B14F-4D97-AF65-F5344CB8AC3E}">
        <p14:creationId xmlns:p14="http://schemas.microsoft.com/office/powerpoint/2010/main" val="41903921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381000"/>
            <a:ext cx="11049000" cy="3477875"/>
          </a:xfrm>
          <a:prstGeom prst="rect">
            <a:avLst/>
          </a:prstGeom>
        </p:spPr>
        <p:txBody>
          <a:bodyPr wrap="square">
            <a:spAutoFit/>
          </a:bodyPr>
          <a:lstStyle/>
          <a:p>
            <a:r>
              <a:rPr lang="ru-RU" sz="2000" dirty="0" smtClean="0">
                <a:solidFill>
                  <a:srgbClr val="222222"/>
                </a:solidFill>
              </a:rPr>
              <a:t>На</a:t>
            </a:r>
            <a:r>
              <a:rPr lang="ru-RU" sz="2000" dirty="0">
                <a:solidFill>
                  <a:srgbClr val="222222"/>
                </a:solidFill>
              </a:rPr>
              <a:t> </a:t>
            </a:r>
            <a:r>
              <a:rPr lang="ru-RU" sz="2000" dirty="0">
                <a:solidFill>
                  <a:srgbClr val="01745C"/>
                </a:solidFill>
              </a:rPr>
              <a:t>значимых объектах критической информационной инфраструктуры</a:t>
            </a:r>
            <a:r>
              <a:rPr lang="ru-RU" sz="2000" dirty="0">
                <a:solidFill>
                  <a:srgbClr val="222222"/>
                </a:solidFill>
              </a:rPr>
              <a:t> (далее – КИИ) собственники таких объектов должны использовать программное обеспечение, которое включено в единый реестр </a:t>
            </a:r>
            <a:r>
              <a:rPr lang="ru-RU" sz="2000" dirty="0">
                <a:solidFill>
                  <a:srgbClr val="0047B3"/>
                </a:solidFill>
              </a:rPr>
              <a:t>российского</a:t>
            </a:r>
            <a:r>
              <a:rPr lang="ru-RU" sz="2000" dirty="0">
                <a:solidFill>
                  <a:srgbClr val="222222"/>
                </a:solidFill>
              </a:rPr>
              <a:t> или </a:t>
            </a:r>
            <a:r>
              <a:rPr lang="ru-RU" sz="2000" dirty="0">
                <a:solidFill>
                  <a:srgbClr val="0047B3"/>
                </a:solidFill>
              </a:rPr>
              <a:t>евразийского</a:t>
            </a:r>
            <a:r>
              <a:rPr lang="ru-RU" sz="2000" dirty="0">
                <a:solidFill>
                  <a:srgbClr val="222222"/>
                </a:solidFill>
              </a:rPr>
              <a:t> ПО. Программное обеспечение, которое отвечает за компьютерную безопасность, должно иметь сертификат соответствия требованиям ФСТЭК и ФСБ. </a:t>
            </a:r>
          </a:p>
          <a:p>
            <a:r>
              <a:rPr lang="ru-RU" sz="2000" dirty="0">
                <a:solidFill>
                  <a:srgbClr val="222222"/>
                </a:solidFill>
              </a:rPr>
              <a:t>План перехода заказчиков на использование российского ПО утвердят </a:t>
            </a:r>
            <a:r>
              <a:rPr lang="ru-RU" sz="2000" dirty="0">
                <a:solidFill>
                  <a:srgbClr val="0047B3"/>
                </a:solidFill>
              </a:rPr>
              <a:t>отраслевые ведомства</a:t>
            </a:r>
            <a:r>
              <a:rPr lang="ru-RU" sz="2000" dirty="0">
                <a:solidFill>
                  <a:srgbClr val="222222"/>
                </a:solidFill>
              </a:rPr>
              <a:t>. Срок – два месяца с даты вступления в силу </a:t>
            </a:r>
            <a:r>
              <a:rPr lang="ru-RU" sz="2000" dirty="0">
                <a:solidFill>
                  <a:srgbClr val="01745C"/>
                </a:solidFill>
              </a:rPr>
              <a:t>постановления № 1478</a:t>
            </a:r>
            <a:r>
              <a:rPr lang="ru-RU" sz="2000" dirty="0">
                <a:solidFill>
                  <a:srgbClr val="222222"/>
                </a:solidFill>
              </a:rPr>
              <a:t>. На основе ведомственного плана заказчики должны разработать собственный план перехода на период до 1 января 2025 года.</a:t>
            </a:r>
          </a:p>
          <a:p>
            <a:endParaRPr lang="ru-RU" sz="2000" dirty="0" smtClean="0">
              <a:solidFill>
                <a:srgbClr val="222222"/>
              </a:solidFill>
            </a:endParaRPr>
          </a:p>
          <a:p>
            <a:r>
              <a:rPr lang="ru-RU" sz="2000" dirty="0" smtClean="0">
                <a:solidFill>
                  <a:srgbClr val="222222"/>
                </a:solidFill>
              </a:rPr>
              <a:t>Иностранное </a:t>
            </a:r>
            <a:r>
              <a:rPr lang="ru-RU" sz="2000" dirty="0">
                <a:solidFill>
                  <a:srgbClr val="222222"/>
                </a:solidFill>
              </a:rPr>
              <a:t>ПО можно приобрести только по согласованию с министерством, в ведении которого находится собственник объекта КИИ.</a:t>
            </a:r>
          </a:p>
          <a:p>
            <a:r>
              <a:rPr lang="ru-RU" sz="2000" dirty="0">
                <a:solidFill>
                  <a:srgbClr val="222222"/>
                </a:solidFill>
              </a:rPr>
              <a:t>Требования не распространяются на организации с муниципальным участием.</a:t>
            </a:r>
            <a:endParaRPr lang="ru-RU" sz="2000" b="0" i="0" dirty="0">
              <a:solidFill>
                <a:srgbClr val="222222"/>
              </a:solidFill>
              <a:effectLst/>
            </a:endParaRPr>
          </a:p>
        </p:txBody>
      </p:sp>
      <p:sp>
        <p:nvSpPr>
          <p:cNvPr id="3" name="Прямоугольник 2"/>
          <p:cNvSpPr/>
          <p:nvPr/>
        </p:nvSpPr>
        <p:spPr>
          <a:xfrm>
            <a:off x="2133600" y="3858875"/>
            <a:ext cx="9906000" cy="2585323"/>
          </a:xfrm>
          <a:prstGeom prst="rect">
            <a:avLst/>
          </a:prstGeom>
          <a:ln>
            <a:solidFill>
              <a:srgbClr val="00B0F0"/>
            </a:solidFill>
          </a:ln>
        </p:spPr>
        <p:txBody>
          <a:bodyPr wrap="square">
            <a:spAutoFit/>
          </a:bodyPr>
          <a:lstStyle/>
          <a:p>
            <a:r>
              <a:rPr lang="ru-RU" dirty="0" smtClean="0">
                <a:solidFill>
                  <a:srgbClr val="222222"/>
                </a:solidFill>
                <a:latin typeface="Proxima Nova Rg Inner"/>
              </a:rPr>
              <a:t>Согласование </a:t>
            </a:r>
            <a:r>
              <a:rPr lang="ru-RU" dirty="0">
                <a:solidFill>
                  <a:srgbClr val="222222"/>
                </a:solidFill>
                <a:latin typeface="Proxima Nova Rg Inner"/>
              </a:rPr>
              <a:t>закупок иностранного ПО, в том числе в составе ПАК, а также услуг, необходимых для использования такого ПО на </a:t>
            </a:r>
            <a:r>
              <a:rPr lang="ru-RU" dirty="0">
                <a:solidFill>
                  <a:srgbClr val="01745C"/>
                </a:solidFill>
                <a:latin typeface="Proxima Nova Rg Inner"/>
              </a:rPr>
              <a:t>объектах КИИ</a:t>
            </a:r>
            <a:r>
              <a:rPr lang="ru-RU" dirty="0">
                <a:solidFill>
                  <a:srgbClr val="222222"/>
                </a:solidFill>
                <a:latin typeface="Proxima Nova Rg Inner"/>
              </a:rPr>
              <a:t>, проводят ведомства:</a:t>
            </a:r>
          </a:p>
          <a:p>
            <a:pPr>
              <a:buFont typeface="Arial" panose="020B0604020202020204" pitchFamily="34" charset="0"/>
              <a:buChar char="•"/>
            </a:pPr>
            <a:r>
              <a:rPr lang="ru-RU" dirty="0">
                <a:solidFill>
                  <a:srgbClr val="222222"/>
                </a:solidFill>
                <a:latin typeface="Proxima Nova Rg Inner"/>
              </a:rPr>
              <a:t>Министерство здравоохранения;</a:t>
            </a:r>
          </a:p>
          <a:p>
            <a:pPr>
              <a:buFont typeface="Arial" panose="020B0604020202020204" pitchFamily="34" charset="0"/>
              <a:buChar char="•"/>
            </a:pPr>
            <a:r>
              <a:rPr lang="ru-RU" dirty="0">
                <a:solidFill>
                  <a:srgbClr val="222222"/>
                </a:solidFill>
                <a:latin typeface="Proxima Nova Rg Inner"/>
              </a:rPr>
              <a:t>Министерство науки и высшего образования;</a:t>
            </a:r>
          </a:p>
          <a:p>
            <a:pPr>
              <a:buFont typeface="Arial" panose="020B0604020202020204" pitchFamily="34" charset="0"/>
              <a:buChar char="•"/>
            </a:pPr>
            <a:r>
              <a:rPr lang="ru-RU" dirty="0">
                <a:solidFill>
                  <a:srgbClr val="222222"/>
                </a:solidFill>
                <a:latin typeface="Proxima Nova Rg Inner"/>
              </a:rPr>
              <a:t>Министерство транспорта;</a:t>
            </a:r>
          </a:p>
          <a:p>
            <a:pPr>
              <a:buFont typeface="Arial" panose="020B0604020202020204" pitchFamily="34" charset="0"/>
              <a:buChar char="•"/>
            </a:pPr>
            <a:r>
              <a:rPr lang="ru-RU" dirty="0">
                <a:solidFill>
                  <a:srgbClr val="222222"/>
                </a:solidFill>
                <a:latin typeface="Proxima Nova Rg Inner"/>
              </a:rPr>
              <a:t>Министерство цифрового развития, связи и массовых коммуникаций;</a:t>
            </a:r>
          </a:p>
          <a:p>
            <a:pPr>
              <a:buFont typeface="Arial" panose="020B0604020202020204" pitchFamily="34" charset="0"/>
              <a:buChar char="•"/>
            </a:pPr>
            <a:r>
              <a:rPr lang="ru-RU" dirty="0">
                <a:solidFill>
                  <a:srgbClr val="222222"/>
                </a:solidFill>
                <a:latin typeface="Proxima Nova Rg Inner"/>
              </a:rPr>
              <a:t>Министерство финансов;</a:t>
            </a:r>
          </a:p>
          <a:p>
            <a:pPr>
              <a:buFont typeface="Arial" panose="020B0604020202020204" pitchFamily="34" charset="0"/>
              <a:buChar char="•"/>
            </a:pPr>
            <a:r>
              <a:rPr lang="ru-RU" dirty="0">
                <a:solidFill>
                  <a:srgbClr val="222222"/>
                </a:solidFill>
                <a:latin typeface="Proxima Nova Rg Inner"/>
              </a:rPr>
              <a:t>Министерство энергетики;</a:t>
            </a:r>
          </a:p>
          <a:p>
            <a:pPr>
              <a:buFont typeface="Arial" panose="020B0604020202020204" pitchFamily="34" charset="0"/>
              <a:buChar char="•"/>
            </a:pPr>
            <a:r>
              <a:rPr lang="ru-RU" dirty="0">
                <a:solidFill>
                  <a:srgbClr val="222222"/>
                </a:solidFill>
                <a:latin typeface="Proxima Nova Rg Inner"/>
              </a:rPr>
              <a:t>Министерство промышленности и торговли.</a:t>
            </a:r>
            <a:endParaRPr lang="ru-RU" b="0" i="0" dirty="0">
              <a:solidFill>
                <a:srgbClr val="222222"/>
              </a:solidFill>
              <a:effectLst/>
              <a:latin typeface="Proxima Nova Rg Inner"/>
            </a:endParaRPr>
          </a:p>
        </p:txBody>
      </p:sp>
    </p:spTree>
    <p:extLst>
      <p:ext uri="{BB962C8B-B14F-4D97-AF65-F5344CB8AC3E}">
        <p14:creationId xmlns:p14="http://schemas.microsoft.com/office/powerpoint/2010/main" val="17473305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152400"/>
            <a:ext cx="10972800" cy="6463308"/>
          </a:xfrm>
          <a:prstGeom prst="rect">
            <a:avLst/>
          </a:prstGeom>
        </p:spPr>
        <p:txBody>
          <a:bodyPr wrap="square">
            <a:spAutoFit/>
          </a:bodyPr>
          <a:lstStyle/>
          <a:p>
            <a:r>
              <a:rPr lang="ru-RU" dirty="0" smtClean="0">
                <a:solidFill>
                  <a:srgbClr val="222222"/>
                </a:solidFill>
              </a:rPr>
              <a:t>Чтобы </a:t>
            </a:r>
            <a:r>
              <a:rPr lang="ru-RU" dirty="0">
                <a:solidFill>
                  <a:srgbClr val="222222"/>
                </a:solidFill>
              </a:rPr>
              <a:t>согласовать закупку иностранного ПО, собственник объекта </a:t>
            </a:r>
            <a:r>
              <a:rPr lang="ru-RU" dirty="0">
                <a:solidFill>
                  <a:srgbClr val="01745C"/>
                </a:solidFill>
              </a:rPr>
              <a:t>КИИ</a:t>
            </a:r>
            <a:r>
              <a:rPr lang="ru-RU" dirty="0">
                <a:solidFill>
                  <a:srgbClr val="222222"/>
                </a:solidFill>
              </a:rPr>
              <a:t> подает в соответствующее ведомство заявку. Ведомство, получив заявку, выполнит действия:</a:t>
            </a:r>
          </a:p>
          <a:p>
            <a:pPr marL="285750" indent="-285750">
              <a:buFont typeface="Arial" panose="020B0604020202020204" pitchFamily="34" charset="0"/>
              <a:buChar char="•"/>
            </a:pPr>
            <a:r>
              <a:rPr lang="ru-RU" dirty="0">
                <a:solidFill>
                  <a:srgbClr val="222222"/>
                </a:solidFill>
              </a:rPr>
              <a:t>рассмотрит заявку на полноту представленных данных. Срок – пять рабочих дней с даты поступления заявки;</a:t>
            </a:r>
          </a:p>
          <a:p>
            <a:pPr marL="285750" indent="-285750">
              <a:buFont typeface="Arial" panose="020B0604020202020204" pitchFamily="34" charset="0"/>
              <a:buChar char="•"/>
            </a:pPr>
            <a:r>
              <a:rPr lang="ru-RU" dirty="0">
                <a:solidFill>
                  <a:srgbClr val="222222"/>
                </a:solidFill>
              </a:rPr>
              <a:t>уведомит заказчика о соответствии или несоответствии заявки. Срок – один рабочий день со дня, когда ведомство завершит проверку. Если ведомство выявит несоответствия, в дальнейшем рассмотрении заявки откажут;</a:t>
            </a:r>
          </a:p>
          <a:p>
            <a:pPr marL="285750" indent="-285750">
              <a:buFont typeface="Arial" panose="020B0604020202020204" pitchFamily="34" charset="0"/>
              <a:buChar char="•"/>
            </a:pPr>
            <a:r>
              <a:rPr lang="ru-RU" dirty="0">
                <a:solidFill>
                  <a:srgbClr val="222222"/>
                </a:solidFill>
              </a:rPr>
              <a:t>согласует закупку, откажет в согласовании либо примет решение рассмотреть заявку на комиссии в </a:t>
            </a:r>
            <a:r>
              <a:rPr lang="ru-RU" dirty="0" err="1">
                <a:solidFill>
                  <a:srgbClr val="222222"/>
                </a:solidFill>
              </a:rPr>
              <a:t>Минцифры</a:t>
            </a:r>
            <a:r>
              <a:rPr lang="ru-RU" dirty="0">
                <a:solidFill>
                  <a:srgbClr val="222222"/>
                </a:solidFill>
              </a:rPr>
              <a:t>. Срок – восемь рабочих дней с даты, когда заказчику направят уведомление о соответствии заявки. Заказчика о принятом решении проинформируют в течение трех рабочих дней с даты, когда будет приято решение;</a:t>
            </a:r>
          </a:p>
          <a:p>
            <a:pPr marL="285750" indent="-285750">
              <a:buFont typeface="Arial" panose="020B0604020202020204" pitchFamily="34" charset="0"/>
              <a:buChar char="•"/>
            </a:pPr>
            <a:r>
              <a:rPr lang="ru-RU" dirty="0">
                <a:solidFill>
                  <a:srgbClr val="222222"/>
                </a:solidFill>
              </a:rPr>
              <a:t>направит на комиссию в </a:t>
            </a:r>
            <a:r>
              <a:rPr lang="ru-RU" dirty="0" err="1">
                <a:solidFill>
                  <a:srgbClr val="222222"/>
                </a:solidFill>
              </a:rPr>
              <a:t>Минцифры</a:t>
            </a:r>
            <a:r>
              <a:rPr lang="ru-RU" dirty="0">
                <a:solidFill>
                  <a:srgbClr val="222222"/>
                </a:solidFill>
              </a:rPr>
              <a:t> заявку заказчика и проект своего решения, если цена закупки 100 млн руб. и более. Срок – восемь рабочих дней с даты, когда заказчику направят уведомление о соответствии заявки.</a:t>
            </a:r>
          </a:p>
          <a:p>
            <a:r>
              <a:rPr lang="ru-RU" dirty="0">
                <a:solidFill>
                  <a:srgbClr val="222222"/>
                </a:solidFill>
              </a:rPr>
              <a:t>Если НМЦ договора 100 млн руб. и более, заявку на закупку рассматривает комиссия, сформированная </a:t>
            </a:r>
            <a:r>
              <a:rPr lang="ru-RU" dirty="0" err="1">
                <a:solidFill>
                  <a:srgbClr val="222222"/>
                </a:solidFill>
              </a:rPr>
              <a:t>Минцифры</a:t>
            </a:r>
            <a:r>
              <a:rPr lang="ru-RU" dirty="0">
                <a:solidFill>
                  <a:srgbClr val="222222"/>
                </a:solidFill>
              </a:rPr>
              <a:t>. Срок рассмотрения – семь рабочих дней со дня поступления заявки. По итогам рассмотрения комиссия примет решение – одобрить закупку или отказать в закупке. Решение оформят в протоколе. Протокол направят в </a:t>
            </a:r>
            <a:r>
              <a:rPr lang="ru-RU" dirty="0" smtClean="0">
                <a:solidFill>
                  <a:srgbClr val="0047B3"/>
                </a:solidFill>
              </a:rPr>
              <a:t>ведомство, </a:t>
            </a:r>
            <a:r>
              <a:rPr lang="ru-RU" dirty="0" smtClean="0">
                <a:solidFill>
                  <a:srgbClr val="222222"/>
                </a:solidFill>
              </a:rPr>
              <a:t>от </a:t>
            </a:r>
            <a:r>
              <a:rPr lang="ru-RU" dirty="0">
                <a:solidFill>
                  <a:srgbClr val="222222"/>
                </a:solidFill>
              </a:rPr>
              <a:t>которого поступила заявка. Ведомство в свою очередь на основании решения комиссии примет решение – согласовать закупку либо отказать в согласовании.</a:t>
            </a:r>
          </a:p>
          <a:p>
            <a:r>
              <a:rPr lang="ru-RU" dirty="0">
                <a:solidFill>
                  <a:srgbClr val="222222"/>
                </a:solidFill>
              </a:rPr>
              <a:t>О том, что закупка согласована, заказчик информирует </a:t>
            </a:r>
            <a:r>
              <a:rPr lang="ru-RU" dirty="0" err="1">
                <a:solidFill>
                  <a:srgbClr val="222222"/>
                </a:solidFill>
              </a:rPr>
              <a:t>Минцифры</a:t>
            </a:r>
            <a:r>
              <a:rPr lang="ru-RU" dirty="0">
                <a:solidFill>
                  <a:srgbClr val="222222"/>
                </a:solidFill>
              </a:rPr>
              <a:t>. Срок – 10 рабочих дней с даты, когда получит решение от </a:t>
            </a:r>
            <a:r>
              <a:rPr lang="ru-RU" dirty="0">
                <a:solidFill>
                  <a:srgbClr val="0047B3"/>
                </a:solidFill>
              </a:rPr>
              <a:t>ведомства</a:t>
            </a:r>
            <a:r>
              <a:rPr lang="ru-RU" dirty="0">
                <a:solidFill>
                  <a:srgbClr val="222222"/>
                </a:solidFill>
              </a:rPr>
              <a:t>. Правило не применяют заказчики, объект </a:t>
            </a:r>
            <a:r>
              <a:rPr lang="ru-RU" dirty="0">
                <a:solidFill>
                  <a:srgbClr val="01745C"/>
                </a:solidFill>
              </a:rPr>
              <a:t>КИИ</a:t>
            </a:r>
            <a:r>
              <a:rPr lang="ru-RU" dirty="0">
                <a:solidFill>
                  <a:srgbClr val="222222"/>
                </a:solidFill>
              </a:rPr>
              <a:t> которых функционирует в сфере связи. Если заявку не согласуют, заказчик, устранив причину отказа, может направить заявку на согласование повторно. Также заказчик может обжаловать отказ </a:t>
            </a:r>
            <a:r>
              <a:rPr lang="ru-RU" dirty="0">
                <a:solidFill>
                  <a:srgbClr val="0047B3"/>
                </a:solidFill>
              </a:rPr>
              <a:t>ведомства</a:t>
            </a:r>
            <a:r>
              <a:rPr lang="ru-RU" dirty="0">
                <a:solidFill>
                  <a:srgbClr val="222222"/>
                </a:solidFill>
              </a:rPr>
              <a:t> в суде</a:t>
            </a:r>
            <a:r>
              <a:rPr lang="ru-RU" dirty="0" smtClean="0">
                <a:solidFill>
                  <a:srgbClr val="222222"/>
                </a:solidFill>
              </a:rPr>
              <a:t>.</a:t>
            </a:r>
            <a:endParaRPr lang="ru-RU" dirty="0"/>
          </a:p>
        </p:txBody>
      </p:sp>
    </p:spTree>
    <p:extLst>
      <p:ext uri="{BB962C8B-B14F-4D97-AF65-F5344CB8AC3E}">
        <p14:creationId xmlns:p14="http://schemas.microsoft.com/office/powerpoint/2010/main" val="3778333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457200"/>
            <a:ext cx="10972800" cy="5909310"/>
          </a:xfrm>
          <a:prstGeom prst="rect">
            <a:avLst/>
          </a:prstGeom>
        </p:spPr>
        <p:txBody>
          <a:bodyPr wrap="square">
            <a:spAutoFit/>
          </a:bodyPr>
          <a:lstStyle/>
          <a:p>
            <a:r>
              <a:rPr lang="ru-RU" b="1" dirty="0" smtClean="0">
                <a:solidFill>
                  <a:srgbClr val="7030A0"/>
                </a:solidFill>
              </a:rPr>
              <a:t>Какие </a:t>
            </a:r>
            <a:r>
              <a:rPr lang="ru-RU" b="1" dirty="0">
                <a:solidFill>
                  <a:srgbClr val="7030A0"/>
                </a:solidFill>
              </a:rPr>
              <a:t>документы подготовить для согласования </a:t>
            </a:r>
            <a:r>
              <a:rPr lang="ru-RU" b="1" dirty="0" smtClean="0">
                <a:solidFill>
                  <a:srgbClr val="7030A0"/>
                </a:solidFill>
              </a:rPr>
              <a:t>закупки</a:t>
            </a:r>
          </a:p>
          <a:p>
            <a:pPr algn="r"/>
            <a:r>
              <a:rPr lang="ru-RU" b="1" dirty="0">
                <a:solidFill>
                  <a:srgbClr val="0070C0"/>
                </a:solidFill>
              </a:rPr>
              <a:t>Закупка иностранного </a:t>
            </a:r>
            <a:r>
              <a:rPr lang="ru-RU" b="1" dirty="0" smtClean="0">
                <a:solidFill>
                  <a:srgbClr val="0070C0"/>
                </a:solidFill>
              </a:rPr>
              <a:t>ПО:</a:t>
            </a:r>
          </a:p>
          <a:p>
            <a:pPr marL="285750" indent="-285750">
              <a:buFont typeface="Arial" panose="020B0604020202020204" pitchFamily="34" charset="0"/>
              <a:buChar char="•"/>
            </a:pPr>
            <a:r>
              <a:rPr lang="ru-RU" dirty="0"/>
              <a:t>наименование иностранного программного обеспечения;</a:t>
            </a:r>
          </a:p>
          <a:p>
            <a:pPr marL="285750" indent="-285750">
              <a:buFont typeface="Arial" panose="020B0604020202020204" pitchFamily="34" charset="0"/>
              <a:buChar char="•"/>
            </a:pPr>
            <a:r>
              <a:rPr lang="ru-RU" dirty="0"/>
              <a:t>обоснование невозможности соблюдения запрета на допуск иностранного программного обеспечения. Порядок подготовки обоснования указан в пункте 3 Порядка из постановления 1236;</a:t>
            </a:r>
          </a:p>
          <a:p>
            <a:pPr marL="285750" indent="-285750">
              <a:buFont typeface="Arial" panose="020B0604020202020204" pitchFamily="34" charset="0"/>
              <a:buChar char="•"/>
            </a:pPr>
            <a:r>
              <a:rPr lang="ru-RU" dirty="0"/>
              <a:t>действующий сертификат соответствия иностранного ПО требованиям ФСТЭК и ФСБ, если ПО отвечает за компьютерную безопасность;</a:t>
            </a:r>
          </a:p>
          <a:p>
            <a:pPr marL="285750" indent="-285750">
              <a:buFont typeface="Arial" panose="020B0604020202020204" pitchFamily="34" charset="0"/>
              <a:buChar char="•"/>
            </a:pPr>
            <a:r>
              <a:rPr lang="ru-RU" dirty="0"/>
              <a:t>предмет договора;</a:t>
            </a:r>
          </a:p>
          <a:p>
            <a:pPr marL="285750" indent="-285750">
              <a:buFont typeface="Arial" panose="020B0604020202020204" pitchFamily="34" charset="0"/>
              <a:buChar char="•"/>
            </a:pPr>
            <a:r>
              <a:rPr lang="ru-RU" dirty="0"/>
              <a:t>НМЦ договора;</a:t>
            </a:r>
          </a:p>
          <a:p>
            <a:pPr marL="285750" indent="-285750">
              <a:buFont typeface="Arial" panose="020B0604020202020204" pitchFamily="34" charset="0"/>
              <a:buChar char="•"/>
            </a:pPr>
            <a:r>
              <a:rPr lang="ru-RU" dirty="0"/>
              <a:t>планируемый срок заключения и исполнения договора;</a:t>
            </a:r>
          </a:p>
          <a:p>
            <a:pPr marL="285750" indent="-285750">
              <a:buFont typeface="Arial" panose="020B0604020202020204" pitchFamily="34" charset="0"/>
              <a:buChar char="•"/>
            </a:pPr>
            <a:r>
              <a:rPr lang="ru-RU" dirty="0"/>
              <a:t>характер закупки – регулярная, повторяющаяся, разовая;</a:t>
            </a:r>
          </a:p>
          <a:p>
            <a:pPr marL="285750" indent="-285750">
              <a:buFont typeface="Arial" panose="020B0604020202020204" pitchFamily="34" charset="0"/>
              <a:buChar char="•"/>
            </a:pPr>
            <a:r>
              <a:rPr lang="ru-RU" dirty="0"/>
              <a:t>место поставки (использования) ПО;</a:t>
            </a:r>
          </a:p>
          <a:p>
            <a:pPr marL="285750" indent="-285750">
              <a:buFont typeface="Arial" panose="020B0604020202020204" pitchFamily="34" charset="0"/>
              <a:buChar char="•"/>
            </a:pPr>
            <a:r>
              <a:rPr lang="ru-RU" dirty="0"/>
              <a:t>сведения о том, что закупка будет проходить за пределами территории России;</a:t>
            </a:r>
          </a:p>
          <a:p>
            <a:pPr marL="285750" indent="-285750">
              <a:buFont typeface="Arial" panose="020B0604020202020204" pitchFamily="34" charset="0"/>
              <a:buChar char="•"/>
            </a:pPr>
            <a:r>
              <a:rPr lang="ru-RU" dirty="0"/>
              <a:t>данные контактного лица: Ф. И. О., телефон, адрес электронной почты;</a:t>
            </a:r>
          </a:p>
          <a:p>
            <a:pPr marL="285750" indent="-285750">
              <a:buFont typeface="Arial" panose="020B0604020202020204" pitchFamily="34" charset="0"/>
              <a:buChar char="•"/>
            </a:pPr>
            <a:r>
              <a:rPr lang="ru-RU" dirty="0"/>
              <a:t>информация о соответствии закупки плану перехода, если заявка представлена после утверждения плана перехода на российское ПО;</a:t>
            </a:r>
          </a:p>
          <a:p>
            <a:pPr marL="285750" indent="-285750">
              <a:buFont typeface="Arial" panose="020B0604020202020204" pitchFamily="34" charset="0"/>
              <a:buChar char="•"/>
            </a:pPr>
            <a:r>
              <a:rPr lang="ru-RU" dirty="0"/>
              <a:t>класс иностранного ПО согласно классификатору программ для электронных вычислительных машин и баз данных;</a:t>
            </a:r>
          </a:p>
          <a:p>
            <a:pPr marL="285750" indent="-285750">
              <a:buFont typeface="Arial" panose="020B0604020202020204" pitchFamily="34" charset="0"/>
              <a:buChar char="•"/>
            </a:pPr>
            <a:r>
              <a:rPr lang="ru-RU" dirty="0"/>
              <a:t>наименование ПАК и его код согласно Общероссийскому классификатору продукции по видам экономической деятельности, если закупают ПО в составе ПАК;</a:t>
            </a:r>
          </a:p>
          <a:p>
            <a:pPr marL="285750" indent="-285750">
              <a:buFont typeface="Arial" panose="020B0604020202020204" pitchFamily="34" charset="0"/>
              <a:buChar char="•"/>
            </a:pPr>
            <a:r>
              <a:rPr lang="ru-RU" dirty="0"/>
              <a:t>информация о ранее полученных правах на использование закупаемого иностранного ПО</a:t>
            </a:r>
          </a:p>
        </p:txBody>
      </p:sp>
    </p:spTree>
    <p:extLst>
      <p:ext uri="{BB962C8B-B14F-4D97-AF65-F5344CB8AC3E}">
        <p14:creationId xmlns:p14="http://schemas.microsoft.com/office/powerpoint/2010/main" val="34221408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228600"/>
            <a:ext cx="11201400" cy="6463308"/>
          </a:xfrm>
          <a:prstGeom prst="rect">
            <a:avLst/>
          </a:prstGeom>
        </p:spPr>
        <p:txBody>
          <a:bodyPr wrap="square">
            <a:spAutoFit/>
          </a:bodyPr>
          <a:lstStyle/>
          <a:p>
            <a:r>
              <a:rPr lang="ru-RU" b="1" dirty="0" smtClean="0">
                <a:solidFill>
                  <a:srgbClr val="7030A0"/>
                </a:solidFill>
              </a:rPr>
              <a:t>Какие </a:t>
            </a:r>
            <a:r>
              <a:rPr lang="ru-RU" b="1" dirty="0">
                <a:solidFill>
                  <a:srgbClr val="7030A0"/>
                </a:solidFill>
              </a:rPr>
              <a:t>документы подготовить для согласования </a:t>
            </a:r>
            <a:r>
              <a:rPr lang="ru-RU" b="1" dirty="0" smtClean="0">
                <a:solidFill>
                  <a:srgbClr val="7030A0"/>
                </a:solidFill>
              </a:rPr>
              <a:t>закупки</a:t>
            </a:r>
          </a:p>
          <a:p>
            <a:pPr algn="r"/>
            <a:r>
              <a:rPr lang="ru-RU" b="1" dirty="0">
                <a:solidFill>
                  <a:srgbClr val="0070C0"/>
                </a:solidFill>
              </a:rPr>
              <a:t>Закупка услуг в отношении ПО, которое куплено ранее</a:t>
            </a:r>
            <a:r>
              <a:rPr lang="ru-RU" b="1" dirty="0" smtClean="0">
                <a:solidFill>
                  <a:srgbClr val="0070C0"/>
                </a:solidFill>
              </a:rPr>
              <a:t>:</a:t>
            </a:r>
          </a:p>
          <a:p>
            <a:pPr marL="285750" indent="-285750">
              <a:buFont typeface="Arial" panose="020B0604020202020204" pitchFamily="34" charset="0"/>
              <a:buChar char="•"/>
            </a:pPr>
            <a:r>
              <a:rPr lang="ru-RU" dirty="0"/>
              <a:t>предмет договора;</a:t>
            </a:r>
          </a:p>
          <a:p>
            <a:pPr marL="285750" indent="-285750">
              <a:buFont typeface="Arial" panose="020B0604020202020204" pitchFamily="34" charset="0"/>
              <a:buChar char="•"/>
            </a:pPr>
            <a:r>
              <a:rPr lang="ru-RU" dirty="0"/>
              <a:t>НМЦ договора;</a:t>
            </a:r>
          </a:p>
          <a:p>
            <a:pPr marL="285750" indent="-285750">
              <a:buFont typeface="Arial" panose="020B0604020202020204" pitchFamily="34" charset="0"/>
              <a:buChar char="•"/>
            </a:pPr>
            <a:r>
              <a:rPr lang="ru-RU" dirty="0"/>
              <a:t>планируемый срок заключения и исполнения договора;</a:t>
            </a:r>
          </a:p>
          <a:p>
            <a:pPr marL="285750" indent="-285750">
              <a:buFont typeface="Arial" panose="020B0604020202020204" pitchFamily="34" charset="0"/>
              <a:buChar char="•"/>
            </a:pPr>
            <a:r>
              <a:rPr lang="ru-RU" dirty="0"/>
              <a:t>перечень закупаемых услуг, требования к функциональным характеристикам, потребительским свойствам таких услуг;</a:t>
            </a:r>
          </a:p>
          <a:p>
            <a:pPr marL="285750" indent="-285750">
              <a:buFont typeface="Arial" panose="020B0604020202020204" pitchFamily="34" charset="0"/>
              <a:buChar char="•"/>
            </a:pPr>
            <a:r>
              <a:rPr lang="ru-RU" dirty="0"/>
              <a:t>наименование иностранного программного обеспечения;</a:t>
            </a:r>
          </a:p>
          <a:p>
            <a:pPr marL="285750" indent="-285750">
              <a:buFont typeface="Arial" panose="020B0604020202020204" pitchFamily="34" charset="0"/>
              <a:buChar char="•"/>
            </a:pPr>
            <a:r>
              <a:rPr lang="ru-RU" dirty="0"/>
              <a:t>обоснование невозможности соблюдения запрета на допуск иностранного программного обеспечения. Порядок подготовки обоснования указан в пункте 3 Порядка из постановления 1236;</a:t>
            </a:r>
          </a:p>
          <a:p>
            <a:pPr marL="285750" indent="-285750">
              <a:buFont typeface="Arial" panose="020B0604020202020204" pitchFamily="34" charset="0"/>
              <a:buChar char="•"/>
            </a:pPr>
            <a:r>
              <a:rPr lang="ru-RU" dirty="0"/>
              <a:t>действующий сертификат соответствия иностранного ПО требованиям ФСТЭК и ФСБ, если ПО отвечает за компьютерную безопасность;</a:t>
            </a:r>
          </a:p>
          <a:p>
            <a:pPr marL="285750" indent="-285750">
              <a:buFont typeface="Arial" panose="020B0604020202020204" pitchFamily="34" charset="0"/>
              <a:buChar char="•"/>
            </a:pPr>
            <a:r>
              <a:rPr lang="ru-RU" dirty="0"/>
              <a:t>предмет ранее заключенного договора на поставку ПО;</a:t>
            </a:r>
          </a:p>
          <a:p>
            <a:pPr marL="285750" indent="-285750">
              <a:buFont typeface="Arial" panose="020B0604020202020204" pitchFamily="34" charset="0"/>
              <a:buChar char="•"/>
            </a:pPr>
            <a:r>
              <a:rPr lang="ru-RU" dirty="0"/>
              <a:t>характер закупки – регулярная, повторяющаяся, разовая;</a:t>
            </a:r>
          </a:p>
          <a:p>
            <a:pPr marL="285750" indent="-285750">
              <a:buFont typeface="Arial" panose="020B0604020202020204" pitchFamily="34" charset="0"/>
              <a:buChar char="•"/>
            </a:pPr>
            <a:r>
              <a:rPr lang="ru-RU" dirty="0"/>
              <a:t>место поставки (использования) ПО;</a:t>
            </a:r>
          </a:p>
          <a:p>
            <a:pPr marL="285750" indent="-285750">
              <a:buFont typeface="Arial" panose="020B0604020202020204" pitchFamily="34" charset="0"/>
              <a:buChar char="•"/>
            </a:pPr>
            <a:r>
              <a:rPr lang="ru-RU" dirty="0"/>
              <a:t>класс иностранного ПО согласно классификатору программ для электронных вычислительных машин и баз данных;</a:t>
            </a:r>
          </a:p>
          <a:p>
            <a:pPr marL="285750" indent="-285750">
              <a:buFont typeface="Arial" panose="020B0604020202020204" pitchFamily="34" charset="0"/>
              <a:buChar char="•"/>
            </a:pPr>
            <a:r>
              <a:rPr lang="ru-RU" dirty="0"/>
              <a:t>наименование ПАК и его код согласно Общероссийскому классификатору продукции по видам экономической деятельности, если закупают ПО в составе ПАК;</a:t>
            </a:r>
          </a:p>
          <a:p>
            <a:pPr marL="285750" indent="-285750">
              <a:buFont typeface="Arial" panose="020B0604020202020204" pitchFamily="34" charset="0"/>
              <a:buChar char="•"/>
            </a:pPr>
            <a:r>
              <a:rPr lang="ru-RU" dirty="0"/>
              <a:t>цена ранее заключенного договора на поставку ПО;</a:t>
            </a:r>
          </a:p>
          <a:p>
            <a:pPr marL="285750" indent="-285750">
              <a:buFont typeface="Arial" panose="020B0604020202020204" pitchFamily="34" charset="0"/>
              <a:buChar char="•"/>
            </a:pPr>
            <a:r>
              <a:rPr lang="ru-RU" dirty="0"/>
              <a:t>информация о наличии прав на использование иностранного ПО или о расширении ранее предоставленного объема прав на использование иностранного ПО в составе закупаемых услуг;</a:t>
            </a:r>
          </a:p>
          <a:p>
            <a:pPr marL="285750" indent="-285750">
              <a:buFont typeface="Arial" panose="020B0604020202020204" pitchFamily="34" charset="0"/>
              <a:buChar char="•"/>
            </a:pPr>
            <a:r>
              <a:rPr lang="ru-RU" dirty="0"/>
              <a:t>данные контактного лица: Ф. И. О., телефон, адрес электронной почты</a:t>
            </a:r>
          </a:p>
        </p:txBody>
      </p:sp>
    </p:spTree>
    <p:extLst>
      <p:ext uri="{BB962C8B-B14F-4D97-AF65-F5344CB8AC3E}">
        <p14:creationId xmlns:p14="http://schemas.microsoft.com/office/powerpoint/2010/main" val="33166353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228600"/>
            <a:ext cx="11201400" cy="5909310"/>
          </a:xfrm>
          <a:prstGeom prst="rect">
            <a:avLst/>
          </a:prstGeom>
        </p:spPr>
        <p:txBody>
          <a:bodyPr wrap="square">
            <a:spAutoFit/>
          </a:bodyPr>
          <a:lstStyle/>
          <a:p>
            <a:r>
              <a:rPr lang="ru-RU" b="1" dirty="0" smtClean="0">
                <a:solidFill>
                  <a:srgbClr val="7030A0"/>
                </a:solidFill>
              </a:rPr>
              <a:t>Какие </a:t>
            </a:r>
            <a:r>
              <a:rPr lang="ru-RU" b="1" dirty="0">
                <a:solidFill>
                  <a:srgbClr val="7030A0"/>
                </a:solidFill>
              </a:rPr>
              <a:t>документы подготовить для </a:t>
            </a:r>
            <a:r>
              <a:rPr lang="ru-RU" b="1">
                <a:solidFill>
                  <a:srgbClr val="7030A0"/>
                </a:solidFill>
              </a:rPr>
              <a:t>согласования </a:t>
            </a:r>
            <a:r>
              <a:rPr lang="ru-RU" b="1" smtClean="0">
                <a:solidFill>
                  <a:srgbClr val="7030A0"/>
                </a:solidFill>
              </a:rPr>
              <a:t>закупки</a:t>
            </a:r>
          </a:p>
          <a:p>
            <a:endParaRPr lang="ru-RU" b="1" dirty="0" smtClean="0">
              <a:solidFill>
                <a:srgbClr val="7030A0"/>
              </a:solidFill>
            </a:endParaRPr>
          </a:p>
          <a:p>
            <a:pPr algn="r"/>
            <a:r>
              <a:rPr lang="ru-RU" b="1" dirty="0">
                <a:solidFill>
                  <a:srgbClr val="0070C0"/>
                </a:solidFill>
              </a:rPr>
              <a:t>Закупка иностранного ПО и услуг, необходимых для использования ПО</a:t>
            </a:r>
            <a:r>
              <a:rPr lang="ru-RU" b="1" dirty="0" smtClean="0">
                <a:solidFill>
                  <a:srgbClr val="0070C0"/>
                </a:solidFill>
              </a:rPr>
              <a:t>:</a:t>
            </a:r>
          </a:p>
          <a:p>
            <a:pPr marL="285750" indent="-285750">
              <a:buFont typeface="Arial" panose="020B0604020202020204" pitchFamily="34" charset="0"/>
              <a:buChar char="•"/>
            </a:pPr>
            <a:r>
              <a:rPr lang="ru-RU" dirty="0"/>
              <a:t>предмет договора;</a:t>
            </a:r>
          </a:p>
          <a:p>
            <a:pPr marL="285750" indent="-285750">
              <a:buFont typeface="Arial" panose="020B0604020202020204" pitchFamily="34" charset="0"/>
              <a:buChar char="•"/>
            </a:pPr>
            <a:r>
              <a:rPr lang="ru-RU" dirty="0"/>
              <a:t>НМЦ договора;</a:t>
            </a:r>
          </a:p>
          <a:p>
            <a:pPr marL="285750" indent="-285750">
              <a:buFont typeface="Arial" panose="020B0604020202020204" pitchFamily="34" charset="0"/>
              <a:buChar char="•"/>
            </a:pPr>
            <a:r>
              <a:rPr lang="ru-RU" dirty="0"/>
              <a:t>планируемый срок заключения и исполнения договора;</a:t>
            </a:r>
          </a:p>
          <a:p>
            <a:pPr marL="285750" indent="-285750">
              <a:buFont typeface="Arial" panose="020B0604020202020204" pitchFamily="34" charset="0"/>
              <a:buChar char="•"/>
            </a:pPr>
            <a:r>
              <a:rPr lang="ru-RU" dirty="0"/>
              <a:t>перечень закупаемых услуг, требования к функциональным характеристикам, потребительским свойствам таких услуг;</a:t>
            </a:r>
          </a:p>
          <a:p>
            <a:pPr marL="285750" indent="-285750">
              <a:buFont typeface="Arial" panose="020B0604020202020204" pitchFamily="34" charset="0"/>
              <a:buChar char="•"/>
            </a:pPr>
            <a:r>
              <a:rPr lang="ru-RU" dirty="0"/>
              <a:t>наименование иностранного ПО;</a:t>
            </a:r>
          </a:p>
          <a:p>
            <a:pPr marL="285750" indent="-285750">
              <a:buFont typeface="Arial" panose="020B0604020202020204" pitchFamily="34" charset="0"/>
              <a:buChar char="•"/>
            </a:pPr>
            <a:r>
              <a:rPr lang="ru-RU" dirty="0"/>
              <a:t>обоснование невозможности соблюдения запрета на допуск иностранного программного обеспечения. Порядок подготовки обоснования указан в пункте 3 Порядка из постановления 1236;</a:t>
            </a:r>
          </a:p>
          <a:p>
            <a:pPr marL="285750" indent="-285750">
              <a:buFont typeface="Arial" panose="020B0604020202020204" pitchFamily="34" charset="0"/>
              <a:buChar char="•"/>
            </a:pPr>
            <a:r>
              <a:rPr lang="ru-RU" dirty="0"/>
              <a:t>действующий сертификат соответствия иностранного ПО требованиям ФСТЭК и ФСБ, если ПО отвечает за компьютерную безопасность;</a:t>
            </a:r>
          </a:p>
          <a:p>
            <a:pPr marL="285750" indent="-285750">
              <a:buFont typeface="Arial" panose="020B0604020202020204" pitchFamily="34" charset="0"/>
              <a:buChar char="•"/>
            </a:pPr>
            <a:r>
              <a:rPr lang="ru-RU" dirty="0"/>
              <a:t>класс иностранного ПО согласно классификатору программ для электронных вычислительных машин и баз данных;</a:t>
            </a:r>
          </a:p>
          <a:p>
            <a:pPr marL="285750" indent="-285750">
              <a:buFont typeface="Arial" panose="020B0604020202020204" pitchFamily="34" charset="0"/>
              <a:buChar char="•"/>
            </a:pPr>
            <a:r>
              <a:rPr lang="ru-RU" dirty="0"/>
              <a:t>наименование ПАК и его код согласно Общероссийскому классификатору продукции по видам экономической деятельности, если закупают ПО в составе ПАК;</a:t>
            </a:r>
          </a:p>
          <a:p>
            <a:pPr marL="285750" indent="-285750">
              <a:buFont typeface="Arial" panose="020B0604020202020204" pitchFamily="34" charset="0"/>
              <a:buChar char="•"/>
            </a:pPr>
            <a:r>
              <a:rPr lang="ru-RU" dirty="0"/>
              <a:t>информация о ранее полученных правах на использование закупаемого иностранного ПО;</a:t>
            </a:r>
          </a:p>
          <a:p>
            <a:pPr marL="285750" indent="-285750">
              <a:buFont typeface="Arial" panose="020B0604020202020204" pitchFamily="34" charset="0"/>
              <a:buChar char="•"/>
            </a:pPr>
            <a:r>
              <a:rPr lang="ru-RU" dirty="0"/>
              <a:t>информация о наличии прав на использование иностранного ПО или о расширении ранее предоставленного объема прав на использование иностранного ПО в составе закупаемых услуг;</a:t>
            </a:r>
          </a:p>
          <a:p>
            <a:pPr marL="285750" indent="-285750">
              <a:buFont typeface="Arial" panose="020B0604020202020204" pitchFamily="34" charset="0"/>
              <a:buChar char="•"/>
            </a:pPr>
            <a:r>
              <a:rPr lang="ru-RU" dirty="0"/>
              <a:t>данные контактного лица: Ф. И. О., телефон, адрес электронной почты</a:t>
            </a:r>
          </a:p>
        </p:txBody>
      </p:sp>
    </p:spTree>
    <p:extLst>
      <p:ext uri="{BB962C8B-B14F-4D97-AF65-F5344CB8AC3E}">
        <p14:creationId xmlns:p14="http://schemas.microsoft.com/office/powerpoint/2010/main" val="38626298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914400"/>
            <a:ext cx="10591800" cy="3139321"/>
          </a:xfrm>
          <a:prstGeom prst="rect">
            <a:avLst/>
          </a:prstGeom>
        </p:spPr>
        <p:txBody>
          <a:bodyPr wrap="square">
            <a:spAutoFit/>
          </a:bodyPr>
          <a:lstStyle/>
          <a:p>
            <a:r>
              <a:rPr lang="ru-RU" sz="2200" b="1" dirty="0" smtClean="0">
                <a:solidFill>
                  <a:srgbClr val="000000"/>
                </a:solidFill>
              </a:rPr>
              <a:t>Установлен </a:t>
            </a:r>
            <a:r>
              <a:rPr lang="ru-RU" sz="2200" b="1" dirty="0">
                <a:solidFill>
                  <a:srgbClr val="000000"/>
                </a:solidFill>
              </a:rPr>
              <a:t>новый срок размещения в ЕИС уведомления и заключения о несоответствии плана закупки, изменений в него, годового </a:t>
            </a:r>
            <a:r>
              <a:rPr lang="ru-RU" sz="2200" b="1" dirty="0" smtClean="0">
                <a:solidFill>
                  <a:srgbClr val="000000"/>
                </a:solidFill>
              </a:rPr>
              <a:t>отчета</a:t>
            </a:r>
          </a:p>
          <a:p>
            <a:endParaRPr lang="ru-RU" sz="2200" b="1" dirty="0">
              <a:solidFill>
                <a:srgbClr val="000000"/>
              </a:solidFill>
            </a:endParaRPr>
          </a:p>
          <a:p>
            <a:r>
              <a:rPr lang="ru-RU" sz="2200" i="1" dirty="0"/>
              <a:t>Постановление Правительства РФ от 09.08.2022 N </a:t>
            </a:r>
            <a:r>
              <a:rPr lang="ru-RU" sz="2200" i="1" dirty="0" smtClean="0"/>
              <a:t>1397</a:t>
            </a:r>
          </a:p>
          <a:p>
            <a:endParaRPr lang="ru-RU" sz="2200" dirty="0"/>
          </a:p>
          <a:p>
            <a:r>
              <a:rPr lang="ru-RU" sz="2200" dirty="0"/>
              <a:t>Уведомления и заключения о несоответствии документов требованиям законодательства в части участия в закупках СМСП, выданные в рамках мониторинга и оценки соответствия, заказчик должен разместить в ЕИС в течение 5 рабочих дней после их выдачи.</a:t>
            </a:r>
            <a:endParaRPr lang="ru-RU" sz="2200" b="0" i="0" dirty="0">
              <a:effectLst/>
            </a:endParaRPr>
          </a:p>
        </p:txBody>
      </p:sp>
      <p:sp>
        <p:nvSpPr>
          <p:cNvPr id="3" name="Прямоугольник 2"/>
          <p:cNvSpPr/>
          <p:nvPr/>
        </p:nvSpPr>
        <p:spPr>
          <a:xfrm>
            <a:off x="9322432" y="0"/>
            <a:ext cx="2869568" cy="430887"/>
          </a:xfrm>
          <a:prstGeom prst="rect">
            <a:avLst/>
          </a:prstGeom>
          <a:solidFill>
            <a:srgbClr val="00B0F0"/>
          </a:solidFill>
        </p:spPr>
        <p:txBody>
          <a:bodyPr wrap="none">
            <a:spAutoFit/>
          </a:bodyPr>
          <a:lstStyle/>
          <a:p>
            <a:r>
              <a:rPr lang="ru-RU" sz="2200" b="1" dirty="0">
                <a:solidFill>
                  <a:schemeClr val="bg1"/>
                </a:solidFill>
              </a:rPr>
              <a:t>С 10 августа 2022 года</a:t>
            </a:r>
            <a:endParaRPr lang="ru-RU" sz="2200" dirty="0">
              <a:solidFill>
                <a:schemeClr val="bg1"/>
              </a:solidFill>
            </a:endParaRPr>
          </a:p>
        </p:txBody>
      </p:sp>
      <p:sp>
        <p:nvSpPr>
          <p:cNvPr id="5" name="Прямоугольник 4"/>
          <p:cNvSpPr/>
          <p:nvPr/>
        </p:nvSpPr>
        <p:spPr>
          <a:xfrm>
            <a:off x="1295400" y="4724400"/>
            <a:ext cx="10363200" cy="923330"/>
          </a:xfrm>
          <a:prstGeom prst="rect">
            <a:avLst/>
          </a:prstGeom>
          <a:ln>
            <a:solidFill>
              <a:srgbClr val="00B0F0"/>
            </a:solidFill>
          </a:ln>
        </p:spPr>
        <p:txBody>
          <a:bodyPr wrap="square">
            <a:spAutoFit/>
          </a:bodyPr>
          <a:lstStyle/>
          <a:p>
            <a:r>
              <a:rPr lang="ru-RU" dirty="0"/>
              <a:t>Документы, которые нужно разработать: план перехода на российское ПО на период до 1 января 2025 года на основе ведомственного плана. </a:t>
            </a:r>
            <a:endParaRPr lang="ru-RU" dirty="0" smtClean="0"/>
          </a:p>
          <a:p>
            <a:r>
              <a:rPr lang="ru-RU" dirty="0" smtClean="0"/>
              <a:t>Срок</a:t>
            </a:r>
            <a:r>
              <a:rPr lang="ru-RU" dirty="0"/>
              <a:t>: два месяца со дня утверждения Методических рекомендаций, утвержденных </a:t>
            </a:r>
            <a:r>
              <a:rPr lang="ru-RU" dirty="0" err="1"/>
              <a:t>Минцифры</a:t>
            </a:r>
            <a:endParaRPr lang="ru-RU" dirty="0"/>
          </a:p>
        </p:txBody>
      </p:sp>
    </p:spTree>
    <p:extLst>
      <p:ext uri="{BB962C8B-B14F-4D97-AF65-F5344CB8AC3E}">
        <p14:creationId xmlns:p14="http://schemas.microsoft.com/office/powerpoint/2010/main" val="33724753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67646" y="0"/>
            <a:ext cx="3024354" cy="430887"/>
          </a:xfrm>
          <a:prstGeom prst="rect">
            <a:avLst/>
          </a:prstGeom>
          <a:solidFill>
            <a:srgbClr val="00B0F0"/>
          </a:solidFill>
        </p:spPr>
        <p:txBody>
          <a:bodyPr wrap="none">
            <a:spAutoFit/>
          </a:bodyPr>
          <a:lstStyle/>
          <a:p>
            <a:r>
              <a:rPr lang="ru-RU" sz="2200" b="1" dirty="0">
                <a:solidFill>
                  <a:schemeClr val="bg1"/>
                </a:solidFill>
              </a:rPr>
              <a:t>До 1 октября 2022 года</a:t>
            </a:r>
            <a:endParaRPr lang="ru-RU" sz="2200" dirty="0">
              <a:solidFill>
                <a:schemeClr val="bg1"/>
              </a:solidFill>
            </a:endParaRPr>
          </a:p>
        </p:txBody>
      </p:sp>
      <p:sp>
        <p:nvSpPr>
          <p:cNvPr id="3" name="Прямоугольник 2"/>
          <p:cNvSpPr/>
          <p:nvPr/>
        </p:nvSpPr>
        <p:spPr>
          <a:xfrm>
            <a:off x="990600" y="914400"/>
            <a:ext cx="10668000" cy="4832092"/>
          </a:xfrm>
          <a:prstGeom prst="rect">
            <a:avLst/>
          </a:prstGeom>
        </p:spPr>
        <p:txBody>
          <a:bodyPr wrap="square">
            <a:spAutoFit/>
          </a:bodyPr>
          <a:lstStyle/>
          <a:p>
            <a:r>
              <a:rPr lang="ru-RU" sz="2200" b="1" dirty="0" smtClean="0">
                <a:solidFill>
                  <a:srgbClr val="000000"/>
                </a:solidFill>
              </a:rPr>
              <a:t>Нужно </a:t>
            </a:r>
            <a:r>
              <a:rPr lang="ru-RU" sz="2200" b="1" dirty="0">
                <a:solidFill>
                  <a:srgbClr val="000000"/>
                </a:solidFill>
              </a:rPr>
              <a:t>привести положение о закупке в соответствие с </a:t>
            </a:r>
            <a:r>
              <a:rPr lang="ru-RU" sz="2200" b="1" dirty="0" smtClean="0">
                <a:solidFill>
                  <a:srgbClr val="000000"/>
                </a:solidFill>
              </a:rPr>
              <a:t>изменениями 223-ФЗ</a:t>
            </a:r>
          </a:p>
          <a:p>
            <a:endParaRPr lang="ru-RU" sz="2200" b="1" dirty="0"/>
          </a:p>
          <a:p>
            <a:r>
              <a:rPr lang="ru-RU" sz="2200" i="1" dirty="0"/>
              <a:t>Федеральный закон от 16.04.2022 N 104-ФЗ</a:t>
            </a:r>
          </a:p>
          <a:p>
            <a:r>
              <a:rPr lang="ru-RU" sz="2200" i="1" dirty="0"/>
              <a:t>Федеральный закон от 16.04.2022 N 109-ФЗ</a:t>
            </a:r>
          </a:p>
          <a:p>
            <a:r>
              <a:rPr lang="ru-RU" sz="2200" i="1" dirty="0"/>
              <a:t>Федеральный закон от 11.06.2022 N </a:t>
            </a:r>
            <a:r>
              <a:rPr lang="ru-RU" sz="2200" i="1" dirty="0" smtClean="0"/>
              <a:t>160-ФЗ</a:t>
            </a:r>
          </a:p>
          <a:p>
            <a:endParaRPr lang="ru-RU" sz="2200" dirty="0"/>
          </a:p>
          <a:p>
            <a:r>
              <a:rPr lang="ru-RU" sz="2200" dirty="0"/>
              <a:t>В частности, нужно отразить:</a:t>
            </a:r>
          </a:p>
          <a:p>
            <a:r>
              <a:rPr lang="ru-RU" sz="2200" dirty="0" smtClean="0"/>
              <a:t>- изменения </a:t>
            </a:r>
            <a:r>
              <a:rPr lang="ru-RU" sz="2200" dirty="0"/>
              <a:t>в части обеспечения заявок и договоров</a:t>
            </a:r>
            <a:r>
              <a:rPr lang="ru-RU" sz="2200" dirty="0" smtClean="0"/>
              <a:t>;, применение независимых гарантий,</a:t>
            </a:r>
          </a:p>
          <a:p>
            <a:r>
              <a:rPr lang="ru-RU" sz="2200" dirty="0" smtClean="0"/>
              <a:t> - </a:t>
            </a:r>
            <a:r>
              <a:rPr lang="ru-RU" sz="2200" dirty="0"/>
              <a:t>конкретные сроки оплаты или порядок их определения, перечень ТРУ, для которых действуют эти сроки, если они отличаются от общих сроков;</a:t>
            </a:r>
          </a:p>
          <a:p>
            <a:pPr marL="342900" indent="-342900">
              <a:buFontTx/>
              <a:buChar char="-"/>
            </a:pPr>
            <a:r>
              <a:rPr lang="ru-RU" sz="2200" dirty="0" smtClean="0"/>
              <a:t>изменения </a:t>
            </a:r>
            <a:r>
              <a:rPr lang="ru-RU" sz="2200" dirty="0"/>
              <a:t>в части требований к закупочным </a:t>
            </a:r>
            <a:r>
              <a:rPr lang="ru-RU" sz="2200" dirty="0" smtClean="0"/>
              <a:t>комиссиям и руководителям,</a:t>
            </a:r>
          </a:p>
          <a:p>
            <a:pPr marL="342900" indent="-342900">
              <a:buFontTx/>
              <a:buChar char="-"/>
            </a:pPr>
            <a:r>
              <a:rPr lang="ru-RU" sz="2200" dirty="0" smtClean="0"/>
              <a:t>ин</a:t>
            </a:r>
            <a:r>
              <a:rPr lang="ru-RU" sz="2200" b="0" i="0" dirty="0" smtClean="0">
                <a:effectLst/>
              </a:rPr>
              <a:t>формацию о наименовании страны происхождения товара</a:t>
            </a:r>
          </a:p>
          <a:p>
            <a:pPr marL="342900" indent="-342900">
              <a:buFontTx/>
              <a:buChar char="-"/>
            </a:pPr>
            <a:r>
              <a:rPr lang="ru-RU" sz="2200" dirty="0" smtClean="0"/>
              <a:t>Условия извещения (документации) конкурентной процедуры</a:t>
            </a:r>
            <a:endParaRPr lang="ru-RU" sz="2200" b="0" i="0" dirty="0">
              <a:effectLst/>
            </a:endParaRPr>
          </a:p>
        </p:txBody>
      </p:sp>
    </p:spTree>
    <p:extLst>
      <p:ext uri="{BB962C8B-B14F-4D97-AF65-F5344CB8AC3E}">
        <p14:creationId xmlns:p14="http://schemas.microsoft.com/office/powerpoint/2010/main" val="3662773912"/>
      </p:ext>
    </p:extLst>
  </p:cSld>
  <p:clrMapOvr>
    <a:masterClrMapping/>
  </p:clrMapOvr>
</p:sld>
</file>

<file path=ppt/theme/theme1.xml><?xml version="1.0" encoding="utf-8"?>
<a:theme xmlns:a="http://schemas.openxmlformats.org/drawingml/2006/main" name="Crop">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TM10001105[[fn=Уголки]]</Template>
  <TotalTime>1504</TotalTime>
  <Words>11014</Words>
  <Application>Microsoft Office PowerPoint</Application>
  <PresentationFormat>Широкоэкранный</PresentationFormat>
  <Paragraphs>1346</Paragraphs>
  <Slides>138</Slides>
  <Notes>0</Notes>
  <HiddenSlides>0</HiddenSlides>
  <MMClips>0</MMClips>
  <ScaleCrop>false</ScaleCrop>
  <HeadingPairs>
    <vt:vector size="6" baseType="variant">
      <vt:variant>
        <vt:lpstr>Использованные шрифты</vt:lpstr>
      </vt:variant>
      <vt:variant>
        <vt:i4>18</vt:i4>
      </vt:variant>
      <vt:variant>
        <vt:lpstr>Тема</vt:lpstr>
      </vt:variant>
      <vt:variant>
        <vt:i4>1</vt:i4>
      </vt:variant>
      <vt:variant>
        <vt:lpstr>Заголовки слайдов</vt:lpstr>
      </vt:variant>
      <vt:variant>
        <vt:i4>138</vt:i4>
      </vt:variant>
    </vt:vector>
  </HeadingPairs>
  <TitlesOfParts>
    <vt:vector size="157" baseType="lpstr">
      <vt:lpstr>Microsoft YaHei</vt:lpstr>
      <vt:lpstr>Arial</vt:lpstr>
      <vt:lpstr>Calibri</vt:lpstr>
      <vt:lpstr>Calibri Light</vt:lpstr>
      <vt:lpstr>Courier New</vt:lpstr>
      <vt:lpstr>Exo 2</vt:lpstr>
      <vt:lpstr>Exo 2 SemiBold</vt:lpstr>
      <vt:lpstr>Franklin Gothic Book</vt:lpstr>
      <vt:lpstr>Georgia</vt:lpstr>
      <vt:lpstr>Proxima Nova Rg Inner</vt:lpstr>
      <vt:lpstr>PT Sans</vt:lpstr>
      <vt:lpstr>PT Serif</vt:lpstr>
      <vt:lpstr>Roboto</vt:lpstr>
      <vt:lpstr>Symbol</vt:lpstr>
      <vt:lpstr>Times New Roman</vt:lpstr>
      <vt:lpstr>Trebuchet MS</vt:lpstr>
      <vt:lpstr>Verdana</vt:lpstr>
      <vt:lpstr>Wingdings</vt:lpstr>
      <vt:lpstr>Crop</vt:lpstr>
      <vt:lpstr>223-ФЗ: изменения законодательства, особенности осуществления закупок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Сроки оплаты по договорам</vt:lpstr>
      <vt:lpstr> Сроки оплаты по договорам</vt:lpstr>
      <vt:lpstr>Презентация PowerPoint</vt:lpstr>
      <vt:lpstr>1. Сроки оплаты по договорам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Понятие «личная заинтересованность». Ч.1, 2 ст.10 Закона от 25 декабря 2008 г. N 273-ФЗ "О противодействии коррупции"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Описание предмета закупки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Независимые гарантии − ОЗ и ОИД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Алгоритм для соблюдения объема закупок у СМСП</vt:lpstr>
      <vt:lpstr>Способы осуществления закупок, годовые объёмы закупок у СМСП</vt:lpstr>
      <vt:lpstr>Объем с 1 января 2022 года</vt:lpstr>
      <vt:lpstr>Способы поддержки «а»</vt:lpstr>
      <vt:lpstr>Презентация PowerPoint</vt:lpstr>
      <vt:lpstr> Способы поддержки «б»</vt:lpstr>
      <vt:lpstr>Презентация PowerPoint</vt:lpstr>
      <vt:lpstr>Перечень ТРУ для закупок у СМСП</vt:lpstr>
      <vt:lpstr>Способы поддержки «б»</vt:lpstr>
      <vt:lpstr>Способы поддержки «в»</vt:lpstr>
      <vt:lpstr>Алгоритм расчета объема закупок у СМСП</vt:lpstr>
      <vt:lpstr>МСП у ЕП</vt:lpstr>
      <vt:lpstr>Презентация PowerPoint</vt:lpstr>
      <vt:lpstr>Презентация PowerPoint</vt:lpstr>
      <vt:lpstr>Признаки в ЕИС</vt:lpstr>
      <vt:lpstr>Презентация PowerPoint</vt:lpstr>
      <vt:lpstr>Годовой отчет о закупке ТРУ у субъектов МСП  по 223-ФЗ</vt:lpstr>
      <vt:lpstr>Презентация PowerPoint</vt:lpstr>
      <vt:lpstr>Переход под действие 44-ФЗ как форма наказания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каких случаях может меняться Положение?</vt:lpstr>
      <vt:lpstr>В каких случаях может меняться Положение?</vt:lpstr>
      <vt:lpstr>В каких случаях может меняться Положение?</vt:lpstr>
      <vt:lpstr>В каких случаях может меняться Положение?</vt:lpstr>
      <vt:lpstr>В каких случаях может меняться Положение?</vt:lpstr>
      <vt:lpstr>В каких случаях может меняться Положение?</vt:lpstr>
      <vt:lpstr>Презентация PowerPoint</vt:lpstr>
      <vt:lpstr>Ежемесячная отчетность</vt:lpstr>
      <vt:lpstr>Презентация PowerPoint</vt:lpstr>
      <vt:lpstr>Ежемесячная отчетность</vt:lpstr>
      <vt:lpstr>п.1-3 ч.15 ст. 4   № 223-ФЗ– только для неконкурентных закупок</vt:lpstr>
      <vt:lpstr>Раздел № 1</vt:lpstr>
      <vt:lpstr>Внесение изменений</vt:lpstr>
      <vt:lpstr>Раздел № 2</vt:lpstr>
      <vt:lpstr>Презентация PowerPoint</vt:lpstr>
      <vt:lpstr>Раздел № 2 графа 4 графа 5</vt:lpstr>
      <vt:lpstr>Презентация PowerPoint</vt:lpstr>
      <vt:lpstr>Всего</vt:lpstr>
      <vt:lpstr>Презентация PowerPoint</vt:lpstr>
      <vt:lpstr>Раздел № 2 дополнение</vt:lpstr>
      <vt:lpstr>Презентация PowerPoint</vt:lpstr>
      <vt:lpstr>Раздел № 3</vt:lpstr>
      <vt:lpstr>Раздел № 3 графа 2 графа 3</vt:lpstr>
      <vt:lpstr>Раздел № 3 графа 4 графа 5</vt:lpstr>
      <vt:lpstr>Раздел № 3 графа 6 графа 7</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Изменения в закупках с 01.07.2022. Антисанкционные меры. Электронное актирование</dc:title>
  <dc:creator>Сергей</dc:creator>
  <cp:lastModifiedBy>Ольга</cp:lastModifiedBy>
  <cp:revision>131</cp:revision>
  <dcterms:created xsi:type="dcterms:W3CDTF">2022-06-30T09:48:24Z</dcterms:created>
  <dcterms:modified xsi:type="dcterms:W3CDTF">2022-12-14T03:11:27Z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2022-06-30T00:00:00Z</vt:filetime>
  </property>
  <property fmtid="{D5CDD505-2E9C-101B-9397-08002B2CF9AE}" pid="3" name="Creator">
    <vt:lpwstr>Microsoft® PowerPoint® 2010</vt:lpwstr>
  </property>
  <property fmtid="{D5CDD505-2E9C-101B-9397-08002B2CF9AE}" pid="4" name="LastSaved">
    <vt:filetime>2022-06-30T00:00:00Z</vt:filetime>
  </property>
</Properties>
</file>