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6"/>
  </p:notesMasterIdLst>
  <p:sldIdLst>
    <p:sldId id="256" r:id="rId2"/>
    <p:sldId id="257" r:id="rId3"/>
    <p:sldId id="258" r:id="rId4"/>
    <p:sldId id="261" r:id="rId5"/>
    <p:sldId id="263" r:id="rId6"/>
    <p:sldId id="264" r:id="rId7"/>
    <p:sldId id="295" r:id="rId8"/>
    <p:sldId id="294" r:id="rId9"/>
    <p:sldId id="296" r:id="rId10"/>
    <p:sldId id="267" r:id="rId11"/>
    <p:sldId id="269" r:id="rId12"/>
    <p:sldId id="297" r:id="rId13"/>
    <p:sldId id="270" r:id="rId14"/>
    <p:sldId id="271" r:id="rId15"/>
    <p:sldId id="272" r:id="rId16"/>
    <p:sldId id="273" r:id="rId17"/>
    <p:sldId id="275" r:id="rId18"/>
    <p:sldId id="276" r:id="rId19"/>
    <p:sldId id="277" r:id="rId20"/>
    <p:sldId id="280" r:id="rId21"/>
    <p:sldId id="282" r:id="rId22"/>
    <p:sldId id="283" r:id="rId23"/>
    <p:sldId id="289" r:id="rId24"/>
    <p:sldId id="291" r:id="rId25"/>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49" autoAdjust="0"/>
    <p:restoredTop sz="94660" autoAdjust="0"/>
  </p:normalViewPr>
  <p:slideViewPr>
    <p:cSldViewPr snapToGrid="0">
      <p:cViewPr varScale="1">
        <p:scale>
          <a:sx n="117" d="100"/>
          <a:sy n="117" d="100"/>
        </p:scale>
        <p:origin x="-606" y="-102"/>
      </p:cViewPr>
      <p:guideLst>
        <p:guide orient="horz" pos="2160"/>
        <p:guide pos="3840"/>
      </p:guideLst>
    </p:cSldViewPr>
  </p:slideViewPr>
  <p:outlineViewPr>
    <p:cViewPr>
      <p:scale>
        <a:sx n="33" d="100"/>
        <a:sy n="33" d="100"/>
      </p:scale>
      <p:origin x="0" y="13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B7F198AE-66FC-4125-BBCB-9A61F8B3A0AF}" type="datetimeFigureOut">
              <a:rPr lang="ru-RU" smtClean="0"/>
              <a:t>14.04.2026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F700177D-8555-4EB9-AA6A-7CAC2B063B58}" type="slidenum">
              <a:rPr lang="ru-RU" smtClean="0"/>
              <a:t>‹#›</a:t>
            </a:fld>
            <a:endParaRPr lang="ru-RU"/>
          </a:p>
        </p:txBody>
      </p:sp>
    </p:spTree>
    <p:extLst>
      <p:ext uri="{BB962C8B-B14F-4D97-AF65-F5344CB8AC3E}">
        <p14:creationId xmlns:p14="http://schemas.microsoft.com/office/powerpoint/2010/main" val="3108040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8F62F30-25E1-4107-BD4B-65F04D6952ED}" type="datetime1">
              <a:rPr lang="ru-RU" smtClean="0"/>
              <a:t>14.04.2026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197B4-9225-4703-91FB-A4593262BF0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28CCD507-B958-4C7B-AB5E-6168EE61ADD1}" type="datetime1">
              <a:rPr lang="ru-RU" smtClean="0"/>
              <a:t>14.04.2026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197B4-9225-4703-91FB-A4593262BF0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25B91A9-9F66-456A-B57F-58085C28A5AC}" type="datetime1">
              <a:rPr lang="ru-RU" smtClean="0"/>
              <a:t>14.04.2026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197B4-9225-4703-91FB-A4593262BF03}" type="slidenum">
              <a:rPr lang="ru-RU" smtClean="0"/>
              <a:t>‹#›</a:t>
            </a:fld>
            <a:endParaRPr lang="ru-RU"/>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5666B62-F87F-46B2-8EFF-55E5CE35667A}" type="datetime1">
              <a:rPr lang="ru-RU" smtClean="0"/>
              <a:t>14.04.2026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197B4-9225-4703-91FB-A4593262BF03}" type="slidenum">
              <a:rPr lang="ru-RU" smtClean="0"/>
              <a:t>‹#›</a:t>
            </a:fld>
            <a:endParaRPr lang="ru-RU"/>
          </a:p>
        </p:txBody>
      </p:sp>
      <p:sp>
        <p:nvSpPr>
          <p:cNvPr id="7" name="Title 6"/>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9B45DC3-CC17-4CB0-834B-4A1D5D820606}" type="datetime1">
              <a:rPr lang="ru-RU" smtClean="0"/>
              <a:t>14.04.2026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3197B4-9225-4703-91FB-A4593262BF03}"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5" name="Date Placeholder 4"/>
          <p:cNvSpPr>
            <a:spLocks noGrp="1"/>
          </p:cNvSpPr>
          <p:nvPr>
            <p:ph type="dt" sz="half" idx="10"/>
          </p:nvPr>
        </p:nvSpPr>
        <p:spPr/>
        <p:txBody>
          <a:bodyPr/>
          <a:lstStyle/>
          <a:p>
            <a:fld id="{A2E11259-2F12-479D-ACF8-8A5602B8F347}" type="datetime1">
              <a:rPr lang="ru-RU" smtClean="0"/>
              <a:t>14.04.2026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3197B4-9225-4703-91FB-A4593262BF03}" type="slidenum">
              <a:rPr lang="ru-RU" smtClean="0"/>
              <a:t>‹#›</a:t>
            </a:fld>
            <a:endParaRPr lang="ru-RU"/>
          </a:p>
        </p:txBody>
      </p:sp>
      <p:sp>
        <p:nvSpPr>
          <p:cNvPr id="9" name="Content Placeholder 8"/>
          <p:cNvSpPr>
            <a:spLocks noGrp="1"/>
          </p:cNvSpPr>
          <p:nvPr>
            <p:ph sz="quarter" idx="13"/>
          </p:nvPr>
        </p:nvSpPr>
        <p:spPr>
          <a:xfrm>
            <a:off x="902207" y="2679192"/>
            <a:ext cx="5096256" cy="34472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8E01233-C063-4698-8664-6D101D63F9E1}" type="datetime1">
              <a:rPr lang="ru-RU" smtClean="0"/>
              <a:t>14.04.2026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D3197B4-9225-4703-91FB-A4593262BF0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A1908D7C-8547-4B98-827B-904D2CEEFDFF}" type="datetime1">
              <a:rPr lang="ru-RU" smtClean="0"/>
              <a:t>14.04.2026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D3197B4-9225-4703-91FB-A4593262BF0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360FDB8-488D-404A-9E7C-9D59D90C33B7}" type="datetime1">
              <a:rPr lang="ru-RU" smtClean="0"/>
              <a:t>14.04.2026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D3197B4-9225-4703-91FB-A4593262BF0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002092C-46E6-43D5-AFB4-D87084932A5D}" type="datetime1">
              <a:rPr lang="ru-RU" smtClean="0"/>
              <a:t>14.04.2026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3197B4-9225-4703-91FB-A4593262BF03}" type="slidenum">
              <a:rPr lang="ru-RU" smtClean="0"/>
              <a:t>‹#›</a:t>
            </a:fld>
            <a:endParaRPr lang="ru-RU"/>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ru-RU"/>
              <a:t>Образец заголовка</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CAE7388-F228-4270-B04A-6B7CCCDB9472}" type="datetime1">
              <a:rPr lang="ru-RU" smtClean="0"/>
              <a:t>14.04.2026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3197B4-9225-4703-91FB-A4593262BF03}" type="slidenum">
              <a:rPr lang="ru-RU" smtClean="0"/>
              <a:t>‹#›</a:t>
            </a:fld>
            <a:endParaRPr lang="ru-RU"/>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4B7CA848-BC48-44BC-A039-2163B4A1C369}" type="datetime1">
              <a:rPr lang="ru-RU" smtClean="0"/>
              <a:t>14.04.2026</a:t>
            </a:fld>
            <a:endParaRPr lang="ru-RU"/>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9D3197B4-9225-4703-91FB-A4593262BF03}" type="slidenum">
              <a:rPr lang="ru-RU" smtClean="0"/>
              <a:t>‹#›</a:t>
            </a:fld>
            <a:endParaRPr lang="ru-RU"/>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orenburg.ru/documents/active/356004/"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orenburg.ru/documents/active/356013/"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orenburg.ru/documents/active/356014/"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orenburg.ru/documents/active/356006/"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orenburg.ru/documents/active/356008/"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login.consultant.ru/link/?req=doc&amp;base=RLAW390&amp;n=103495&amp;dst=100008" TargetMode="External"/><Relationship Id="rId2" Type="http://schemas.openxmlformats.org/officeDocument/2006/relationships/hyperlink" Target="https://orenburg.ru/documents/active/356011/"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https://login.consultant.ru/link/?req=doc&amp;base=LAW&amp;n=495137&amp;dst=30"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renburg.ru/documents/active/33089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orenburg.ru/documents/active/355974/" TargetMode="External"/><Relationship Id="rId3" Type="http://schemas.openxmlformats.org/officeDocument/2006/relationships/hyperlink" Target="https://orenburg.ru/documents/active/355984/" TargetMode="External"/><Relationship Id="rId7" Type="http://schemas.openxmlformats.org/officeDocument/2006/relationships/hyperlink" Target="https://orenburg.ru/documents/active/355970/" TargetMode="External"/><Relationship Id="rId2" Type="http://schemas.openxmlformats.org/officeDocument/2006/relationships/hyperlink" Target="https://orenburg.ru/documents/active/355981/" TargetMode="External"/><Relationship Id="rId1" Type="http://schemas.openxmlformats.org/officeDocument/2006/relationships/slideLayout" Target="../slideLayouts/slideLayout7.xml"/><Relationship Id="rId6" Type="http://schemas.openxmlformats.org/officeDocument/2006/relationships/hyperlink" Target="https://orenburg.ru/documents/active/355966/" TargetMode="External"/><Relationship Id="rId11" Type="http://schemas.openxmlformats.org/officeDocument/2006/relationships/hyperlink" Target="https://orenburg.ru/documents/active/355994/" TargetMode="External"/><Relationship Id="rId5" Type="http://schemas.openxmlformats.org/officeDocument/2006/relationships/hyperlink" Target="https://orenburg.ru/documents/active/355963/" TargetMode="External"/><Relationship Id="rId10" Type="http://schemas.openxmlformats.org/officeDocument/2006/relationships/hyperlink" Target="https://orenburg.ru/documents/active/355979/" TargetMode="External"/><Relationship Id="rId4" Type="http://schemas.openxmlformats.org/officeDocument/2006/relationships/hyperlink" Target="https://orenburg.ru/documents/active/355991/" TargetMode="External"/><Relationship Id="rId9" Type="http://schemas.openxmlformats.org/officeDocument/2006/relationships/hyperlink" Target="https://orenburg.ru/documents/active/35597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ogin.consultant.ru/link/?req=doc&amp;base=LAW&amp;n=501410&amp;dst=100019" TargetMode="External"/><Relationship Id="rId2" Type="http://schemas.openxmlformats.org/officeDocument/2006/relationships/hyperlink" Target="https://login.consultant.ru/link/?req=doc&amp;base=LAW&amp;n=487004&amp;dst=100189"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login.consultant.ru/link/?req=doc&amp;base=LAW&amp;n=487004&amp;dst=127" TargetMode="External"/><Relationship Id="rId2" Type="http://schemas.openxmlformats.org/officeDocument/2006/relationships/hyperlink" Target="https://login.consultant.ru/link/?req=doc&amp;base=LAW&amp;n=2875"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login.consultant.ru/link/?req=doc&amp;base=LAW&amp;n=503623&amp;dst=100137"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login.consultant.ru/link/?req=doc&amp;base=LAW&amp;n=182734&amp;dst=100011"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3678"/>
          <p:cNvPicPr/>
          <p:nvPr/>
        </p:nvPicPr>
        <p:blipFill>
          <a:blip r:embed="rId2">
            <a:extLst>
              <a:ext uri="{BEBA8EAE-BF5A-486C-A8C5-ECC9F3942E4B}">
                <a14:imgProps xmlns:a14="http://schemas.microsoft.com/office/drawing/2010/main">
                  <a14:imgLayer r:embed="rId3">
                    <a14:imgEffect>
                      <a14:sharpenSoften amount="-14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576691" y="0"/>
            <a:ext cx="9103360" cy="3931920"/>
          </a:xfrm>
          <a:prstGeom prst="rect">
            <a:avLst/>
          </a:prstGeom>
          <a:effectLst>
            <a:glow>
              <a:schemeClr val="accent1">
                <a:alpha val="40000"/>
              </a:schemeClr>
            </a:glow>
            <a:reflection endPos="0" dir="5400000" sy="-100000" algn="bl" rotWithShape="0"/>
          </a:effectLst>
          <a:scene3d>
            <a:camera prst="orthographicFront">
              <a:rot lat="0" lon="0" rev="0"/>
            </a:camera>
            <a:lightRig rig="threePt" dir="t"/>
          </a:scene3d>
        </p:spPr>
      </p:pic>
      <p:sp>
        <p:nvSpPr>
          <p:cNvPr id="3" name="Подзаголовок 2"/>
          <p:cNvSpPr>
            <a:spLocks noGrp="1"/>
          </p:cNvSpPr>
          <p:nvPr>
            <p:ph type="subTitle" idx="1"/>
          </p:nvPr>
        </p:nvSpPr>
        <p:spPr>
          <a:xfrm>
            <a:off x="269421" y="6221078"/>
            <a:ext cx="5828687" cy="449143"/>
          </a:xfrm>
        </p:spPr>
        <p:txBody>
          <a:bodyPr>
            <a:noAutofit/>
          </a:bodyPr>
          <a:lstStyle/>
          <a:p>
            <a:pPr algn="l">
              <a:lnSpc>
                <a:spcPts val="1300"/>
              </a:lnSpc>
            </a:pPr>
            <a:endParaRPr lang="ru-RU" sz="2000" dirty="0"/>
          </a:p>
          <a:p>
            <a:pPr algn="l">
              <a:lnSpc>
                <a:spcPts val="1300"/>
              </a:lnSpc>
            </a:pPr>
            <a:r>
              <a:rPr lang="ru-RU" sz="1800" dirty="0" smtClean="0">
                <a:solidFill>
                  <a:schemeClr val="tx1"/>
                </a:solidFill>
                <a:latin typeface="Times New Roman" pitchFamily="18" charset="0"/>
                <a:cs typeface="Times New Roman" pitchFamily="18" charset="0"/>
              </a:rPr>
              <a:t>*активная ссылка на скачивание</a:t>
            </a:r>
            <a:endParaRPr lang="ru-RU" sz="1800" dirty="0">
              <a:solidFill>
                <a:schemeClr val="tx1"/>
              </a:solidFill>
              <a:latin typeface="Times New Roman" pitchFamily="18" charset="0"/>
              <a:cs typeface="Times New Roman" pitchFamily="18" charset="0"/>
            </a:endParaRPr>
          </a:p>
        </p:txBody>
      </p:sp>
      <p:sp>
        <p:nvSpPr>
          <p:cNvPr id="5" name="Номер слайда 4"/>
          <p:cNvSpPr>
            <a:spLocks noGrp="1"/>
          </p:cNvSpPr>
          <p:nvPr>
            <p:ph type="sldNum" sz="quarter" idx="12"/>
          </p:nvPr>
        </p:nvSpPr>
        <p:spPr>
          <a:xfrm>
            <a:off x="10964022" y="6403667"/>
            <a:ext cx="398085" cy="347179"/>
          </a:xfrm>
        </p:spPr>
        <p:txBody>
          <a:bodyPr/>
          <a:lstStyle/>
          <a:p>
            <a:fld id="{9D3197B4-9225-4703-91FB-A4593262BF03}" type="slidenum">
              <a:rPr lang="ru-RU" sz="1600" smtClean="0">
                <a:solidFill>
                  <a:schemeClr val="tx1">
                    <a:lumMod val="95000"/>
                    <a:lumOff val="5000"/>
                  </a:schemeClr>
                </a:solidFill>
              </a:rPr>
              <a:t>1</a:t>
            </a:fld>
            <a:endParaRPr lang="ru-RU" sz="1600" dirty="0">
              <a:solidFill>
                <a:schemeClr val="tx1">
                  <a:lumMod val="95000"/>
                  <a:lumOff val="5000"/>
                </a:schemeClr>
              </a:solidFill>
            </a:endParaRPr>
          </a:p>
        </p:txBody>
      </p:sp>
      <p:grpSp>
        <p:nvGrpSpPr>
          <p:cNvPr id="24" name="Group 23722"/>
          <p:cNvGrpSpPr/>
          <p:nvPr/>
        </p:nvGrpSpPr>
        <p:grpSpPr>
          <a:xfrm>
            <a:off x="11418324" y="6446763"/>
            <a:ext cx="790265" cy="304083"/>
            <a:chOff x="0" y="0"/>
            <a:chExt cx="540006" cy="240970"/>
          </a:xfrm>
        </p:grpSpPr>
        <p:sp>
          <p:nvSpPr>
            <p:cNvPr id="25"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26"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dirty="0"/>
            </a:p>
          </p:txBody>
        </p:sp>
      </p:grpSp>
      <p:sp>
        <p:nvSpPr>
          <p:cNvPr id="4" name="TextBox 3"/>
          <p:cNvSpPr txBox="1"/>
          <p:nvPr/>
        </p:nvSpPr>
        <p:spPr>
          <a:xfrm>
            <a:off x="381877" y="2066095"/>
            <a:ext cx="11242896" cy="4154984"/>
          </a:xfrm>
          <a:prstGeom prst="rect">
            <a:avLst/>
          </a:prstGeom>
          <a:noFill/>
        </p:spPr>
        <p:txBody>
          <a:bodyPr wrap="square" rtlCol="0">
            <a:spAutoFit/>
          </a:bodyPr>
          <a:lstStyle/>
          <a:p>
            <a:pPr algn="ctr"/>
            <a:endParaRPr lang="en-US" sz="4400" b="1" dirty="0">
              <a:ea typeface="Batang" panose="02030600000101010101" pitchFamily="18" charset="-127"/>
              <a:cs typeface="Aharoni" panose="02010803020104030203" pitchFamily="2" charset="-79"/>
            </a:endParaRPr>
          </a:p>
          <a:p>
            <a:pPr algn="ctr"/>
            <a:endParaRPr lang="ru-RU" sz="4400" b="1" dirty="0">
              <a:ea typeface="Batang" panose="02030600000101010101" pitchFamily="18" charset="-127"/>
              <a:cs typeface="Aharoni" panose="02010803020104030203" pitchFamily="2" charset="-79"/>
            </a:endParaRPr>
          </a:p>
          <a:p>
            <a:pPr algn="ctr"/>
            <a:r>
              <a:rPr lang="ru-RU" sz="4400" b="1" dirty="0">
                <a:ea typeface="Batang" panose="02030600000101010101" pitchFamily="18" charset="-127"/>
                <a:cs typeface="Aharoni" panose="02010803020104030203" pitchFamily="2" charset="-79"/>
              </a:rPr>
              <a:t>ПОСОБИЕ </a:t>
            </a:r>
          </a:p>
          <a:p>
            <a:pPr algn="ctr"/>
            <a:r>
              <a:rPr lang="ru-RU" sz="4400" b="1" dirty="0">
                <a:ea typeface="Batang" panose="02030600000101010101" pitchFamily="18" charset="-127"/>
                <a:cs typeface="Aharoni" panose="02010803020104030203" pitchFamily="2" charset="-79"/>
              </a:rPr>
              <a:t>ПО ВОПРОСАМ </a:t>
            </a:r>
            <a:r>
              <a:rPr lang="ru-RU" sz="4400" b="1" dirty="0">
                <a:ea typeface="Batang" panose="02030600000101010101" pitchFamily="18" charset="-127"/>
                <a:cs typeface="Arabic Typesetting" panose="03020402040406030203" pitchFamily="66" charset="-78"/>
              </a:rPr>
              <a:t>ПРОХОЖДЕНИЯ</a:t>
            </a:r>
            <a:r>
              <a:rPr lang="ru-RU" sz="4400" b="1" dirty="0">
                <a:ea typeface="Batang" panose="02030600000101010101" pitchFamily="18" charset="-127"/>
                <a:cs typeface="Aharoni" panose="02010803020104030203" pitchFamily="2" charset="-79"/>
              </a:rPr>
              <a:t> МУНИЦИПАЛЬНОЙ СЛУЖБЫ В АДМИНИСТРАЦИИ ГОРОДА ОРЕНБУРГА</a:t>
            </a:r>
          </a:p>
        </p:txBody>
      </p:sp>
    </p:spTree>
    <p:extLst>
      <p:ext uri="{BB962C8B-B14F-4D97-AF65-F5344CB8AC3E}">
        <p14:creationId xmlns:p14="http://schemas.microsoft.com/office/powerpoint/2010/main" val="2130992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10834776" y="6446763"/>
            <a:ext cx="519023" cy="274712"/>
          </a:xfrm>
        </p:spPr>
        <p:txBody>
          <a:bodyPr/>
          <a:lstStyle/>
          <a:p>
            <a:fld id="{9D3197B4-9225-4703-91FB-A4593262BF03}" type="slidenum">
              <a:rPr lang="ru-RU" sz="1600" smtClean="0">
                <a:solidFill>
                  <a:schemeClr val="tx1">
                    <a:lumMod val="95000"/>
                    <a:lumOff val="5000"/>
                  </a:schemeClr>
                </a:solidFill>
              </a:rPr>
              <a:t>10</a:t>
            </a:fld>
            <a:endParaRPr lang="ru-RU" sz="1600">
              <a:solidFill>
                <a:schemeClr val="tx1">
                  <a:lumMod val="95000"/>
                  <a:lumOff val="5000"/>
                </a:schemeClr>
              </a:solidFill>
            </a:endParaRPr>
          </a:p>
        </p:txBody>
      </p:sp>
      <p:grpSp>
        <p:nvGrpSpPr>
          <p:cNvPr id="5" name="Group 23722"/>
          <p:cNvGrpSpPr/>
          <p:nvPr/>
        </p:nvGrpSpPr>
        <p:grpSpPr>
          <a:xfrm>
            <a:off x="11418324" y="6446763"/>
            <a:ext cx="790265" cy="304083"/>
            <a:chOff x="0" y="0"/>
            <a:chExt cx="540006" cy="240970"/>
          </a:xfrm>
        </p:grpSpPr>
        <p:sp>
          <p:nvSpPr>
            <p:cNvPr id="6"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2" name="Скругленный прямоугольник 1"/>
          <p:cNvSpPr/>
          <p:nvPr/>
        </p:nvSpPr>
        <p:spPr>
          <a:xfrm>
            <a:off x="564204" y="204282"/>
            <a:ext cx="11249254" cy="564204"/>
          </a:xfrm>
          <a:prstGeom prst="roundRect">
            <a:avLst/>
          </a:prstGeom>
          <a:solidFill>
            <a:schemeClr val="bg2"/>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ru-RU" sz="2800" b="1" dirty="0">
                <a:solidFill>
                  <a:schemeClr val="tx1"/>
                </a:solidFill>
              </a:rPr>
              <a:t>5</a:t>
            </a:r>
            <a:r>
              <a:rPr lang="ru-RU" sz="2800" b="1" dirty="0" smtClean="0">
                <a:solidFill>
                  <a:schemeClr val="tx1"/>
                </a:solidFill>
              </a:rPr>
              <a:t> </a:t>
            </a:r>
            <a:r>
              <a:rPr lang="ru-RU" b="1" dirty="0">
                <a:solidFill>
                  <a:schemeClr val="tx1"/>
                </a:solidFill>
                <a:hlinkClick r:id="rId2"/>
              </a:rPr>
              <a:t>КЛАССИФИКАЦИЯ ДОЛЖНОСТЕЙ МУНИЦИПАЛЬНОЙ </a:t>
            </a:r>
            <a:r>
              <a:rPr lang="ru-RU" b="1" dirty="0" smtClean="0">
                <a:solidFill>
                  <a:schemeClr val="tx1"/>
                </a:solidFill>
                <a:hlinkClick r:id="rId2"/>
              </a:rPr>
              <a:t>СЛУЖБЫ</a:t>
            </a:r>
            <a:r>
              <a:rPr lang="ru-RU" b="1" dirty="0" smtClean="0">
                <a:solidFill>
                  <a:schemeClr val="accent1"/>
                </a:solidFill>
              </a:rPr>
              <a:t>*</a:t>
            </a:r>
            <a:endParaRPr lang="ru-RU" b="1" dirty="0">
              <a:solidFill>
                <a:schemeClr val="accent1"/>
              </a:solidFill>
            </a:endParaRPr>
          </a:p>
        </p:txBody>
      </p:sp>
      <p:sp>
        <p:nvSpPr>
          <p:cNvPr id="8" name="Скругленный прямоугольник 7"/>
          <p:cNvSpPr/>
          <p:nvPr/>
        </p:nvSpPr>
        <p:spPr>
          <a:xfrm>
            <a:off x="311285" y="953311"/>
            <a:ext cx="1974715" cy="544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Группа должностей</a:t>
            </a:r>
          </a:p>
        </p:txBody>
      </p:sp>
      <p:sp>
        <p:nvSpPr>
          <p:cNvPr id="9" name="Скругленный прямоугольник 8"/>
          <p:cNvSpPr/>
          <p:nvPr/>
        </p:nvSpPr>
        <p:spPr>
          <a:xfrm>
            <a:off x="2486026" y="953311"/>
            <a:ext cx="5019674" cy="544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Руководители</a:t>
            </a:r>
          </a:p>
        </p:txBody>
      </p:sp>
      <p:sp>
        <p:nvSpPr>
          <p:cNvPr id="10" name="Скругленный прямоугольник 9"/>
          <p:cNvSpPr/>
          <p:nvPr/>
        </p:nvSpPr>
        <p:spPr>
          <a:xfrm>
            <a:off x="7658100" y="953311"/>
            <a:ext cx="1743074" cy="544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Помощники,</a:t>
            </a:r>
          </a:p>
          <a:p>
            <a:pPr algn="ctr"/>
            <a:r>
              <a:rPr lang="ru-RU" sz="1400" dirty="0"/>
              <a:t>советники</a:t>
            </a:r>
          </a:p>
        </p:txBody>
      </p:sp>
      <p:sp>
        <p:nvSpPr>
          <p:cNvPr id="11" name="Скругленный прямоугольник 10"/>
          <p:cNvSpPr/>
          <p:nvPr/>
        </p:nvSpPr>
        <p:spPr>
          <a:xfrm>
            <a:off x="311285" y="1663430"/>
            <a:ext cx="1974715" cy="496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ru-RU" sz="1400" dirty="0"/>
              <a:t>Высшая</a:t>
            </a:r>
          </a:p>
        </p:txBody>
      </p:sp>
      <p:sp>
        <p:nvSpPr>
          <p:cNvPr id="12" name="Скругленный прямоугольник 11"/>
          <p:cNvSpPr/>
          <p:nvPr/>
        </p:nvSpPr>
        <p:spPr>
          <a:xfrm>
            <a:off x="311285" y="2577831"/>
            <a:ext cx="1974715" cy="47665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sz="1400" dirty="0"/>
              <a:t>Главная</a:t>
            </a:r>
          </a:p>
        </p:txBody>
      </p:sp>
      <p:sp>
        <p:nvSpPr>
          <p:cNvPr id="13" name="Скругленный прямоугольник 12"/>
          <p:cNvSpPr/>
          <p:nvPr/>
        </p:nvSpPr>
        <p:spPr>
          <a:xfrm>
            <a:off x="311285" y="3681920"/>
            <a:ext cx="1974715" cy="60220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a:t>Ведущая</a:t>
            </a:r>
          </a:p>
        </p:txBody>
      </p:sp>
      <p:sp>
        <p:nvSpPr>
          <p:cNvPr id="14" name="Скругленный прямоугольник 13"/>
          <p:cNvSpPr/>
          <p:nvPr/>
        </p:nvSpPr>
        <p:spPr>
          <a:xfrm>
            <a:off x="311285" y="5448300"/>
            <a:ext cx="1906621" cy="40957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1400" dirty="0"/>
              <a:t>Старшая</a:t>
            </a:r>
          </a:p>
        </p:txBody>
      </p:sp>
      <p:sp>
        <p:nvSpPr>
          <p:cNvPr id="15" name="Скругленный прямоугольник 14"/>
          <p:cNvSpPr/>
          <p:nvPr/>
        </p:nvSpPr>
        <p:spPr>
          <a:xfrm>
            <a:off x="311285" y="5953329"/>
            <a:ext cx="1906621" cy="40937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1400" dirty="0"/>
              <a:t>Младшая</a:t>
            </a:r>
          </a:p>
        </p:txBody>
      </p:sp>
      <p:sp>
        <p:nvSpPr>
          <p:cNvPr id="16" name="Скругленный прямоугольник 15"/>
          <p:cNvSpPr/>
          <p:nvPr/>
        </p:nvSpPr>
        <p:spPr>
          <a:xfrm>
            <a:off x="9534525" y="953311"/>
            <a:ext cx="2278932" cy="544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Специалисты</a:t>
            </a:r>
          </a:p>
        </p:txBody>
      </p:sp>
      <p:sp>
        <p:nvSpPr>
          <p:cNvPr id="17" name="Прямоугольник с двумя скругленными противолежащими углами 16"/>
          <p:cNvSpPr/>
          <p:nvPr/>
        </p:nvSpPr>
        <p:spPr>
          <a:xfrm>
            <a:off x="2486026" y="1663429"/>
            <a:ext cx="5019673" cy="846307"/>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sz="1400" dirty="0"/>
          </a:p>
          <a:p>
            <a:pPr algn="ctr"/>
            <a:r>
              <a:rPr lang="ru-RU" sz="1400" dirty="0"/>
              <a:t>Заместители Главы города Оренбурга;</a:t>
            </a:r>
          </a:p>
          <a:p>
            <a:pPr algn="ctr"/>
            <a:r>
              <a:rPr lang="ru-RU" sz="1400" dirty="0"/>
              <a:t>г</a:t>
            </a:r>
            <a:r>
              <a:rPr lang="ru-RU" sz="1400" dirty="0" smtClean="0"/>
              <a:t>лавы </a:t>
            </a:r>
            <a:r>
              <a:rPr lang="ru-RU" sz="1400" dirty="0"/>
              <a:t>округов </a:t>
            </a:r>
            <a:r>
              <a:rPr lang="ru-RU" sz="1400" dirty="0">
                <a:solidFill>
                  <a:prstClr val="white"/>
                </a:solidFill>
              </a:rPr>
              <a:t>города Оренбурга.</a:t>
            </a:r>
          </a:p>
          <a:p>
            <a:endParaRPr lang="ru-RU" dirty="0"/>
          </a:p>
        </p:txBody>
      </p:sp>
      <p:sp>
        <p:nvSpPr>
          <p:cNvPr id="18" name="Скругленный прямоугольник 17"/>
          <p:cNvSpPr/>
          <p:nvPr/>
        </p:nvSpPr>
        <p:spPr>
          <a:xfrm>
            <a:off x="7658100" y="3681919"/>
            <a:ext cx="1743074" cy="120440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a:t>Советник Главы города Оренбурга</a:t>
            </a:r>
          </a:p>
        </p:txBody>
      </p:sp>
      <p:sp>
        <p:nvSpPr>
          <p:cNvPr id="19" name="Прямоугольник с двумя скругленными противолежащими углами 18"/>
          <p:cNvSpPr/>
          <p:nvPr/>
        </p:nvSpPr>
        <p:spPr>
          <a:xfrm>
            <a:off x="2486026" y="2577831"/>
            <a:ext cx="5019673" cy="1022619"/>
          </a:xfrm>
          <a:prstGeom prst="round2Diag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sz="1350" dirty="0"/>
              <a:t>Начальники отраслевых (функциональных) органов администрации города Оренбурга, заместители начальников (председателей) органов Администрации города Оренбурга,  обладающие правами юридического лица.</a:t>
            </a:r>
          </a:p>
        </p:txBody>
      </p:sp>
      <p:sp>
        <p:nvSpPr>
          <p:cNvPr id="20" name="Прямоугольник с двумя скругленными противолежащими углами 19"/>
          <p:cNvSpPr/>
          <p:nvPr/>
        </p:nvSpPr>
        <p:spPr>
          <a:xfrm>
            <a:off x="2486025" y="3681920"/>
            <a:ext cx="5019673" cy="1204405"/>
          </a:xfrm>
          <a:prstGeom prst="round2Diag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ru-RU" sz="1400" dirty="0"/>
          </a:p>
          <a:p>
            <a:pPr lvl="0" algn="ctr"/>
            <a:r>
              <a:rPr lang="ru-RU" sz="1350" dirty="0"/>
              <a:t>Заместители начальников (председателей) </a:t>
            </a:r>
            <a:r>
              <a:rPr lang="ru-RU" sz="1350" dirty="0">
                <a:solidFill>
                  <a:prstClr val="white"/>
                </a:solidFill>
              </a:rPr>
              <a:t>отраслевых (функциональных) органов администрации города Оренбурга; органов не обладающие правами  юридического лица;</a:t>
            </a:r>
          </a:p>
          <a:p>
            <a:pPr lvl="0" algn="ctr"/>
            <a:r>
              <a:rPr lang="ru-RU" sz="1350" dirty="0">
                <a:solidFill>
                  <a:prstClr val="white"/>
                </a:solidFill>
              </a:rPr>
              <a:t>начальники отделов в составе управлений, комитетов, департаментов.</a:t>
            </a:r>
          </a:p>
          <a:p>
            <a:pPr algn="ctr"/>
            <a:endParaRPr lang="ru-RU" dirty="0"/>
          </a:p>
        </p:txBody>
      </p:sp>
      <p:sp>
        <p:nvSpPr>
          <p:cNvPr id="21" name="Прямоугольник с двумя скругленными противолежащими углами 20"/>
          <p:cNvSpPr/>
          <p:nvPr/>
        </p:nvSpPr>
        <p:spPr>
          <a:xfrm>
            <a:off x="9534525" y="5448300"/>
            <a:ext cx="2278932" cy="409575"/>
          </a:xfrm>
          <a:prstGeom prst="round2Diag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ru-RU" sz="1400" dirty="0"/>
              <a:t>Главные, ведущие специалисты</a:t>
            </a:r>
          </a:p>
        </p:txBody>
      </p:sp>
      <p:sp>
        <p:nvSpPr>
          <p:cNvPr id="22" name="Прямоугольник с двумя скругленными противолежащими углами 21"/>
          <p:cNvSpPr/>
          <p:nvPr/>
        </p:nvSpPr>
        <p:spPr>
          <a:xfrm>
            <a:off x="9534525" y="5953329"/>
            <a:ext cx="2278932" cy="409370"/>
          </a:xfrm>
          <a:prstGeom prst="round2Diag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sz="1400" dirty="0"/>
          </a:p>
          <a:p>
            <a:pPr algn="ctr"/>
            <a:r>
              <a:rPr lang="ru-RU" sz="1400" dirty="0"/>
              <a:t>Специалисты 1, 2 категории</a:t>
            </a:r>
          </a:p>
          <a:p>
            <a:pPr algn="ctr"/>
            <a:endParaRPr lang="ru-RU" sz="1400" dirty="0"/>
          </a:p>
        </p:txBody>
      </p:sp>
    </p:spTree>
    <p:extLst>
      <p:ext uri="{BB962C8B-B14F-4D97-AF65-F5344CB8AC3E}">
        <p14:creationId xmlns:p14="http://schemas.microsoft.com/office/powerpoint/2010/main" val="25309065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Прямоугольник с одним скругленным углом 52"/>
          <p:cNvSpPr/>
          <p:nvPr/>
        </p:nvSpPr>
        <p:spPr>
          <a:xfrm>
            <a:off x="229830" y="1245982"/>
            <a:ext cx="11668303" cy="332398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 name="Group 21078"/>
          <p:cNvGrpSpPr/>
          <p:nvPr/>
        </p:nvGrpSpPr>
        <p:grpSpPr>
          <a:xfrm>
            <a:off x="173992" y="189084"/>
            <a:ext cx="11895415" cy="6293145"/>
            <a:chOff x="-213032" y="227366"/>
            <a:chExt cx="7422098" cy="7711441"/>
          </a:xfrm>
        </p:grpSpPr>
        <p:pic>
          <p:nvPicPr>
            <p:cNvPr id="3" name="Picture 23609"/>
            <p:cNvPicPr/>
            <p:nvPr/>
          </p:nvPicPr>
          <p:blipFill>
            <a:blip r:embed="rId2" cstate="email">
              <a:extLst>
                <a:ext uri="{28A0092B-C50C-407E-A947-70E740481C1C}">
                  <a14:useLocalDpi xmlns:a14="http://schemas.microsoft.com/office/drawing/2010/main"/>
                </a:ext>
              </a:extLst>
            </a:blip>
            <a:stretch>
              <a:fillRect/>
            </a:stretch>
          </p:blipFill>
          <p:spPr>
            <a:xfrm>
              <a:off x="-213032" y="227366"/>
              <a:ext cx="7415785" cy="7711441"/>
            </a:xfrm>
            <a:prstGeom prst="rect">
              <a:avLst/>
            </a:prstGeom>
          </p:spPr>
        </p:pic>
        <p:sp>
          <p:nvSpPr>
            <p:cNvPr id="4" name="Shape 1168"/>
            <p:cNvSpPr/>
            <p:nvPr/>
          </p:nvSpPr>
          <p:spPr>
            <a:xfrm>
              <a:off x="-9507" y="229855"/>
              <a:ext cx="6580806" cy="861413"/>
            </a:xfrm>
            <a:custGeom>
              <a:avLst/>
              <a:gdLst/>
              <a:ahLst/>
              <a:cxnLst/>
              <a:rect l="0" t="0" r="0" b="0"/>
              <a:pathLst>
                <a:path w="6580806" h="779996">
                  <a:moveTo>
                    <a:pt x="0" y="0"/>
                  </a:moveTo>
                  <a:lnTo>
                    <a:pt x="6580806" y="0"/>
                  </a:lnTo>
                  <a:lnTo>
                    <a:pt x="6580806" y="627596"/>
                  </a:lnTo>
                  <a:cubicBezTo>
                    <a:pt x="6580806" y="779996"/>
                    <a:pt x="6428394" y="779996"/>
                    <a:pt x="6428394"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5" name="Rectangle 20779"/>
            <p:cNvSpPr/>
            <p:nvPr/>
          </p:nvSpPr>
          <p:spPr>
            <a:xfrm>
              <a:off x="1547999" y="541360"/>
              <a:ext cx="151343"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latin typeface="Century Gothic" panose="020B0502020202020204" pitchFamily="34" charset="0"/>
                  <a:ea typeface="Calibri" panose="020F0502020204030204" pitchFamily="34" charset="0"/>
                </a:rPr>
                <a:t>6</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 name="Rectangle 20780"/>
            <p:cNvSpPr/>
            <p:nvPr/>
          </p:nvSpPr>
          <p:spPr>
            <a:xfrm>
              <a:off x="1661791" y="541360"/>
              <a:ext cx="5547275"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 ПОРЯДОК ПРОХОЖДЕНИЯ ИСПЫТАНИЯ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 name="Rectangle 1170"/>
            <p:cNvSpPr/>
            <p:nvPr/>
          </p:nvSpPr>
          <p:spPr>
            <a:xfrm>
              <a:off x="1871900" y="785200"/>
              <a:ext cx="3834663"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В АДМИНИСТРАЦИИ ГОРОДА ОРЕНБУРГА</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 name="Shape 1171"/>
            <p:cNvSpPr/>
            <p:nvPr/>
          </p:nvSpPr>
          <p:spPr>
            <a:xfrm>
              <a:off x="871925" y="514525"/>
              <a:ext cx="18009" cy="18009"/>
            </a:xfrm>
            <a:custGeom>
              <a:avLst/>
              <a:gdLst/>
              <a:ahLst/>
              <a:cxnLst/>
              <a:rect l="0" t="0" r="0" b="0"/>
              <a:pathLst>
                <a:path w="18009" h="18009">
                  <a:moveTo>
                    <a:pt x="9004" y="0"/>
                  </a:moveTo>
                  <a:cubicBezTo>
                    <a:pt x="13983" y="0"/>
                    <a:pt x="18009" y="4039"/>
                    <a:pt x="18009" y="9004"/>
                  </a:cubicBezTo>
                  <a:cubicBezTo>
                    <a:pt x="18009" y="13983"/>
                    <a:pt x="13983" y="18009"/>
                    <a:pt x="9004" y="18009"/>
                  </a:cubicBez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9" name="Shape 1172"/>
            <p:cNvSpPr/>
            <p:nvPr/>
          </p:nvSpPr>
          <p:spPr>
            <a:xfrm>
              <a:off x="907954" y="514525"/>
              <a:ext cx="18009" cy="18009"/>
            </a:xfrm>
            <a:custGeom>
              <a:avLst/>
              <a:gdLst/>
              <a:ahLst/>
              <a:cxnLst/>
              <a:rect l="0" t="0" r="0" b="0"/>
              <a:pathLst>
                <a:path w="18009" h="18009">
                  <a:moveTo>
                    <a:pt x="9004" y="0"/>
                  </a:moveTo>
                  <a:cubicBezTo>
                    <a:pt x="13983" y="0"/>
                    <a:pt x="18009" y="4039"/>
                    <a:pt x="18009" y="9004"/>
                  </a:cubicBezTo>
                  <a:cubicBezTo>
                    <a:pt x="18009" y="13983"/>
                    <a:pt x="13983" y="18009"/>
                    <a:pt x="9004" y="18009"/>
                  </a:cubicBez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0" name="Shape 1173"/>
            <p:cNvSpPr/>
            <p:nvPr/>
          </p:nvSpPr>
          <p:spPr>
            <a:xfrm>
              <a:off x="943980" y="514525"/>
              <a:ext cx="18009" cy="18009"/>
            </a:xfrm>
            <a:custGeom>
              <a:avLst/>
              <a:gdLst/>
              <a:ahLst/>
              <a:cxnLst/>
              <a:rect l="0" t="0" r="0" b="0"/>
              <a:pathLst>
                <a:path w="18009" h="18009">
                  <a:moveTo>
                    <a:pt x="9004" y="0"/>
                  </a:moveTo>
                  <a:cubicBezTo>
                    <a:pt x="13983" y="0"/>
                    <a:pt x="18009" y="4039"/>
                    <a:pt x="18009" y="9004"/>
                  </a:cubicBezTo>
                  <a:cubicBezTo>
                    <a:pt x="18009" y="13983"/>
                    <a:pt x="13983" y="18009"/>
                    <a:pt x="9004" y="18009"/>
                  </a:cubicBez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1" name="Shape 1174"/>
            <p:cNvSpPr/>
            <p:nvPr/>
          </p:nvSpPr>
          <p:spPr>
            <a:xfrm>
              <a:off x="871925" y="550551"/>
              <a:ext cx="252755" cy="18021"/>
            </a:xfrm>
            <a:custGeom>
              <a:avLst/>
              <a:gdLst/>
              <a:ahLst/>
              <a:cxnLst/>
              <a:rect l="0" t="0" r="0" b="0"/>
              <a:pathLst>
                <a:path w="252755" h="18021">
                  <a:moveTo>
                    <a:pt x="9004" y="0"/>
                  </a:moveTo>
                  <a:lnTo>
                    <a:pt x="243751" y="0"/>
                  </a:lnTo>
                  <a:cubicBezTo>
                    <a:pt x="248717" y="0"/>
                    <a:pt x="252755" y="4039"/>
                    <a:pt x="252755" y="9004"/>
                  </a:cubicBezTo>
                  <a:cubicBezTo>
                    <a:pt x="252755" y="13983"/>
                    <a:pt x="248717" y="18021"/>
                    <a:pt x="243751"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2" name="Shape 1175"/>
            <p:cNvSpPr/>
            <p:nvPr/>
          </p:nvSpPr>
          <p:spPr>
            <a:xfrm>
              <a:off x="914323" y="687885"/>
              <a:ext cx="2632" cy="12708"/>
            </a:xfrm>
            <a:custGeom>
              <a:avLst/>
              <a:gdLst/>
              <a:ahLst/>
              <a:cxnLst/>
              <a:rect l="0" t="0" r="0" b="0"/>
              <a:pathLst>
                <a:path w="2632" h="12708">
                  <a:moveTo>
                    <a:pt x="2632" y="0"/>
                  </a:moveTo>
                  <a:lnTo>
                    <a:pt x="2632" y="12708"/>
                  </a:lnTo>
                  <a:lnTo>
                    <a:pt x="0" y="6354"/>
                  </a:lnTo>
                  <a:lnTo>
                    <a:pt x="263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3" name="Shape 1176"/>
            <p:cNvSpPr/>
            <p:nvPr/>
          </p:nvSpPr>
          <p:spPr>
            <a:xfrm>
              <a:off x="865387" y="656411"/>
              <a:ext cx="51568" cy="88755"/>
            </a:xfrm>
            <a:custGeom>
              <a:avLst/>
              <a:gdLst/>
              <a:ahLst/>
              <a:cxnLst/>
              <a:rect l="0" t="0" r="0" b="0"/>
              <a:pathLst>
                <a:path w="51568" h="88755">
                  <a:moveTo>
                    <a:pt x="51568" y="0"/>
                  </a:moveTo>
                  <a:lnTo>
                    <a:pt x="51568" y="17187"/>
                  </a:lnTo>
                  <a:lnTo>
                    <a:pt x="32466" y="25101"/>
                  </a:lnTo>
                  <a:cubicBezTo>
                    <a:pt x="27575" y="29992"/>
                    <a:pt x="24549" y="36748"/>
                    <a:pt x="24549" y="44210"/>
                  </a:cubicBezTo>
                  <a:cubicBezTo>
                    <a:pt x="24549" y="51671"/>
                    <a:pt x="27575" y="58427"/>
                    <a:pt x="32466" y="63318"/>
                  </a:cubicBezTo>
                  <a:lnTo>
                    <a:pt x="51568" y="71233"/>
                  </a:lnTo>
                  <a:lnTo>
                    <a:pt x="51568" y="88684"/>
                  </a:lnTo>
                  <a:lnTo>
                    <a:pt x="43124" y="88755"/>
                  </a:lnTo>
                  <a:cubicBezTo>
                    <a:pt x="37357" y="87677"/>
                    <a:pt x="31706" y="85450"/>
                    <a:pt x="26505" y="82005"/>
                  </a:cubicBezTo>
                  <a:cubicBezTo>
                    <a:pt x="5702" y="68238"/>
                    <a:pt x="0" y="40222"/>
                    <a:pt x="13767" y="19419"/>
                  </a:cubicBezTo>
                  <a:cubicBezTo>
                    <a:pt x="20657" y="9012"/>
                    <a:pt x="31106" y="2382"/>
                    <a:pt x="42432" y="77"/>
                  </a:cubicBezTo>
                  <a:lnTo>
                    <a:pt x="515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4" name="Shape 1177"/>
            <p:cNvSpPr/>
            <p:nvPr/>
          </p:nvSpPr>
          <p:spPr>
            <a:xfrm>
              <a:off x="916955" y="643944"/>
              <a:ext cx="56683" cy="101152"/>
            </a:xfrm>
            <a:custGeom>
              <a:avLst/>
              <a:gdLst/>
              <a:ahLst/>
              <a:cxnLst/>
              <a:rect l="0" t="0" r="0" b="0"/>
              <a:pathLst>
                <a:path w="56683" h="101152">
                  <a:moveTo>
                    <a:pt x="47676" y="0"/>
                  </a:moveTo>
                  <a:cubicBezTo>
                    <a:pt x="49981" y="0"/>
                    <a:pt x="52286" y="879"/>
                    <a:pt x="54045" y="2638"/>
                  </a:cubicBezTo>
                  <a:lnTo>
                    <a:pt x="56683" y="9007"/>
                  </a:lnTo>
                  <a:lnTo>
                    <a:pt x="56683" y="9008"/>
                  </a:lnTo>
                  <a:lnTo>
                    <a:pt x="54045" y="15376"/>
                  </a:lnTo>
                  <a:lnTo>
                    <a:pt x="37535" y="31887"/>
                  </a:lnTo>
                  <a:cubicBezTo>
                    <a:pt x="47542" y="46987"/>
                    <a:pt x="47542" y="66634"/>
                    <a:pt x="37535" y="81747"/>
                  </a:cubicBezTo>
                  <a:cubicBezTo>
                    <a:pt x="30645" y="92148"/>
                    <a:pt x="20196" y="98774"/>
                    <a:pt x="8869" y="101078"/>
                  </a:cubicBezTo>
                  <a:lnTo>
                    <a:pt x="0" y="101152"/>
                  </a:lnTo>
                  <a:lnTo>
                    <a:pt x="0" y="83700"/>
                  </a:lnTo>
                  <a:lnTo>
                    <a:pt x="6" y="83703"/>
                  </a:lnTo>
                  <a:cubicBezTo>
                    <a:pt x="14929" y="83703"/>
                    <a:pt x="27019" y="71599"/>
                    <a:pt x="27019" y="56677"/>
                  </a:cubicBezTo>
                  <a:cubicBezTo>
                    <a:pt x="27006" y="52664"/>
                    <a:pt x="26092" y="48701"/>
                    <a:pt x="24327" y="45107"/>
                  </a:cubicBezTo>
                  <a:lnTo>
                    <a:pt x="12744" y="56677"/>
                  </a:lnTo>
                  <a:cubicBezTo>
                    <a:pt x="9226" y="60182"/>
                    <a:pt x="3524" y="60182"/>
                    <a:pt x="6" y="56664"/>
                  </a:cubicBezTo>
                  <a:lnTo>
                    <a:pt x="0" y="56649"/>
                  </a:lnTo>
                  <a:lnTo>
                    <a:pt x="0" y="43941"/>
                  </a:lnTo>
                  <a:lnTo>
                    <a:pt x="6" y="43926"/>
                  </a:lnTo>
                  <a:lnTo>
                    <a:pt x="11576" y="32356"/>
                  </a:lnTo>
                  <a:cubicBezTo>
                    <a:pt x="7969" y="30591"/>
                    <a:pt x="4007" y="29677"/>
                    <a:pt x="6" y="29651"/>
                  </a:cubicBezTo>
                  <a:lnTo>
                    <a:pt x="0" y="29654"/>
                  </a:lnTo>
                  <a:lnTo>
                    <a:pt x="0" y="12467"/>
                  </a:lnTo>
                  <a:lnTo>
                    <a:pt x="8177" y="12398"/>
                  </a:lnTo>
                  <a:cubicBezTo>
                    <a:pt x="13944" y="13476"/>
                    <a:pt x="19596" y="15703"/>
                    <a:pt x="24797" y="19148"/>
                  </a:cubicBezTo>
                  <a:lnTo>
                    <a:pt x="41307" y="2638"/>
                  </a:lnTo>
                  <a:cubicBezTo>
                    <a:pt x="43066" y="879"/>
                    <a:pt x="45371" y="0"/>
                    <a:pt x="47676"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5" name="Shape 1178"/>
            <p:cNvSpPr/>
            <p:nvPr/>
          </p:nvSpPr>
          <p:spPr>
            <a:xfrm>
              <a:off x="989015" y="673598"/>
              <a:ext cx="153111" cy="18009"/>
            </a:xfrm>
            <a:custGeom>
              <a:avLst/>
              <a:gdLst/>
              <a:ahLst/>
              <a:cxnLst/>
              <a:rect l="0" t="0" r="0" b="0"/>
              <a:pathLst>
                <a:path w="153111" h="18009">
                  <a:moveTo>
                    <a:pt x="9004" y="0"/>
                  </a:moveTo>
                  <a:lnTo>
                    <a:pt x="144107" y="0"/>
                  </a:lnTo>
                  <a:cubicBezTo>
                    <a:pt x="149085" y="0"/>
                    <a:pt x="153111" y="4026"/>
                    <a:pt x="153111" y="9004"/>
                  </a:cubicBezTo>
                  <a:cubicBezTo>
                    <a:pt x="153111" y="13983"/>
                    <a:pt x="149085" y="18009"/>
                    <a:pt x="144107" y="18009"/>
                  </a:cubicBezTo>
                  <a:lnTo>
                    <a:pt x="9004" y="18009"/>
                  </a:lnTo>
                  <a:cubicBezTo>
                    <a:pt x="4026" y="18009"/>
                    <a:pt x="0" y="13983"/>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6" name="Shape 1179"/>
            <p:cNvSpPr/>
            <p:nvPr/>
          </p:nvSpPr>
          <p:spPr>
            <a:xfrm>
              <a:off x="989015" y="709625"/>
              <a:ext cx="63043" cy="18021"/>
            </a:xfrm>
            <a:custGeom>
              <a:avLst/>
              <a:gdLst/>
              <a:ahLst/>
              <a:cxnLst/>
              <a:rect l="0" t="0" r="0" b="0"/>
              <a:pathLst>
                <a:path w="63043" h="18021">
                  <a:moveTo>
                    <a:pt x="9004" y="0"/>
                  </a:moveTo>
                  <a:lnTo>
                    <a:pt x="54038" y="0"/>
                  </a:lnTo>
                  <a:cubicBezTo>
                    <a:pt x="59017" y="0"/>
                    <a:pt x="63043" y="4039"/>
                    <a:pt x="63043" y="9004"/>
                  </a:cubicBezTo>
                  <a:cubicBezTo>
                    <a:pt x="63043" y="13983"/>
                    <a:pt x="59017" y="18021"/>
                    <a:pt x="54038"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7" name="Shape 1180"/>
            <p:cNvSpPr/>
            <p:nvPr/>
          </p:nvSpPr>
          <p:spPr>
            <a:xfrm>
              <a:off x="1070075" y="709625"/>
              <a:ext cx="126098" cy="18021"/>
            </a:xfrm>
            <a:custGeom>
              <a:avLst/>
              <a:gdLst/>
              <a:ahLst/>
              <a:cxnLst/>
              <a:rect l="0" t="0" r="0" b="0"/>
              <a:pathLst>
                <a:path w="126098" h="18021">
                  <a:moveTo>
                    <a:pt x="9004" y="0"/>
                  </a:moveTo>
                  <a:lnTo>
                    <a:pt x="117081" y="0"/>
                  </a:lnTo>
                  <a:cubicBezTo>
                    <a:pt x="122060" y="0"/>
                    <a:pt x="126098" y="4039"/>
                    <a:pt x="126098" y="9004"/>
                  </a:cubicBezTo>
                  <a:cubicBezTo>
                    <a:pt x="126098" y="13983"/>
                    <a:pt x="122060" y="18021"/>
                    <a:pt x="117081"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8" name="Shape 1181"/>
            <p:cNvSpPr/>
            <p:nvPr/>
          </p:nvSpPr>
          <p:spPr>
            <a:xfrm>
              <a:off x="1160141" y="673598"/>
              <a:ext cx="90068" cy="18009"/>
            </a:xfrm>
            <a:custGeom>
              <a:avLst/>
              <a:gdLst/>
              <a:ahLst/>
              <a:cxnLst/>
              <a:rect l="0" t="0" r="0" b="0"/>
              <a:pathLst>
                <a:path w="90068" h="18009">
                  <a:moveTo>
                    <a:pt x="9004" y="0"/>
                  </a:moveTo>
                  <a:lnTo>
                    <a:pt x="81064" y="0"/>
                  </a:lnTo>
                  <a:cubicBezTo>
                    <a:pt x="86030" y="0"/>
                    <a:pt x="90068" y="4026"/>
                    <a:pt x="90068" y="9004"/>
                  </a:cubicBezTo>
                  <a:cubicBezTo>
                    <a:pt x="90068" y="13983"/>
                    <a:pt x="86030" y="18009"/>
                    <a:pt x="81064" y="18009"/>
                  </a:cubicBezTo>
                  <a:lnTo>
                    <a:pt x="9004" y="18009"/>
                  </a:lnTo>
                  <a:cubicBezTo>
                    <a:pt x="4026" y="18009"/>
                    <a:pt x="0" y="13983"/>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9" name="Shape 1182"/>
            <p:cNvSpPr/>
            <p:nvPr/>
          </p:nvSpPr>
          <p:spPr>
            <a:xfrm>
              <a:off x="913442" y="795961"/>
              <a:ext cx="3518" cy="12738"/>
            </a:xfrm>
            <a:custGeom>
              <a:avLst/>
              <a:gdLst/>
              <a:ahLst/>
              <a:cxnLst/>
              <a:rect l="0" t="0" r="0" b="0"/>
              <a:pathLst>
                <a:path w="3518" h="12738">
                  <a:moveTo>
                    <a:pt x="3518" y="0"/>
                  </a:moveTo>
                  <a:lnTo>
                    <a:pt x="3518" y="12738"/>
                  </a:lnTo>
                  <a:cubicBezTo>
                    <a:pt x="0" y="9220"/>
                    <a:pt x="0" y="3518"/>
                    <a:pt x="3518"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0" name="Shape 1183"/>
            <p:cNvSpPr/>
            <p:nvPr/>
          </p:nvSpPr>
          <p:spPr>
            <a:xfrm>
              <a:off x="865386" y="764497"/>
              <a:ext cx="51575" cy="88752"/>
            </a:xfrm>
            <a:custGeom>
              <a:avLst/>
              <a:gdLst/>
              <a:ahLst/>
              <a:cxnLst/>
              <a:rect l="0" t="0" r="0" b="0"/>
              <a:pathLst>
                <a:path w="51575" h="88752">
                  <a:moveTo>
                    <a:pt x="51575" y="0"/>
                  </a:moveTo>
                  <a:lnTo>
                    <a:pt x="51575" y="17188"/>
                  </a:lnTo>
                  <a:cubicBezTo>
                    <a:pt x="36652" y="17188"/>
                    <a:pt x="24549" y="29279"/>
                    <a:pt x="24549" y="44201"/>
                  </a:cubicBezTo>
                  <a:cubicBezTo>
                    <a:pt x="24549" y="59124"/>
                    <a:pt x="36652" y="71227"/>
                    <a:pt x="51575" y="71227"/>
                  </a:cubicBezTo>
                  <a:lnTo>
                    <a:pt x="51575" y="88680"/>
                  </a:lnTo>
                  <a:lnTo>
                    <a:pt x="43131" y="88752"/>
                  </a:lnTo>
                  <a:cubicBezTo>
                    <a:pt x="37363" y="87676"/>
                    <a:pt x="31709" y="85451"/>
                    <a:pt x="26505" y="82009"/>
                  </a:cubicBezTo>
                  <a:cubicBezTo>
                    <a:pt x="5702" y="68230"/>
                    <a:pt x="0" y="40214"/>
                    <a:pt x="13767" y="19411"/>
                  </a:cubicBezTo>
                  <a:cubicBezTo>
                    <a:pt x="20657" y="9010"/>
                    <a:pt x="31105" y="2383"/>
                    <a:pt x="42432" y="78"/>
                  </a:cubicBezTo>
                  <a:lnTo>
                    <a:pt x="5157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1" name="Shape 1184"/>
            <p:cNvSpPr/>
            <p:nvPr/>
          </p:nvSpPr>
          <p:spPr>
            <a:xfrm>
              <a:off x="916960" y="752022"/>
              <a:ext cx="56677" cy="101155"/>
            </a:xfrm>
            <a:custGeom>
              <a:avLst/>
              <a:gdLst/>
              <a:ahLst/>
              <a:cxnLst/>
              <a:rect l="0" t="0" r="0" b="0"/>
              <a:pathLst>
                <a:path w="56677" h="101155">
                  <a:moveTo>
                    <a:pt x="47669" y="0"/>
                  </a:moveTo>
                  <a:cubicBezTo>
                    <a:pt x="49974" y="0"/>
                    <a:pt x="52280" y="879"/>
                    <a:pt x="54038" y="2638"/>
                  </a:cubicBezTo>
                  <a:lnTo>
                    <a:pt x="56677" y="9007"/>
                  </a:lnTo>
                  <a:lnTo>
                    <a:pt x="56677" y="9008"/>
                  </a:lnTo>
                  <a:lnTo>
                    <a:pt x="54038" y="15376"/>
                  </a:lnTo>
                  <a:lnTo>
                    <a:pt x="37529" y="31887"/>
                  </a:lnTo>
                  <a:cubicBezTo>
                    <a:pt x="47536" y="47000"/>
                    <a:pt x="47536" y="66634"/>
                    <a:pt x="37529" y="81747"/>
                  </a:cubicBezTo>
                  <a:cubicBezTo>
                    <a:pt x="30645" y="92148"/>
                    <a:pt x="20199" y="98774"/>
                    <a:pt x="8873" y="101079"/>
                  </a:cubicBezTo>
                  <a:lnTo>
                    <a:pt x="0" y="101155"/>
                  </a:lnTo>
                  <a:lnTo>
                    <a:pt x="0" y="83703"/>
                  </a:lnTo>
                  <a:cubicBezTo>
                    <a:pt x="14922" y="83703"/>
                    <a:pt x="27013" y="71599"/>
                    <a:pt x="27026" y="56677"/>
                  </a:cubicBezTo>
                  <a:cubicBezTo>
                    <a:pt x="27000" y="52676"/>
                    <a:pt x="26086" y="48714"/>
                    <a:pt x="24321" y="45107"/>
                  </a:cubicBezTo>
                  <a:lnTo>
                    <a:pt x="12738" y="56677"/>
                  </a:lnTo>
                  <a:cubicBezTo>
                    <a:pt x="9220" y="60195"/>
                    <a:pt x="3518" y="60195"/>
                    <a:pt x="0" y="56677"/>
                  </a:cubicBezTo>
                  <a:lnTo>
                    <a:pt x="0" y="43939"/>
                  </a:lnTo>
                  <a:lnTo>
                    <a:pt x="11570" y="32356"/>
                  </a:lnTo>
                  <a:cubicBezTo>
                    <a:pt x="7963" y="30591"/>
                    <a:pt x="4001" y="29677"/>
                    <a:pt x="0" y="29664"/>
                  </a:cubicBezTo>
                  <a:lnTo>
                    <a:pt x="0" y="12476"/>
                  </a:lnTo>
                  <a:lnTo>
                    <a:pt x="8171" y="12405"/>
                  </a:lnTo>
                  <a:cubicBezTo>
                    <a:pt x="13938" y="13482"/>
                    <a:pt x="19590" y="15707"/>
                    <a:pt x="24790" y="19148"/>
                  </a:cubicBezTo>
                  <a:lnTo>
                    <a:pt x="41300" y="2638"/>
                  </a:lnTo>
                  <a:cubicBezTo>
                    <a:pt x="43059" y="879"/>
                    <a:pt x="45364" y="0"/>
                    <a:pt x="47669"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2" name="Shape 1185"/>
            <p:cNvSpPr/>
            <p:nvPr/>
          </p:nvSpPr>
          <p:spPr>
            <a:xfrm>
              <a:off x="989015" y="781679"/>
              <a:ext cx="153111" cy="18021"/>
            </a:xfrm>
            <a:custGeom>
              <a:avLst/>
              <a:gdLst/>
              <a:ahLst/>
              <a:cxnLst/>
              <a:rect l="0" t="0" r="0" b="0"/>
              <a:pathLst>
                <a:path w="153111" h="18021">
                  <a:moveTo>
                    <a:pt x="9004" y="0"/>
                  </a:moveTo>
                  <a:lnTo>
                    <a:pt x="144107" y="0"/>
                  </a:lnTo>
                  <a:cubicBezTo>
                    <a:pt x="149085" y="0"/>
                    <a:pt x="153111" y="4039"/>
                    <a:pt x="153111" y="9004"/>
                  </a:cubicBezTo>
                  <a:cubicBezTo>
                    <a:pt x="153111" y="13983"/>
                    <a:pt x="149085" y="18021"/>
                    <a:pt x="144107"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3" name="Shape 1186"/>
            <p:cNvSpPr/>
            <p:nvPr/>
          </p:nvSpPr>
          <p:spPr>
            <a:xfrm>
              <a:off x="989015" y="817708"/>
              <a:ext cx="63043" cy="18009"/>
            </a:xfrm>
            <a:custGeom>
              <a:avLst/>
              <a:gdLst/>
              <a:ahLst/>
              <a:cxnLst/>
              <a:rect l="0" t="0" r="0" b="0"/>
              <a:pathLst>
                <a:path w="63043" h="18009">
                  <a:moveTo>
                    <a:pt x="9004" y="0"/>
                  </a:moveTo>
                  <a:lnTo>
                    <a:pt x="54038" y="0"/>
                  </a:lnTo>
                  <a:cubicBezTo>
                    <a:pt x="59017" y="0"/>
                    <a:pt x="63043" y="4039"/>
                    <a:pt x="63043" y="9004"/>
                  </a:cubicBezTo>
                  <a:cubicBezTo>
                    <a:pt x="63043" y="13983"/>
                    <a:pt x="59017" y="18009"/>
                    <a:pt x="54038" y="18009"/>
                  </a:cubicBezTo>
                  <a:lnTo>
                    <a:pt x="9004" y="18009"/>
                  </a:ln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4" name="Shape 1187"/>
            <p:cNvSpPr/>
            <p:nvPr/>
          </p:nvSpPr>
          <p:spPr>
            <a:xfrm>
              <a:off x="1070075" y="817708"/>
              <a:ext cx="72047" cy="18009"/>
            </a:xfrm>
            <a:custGeom>
              <a:avLst/>
              <a:gdLst/>
              <a:ahLst/>
              <a:cxnLst/>
              <a:rect l="0" t="0" r="0" b="0"/>
              <a:pathLst>
                <a:path w="72047" h="18009">
                  <a:moveTo>
                    <a:pt x="9004" y="0"/>
                  </a:moveTo>
                  <a:lnTo>
                    <a:pt x="63043" y="0"/>
                  </a:lnTo>
                  <a:cubicBezTo>
                    <a:pt x="68021" y="0"/>
                    <a:pt x="72047" y="4039"/>
                    <a:pt x="72047" y="9004"/>
                  </a:cubicBezTo>
                  <a:cubicBezTo>
                    <a:pt x="72047" y="13983"/>
                    <a:pt x="68021" y="18009"/>
                    <a:pt x="63043" y="18009"/>
                  </a:cubicBezTo>
                  <a:lnTo>
                    <a:pt x="9004" y="18009"/>
                  </a:ln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5" name="Shape 1188"/>
            <p:cNvSpPr/>
            <p:nvPr/>
          </p:nvSpPr>
          <p:spPr>
            <a:xfrm>
              <a:off x="1160141" y="781679"/>
              <a:ext cx="36030" cy="18021"/>
            </a:xfrm>
            <a:custGeom>
              <a:avLst/>
              <a:gdLst/>
              <a:ahLst/>
              <a:cxnLst/>
              <a:rect l="0" t="0" r="0" b="0"/>
              <a:pathLst>
                <a:path w="36030" h="18021">
                  <a:moveTo>
                    <a:pt x="9004" y="0"/>
                  </a:moveTo>
                  <a:lnTo>
                    <a:pt x="27026" y="0"/>
                  </a:lnTo>
                  <a:cubicBezTo>
                    <a:pt x="31991" y="0"/>
                    <a:pt x="36030" y="4039"/>
                    <a:pt x="36030" y="9004"/>
                  </a:cubicBezTo>
                  <a:cubicBezTo>
                    <a:pt x="36030" y="13983"/>
                    <a:pt x="31991" y="18021"/>
                    <a:pt x="27026"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6" name="Shape 1189"/>
            <p:cNvSpPr/>
            <p:nvPr/>
          </p:nvSpPr>
          <p:spPr>
            <a:xfrm>
              <a:off x="914327" y="904051"/>
              <a:ext cx="2632" cy="12708"/>
            </a:xfrm>
            <a:custGeom>
              <a:avLst/>
              <a:gdLst/>
              <a:ahLst/>
              <a:cxnLst/>
              <a:rect l="0" t="0" r="0" b="0"/>
              <a:pathLst>
                <a:path w="2632" h="12708">
                  <a:moveTo>
                    <a:pt x="2632" y="0"/>
                  </a:moveTo>
                  <a:lnTo>
                    <a:pt x="2632" y="12708"/>
                  </a:lnTo>
                  <a:lnTo>
                    <a:pt x="0" y="6354"/>
                  </a:lnTo>
                  <a:lnTo>
                    <a:pt x="263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7" name="Shape 1190"/>
            <p:cNvSpPr/>
            <p:nvPr/>
          </p:nvSpPr>
          <p:spPr>
            <a:xfrm>
              <a:off x="865391" y="872576"/>
              <a:ext cx="51568" cy="88750"/>
            </a:xfrm>
            <a:custGeom>
              <a:avLst/>
              <a:gdLst/>
              <a:ahLst/>
              <a:cxnLst/>
              <a:rect l="0" t="0" r="0" b="0"/>
              <a:pathLst>
                <a:path w="51568" h="88750">
                  <a:moveTo>
                    <a:pt x="51568" y="0"/>
                  </a:moveTo>
                  <a:lnTo>
                    <a:pt x="51568" y="17188"/>
                  </a:lnTo>
                  <a:lnTo>
                    <a:pt x="32461" y="25102"/>
                  </a:lnTo>
                  <a:cubicBezTo>
                    <a:pt x="27572" y="29993"/>
                    <a:pt x="24549" y="36749"/>
                    <a:pt x="24549" y="44210"/>
                  </a:cubicBezTo>
                  <a:cubicBezTo>
                    <a:pt x="24549" y="51672"/>
                    <a:pt x="27572" y="58425"/>
                    <a:pt x="32461" y="63313"/>
                  </a:cubicBezTo>
                  <a:lnTo>
                    <a:pt x="51568" y="71221"/>
                  </a:lnTo>
                  <a:lnTo>
                    <a:pt x="51568" y="88679"/>
                  </a:lnTo>
                  <a:lnTo>
                    <a:pt x="43124" y="88750"/>
                  </a:lnTo>
                  <a:cubicBezTo>
                    <a:pt x="37357" y="87673"/>
                    <a:pt x="31706" y="85447"/>
                    <a:pt x="26505" y="82006"/>
                  </a:cubicBezTo>
                  <a:cubicBezTo>
                    <a:pt x="5690" y="68239"/>
                    <a:pt x="0" y="40210"/>
                    <a:pt x="13767" y="19407"/>
                  </a:cubicBezTo>
                  <a:cubicBezTo>
                    <a:pt x="20650" y="9006"/>
                    <a:pt x="31099" y="2380"/>
                    <a:pt x="42428" y="76"/>
                  </a:cubicBezTo>
                  <a:lnTo>
                    <a:pt x="515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8" name="Shape 1191"/>
            <p:cNvSpPr/>
            <p:nvPr/>
          </p:nvSpPr>
          <p:spPr>
            <a:xfrm>
              <a:off x="916959" y="860065"/>
              <a:ext cx="56899" cy="101190"/>
            </a:xfrm>
            <a:custGeom>
              <a:avLst/>
              <a:gdLst/>
              <a:ahLst/>
              <a:cxnLst/>
              <a:rect l="0" t="0" r="0" b="0"/>
              <a:pathLst>
                <a:path w="56899" h="101190">
                  <a:moveTo>
                    <a:pt x="47915" y="6"/>
                  </a:moveTo>
                  <a:cubicBezTo>
                    <a:pt x="50213" y="13"/>
                    <a:pt x="52508" y="892"/>
                    <a:pt x="54261" y="2645"/>
                  </a:cubicBezTo>
                  <a:lnTo>
                    <a:pt x="56899" y="9036"/>
                  </a:lnTo>
                  <a:lnTo>
                    <a:pt x="56899" y="9036"/>
                  </a:lnTo>
                  <a:lnTo>
                    <a:pt x="54223" y="15408"/>
                  </a:lnTo>
                  <a:lnTo>
                    <a:pt x="37535" y="31918"/>
                  </a:lnTo>
                  <a:cubicBezTo>
                    <a:pt x="47530" y="47031"/>
                    <a:pt x="47530" y="66666"/>
                    <a:pt x="37535" y="81779"/>
                  </a:cubicBezTo>
                  <a:cubicBezTo>
                    <a:pt x="30645" y="92186"/>
                    <a:pt x="20196" y="98812"/>
                    <a:pt x="8869" y="101116"/>
                  </a:cubicBezTo>
                  <a:lnTo>
                    <a:pt x="0" y="101190"/>
                  </a:lnTo>
                  <a:lnTo>
                    <a:pt x="0" y="83732"/>
                  </a:lnTo>
                  <a:lnTo>
                    <a:pt x="6" y="83734"/>
                  </a:lnTo>
                  <a:cubicBezTo>
                    <a:pt x="14916" y="83734"/>
                    <a:pt x="27019" y="71644"/>
                    <a:pt x="27019" y="56721"/>
                  </a:cubicBezTo>
                  <a:cubicBezTo>
                    <a:pt x="27006" y="52708"/>
                    <a:pt x="26079" y="48746"/>
                    <a:pt x="24314" y="45139"/>
                  </a:cubicBezTo>
                  <a:lnTo>
                    <a:pt x="12732" y="56709"/>
                  </a:lnTo>
                  <a:cubicBezTo>
                    <a:pt x="9214" y="60227"/>
                    <a:pt x="3524" y="60227"/>
                    <a:pt x="6" y="56709"/>
                  </a:cubicBezTo>
                  <a:lnTo>
                    <a:pt x="0" y="56694"/>
                  </a:lnTo>
                  <a:lnTo>
                    <a:pt x="0" y="43986"/>
                  </a:lnTo>
                  <a:lnTo>
                    <a:pt x="6" y="43971"/>
                  </a:lnTo>
                  <a:lnTo>
                    <a:pt x="11576" y="32401"/>
                  </a:lnTo>
                  <a:cubicBezTo>
                    <a:pt x="7969" y="30636"/>
                    <a:pt x="4007" y="29721"/>
                    <a:pt x="6" y="29696"/>
                  </a:cubicBezTo>
                  <a:lnTo>
                    <a:pt x="0" y="29698"/>
                  </a:lnTo>
                  <a:lnTo>
                    <a:pt x="0" y="12511"/>
                  </a:lnTo>
                  <a:lnTo>
                    <a:pt x="8176" y="12443"/>
                  </a:lnTo>
                  <a:cubicBezTo>
                    <a:pt x="13944" y="13521"/>
                    <a:pt x="19596" y="15748"/>
                    <a:pt x="24797" y="19193"/>
                  </a:cubicBezTo>
                  <a:lnTo>
                    <a:pt x="41561" y="2607"/>
                  </a:lnTo>
                  <a:cubicBezTo>
                    <a:pt x="43320" y="867"/>
                    <a:pt x="45618" y="0"/>
                    <a:pt x="47915" y="6"/>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9" name="Shape 1192"/>
            <p:cNvSpPr/>
            <p:nvPr/>
          </p:nvSpPr>
          <p:spPr>
            <a:xfrm>
              <a:off x="989015" y="889762"/>
              <a:ext cx="117081" cy="18009"/>
            </a:xfrm>
            <a:custGeom>
              <a:avLst/>
              <a:gdLst/>
              <a:ahLst/>
              <a:cxnLst/>
              <a:rect l="0" t="0" r="0" b="0"/>
              <a:pathLst>
                <a:path w="117081" h="18009">
                  <a:moveTo>
                    <a:pt x="9004" y="0"/>
                  </a:moveTo>
                  <a:lnTo>
                    <a:pt x="108077" y="0"/>
                  </a:lnTo>
                  <a:cubicBezTo>
                    <a:pt x="113055" y="0"/>
                    <a:pt x="117081" y="4039"/>
                    <a:pt x="117081" y="9004"/>
                  </a:cubicBezTo>
                  <a:cubicBezTo>
                    <a:pt x="117081" y="13983"/>
                    <a:pt x="113055" y="18009"/>
                    <a:pt x="108077" y="18009"/>
                  </a:cubicBezTo>
                  <a:lnTo>
                    <a:pt x="9004" y="18009"/>
                  </a:ln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0" name="Shape 1193"/>
            <p:cNvSpPr/>
            <p:nvPr/>
          </p:nvSpPr>
          <p:spPr>
            <a:xfrm>
              <a:off x="989015" y="925788"/>
              <a:ext cx="63043" cy="18021"/>
            </a:xfrm>
            <a:custGeom>
              <a:avLst/>
              <a:gdLst/>
              <a:ahLst/>
              <a:cxnLst/>
              <a:rect l="0" t="0" r="0" b="0"/>
              <a:pathLst>
                <a:path w="63043" h="18021">
                  <a:moveTo>
                    <a:pt x="9004" y="0"/>
                  </a:moveTo>
                  <a:lnTo>
                    <a:pt x="54038" y="0"/>
                  </a:lnTo>
                  <a:cubicBezTo>
                    <a:pt x="59017" y="0"/>
                    <a:pt x="63043" y="4039"/>
                    <a:pt x="63043" y="9004"/>
                  </a:cubicBezTo>
                  <a:cubicBezTo>
                    <a:pt x="63043" y="13983"/>
                    <a:pt x="59017" y="18021"/>
                    <a:pt x="54038"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1" name="Shape 1194"/>
            <p:cNvSpPr/>
            <p:nvPr/>
          </p:nvSpPr>
          <p:spPr>
            <a:xfrm>
              <a:off x="1070075" y="925788"/>
              <a:ext cx="36017" cy="18021"/>
            </a:xfrm>
            <a:custGeom>
              <a:avLst/>
              <a:gdLst/>
              <a:ahLst/>
              <a:cxnLst/>
              <a:rect l="0" t="0" r="0" b="0"/>
              <a:pathLst>
                <a:path w="36017" h="18021">
                  <a:moveTo>
                    <a:pt x="9004" y="0"/>
                  </a:moveTo>
                  <a:lnTo>
                    <a:pt x="27013" y="0"/>
                  </a:lnTo>
                  <a:cubicBezTo>
                    <a:pt x="31991" y="0"/>
                    <a:pt x="36017" y="4039"/>
                    <a:pt x="36017" y="9004"/>
                  </a:cubicBezTo>
                  <a:cubicBezTo>
                    <a:pt x="36017" y="13983"/>
                    <a:pt x="31991" y="18021"/>
                    <a:pt x="27013"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2" name="Shape 1195"/>
            <p:cNvSpPr/>
            <p:nvPr/>
          </p:nvSpPr>
          <p:spPr>
            <a:xfrm>
              <a:off x="1173561" y="910525"/>
              <a:ext cx="87757" cy="112916"/>
            </a:xfrm>
            <a:custGeom>
              <a:avLst/>
              <a:gdLst/>
              <a:ahLst/>
              <a:cxnLst/>
              <a:rect l="0" t="0" r="0" b="0"/>
              <a:pathLst>
                <a:path w="87757" h="112916">
                  <a:moveTo>
                    <a:pt x="41866" y="0"/>
                  </a:moveTo>
                  <a:cubicBezTo>
                    <a:pt x="44294" y="0"/>
                    <a:pt x="46723" y="927"/>
                    <a:pt x="48578" y="2781"/>
                  </a:cubicBezTo>
                  <a:lnTo>
                    <a:pt x="72936" y="27140"/>
                  </a:lnTo>
                  <a:lnTo>
                    <a:pt x="87757" y="12319"/>
                  </a:lnTo>
                  <a:lnTo>
                    <a:pt x="87757" y="39192"/>
                  </a:lnTo>
                  <a:lnTo>
                    <a:pt x="79654" y="47295"/>
                  </a:lnTo>
                  <a:cubicBezTo>
                    <a:pt x="75946" y="51003"/>
                    <a:pt x="69926" y="51003"/>
                    <a:pt x="66218" y="47295"/>
                  </a:cubicBezTo>
                  <a:lnTo>
                    <a:pt x="41859" y="22936"/>
                  </a:lnTo>
                  <a:lnTo>
                    <a:pt x="23851" y="40945"/>
                  </a:lnTo>
                  <a:lnTo>
                    <a:pt x="72936" y="90018"/>
                  </a:lnTo>
                  <a:lnTo>
                    <a:pt x="87757" y="75199"/>
                  </a:lnTo>
                  <a:lnTo>
                    <a:pt x="87757" y="102070"/>
                  </a:lnTo>
                  <a:lnTo>
                    <a:pt x="83608" y="106219"/>
                  </a:lnTo>
                  <a:cubicBezTo>
                    <a:pt x="81092" y="108735"/>
                    <a:pt x="79654" y="110173"/>
                    <a:pt x="79654" y="110173"/>
                  </a:cubicBezTo>
                  <a:lnTo>
                    <a:pt x="72936" y="112916"/>
                  </a:lnTo>
                  <a:lnTo>
                    <a:pt x="72936" y="112916"/>
                  </a:lnTo>
                  <a:lnTo>
                    <a:pt x="66218" y="110173"/>
                  </a:lnTo>
                  <a:lnTo>
                    <a:pt x="3708" y="47663"/>
                  </a:lnTo>
                  <a:cubicBezTo>
                    <a:pt x="0" y="43942"/>
                    <a:pt x="0" y="37935"/>
                    <a:pt x="3708" y="34226"/>
                  </a:cubicBezTo>
                  <a:lnTo>
                    <a:pt x="35154" y="2781"/>
                  </a:lnTo>
                  <a:cubicBezTo>
                    <a:pt x="37008" y="927"/>
                    <a:pt x="39437" y="0"/>
                    <a:pt x="41866"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3" name="Shape 1196"/>
            <p:cNvSpPr/>
            <p:nvPr/>
          </p:nvSpPr>
          <p:spPr>
            <a:xfrm>
              <a:off x="1261318" y="880883"/>
              <a:ext cx="87719" cy="131712"/>
            </a:xfrm>
            <a:custGeom>
              <a:avLst/>
              <a:gdLst/>
              <a:ahLst/>
              <a:cxnLst/>
              <a:rect l="0" t="0" r="0" b="0"/>
              <a:pathLst>
                <a:path w="87719" h="131712">
                  <a:moveTo>
                    <a:pt x="45898" y="0"/>
                  </a:moveTo>
                  <a:cubicBezTo>
                    <a:pt x="48330" y="0"/>
                    <a:pt x="50762" y="927"/>
                    <a:pt x="52616" y="2781"/>
                  </a:cubicBezTo>
                  <a:lnTo>
                    <a:pt x="84061" y="34226"/>
                  </a:lnTo>
                  <a:cubicBezTo>
                    <a:pt x="87719" y="37884"/>
                    <a:pt x="87719" y="43993"/>
                    <a:pt x="84061" y="47663"/>
                  </a:cubicBezTo>
                  <a:cubicBezTo>
                    <a:pt x="83947" y="47768"/>
                    <a:pt x="32162" y="99551"/>
                    <a:pt x="6277" y="125435"/>
                  </a:cubicBezTo>
                  <a:lnTo>
                    <a:pt x="0" y="131712"/>
                  </a:lnTo>
                  <a:lnTo>
                    <a:pt x="0" y="104841"/>
                  </a:lnTo>
                  <a:lnTo>
                    <a:pt x="63906" y="40945"/>
                  </a:lnTo>
                  <a:lnTo>
                    <a:pt x="45898" y="22936"/>
                  </a:lnTo>
                  <a:lnTo>
                    <a:pt x="0" y="68834"/>
                  </a:lnTo>
                  <a:lnTo>
                    <a:pt x="0" y="41961"/>
                  </a:lnTo>
                  <a:lnTo>
                    <a:pt x="39180" y="2781"/>
                  </a:lnTo>
                  <a:cubicBezTo>
                    <a:pt x="41034" y="927"/>
                    <a:pt x="43466" y="0"/>
                    <a:pt x="45898"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4" name="Shape 1197"/>
            <p:cNvSpPr/>
            <p:nvPr/>
          </p:nvSpPr>
          <p:spPr>
            <a:xfrm>
              <a:off x="824399" y="614676"/>
              <a:ext cx="393884" cy="469039"/>
            </a:xfrm>
            <a:custGeom>
              <a:avLst/>
              <a:gdLst/>
              <a:ahLst/>
              <a:cxnLst/>
              <a:rect l="0" t="0" r="0" b="0"/>
              <a:pathLst>
                <a:path w="393884" h="469039">
                  <a:moveTo>
                    <a:pt x="9500" y="0"/>
                  </a:moveTo>
                  <a:cubicBezTo>
                    <a:pt x="14745" y="0"/>
                    <a:pt x="18999" y="4242"/>
                    <a:pt x="18999" y="9500"/>
                  </a:cubicBezTo>
                  <a:lnTo>
                    <a:pt x="18999" y="395503"/>
                  </a:lnTo>
                  <a:cubicBezTo>
                    <a:pt x="18999" y="406298"/>
                    <a:pt x="27775" y="415074"/>
                    <a:pt x="38570" y="415074"/>
                  </a:cubicBezTo>
                  <a:lnTo>
                    <a:pt x="321462" y="415074"/>
                  </a:lnTo>
                  <a:cubicBezTo>
                    <a:pt x="306134" y="392290"/>
                    <a:pt x="297840" y="364960"/>
                    <a:pt x="297840" y="337502"/>
                  </a:cubicBezTo>
                  <a:cubicBezTo>
                    <a:pt x="297840" y="279991"/>
                    <a:pt x="332938" y="230515"/>
                    <a:pt x="382837" y="209372"/>
                  </a:cubicBezTo>
                  <a:lnTo>
                    <a:pt x="393884" y="205935"/>
                  </a:lnTo>
                  <a:lnTo>
                    <a:pt x="393884" y="226062"/>
                  </a:lnTo>
                  <a:lnTo>
                    <a:pt x="390695" y="227082"/>
                  </a:lnTo>
                  <a:cubicBezTo>
                    <a:pt x="347767" y="245679"/>
                    <a:pt x="316827" y="288944"/>
                    <a:pt x="316827" y="337502"/>
                  </a:cubicBezTo>
                  <a:cubicBezTo>
                    <a:pt x="316827" y="386375"/>
                    <a:pt x="347709" y="429490"/>
                    <a:pt x="390652" y="447993"/>
                  </a:cubicBezTo>
                  <a:lnTo>
                    <a:pt x="393884" y="449020"/>
                  </a:lnTo>
                  <a:lnTo>
                    <a:pt x="393884" y="469039"/>
                  </a:lnTo>
                  <a:lnTo>
                    <a:pt x="381703" y="465158"/>
                  </a:lnTo>
                  <a:cubicBezTo>
                    <a:pt x="364769" y="457803"/>
                    <a:pt x="349574" y="447173"/>
                    <a:pt x="336918" y="434073"/>
                  </a:cubicBezTo>
                  <a:lnTo>
                    <a:pt x="38570" y="434073"/>
                  </a:lnTo>
                  <a:cubicBezTo>
                    <a:pt x="17297" y="434073"/>
                    <a:pt x="0" y="416763"/>
                    <a:pt x="0" y="395503"/>
                  </a:cubicBezTo>
                  <a:lnTo>
                    <a:pt x="0" y="9500"/>
                  </a:lnTo>
                  <a:cubicBezTo>
                    <a:pt x="0" y="4242"/>
                    <a:pt x="4254" y="0"/>
                    <a:pt x="950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5" name="Shape 1198"/>
            <p:cNvSpPr/>
            <p:nvPr/>
          </p:nvSpPr>
          <p:spPr>
            <a:xfrm>
              <a:off x="835084" y="403485"/>
              <a:ext cx="393884" cy="165087"/>
            </a:xfrm>
            <a:custGeom>
              <a:avLst/>
              <a:gdLst/>
              <a:ahLst/>
              <a:cxnLst/>
              <a:rect l="0" t="0" r="0" b="0"/>
              <a:pathLst>
                <a:path w="393884" h="165087">
                  <a:moveTo>
                    <a:pt x="38570" y="0"/>
                  </a:moveTo>
                  <a:lnTo>
                    <a:pt x="327558" y="0"/>
                  </a:lnTo>
                  <a:cubicBezTo>
                    <a:pt x="330048" y="0"/>
                    <a:pt x="332512" y="1016"/>
                    <a:pt x="334277" y="2781"/>
                  </a:cubicBezTo>
                  <a:lnTo>
                    <a:pt x="393884" y="62389"/>
                  </a:lnTo>
                  <a:lnTo>
                    <a:pt x="393884" y="89262"/>
                  </a:lnTo>
                  <a:lnTo>
                    <a:pt x="337045" y="32423"/>
                  </a:lnTo>
                  <a:lnTo>
                    <a:pt x="337045" y="125692"/>
                  </a:lnTo>
                  <a:cubicBezTo>
                    <a:pt x="337045" y="136944"/>
                    <a:pt x="346215" y="146101"/>
                    <a:pt x="357454" y="146101"/>
                  </a:cubicBezTo>
                  <a:lnTo>
                    <a:pt x="393884" y="146101"/>
                  </a:lnTo>
                  <a:lnTo>
                    <a:pt x="393884" y="165087"/>
                  </a:lnTo>
                  <a:lnTo>
                    <a:pt x="357454" y="165087"/>
                  </a:lnTo>
                  <a:cubicBezTo>
                    <a:pt x="335725" y="165087"/>
                    <a:pt x="318059" y="147422"/>
                    <a:pt x="318059" y="125692"/>
                  </a:cubicBezTo>
                  <a:lnTo>
                    <a:pt x="318059" y="18999"/>
                  </a:lnTo>
                  <a:lnTo>
                    <a:pt x="38570" y="18999"/>
                  </a:lnTo>
                  <a:cubicBezTo>
                    <a:pt x="27775" y="18999"/>
                    <a:pt x="18999" y="27775"/>
                    <a:pt x="18999" y="38570"/>
                  </a:cubicBezTo>
                  <a:lnTo>
                    <a:pt x="18999" y="143472"/>
                  </a:lnTo>
                  <a:cubicBezTo>
                    <a:pt x="18999" y="148717"/>
                    <a:pt x="14745" y="152972"/>
                    <a:pt x="9500" y="152972"/>
                  </a:cubicBezTo>
                  <a:cubicBezTo>
                    <a:pt x="4254" y="152972"/>
                    <a:pt x="0" y="148717"/>
                    <a:pt x="0" y="143472"/>
                  </a:cubicBezTo>
                  <a:lnTo>
                    <a:pt x="0" y="38570"/>
                  </a:lnTo>
                  <a:cubicBezTo>
                    <a:pt x="0" y="17297"/>
                    <a:pt x="17297" y="0"/>
                    <a:pt x="3857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6" name="Shape 1199"/>
            <p:cNvSpPr/>
            <p:nvPr/>
          </p:nvSpPr>
          <p:spPr>
            <a:xfrm>
              <a:off x="1218283" y="1048679"/>
              <a:ext cx="127984" cy="42589"/>
            </a:xfrm>
            <a:custGeom>
              <a:avLst/>
              <a:gdLst/>
              <a:ahLst/>
              <a:cxnLst/>
              <a:rect l="0" t="0" r="0" b="0"/>
              <a:pathLst>
                <a:path w="127984" h="42589">
                  <a:moveTo>
                    <a:pt x="118845" y="424"/>
                  </a:moveTo>
                  <a:cubicBezTo>
                    <a:pt x="121237" y="848"/>
                    <a:pt x="123469" y="2184"/>
                    <a:pt x="124974" y="4337"/>
                  </a:cubicBezTo>
                  <a:cubicBezTo>
                    <a:pt x="127984" y="8630"/>
                    <a:pt x="126930" y="14561"/>
                    <a:pt x="122638" y="17558"/>
                  </a:cubicBezTo>
                  <a:cubicBezTo>
                    <a:pt x="99206" y="33928"/>
                    <a:pt x="71685" y="42589"/>
                    <a:pt x="43034" y="42589"/>
                  </a:cubicBezTo>
                  <a:cubicBezTo>
                    <a:pt x="33229" y="42589"/>
                    <a:pt x="23659" y="41569"/>
                    <a:pt x="14423" y="39630"/>
                  </a:cubicBezTo>
                  <a:lnTo>
                    <a:pt x="0" y="35035"/>
                  </a:lnTo>
                  <a:lnTo>
                    <a:pt x="0" y="15016"/>
                  </a:lnTo>
                  <a:lnTo>
                    <a:pt x="19157" y="21103"/>
                  </a:lnTo>
                  <a:cubicBezTo>
                    <a:pt x="26897" y="22732"/>
                    <a:pt x="34885" y="23590"/>
                    <a:pt x="43034" y="23590"/>
                  </a:cubicBezTo>
                  <a:cubicBezTo>
                    <a:pt x="67773" y="23590"/>
                    <a:pt x="91535" y="16123"/>
                    <a:pt x="111754" y="1988"/>
                  </a:cubicBezTo>
                  <a:cubicBezTo>
                    <a:pt x="113900" y="489"/>
                    <a:pt x="116453" y="0"/>
                    <a:pt x="118845" y="424"/>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7" name="Shape 1200"/>
            <p:cNvSpPr/>
            <p:nvPr/>
          </p:nvSpPr>
          <p:spPr>
            <a:xfrm>
              <a:off x="1218283" y="505196"/>
              <a:ext cx="182112" cy="538182"/>
            </a:xfrm>
            <a:custGeom>
              <a:avLst/>
              <a:gdLst/>
              <a:ahLst/>
              <a:cxnLst/>
              <a:rect l="0" t="0" r="0" b="0"/>
              <a:pathLst>
                <a:path w="182112" h="538182">
                  <a:moveTo>
                    <a:pt x="0" y="0"/>
                  </a:moveTo>
                  <a:lnTo>
                    <a:pt x="86493" y="86493"/>
                  </a:lnTo>
                  <a:cubicBezTo>
                    <a:pt x="88297" y="88094"/>
                    <a:pt x="89275" y="90837"/>
                    <a:pt x="89275" y="93212"/>
                  </a:cubicBezTo>
                  <a:lnTo>
                    <a:pt x="89275" y="315817"/>
                  </a:lnTo>
                  <a:cubicBezTo>
                    <a:pt x="143300" y="334905"/>
                    <a:pt x="182112" y="386493"/>
                    <a:pt x="182112" y="446983"/>
                  </a:cubicBezTo>
                  <a:cubicBezTo>
                    <a:pt x="182112" y="478707"/>
                    <a:pt x="171710" y="508591"/>
                    <a:pt x="152025" y="533381"/>
                  </a:cubicBezTo>
                  <a:cubicBezTo>
                    <a:pt x="148761" y="537496"/>
                    <a:pt x="142792" y="538182"/>
                    <a:pt x="138678" y="534918"/>
                  </a:cubicBezTo>
                  <a:cubicBezTo>
                    <a:pt x="134576" y="531654"/>
                    <a:pt x="133890" y="525685"/>
                    <a:pt x="137141" y="521570"/>
                  </a:cubicBezTo>
                  <a:cubicBezTo>
                    <a:pt x="154134" y="500158"/>
                    <a:pt x="163112" y="474377"/>
                    <a:pt x="163112" y="446983"/>
                  </a:cubicBezTo>
                  <a:cubicBezTo>
                    <a:pt x="163112" y="381616"/>
                    <a:pt x="108401" y="326904"/>
                    <a:pt x="43034" y="326904"/>
                  </a:cubicBezTo>
                  <a:cubicBezTo>
                    <a:pt x="34898" y="326904"/>
                    <a:pt x="26920" y="327769"/>
                    <a:pt x="19187" y="329408"/>
                  </a:cubicBezTo>
                  <a:lnTo>
                    <a:pt x="0" y="335542"/>
                  </a:lnTo>
                  <a:lnTo>
                    <a:pt x="0" y="315416"/>
                  </a:lnTo>
                  <a:lnTo>
                    <a:pt x="15042" y="310736"/>
                  </a:lnTo>
                  <a:cubicBezTo>
                    <a:pt x="24087" y="308880"/>
                    <a:pt x="33449" y="307905"/>
                    <a:pt x="43034" y="307905"/>
                  </a:cubicBezTo>
                  <a:cubicBezTo>
                    <a:pt x="52178" y="307905"/>
                    <a:pt x="61309" y="308794"/>
                    <a:pt x="70275" y="310585"/>
                  </a:cubicBezTo>
                  <a:lnTo>
                    <a:pt x="70275" y="102698"/>
                  </a:lnTo>
                  <a:lnTo>
                    <a:pt x="0" y="102698"/>
                  </a:lnTo>
                  <a:lnTo>
                    <a:pt x="0" y="83712"/>
                  </a:lnTo>
                  <a:lnTo>
                    <a:pt x="56839" y="83712"/>
                  </a:lnTo>
                  <a:lnTo>
                    <a:pt x="0" y="26873"/>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0" name="Rectangle 20781"/>
            <p:cNvSpPr/>
            <p:nvPr/>
          </p:nvSpPr>
          <p:spPr>
            <a:xfrm>
              <a:off x="-9507" y="1252546"/>
              <a:ext cx="478899" cy="361278"/>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0000"/>
                  </a:solidFill>
                  <a:effectLst/>
                  <a:latin typeface="Century Gothic" panose="020B0502020202020204" pitchFamily="34" charset="0"/>
                  <a:ea typeface="Century Gothic" panose="020B0502020202020204" pitchFamily="34" charset="0"/>
                  <a:cs typeface="Century Gothic" panose="020B0502020202020204" pitchFamily="34" charset="0"/>
                </a:rPr>
                <a:t>1 ЭТАП</a:t>
              </a:r>
              <a:endParaRPr lang="ru-RU" sz="1600" dirty="0">
                <a:solidFill>
                  <a:srgbClr val="FF0000"/>
                </a:solidFill>
                <a:effectLst/>
                <a:latin typeface="Calibri" panose="020F0502020204030204" pitchFamily="34" charset="0"/>
                <a:ea typeface="Calibri" panose="020F0502020204030204" pitchFamily="34" charset="0"/>
              </a:endParaRPr>
            </a:p>
          </p:txBody>
        </p:sp>
        <p:sp>
          <p:nvSpPr>
            <p:cNvPr id="58" name="Rectangle 20785"/>
            <p:cNvSpPr/>
            <p:nvPr/>
          </p:nvSpPr>
          <p:spPr>
            <a:xfrm>
              <a:off x="5805035" y="2467803"/>
              <a:ext cx="110573"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59" name="Rectangle 20786"/>
            <p:cNvSpPr/>
            <p:nvPr/>
          </p:nvSpPr>
          <p:spPr>
            <a:xfrm>
              <a:off x="5889817" y="2467803"/>
              <a:ext cx="781710" cy="190519"/>
            </a:xfrm>
            <a:prstGeom prst="rect">
              <a:avLst/>
            </a:prstGeom>
            <a:ln>
              <a:noFill/>
            </a:ln>
          </p:spPr>
          <p:txBody>
            <a:bodyPr vert="horz" lIns="0" tIns="0" rIns="0" bIns="0" rtlCol="0">
              <a:noAutofit/>
            </a:bodyPr>
            <a:lstStyle/>
            <a:p>
              <a:pPr>
                <a:lnSpc>
                  <a:spcPct val="107000"/>
                </a:lnSpc>
                <a:spcAft>
                  <a:spcPts val="800"/>
                </a:spcAft>
              </a:pPr>
              <a:r>
                <a:rPr lang="ru-RU" sz="1200" b="1" spc="50" dirty="0">
                  <a:solidFill>
                    <a:srgbClr val="181717"/>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1" name="Rectangle 1223"/>
            <p:cNvSpPr/>
            <p:nvPr/>
          </p:nvSpPr>
          <p:spPr>
            <a:xfrm>
              <a:off x="7139406" y="2467803"/>
              <a:ext cx="66225"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4" name="Rectangle 1226"/>
            <p:cNvSpPr/>
            <p:nvPr/>
          </p:nvSpPr>
          <p:spPr>
            <a:xfrm>
              <a:off x="7138964" y="2833562"/>
              <a:ext cx="66812"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8" name="Rectangle 1230"/>
            <p:cNvSpPr/>
            <p:nvPr/>
          </p:nvSpPr>
          <p:spPr>
            <a:xfrm>
              <a:off x="7138628" y="3565083"/>
              <a:ext cx="67258"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2" name="Rectangle 1233"/>
            <p:cNvSpPr/>
            <p:nvPr/>
          </p:nvSpPr>
          <p:spPr>
            <a:xfrm>
              <a:off x="7139409" y="3747962"/>
              <a:ext cx="66221"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91" name="Rectangle 20787"/>
            <p:cNvSpPr/>
            <p:nvPr/>
          </p:nvSpPr>
          <p:spPr>
            <a:xfrm>
              <a:off x="1065600" y="2650683"/>
              <a:ext cx="239254"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94" name="Rectangle 1254"/>
            <p:cNvSpPr/>
            <p:nvPr/>
          </p:nvSpPr>
          <p:spPr>
            <a:xfrm>
              <a:off x="3625688" y="2833562"/>
              <a:ext cx="66382"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05" name="Rectangle 1265"/>
            <p:cNvSpPr/>
            <p:nvPr/>
          </p:nvSpPr>
          <p:spPr>
            <a:xfrm>
              <a:off x="865386" y="4662363"/>
              <a:ext cx="413738" cy="190516"/>
            </a:xfrm>
            <a:prstGeom prst="rect">
              <a:avLst/>
            </a:prstGeom>
            <a:ln>
              <a:noFill/>
            </a:ln>
          </p:spPr>
          <p:txBody>
            <a:bodyPr vert="horz" lIns="0" tIns="0" rIns="0" bIns="0" rtlCol="0">
              <a:noAutofit/>
            </a:bodyPr>
            <a:lstStyle/>
            <a:p>
              <a:pPr>
                <a:lnSpc>
                  <a:spcPct val="107000"/>
                </a:lnSpc>
                <a:spcAft>
                  <a:spcPts val="800"/>
                </a:spcAft>
              </a:pPr>
              <a:r>
                <a:rPr lang="ru-RU" sz="1200" spc="7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06" name="Rectangle 1266"/>
            <p:cNvSpPr/>
            <p:nvPr/>
          </p:nvSpPr>
          <p:spPr>
            <a:xfrm>
              <a:off x="1234628" y="4662363"/>
              <a:ext cx="3302021"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07" name="Rectangle 1267"/>
            <p:cNvSpPr/>
            <p:nvPr/>
          </p:nvSpPr>
          <p:spPr>
            <a:xfrm>
              <a:off x="1245601" y="4845242"/>
              <a:ext cx="3160826"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08" name="Rectangle 1268"/>
            <p:cNvSpPr/>
            <p:nvPr/>
          </p:nvSpPr>
          <p:spPr>
            <a:xfrm>
              <a:off x="3625027" y="4845242"/>
              <a:ext cx="6726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09" name="Rectangle 1269"/>
            <p:cNvSpPr/>
            <p:nvPr/>
          </p:nvSpPr>
          <p:spPr>
            <a:xfrm>
              <a:off x="1245601" y="5028123"/>
              <a:ext cx="3162068"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1" name="Rectangle 1271"/>
            <p:cNvSpPr/>
            <p:nvPr/>
          </p:nvSpPr>
          <p:spPr>
            <a:xfrm>
              <a:off x="1245601" y="5211002"/>
              <a:ext cx="3287025"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2" name="Rectangle 1272"/>
            <p:cNvSpPr/>
            <p:nvPr/>
          </p:nvSpPr>
          <p:spPr>
            <a:xfrm>
              <a:off x="1245601" y="5393883"/>
              <a:ext cx="2715202"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3" name="Rectangle 1273"/>
            <p:cNvSpPr/>
            <p:nvPr/>
          </p:nvSpPr>
          <p:spPr>
            <a:xfrm>
              <a:off x="1101601" y="5576763"/>
              <a:ext cx="17571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4" name="Rectangle 1274"/>
            <p:cNvSpPr/>
            <p:nvPr/>
          </p:nvSpPr>
          <p:spPr>
            <a:xfrm>
              <a:off x="927225" y="5562296"/>
              <a:ext cx="3304554"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5" name="Rectangle 1275"/>
            <p:cNvSpPr/>
            <p:nvPr/>
          </p:nvSpPr>
          <p:spPr>
            <a:xfrm>
              <a:off x="1245601" y="5759642"/>
              <a:ext cx="316397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7" name="Rectangle 1277"/>
            <p:cNvSpPr/>
            <p:nvPr/>
          </p:nvSpPr>
          <p:spPr>
            <a:xfrm>
              <a:off x="1245601" y="5942523"/>
              <a:ext cx="2415947"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8" name="Rectangle 1278"/>
            <p:cNvSpPr/>
            <p:nvPr/>
          </p:nvSpPr>
          <p:spPr>
            <a:xfrm>
              <a:off x="1101601" y="6125403"/>
              <a:ext cx="180529" cy="190519"/>
            </a:xfrm>
            <a:prstGeom prst="rect">
              <a:avLst/>
            </a:prstGeom>
            <a:ln>
              <a:noFill/>
            </a:ln>
          </p:spPr>
          <p:txBody>
            <a:bodyPr vert="horz" lIns="0" tIns="0" rIns="0" bIns="0" rtlCol="0">
              <a:noAutofit/>
            </a:bodyPr>
            <a:lstStyle/>
            <a:p>
              <a:pPr>
                <a:lnSpc>
                  <a:spcPct val="107000"/>
                </a:lnSpc>
                <a:spcAft>
                  <a:spcPts val="800"/>
                </a:spcAft>
              </a:pPr>
              <a:r>
                <a:rPr lang="ru-RU" sz="12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9" name="Rectangle 1279"/>
            <p:cNvSpPr/>
            <p:nvPr/>
          </p:nvSpPr>
          <p:spPr>
            <a:xfrm>
              <a:off x="1237639" y="6125403"/>
              <a:ext cx="3171488"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0" name="Rectangle 1280"/>
            <p:cNvSpPr/>
            <p:nvPr/>
          </p:nvSpPr>
          <p:spPr>
            <a:xfrm>
              <a:off x="3625265" y="6125403"/>
              <a:ext cx="66944"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1" name="Rectangle 1281"/>
            <p:cNvSpPr/>
            <p:nvPr/>
          </p:nvSpPr>
          <p:spPr>
            <a:xfrm>
              <a:off x="1245601" y="6308283"/>
              <a:ext cx="316442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3" name="Rectangle 1283"/>
            <p:cNvSpPr/>
            <p:nvPr/>
          </p:nvSpPr>
          <p:spPr>
            <a:xfrm>
              <a:off x="1245601" y="6491163"/>
              <a:ext cx="3288220" cy="190518"/>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4" name="Rectangle 1284"/>
            <p:cNvSpPr/>
            <p:nvPr/>
          </p:nvSpPr>
          <p:spPr>
            <a:xfrm>
              <a:off x="1245601" y="6674042"/>
              <a:ext cx="3287559"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5" name="Rectangle 1285"/>
            <p:cNvSpPr/>
            <p:nvPr/>
          </p:nvSpPr>
          <p:spPr>
            <a:xfrm>
              <a:off x="1767808" y="6305876"/>
              <a:ext cx="3076257"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grpSp>
      <p:sp>
        <p:nvSpPr>
          <p:cNvPr id="127" name="Номер слайда 126"/>
          <p:cNvSpPr>
            <a:spLocks noGrp="1"/>
          </p:cNvSpPr>
          <p:nvPr>
            <p:ph type="sldNum" sz="quarter" idx="12"/>
          </p:nvPr>
        </p:nvSpPr>
        <p:spPr>
          <a:xfrm>
            <a:off x="10817526" y="6501748"/>
            <a:ext cx="536274" cy="364223"/>
          </a:xfrm>
        </p:spPr>
        <p:txBody>
          <a:bodyPr/>
          <a:lstStyle/>
          <a:p>
            <a:fld id="{9D3197B4-9225-4703-91FB-A4593262BF03}" type="slidenum">
              <a:rPr lang="ru-RU" sz="1600" smtClean="0">
                <a:solidFill>
                  <a:schemeClr val="tx1">
                    <a:lumMod val="95000"/>
                    <a:lumOff val="5000"/>
                  </a:schemeClr>
                </a:solidFill>
              </a:rPr>
              <a:t>11</a:t>
            </a:fld>
            <a:endParaRPr lang="ru-RU" sz="1600" dirty="0">
              <a:solidFill>
                <a:schemeClr val="tx1">
                  <a:lumMod val="95000"/>
                  <a:lumOff val="5000"/>
                </a:schemeClr>
              </a:solidFill>
            </a:endParaRPr>
          </a:p>
        </p:txBody>
      </p:sp>
      <p:grpSp>
        <p:nvGrpSpPr>
          <p:cNvPr id="128" name="Group 23722"/>
          <p:cNvGrpSpPr/>
          <p:nvPr/>
        </p:nvGrpSpPr>
        <p:grpSpPr>
          <a:xfrm>
            <a:off x="11433708" y="6501748"/>
            <a:ext cx="790265" cy="304083"/>
            <a:chOff x="0" y="0"/>
            <a:chExt cx="540006" cy="240970"/>
          </a:xfrm>
        </p:grpSpPr>
        <p:sp>
          <p:nvSpPr>
            <p:cNvPr id="129"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130"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51" name="Прямоугольник 50"/>
          <p:cNvSpPr/>
          <p:nvPr/>
        </p:nvSpPr>
        <p:spPr>
          <a:xfrm>
            <a:off x="229830" y="1245982"/>
            <a:ext cx="11668303" cy="3108543"/>
          </a:xfrm>
          <a:prstGeom prst="rect">
            <a:avLst/>
          </a:prstGeom>
          <a:solidFill>
            <a:schemeClr val="bg2"/>
          </a:solidFill>
        </p:spPr>
        <p:txBody>
          <a:bodyPr wrap="square">
            <a:spAutoFit/>
          </a:bodyPr>
          <a:lstStyle/>
          <a:p>
            <a:pPr indent="450215" algn="just">
              <a:spcAft>
                <a:spcPts val="0"/>
              </a:spcAft>
            </a:pPr>
            <a:r>
              <a:rPr lang="ru-RU" sz="1400" dirty="0">
                <a:latin typeface="Times New Roman"/>
                <a:ea typeface="Times New Roman"/>
              </a:rPr>
              <a:t>Прохождение </a:t>
            </a:r>
            <a:r>
              <a:rPr lang="ru-RU" sz="1400" b="1" dirty="0" smtClean="0">
                <a:latin typeface="Times New Roman"/>
                <a:ea typeface="Times New Roman"/>
                <a:hlinkClick r:id="rId3"/>
              </a:rPr>
              <a:t>испытания</a:t>
            </a:r>
            <a:r>
              <a:rPr lang="ru-RU" sz="1400" b="1" dirty="0" smtClean="0">
                <a:solidFill>
                  <a:schemeClr val="accent1"/>
                </a:solidFill>
                <a:latin typeface="Times New Roman"/>
                <a:ea typeface="Times New Roman"/>
              </a:rPr>
              <a:t>*</a:t>
            </a:r>
            <a:r>
              <a:rPr lang="ru-RU" sz="1400" dirty="0" smtClean="0">
                <a:latin typeface="Times New Roman"/>
                <a:ea typeface="Times New Roman"/>
              </a:rPr>
              <a:t>, </a:t>
            </a:r>
            <a:r>
              <a:rPr lang="ru-RU" sz="1400" dirty="0">
                <a:latin typeface="Times New Roman"/>
                <a:ea typeface="Times New Roman"/>
              </a:rPr>
              <a:t>устанавливается для граждан, при назначении на муниципальную службу, а также при приеме на работу работников, осуществляющих техническое обеспечение и техническое обслуживание  деятельности Администрации города Оренбурга (далее – работник), за исключением лиц: лиц, избранных по конкурсу на замещение соответствующей должности муниципальной службы; беременных женщин и женщин, имеющих детей в возрасте до полутора лет; лиц, не достигших возраста восемнадцати лет; лиц, получивших среднее профессиональное образование или высшее образование по имеющим государственную аккредитацию образовательным программам и впервые поступающих на работу по полученной специальности в течение одного года со дня получения профессионального образования соответствующего уровня; лиц, приглашенных на работу в порядке перевода от другого работодателя по согласованию между работодателями; лиц, заключающих трудовой договор на срок до двух месяцев; иных лиц в случаях, предусмотренных Трудовым кодексом Российской Федерации, иными федеральными законами, коллективным договором.</a:t>
            </a:r>
          </a:p>
          <a:p>
            <a:pPr indent="450215" algn="just">
              <a:spcAft>
                <a:spcPts val="0"/>
              </a:spcAft>
            </a:pPr>
            <a:r>
              <a:rPr lang="ru-RU" sz="1400" dirty="0">
                <a:latin typeface="Times New Roman"/>
                <a:ea typeface="Times New Roman"/>
              </a:rPr>
              <a:t>Срок испытания не может превышать трех месяцев. Для заместителей Главы города Оренбурга, руководителей отраслевых (функциональных) и территориальных органов Администрации города Оренбурга, обладающих правами юридического лица, их заместителей испытание может быть установлено на срок до шести месяцев, если иное не установлено федеральным законом.</a:t>
            </a:r>
          </a:p>
          <a:p>
            <a:pPr indent="450215" algn="just">
              <a:spcAft>
                <a:spcPts val="0"/>
              </a:spcAft>
            </a:pPr>
            <a:r>
              <a:rPr lang="ru-RU" sz="1400" dirty="0">
                <a:latin typeface="Times New Roman"/>
                <a:ea typeface="Times New Roman"/>
              </a:rPr>
              <a:t>При заключении трудового договора на срок от двух до шести месяцев срок испытания составляет две недели. </a:t>
            </a:r>
          </a:p>
          <a:p>
            <a:pPr indent="450215" algn="just">
              <a:spcAft>
                <a:spcPts val="0"/>
              </a:spcAft>
            </a:pPr>
            <a:r>
              <a:rPr lang="ru-RU" sz="1400" dirty="0">
                <a:latin typeface="Times New Roman"/>
                <a:ea typeface="Times New Roman"/>
              </a:rPr>
              <a:t>В период испытания в отношении муниципального служащего может осуществляться </a:t>
            </a:r>
            <a:r>
              <a:rPr lang="ru-RU" sz="1400" b="1" dirty="0" smtClean="0">
                <a:latin typeface="Times New Roman"/>
                <a:ea typeface="Times New Roman"/>
                <a:hlinkClick r:id="rId4"/>
              </a:rPr>
              <a:t>наставничество</a:t>
            </a:r>
            <a:r>
              <a:rPr lang="ru-RU" sz="1400" b="1" dirty="0" smtClean="0">
                <a:solidFill>
                  <a:schemeClr val="accent1"/>
                </a:solidFill>
                <a:latin typeface="Times New Roman"/>
                <a:ea typeface="Times New Roman"/>
              </a:rPr>
              <a:t>*</a:t>
            </a:r>
            <a:r>
              <a:rPr lang="ru-RU" sz="1400" dirty="0" smtClean="0">
                <a:latin typeface="Times New Roman"/>
                <a:ea typeface="Times New Roman"/>
              </a:rPr>
              <a:t>.</a:t>
            </a:r>
            <a:endParaRPr lang="ru-RU" sz="1400" dirty="0">
              <a:latin typeface="Times New Roman"/>
              <a:ea typeface="Times New Roman"/>
            </a:endParaRPr>
          </a:p>
        </p:txBody>
      </p:sp>
      <p:sp>
        <p:nvSpPr>
          <p:cNvPr id="55" name="Прямоугольник 54"/>
          <p:cNvSpPr/>
          <p:nvPr/>
        </p:nvSpPr>
        <p:spPr>
          <a:xfrm>
            <a:off x="296333" y="4753405"/>
            <a:ext cx="11601800" cy="1528624"/>
          </a:xfrm>
          <a:prstGeom prst="rect">
            <a:avLst/>
          </a:prstGeom>
        </p:spPr>
        <p:txBody>
          <a:bodyPr wrap="square">
            <a:spAutoFit/>
          </a:bodyPr>
          <a:lstStyle/>
          <a:p>
            <a:pPr lvl="0" algn="just">
              <a:lnSpc>
                <a:spcPts val="1440"/>
              </a:lnSpc>
            </a:pPr>
            <a:r>
              <a:rPr lang="ru-RU" sz="1400" spc="25" dirty="0">
                <a:solidFill>
                  <a:srgbClr val="C00000"/>
                </a:solidFill>
                <a:latin typeface="Times New Roman" pitchFamily="18" charset="0"/>
                <a:ea typeface="Calibri" panose="020F0502020204030204" pitchFamily="34" charset="0"/>
                <a:cs typeface="Times New Roman" pitchFamily="18" charset="0"/>
              </a:rPr>
              <a:t>Наставник:</a:t>
            </a:r>
          </a:p>
          <a:p>
            <a:pPr lvl="0" algn="just">
              <a:lnSpc>
                <a:spcPts val="1440"/>
              </a:lnSpc>
            </a:pPr>
            <a:endParaRPr lang="ru-RU" sz="1400" spc="25" dirty="0">
              <a:solidFill>
                <a:srgbClr val="C00000"/>
              </a:solidFill>
              <a:latin typeface="Times New Roman" pitchFamily="18" charset="0"/>
              <a:ea typeface="Calibri" panose="020F0502020204030204" pitchFamily="34" charset="0"/>
              <a:cs typeface="Times New Roman" pitchFamily="18" charset="0"/>
            </a:endParaRPr>
          </a:p>
          <a:p>
            <a:pPr marL="285750" lvl="0" indent="-285750" algn="just">
              <a:lnSpc>
                <a:spcPts val="1440"/>
              </a:lnSpc>
              <a:buClr>
                <a:srgbClr val="FFC000"/>
              </a:buClr>
              <a:buFont typeface="Calibri" panose="020F0502020204030204" pitchFamily="34" charset="0"/>
              <a:buChar char="•"/>
            </a:pPr>
            <a:r>
              <a:rPr lang="ru-RU" sz="1400" spc="15" dirty="0">
                <a:solidFill>
                  <a:srgbClr val="C00000"/>
                </a:solidFill>
                <a:latin typeface="Times New Roman" pitchFamily="18" charset="0"/>
                <a:ea typeface="Calibri" panose="020F0502020204030204" pitchFamily="34" charset="0"/>
                <a:cs typeface="Times New Roman" pitchFamily="18" charset="0"/>
              </a:rPr>
              <a:t>Содействует ознакомлению с основными направлениями деятельности, полномочиями и организацией работы Администрации города Оренбурга;</a:t>
            </a:r>
          </a:p>
          <a:p>
            <a:pPr marL="285750" lvl="0" indent="-285750" algn="just">
              <a:lnSpc>
                <a:spcPts val="1440"/>
              </a:lnSpc>
              <a:buClr>
                <a:srgbClr val="FFC000"/>
              </a:buClr>
              <a:buFont typeface="Calibri" panose="020F0502020204030204" pitchFamily="34" charset="0"/>
              <a:buChar char="•"/>
            </a:pPr>
            <a:r>
              <a:rPr lang="ru-RU" sz="1400" spc="15" dirty="0">
                <a:solidFill>
                  <a:srgbClr val="C00000"/>
                </a:solidFill>
                <a:latin typeface="Times New Roman" pitchFamily="18" charset="0"/>
                <a:ea typeface="Calibri" panose="020F0502020204030204" pitchFamily="34" charset="0"/>
                <a:cs typeface="Times New Roman" pitchFamily="18" charset="0"/>
              </a:rPr>
              <a:t>Оказывает методическую и практическую помощь, своевременно выявляет допущенные ошибки и недостатки, передает профессиональный опыт;</a:t>
            </a:r>
          </a:p>
          <a:p>
            <a:pPr marL="285750" lvl="0" indent="-285750" algn="just">
              <a:lnSpc>
                <a:spcPts val="1440"/>
              </a:lnSpc>
              <a:buClr>
                <a:srgbClr val="FFC000"/>
              </a:buClr>
              <a:buFont typeface="Calibri" panose="020F0502020204030204" pitchFamily="34" charset="0"/>
              <a:buChar char="•"/>
            </a:pPr>
            <a:r>
              <a:rPr lang="ru-RU" sz="1400" spc="15" dirty="0">
                <a:solidFill>
                  <a:srgbClr val="C00000"/>
                </a:solidFill>
                <a:latin typeface="Times New Roman" pitchFamily="18" charset="0"/>
                <a:ea typeface="Calibri" panose="020F0502020204030204" pitchFamily="34" charset="0"/>
                <a:cs typeface="Times New Roman" pitchFamily="18" charset="0"/>
              </a:rPr>
              <a:t>Всесторонне изучает личные и деловые качества;</a:t>
            </a:r>
          </a:p>
          <a:p>
            <a:pPr marL="285750" lvl="0" indent="-285750" algn="just">
              <a:lnSpc>
                <a:spcPts val="1440"/>
              </a:lnSpc>
              <a:buClr>
                <a:srgbClr val="FFC000"/>
              </a:buClr>
              <a:buFont typeface="Calibri" panose="020F0502020204030204" pitchFamily="34" charset="0"/>
              <a:buChar char="•"/>
            </a:pPr>
            <a:r>
              <a:rPr lang="ru-RU" sz="1400" spc="15" dirty="0">
                <a:solidFill>
                  <a:srgbClr val="C00000"/>
                </a:solidFill>
                <a:latin typeface="Times New Roman" pitchFamily="18" charset="0"/>
                <a:ea typeface="Calibri" panose="020F0502020204030204" pitchFamily="34" charset="0"/>
                <a:cs typeface="Times New Roman" pitchFamily="18" charset="0"/>
              </a:rPr>
              <a:t>По окончании периода осуществления наставничества подготавливает заключение об итогах выполнения наставничества.</a:t>
            </a:r>
          </a:p>
        </p:txBody>
      </p:sp>
    </p:spTree>
    <p:extLst>
      <p:ext uri="{BB962C8B-B14F-4D97-AF65-F5344CB8AC3E}">
        <p14:creationId xmlns:p14="http://schemas.microsoft.com/office/powerpoint/2010/main" val="11554794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Прямоугольник 90"/>
          <p:cNvSpPr/>
          <p:nvPr/>
        </p:nvSpPr>
        <p:spPr>
          <a:xfrm>
            <a:off x="220133" y="1793950"/>
            <a:ext cx="11658600" cy="199065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84" name="Прямоугольник 83"/>
          <p:cNvSpPr/>
          <p:nvPr/>
        </p:nvSpPr>
        <p:spPr>
          <a:xfrm>
            <a:off x="220133" y="1793950"/>
            <a:ext cx="11658600" cy="1862048"/>
          </a:xfrm>
          <a:prstGeom prst="rect">
            <a:avLst/>
          </a:prstGeom>
        </p:spPr>
        <p:txBody>
          <a:bodyPr wrap="square">
            <a:spAutoFit/>
          </a:bodyPr>
          <a:lstStyle/>
          <a:p>
            <a:pPr lvl="0" algn="just">
              <a:lnSpc>
                <a:spcPts val="1800"/>
              </a:lnSpc>
            </a:pPr>
            <a:r>
              <a:rPr lang="ru-RU" sz="1700" spc="15" dirty="0">
                <a:solidFill>
                  <a:srgbClr val="181717"/>
                </a:solidFill>
                <a:latin typeface="Times New Roman" pitchFamily="18" charset="0"/>
                <a:ea typeface="Calibri" panose="020F0502020204030204" pitchFamily="34" charset="0"/>
                <a:cs typeface="Times New Roman" pitchFamily="18" charset="0"/>
              </a:rPr>
              <a:t>         Не</a:t>
            </a:r>
            <a:r>
              <a:rPr lang="ru-RU" sz="1700" spc="50" dirty="0">
                <a:solidFill>
                  <a:srgbClr val="181717"/>
                </a:solidFill>
                <a:latin typeface="Times New Roman" pitchFamily="18" charset="0"/>
                <a:ea typeface="Calibri" panose="020F0502020204030204" pitchFamily="34" charset="0"/>
                <a:cs typeface="Times New Roman" pitchFamily="18" charset="0"/>
              </a:rPr>
              <a:t> </a:t>
            </a:r>
            <a:r>
              <a:rPr lang="ru-RU" sz="1700" spc="15" dirty="0">
                <a:solidFill>
                  <a:srgbClr val="181717"/>
                </a:solidFill>
                <a:latin typeface="Times New Roman" pitchFamily="18" charset="0"/>
                <a:ea typeface="Calibri" panose="020F0502020204030204" pitchFamily="34" charset="0"/>
                <a:cs typeface="Times New Roman" pitchFamily="18" charset="0"/>
              </a:rPr>
              <a:t>менее</a:t>
            </a:r>
            <a:r>
              <a:rPr lang="ru-RU" sz="1700" spc="50" dirty="0">
                <a:solidFill>
                  <a:srgbClr val="181717"/>
                </a:solidFill>
                <a:latin typeface="Times New Roman" pitchFamily="18" charset="0"/>
                <a:ea typeface="Calibri" panose="020F0502020204030204" pitchFamily="34" charset="0"/>
                <a:cs typeface="Times New Roman" pitchFamily="18" charset="0"/>
              </a:rPr>
              <a:t> </a:t>
            </a:r>
            <a:r>
              <a:rPr lang="ru-RU" sz="1700" spc="15" dirty="0">
                <a:solidFill>
                  <a:srgbClr val="181717"/>
                </a:solidFill>
                <a:latin typeface="Times New Roman" pitchFamily="18" charset="0"/>
                <a:ea typeface="Calibri" panose="020F0502020204030204" pitchFamily="34" charset="0"/>
                <a:cs typeface="Times New Roman" pitchFamily="18" charset="0"/>
              </a:rPr>
              <a:t>чем</a:t>
            </a:r>
            <a:r>
              <a:rPr lang="ru-RU" sz="1700" spc="50" dirty="0">
                <a:solidFill>
                  <a:srgbClr val="181717"/>
                </a:solidFill>
                <a:latin typeface="Times New Roman" pitchFamily="18" charset="0"/>
                <a:ea typeface="Calibri" panose="020F0502020204030204" pitchFamily="34" charset="0"/>
                <a:cs typeface="Times New Roman" pitchFamily="18" charset="0"/>
              </a:rPr>
              <a:t> </a:t>
            </a:r>
            <a:r>
              <a:rPr lang="ru-RU" sz="1700" spc="15" dirty="0">
                <a:solidFill>
                  <a:srgbClr val="181717"/>
                </a:solidFill>
                <a:latin typeface="Times New Roman" pitchFamily="18" charset="0"/>
                <a:ea typeface="Calibri" panose="020F0502020204030204" pitchFamily="34" charset="0"/>
                <a:cs typeface="Times New Roman" pitchFamily="18" charset="0"/>
              </a:rPr>
              <a:t>за 14 дней до завершения срока испытания наставник составляет и </a:t>
            </a:r>
            <a:r>
              <a:rPr lang="ru-RU" sz="1700" spc="15" dirty="0" err="1">
                <a:solidFill>
                  <a:srgbClr val="181717"/>
                </a:solidFill>
                <a:latin typeface="Times New Roman" pitchFamily="18" charset="0"/>
                <a:ea typeface="Calibri" panose="020F0502020204030204" pitchFamily="34" charset="0"/>
                <a:cs typeface="Times New Roman" pitchFamily="18" charset="0"/>
              </a:rPr>
              <a:t>ознакамливает</a:t>
            </a:r>
            <a:r>
              <a:rPr lang="ru-RU" sz="1700" spc="15" dirty="0">
                <a:solidFill>
                  <a:srgbClr val="181717"/>
                </a:solidFill>
                <a:latin typeface="Times New Roman" pitchFamily="18" charset="0"/>
                <a:ea typeface="Calibri" panose="020F0502020204030204" pitchFamily="34" charset="0"/>
                <a:cs typeface="Times New Roman" pitchFamily="18" charset="0"/>
              </a:rPr>
              <a:t> с отзывом </a:t>
            </a:r>
            <a:r>
              <a:rPr lang="ru-RU" sz="1700" spc="70" dirty="0">
                <a:solidFill>
                  <a:srgbClr val="181717"/>
                </a:solidFill>
                <a:latin typeface="Times New Roman" pitchFamily="18" charset="0"/>
                <a:ea typeface="Calibri" panose="020F0502020204030204" pitchFamily="34" charset="0"/>
                <a:cs typeface="Times New Roman" pitchFamily="18" charset="0"/>
              </a:rPr>
              <a:t>испытуемого по итогам прохождения испытания.</a:t>
            </a:r>
          </a:p>
          <a:p>
            <a:pPr indent="450215" algn="just">
              <a:spcAft>
                <a:spcPts val="0"/>
              </a:spcAft>
              <a:tabLst>
                <a:tab pos="270510" algn="l"/>
                <a:tab pos="450215" algn="l"/>
                <a:tab pos="540385" algn="l"/>
                <a:tab pos="630555" algn="l"/>
              </a:tabLst>
            </a:pPr>
            <a:r>
              <a:rPr lang="ru-RU" sz="1700" dirty="0">
                <a:latin typeface="Times New Roman" pitchFamily="18" charset="0"/>
                <a:ea typeface="Times New Roman"/>
                <a:cs typeface="Times New Roman" pitchFamily="18" charset="0"/>
              </a:rPr>
              <a:t>При наличии у работника возражений по содержанию отзыва он вправе направить заявление о своем несогласии с отзывом или пояснительную записку на отзыв не позднее чем через 2 дня после ознакомления с ним.</a:t>
            </a:r>
          </a:p>
          <a:p>
            <a:pPr indent="450215" algn="just">
              <a:spcAft>
                <a:spcPts val="0"/>
              </a:spcAft>
              <a:tabLst>
                <a:tab pos="270510" algn="l"/>
                <a:tab pos="450215" algn="l"/>
                <a:tab pos="540385" algn="l"/>
                <a:tab pos="630555" algn="l"/>
              </a:tabLst>
            </a:pPr>
            <a:r>
              <a:rPr lang="ru-RU" sz="1700" spc="70" dirty="0">
                <a:solidFill>
                  <a:srgbClr val="181717"/>
                </a:solidFill>
                <a:latin typeface="Times New Roman" pitchFamily="18" charset="0"/>
                <a:ea typeface="Calibri" panose="020F0502020204030204" pitchFamily="34" charset="0"/>
                <a:cs typeface="Times New Roman" pitchFamily="18" charset="0"/>
              </a:rPr>
              <a:t>При неудовлетворительном результате испытания работодатель имеет право до истечения срока испытания расторгнуть трудовой договор.</a:t>
            </a:r>
          </a:p>
          <a:p>
            <a:pPr indent="450215" algn="just">
              <a:spcAft>
                <a:spcPts val="0"/>
              </a:spcAft>
              <a:tabLst>
                <a:tab pos="270510" algn="l"/>
                <a:tab pos="450215" algn="l"/>
                <a:tab pos="540385" algn="l"/>
                <a:tab pos="630555" algn="l"/>
              </a:tabLst>
            </a:pPr>
            <a:r>
              <a:rPr lang="ru-RU" sz="1700" dirty="0">
                <a:solidFill>
                  <a:srgbClr val="000000"/>
                </a:solidFill>
                <a:latin typeface="Times New Roman" pitchFamily="18" charset="0"/>
                <a:ea typeface="Calibri" panose="020F0502020204030204" pitchFamily="34" charset="0"/>
                <a:cs typeface="Times New Roman" pitchFamily="18" charset="0"/>
              </a:rPr>
              <a:t>Если срок испытания истек, а работник продолжает работать, он считается выдержавшим испытание.</a:t>
            </a:r>
          </a:p>
        </p:txBody>
      </p:sp>
      <p:sp>
        <p:nvSpPr>
          <p:cNvPr id="85" name="Rectangle 20781"/>
          <p:cNvSpPr/>
          <p:nvPr/>
        </p:nvSpPr>
        <p:spPr>
          <a:xfrm>
            <a:off x="334693" y="1194269"/>
            <a:ext cx="767533" cy="294831"/>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0000"/>
                </a:solidFill>
                <a:latin typeface="Century Gothic" panose="020B0502020202020204" pitchFamily="34" charset="0"/>
                <a:ea typeface="Century Gothic" panose="020B0502020202020204" pitchFamily="34" charset="0"/>
                <a:cs typeface="Century Gothic" panose="020B0502020202020204" pitchFamily="34" charset="0"/>
              </a:rPr>
              <a:t>2</a:t>
            </a:r>
            <a:r>
              <a:rPr lang="ru-RU" sz="1600" b="1" dirty="0">
                <a:solidFill>
                  <a:srgbClr val="FF0000"/>
                </a:solidFill>
                <a:effectLst/>
                <a:latin typeface="Century Gothic" panose="020B0502020202020204" pitchFamily="34" charset="0"/>
                <a:ea typeface="Century Gothic" panose="020B0502020202020204" pitchFamily="34" charset="0"/>
                <a:cs typeface="Century Gothic" panose="020B0502020202020204" pitchFamily="34" charset="0"/>
              </a:rPr>
              <a:t> ЭТАП</a:t>
            </a:r>
            <a:endParaRPr lang="ru-RU" sz="1600" dirty="0">
              <a:solidFill>
                <a:srgbClr val="FF0000"/>
              </a:solidFill>
              <a:effectLst/>
              <a:latin typeface="Calibri" panose="020F0502020204030204" pitchFamily="34" charset="0"/>
              <a:ea typeface="Calibri" panose="020F0502020204030204" pitchFamily="34" charset="0"/>
            </a:endParaRPr>
          </a:p>
        </p:txBody>
      </p:sp>
      <p:grpSp>
        <p:nvGrpSpPr>
          <p:cNvPr id="86" name="Group 23722"/>
          <p:cNvGrpSpPr/>
          <p:nvPr/>
        </p:nvGrpSpPr>
        <p:grpSpPr>
          <a:xfrm>
            <a:off x="11433708" y="6501748"/>
            <a:ext cx="790265" cy="304083"/>
            <a:chOff x="0" y="0"/>
            <a:chExt cx="540006" cy="240970"/>
          </a:xfrm>
        </p:grpSpPr>
        <p:sp>
          <p:nvSpPr>
            <p:cNvPr id="87"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88"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89" name="Номер слайда 126"/>
          <p:cNvSpPr txBox="1">
            <a:spLocks/>
          </p:cNvSpPr>
          <p:nvPr/>
        </p:nvSpPr>
        <p:spPr>
          <a:xfrm>
            <a:off x="10817526" y="6501748"/>
            <a:ext cx="536274" cy="364223"/>
          </a:xfrm>
          <a:prstGeom prst="rect">
            <a:avLst/>
          </a:prstGeom>
        </p:spPr>
        <p:txBody>
          <a:bodyPr vert="horz" lIns="91440" tIns="45720" rIns="91440" bIns="45720" rtlCol="0" anchor="ctr"/>
          <a:lstStyle>
            <a:defPPr>
              <a:defRPr lang="ru-RU"/>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3197B4-9225-4703-91FB-A4593262BF03}" type="slidenum">
              <a:rPr lang="ru-RU" sz="1600" smtClean="0">
                <a:solidFill>
                  <a:schemeClr val="tx1">
                    <a:lumMod val="95000"/>
                    <a:lumOff val="5000"/>
                  </a:schemeClr>
                </a:solidFill>
              </a:rPr>
              <a:pPr/>
              <a:t>12</a:t>
            </a:fld>
            <a:endParaRPr lang="ru-RU" sz="1600" dirty="0">
              <a:solidFill>
                <a:schemeClr val="tx1">
                  <a:lumMod val="95000"/>
                  <a:lumOff val="5000"/>
                </a:schemeClr>
              </a:solidFill>
            </a:endParaRPr>
          </a:p>
        </p:txBody>
      </p:sp>
    </p:spTree>
    <p:extLst>
      <p:ext uri="{BB962C8B-B14F-4D97-AF65-F5344CB8AC3E}">
        <p14:creationId xmlns:p14="http://schemas.microsoft.com/office/powerpoint/2010/main" val="22724978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250"/>
          <p:cNvGrpSpPr/>
          <p:nvPr/>
        </p:nvGrpSpPr>
        <p:grpSpPr>
          <a:xfrm>
            <a:off x="267904" y="85700"/>
            <a:ext cx="11872395" cy="6506696"/>
            <a:chOff x="-47200" y="0"/>
            <a:chExt cx="7906202" cy="6507102"/>
          </a:xfrm>
        </p:grpSpPr>
        <p:sp>
          <p:nvSpPr>
            <p:cNvPr id="3" name="Shape 1300"/>
            <p:cNvSpPr/>
            <p:nvPr/>
          </p:nvSpPr>
          <p:spPr>
            <a:xfrm>
              <a:off x="-30285" y="6186897"/>
              <a:ext cx="7174599" cy="320205"/>
            </a:xfrm>
            <a:custGeom>
              <a:avLst/>
              <a:gdLst/>
              <a:ahLst/>
              <a:cxnLst/>
              <a:rect l="0" t="0" r="0" b="0"/>
              <a:pathLst>
                <a:path w="7174599" h="320205">
                  <a:moveTo>
                    <a:pt x="71996" y="0"/>
                  </a:moveTo>
                  <a:lnTo>
                    <a:pt x="7102602" y="0"/>
                  </a:lnTo>
                  <a:cubicBezTo>
                    <a:pt x="7174599" y="0"/>
                    <a:pt x="7174599" y="71996"/>
                    <a:pt x="7174599" y="71996"/>
                  </a:cubicBezTo>
                  <a:lnTo>
                    <a:pt x="7174599" y="248196"/>
                  </a:lnTo>
                  <a:cubicBezTo>
                    <a:pt x="7174599" y="320205"/>
                    <a:pt x="7102602" y="320205"/>
                    <a:pt x="7102602" y="320205"/>
                  </a:cubicBezTo>
                  <a:lnTo>
                    <a:pt x="71996" y="320205"/>
                  </a:lnTo>
                  <a:cubicBezTo>
                    <a:pt x="0" y="320205"/>
                    <a:pt x="0" y="248196"/>
                    <a:pt x="0" y="248196"/>
                  </a:cubicBezTo>
                  <a:lnTo>
                    <a:pt x="0" y="71996"/>
                  </a:lnTo>
                  <a:cubicBezTo>
                    <a:pt x="0" y="0"/>
                    <a:pt x="71996" y="0"/>
                    <a:pt x="71996" y="0"/>
                  </a:cubicBezTo>
                  <a:close/>
                </a:path>
              </a:pathLst>
            </a:custGeom>
            <a:ln w="0" cap="flat">
              <a:miter lim="127000"/>
            </a:ln>
          </p:spPr>
          <p:style>
            <a:lnRef idx="0">
              <a:srgbClr val="000000">
                <a:alpha val="0"/>
              </a:srgbClr>
            </a:lnRef>
            <a:fillRef idx="1">
              <a:srgbClr val="E9B939"/>
            </a:fillRef>
            <a:effectRef idx="0">
              <a:scrgbClr r="0" g="0" b="0"/>
            </a:effectRef>
            <a:fontRef idx="none"/>
          </p:style>
          <p:txBody>
            <a:bodyPr/>
            <a:lstStyle/>
            <a:p>
              <a:endParaRPr lang="ru-RU" dirty="0"/>
            </a:p>
          </p:txBody>
        </p:sp>
        <p:sp>
          <p:nvSpPr>
            <p:cNvPr id="4" name="Shape 1301"/>
            <p:cNvSpPr/>
            <p:nvPr/>
          </p:nvSpPr>
          <p:spPr>
            <a:xfrm>
              <a:off x="-47200" y="6168685"/>
              <a:ext cx="7174599" cy="320205"/>
            </a:xfrm>
            <a:custGeom>
              <a:avLst/>
              <a:gdLst/>
              <a:ahLst/>
              <a:cxnLst/>
              <a:rect l="0" t="0" r="0" b="0"/>
              <a:pathLst>
                <a:path w="7174599" h="320205">
                  <a:moveTo>
                    <a:pt x="71996" y="0"/>
                  </a:moveTo>
                  <a:cubicBezTo>
                    <a:pt x="71996" y="0"/>
                    <a:pt x="0" y="0"/>
                    <a:pt x="0" y="71996"/>
                  </a:cubicBezTo>
                  <a:lnTo>
                    <a:pt x="0" y="248196"/>
                  </a:lnTo>
                  <a:cubicBezTo>
                    <a:pt x="0" y="248196"/>
                    <a:pt x="0" y="320205"/>
                    <a:pt x="71996" y="320205"/>
                  </a:cubicBezTo>
                  <a:lnTo>
                    <a:pt x="7102602" y="320205"/>
                  </a:lnTo>
                  <a:cubicBezTo>
                    <a:pt x="7102602" y="320205"/>
                    <a:pt x="7174599" y="320205"/>
                    <a:pt x="7174599" y="248196"/>
                  </a:cubicBezTo>
                  <a:lnTo>
                    <a:pt x="7174599" y="71996"/>
                  </a:lnTo>
                  <a:cubicBezTo>
                    <a:pt x="7174599" y="71996"/>
                    <a:pt x="7174599" y="0"/>
                    <a:pt x="7102602" y="0"/>
                  </a:cubicBezTo>
                  <a:lnTo>
                    <a:pt x="71996"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sp>
          <p:nvSpPr>
            <p:cNvPr id="5" name="Shape 1308"/>
            <p:cNvSpPr/>
            <p:nvPr/>
          </p:nvSpPr>
          <p:spPr>
            <a:xfrm>
              <a:off x="118997" y="0"/>
              <a:ext cx="7740005" cy="779996"/>
            </a:xfrm>
            <a:custGeom>
              <a:avLst/>
              <a:gdLst/>
              <a:ahLst/>
              <a:cxnLst/>
              <a:rect l="0" t="0" r="0" b="0"/>
              <a:pathLst>
                <a:path w="7740005" h="779996">
                  <a:moveTo>
                    <a:pt x="0" y="0"/>
                  </a:moveTo>
                  <a:lnTo>
                    <a:pt x="7740005" y="0"/>
                  </a:lnTo>
                  <a:lnTo>
                    <a:pt x="7740005" y="779996"/>
                  </a:lnTo>
                  <a:lnTo>
                    <a:pt x="152400" y="779996"/>
                  </a:lnTo>
                  <a:cubicBezTo>
                    <a:pt x="152400" y="779996"/>
                    <a:pt x="0" y="779996"/>
                    <a:pt x="0" y="627596"/>
                  </a:cubicBez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6" name="Shape 1312"/>
            <p:cNvSpPr/>
            <p:nvPr/>
          </p:nvSpPr>
          <p:spPr>
            <a:xfrm>
              <a:off x="6476879" y="86392"/>
              <a:ext cx="287991" cy="609765"/>
            </a:xfrm>
            <a:custGeom>
              <a:avLst/>
              <a:gdLst/>
              <a:ahLst/>
              <a:cxnLst/>
              <a:rect l="0" t="0" r="0" b="0"/>
              <a:pathLst>
                <a:path w="287991" h="609765">
                  <a:moveTo>
                    <a:pt x="31890" y="0"/>
                  </a:moveTo>
                  <a:lnTo>
                    <a:pt x="287991" y="0"/>
                  </a:lnTo>
                  <a:lnTo>
                    <a:pt x="287991" y="18758"/>
                  </a:lnTo>
                  <a:lnTo>
                    <a:pt x="31890" y="18758"/>
                  </a:lnTo>
                  <a:cubicBezTo>
                    <a:pt x="24650" y="18758"/>
                    <a:pt x="18758" y="24651"/>
                    <a:pt x="18758" y="31902"/>
                  </a:cubicBezTo>
                  <a:lnTo>
                    <a:pt x="18758" y="577863"/>
                  </a:lnTo>
                  <a:cubicBezTo>
                    <a:pt x="18758" y="585114"/>
                    <a:pt x="24650" y="591007"/>
                    <a:pt x="31890" y="591007"/>
                  </a:cubicBezTo>
                  <a:lnTo>
                    <a:pt x="287991" y="591007"/>
                  </a:lnTo>
                  <a:lnTo>
                    <a:pt x="287991" y="609765"/>
                  </a:lnTo>
                  <a:lnTo>
                    <a:pt x="31890" y="609765"/>
                  </a:lnTo>
                  <a:cubicBezTo>
                    <a:pt x="14300" y="609765"/>
                    <a:pt x="0" y="595452"/>
                    <a:pt x="0" y="577863"/>
                  </a:cubicBezTo>
                  <a:lnTo>
                    <a:pt x="0" y="31902"/>
                  </a:lnTo>
                  <a:cubicBezTo>
                    <a:pt x="0" y="14313"/>
                    <a:pt x="14300" y="0"/>
                    <a:pt x="3189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7" name="Shape 1313"/>
            <p:cNvSpPr/>
            <p:nvPr/>
          </p:nvSpPr>
          <p:spPr>
            <a:xfrm>
              <a:off x="6764870" y="86392"/>
              <a:ext cx="288005" cy="609765"/>
            </a:xfrm>
            <a:custGeom>
              <a:avLst/>
              <a:gdLst/>
              <a:ahLst/>
              <a:cxnLst/>
              <a:rect l="0" t="0" r="0" b="0"/>
              <a:pathLst>
                <a:path w="288005" h="609765">
                  <a:moveTo>
                    <a:pt x="0" y="0"/>
                  </a:moveTo>
                  <a:lnTo>
                    <a:pt x="256102" y="0"/>
                  </a:lnTo>
                  <a:cubicBezTo>
                    <a:pt x="273692" y="0"/>
                    <a:pt x="288005" y="14313"/>
                    <a:pt x="288005" y="31902"/>
                  </a:cubicBezTo>
                  <a:lnTo>
                    <a:pt x="288005" y="577863"/>
                  </a:lnTo>
                  <a:cubicBezTo>
                    <a:pt x="288005" y="595452"/>
                    <a:pt x="273692" y="609765"/>
                    <a:pt x="256102" y="609765"/>
                  </a:cubicBezTo>
                  <a:lnTo>
                    <a:pt x="0" y="609765"/>
                  </a:lnTo>
                  <a:lnTo>
                    <a:pt x="0" y="591007"/>
                  </a:lnTo>
                  <a:lnTo>
                    <a:pt x="256102" y="591007"/>
                  </a:lnTo>
                  <a:cubicBezTo>
                    <a:pt x="263341" y="591007"/>
                    <a:pt x="269234" y="585114"/>
                    <a:pt x="269234" y="577863"/>
                  </a:cubicBezTo>
                  <a:lnTo>
                    <a:pt x="269234" y="31902"/>
                  </a:lnTo>
                  <a:cubicBezTo>
                    <a:pt x="269234" y="24651"/>
                    <a:pt x="263341" y="18758"/>
                    <a:pt x="256102" y="18758"/>
                  </a:cubicBezTo>
                  <a:lnTo>
                    <a:pt x="0" y="18758"/>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8" name="Shape 1314"/>
            <p:cNvSpPr/>
            <p:nvPr/>
          </p:nvSpPr>
          <p:spPr>
            <a:xfrm>
              <a:off x="6527528" y="491655"/>
              <a:ext cx="51601" cy="103188"/>
            </a:xfrm>
            <a:custGeom>
              <a:avLst/>
              <a:gdLst/>
              <a:ahLst/>
              <a:cxnLst/>
              <a:rect l="0" t="0" r="0" b="0"/>
              <a:pathLst>
                <a:path w="51601" h="103188">
                  <a:moveTo>
                    <a:pt x="31890" y="0"/>
                  </a:moveTo>
                  <a:lnTo>
                    <a:pt x="51601" y="0"/>
                  </a:lnTo>
                  <a:lnTo>
                    <a:pt x="51601" y="18758"/>
                  </a:lnTo>
                  <a:lnTo>
                    <a:pt x="31890" y="18758"/>
                  </a:lnTo>
                  <a:cubicBezTo>
                    <a:pt x="24664" y="18758"/>
                    <a:pt x="18771" y="24651"/>
                    <a:pt x="18771" y="31890"/>
                  </a:cubicBezTo>
                  <a:lnTo>
                    <a:pt x="18771" y="71285"/>
                  </a:lnTo>
                  <a:cubicBezTo>
                    <a:pt x="18771" y="78537"/>
                    <a:pt x="24664" y="84430"/>
                    <a:pt x="31890" y="84430"/>
                  </a:cubicBezTo>
                  <a:lnTo>
                    <a:pt x="51601" y="84430"/>
                  </a:lnTo>
                  <a:lnTo>
                    <a:pt x="51601" y="103188"/>
                  </a:lnTo>
                  <a:lnTo>
                    <a:pt x="31890" y="103188"/>
                  </a:lnTo>
                  <a:cubicBezTo>
                    <a:pt x="14301" y="103188"/>
                    <a:pt x="0" y="88875"/>
                    <a:pt x="0" y="71285"/>
                  </a:cubicBezTo>
                  <a:lnTo>
                    <a:pt x="0" y="31890"/>
                  </a:lnTo>
                  <a:cubicBezTo>
                    <a:pt x="0" y="14313"/>
                    <a:pt x="14301" y="0"/>
                    <a:pt x="3189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9" name="Shape 1315"/>
            <p:cNvSpPr/>
            <p:nvPr/>
          </p:nvSpPr>
          <p:spPr>
            <a:xfrm>
              <a:off x="6579129" y="491655"/>
              <a:ext cx="51600" cy="103188"/>
            </a:xfrm>
            <a:custGeom>
              <a:avLst/>
              <a:gdLst/>
              <a:ahLst/>
              <a:cxnLst/>
              <a:rect l="0" t="0" r="0" b="0"/>
              <a:pathLst>
                <a:path w="51600" h="103188">
                  <a:moveTo>
                    <a:pt x="0" y="0"/>
                  </a:moveTo>
                  <a:lnTo>
                    <a:pt x="19697" y="0"/>
                  </a:lnTo>
                  <a:cubicBezTo>
                    <a:pt x="37287" y="0"/>
                    <a:pt x="51600" y="14313"/>
                    <a:pt x="51600" y="31890"/>
                  </a:cubicBezTo>
                  <a:lnTo>
                    <a:pt x="51600" y="71285"/>
                  </a:lnTo>
                  <a:cubicBezTo>
                    <a:pt x="51600" y="88875"/>
                    <a:pt x="37287" y="103188"/>
                    <a:pt x="19697" y="103188"/>
                  </a:cubicBezTo>
                  <a:lnTo>
                    <a:pt x="0" y="103188"/>
                  </a:lnTo>
                  <a:lnTo>
                    <a:pt x="0" y="84430"/>
                  </a:lnTo>
                  <a:lnTo>
                    <a:pt x="19697" y="84430"/>
                  </a:lnTo>
                  <a:cubicBezTo>
                    <a:pt x="26949" y="84430"/>
                    <a:pt x="32829" y="78537"/>
                    <a:pt x="32829" y="71285"/>
                  </a:cubicBezTo>
                  <a:lnTo>
                    <a:pt x="32829" y="31890"/>
                  </a:lnTo>
                  <a:cubicBezTo>
                    <a:pt x="32829" y="24651"/>
                    <a:pt x="26949" y="18758"/>
                    <a:pt x="19697" y="18758"/>
                  </a:cubicBezTo>
                  <a:lnTo>
                    <a:pt x="0" y="18758"/>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0" name="Shape 1316"/>
            <p:cNvSpPr/>
            <p:nvPr/>
          </p:nvSpPr>
          <p:spPr>
            <a:xfrm>
              <a:off x="6552431" y="223934"/>
              <a:ext cx="26701" cy="37249"/>
            </a:xfrm>
            <a:custGeom>
              <a:avLst/>
              <a:gdLst/>
              <a:ahLst/>
              <a:cxnLst/>
              <a:rect l="0" t="0" r="0" b="0"/>
              <a:pathLst>
                <a:path w="26701" h="37249">
                  <a:moveTo>
                    <a:pt x="10605" y="0"/>
                  </a:moveTo>
                  <a:lnTo>
                    <a:pt x="26701" y="16087"/>
                  </a:lnTo>
                  <a:lnTo>
                    <a:pt x="26701" y="37249"/>
                  </a:lnTo>
                  <a:lnTo>
                    <a:pt x="25502" y="36043"/>
                  </a:lnTo>
                  <a:lnTo>
                    <a:pt x="25464" y="36068"/>
                  </a:lnTo>
                  <a:lnTo>
                    <a:pt x="0" y="10604"/>
                  </a:lnTo>
                  <a:lnTo>
                    <a:pt x="1060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1" name="Shape 1317"/>
            <p:cNvSpPr/>
            <p:nvPr/>
          </p:nvSpPr>
          <p:spPr>
            <a:xfrm>
              <a:off x="6527527" y="187701"/>
              <a:ext cx="51606" cy="103200"/>
            </a:xfrm>
            <a:custGeom>
              <a:avLst/>
              <a:gdLst/>
              <a:ahLst/>
              <a:cxnLst/>
              <a:rect l="0" t="0" r="0" b="0"/>
              <a:pathLst>
                <a:path w="51606" h="103200">
                  <a:moveTo>
                    <a:pt x="31890" y="0"/>
                  </a:moveTo>
                  <a:lnTo>
                    <a:pt x="51606" y="0"/>
                  </a:lnTo>
                  <a:lnTo>
                    <a:pt x="51606" y="18771"/>
                  </a:lnTo>
                  <a:lnTo>
                    <a:pt x="31890" y="18771"/>
                  </a:lnTo>
                  <a:cubicBezTo>
                    <a:pt x="24664" y="18771"/>
                    <a:pt x="18770" y="24651"/>
                    <a:pt x="18770" y="31902"/>
                  </a:cubicBezTo>
                  <a:lnTo>
                    <a:pt x="18770" y="71310"/>
                  </a:lnTo>
                  <a:cubicBezTo>
                    <a:pt x="18770" y="78550"/>
                    <a:pt x="24664" y="84430"/>
                    <a:pt x="31890" y="84430"/>
                  </a:cubicBezTo>
                  <a:lnTo>
                    <a:pt x="51606" y="84430"/>
                  </a:lnTo>
                  <a:lnTo>
                    <a:pt x="51606" y="103200"/>
                  </a:lnTo>
                  <a:lnTo>
                    <a:pt x="31890" y="103200"/>
                  </a:lnTo>
                  <a:cubicBezTo>
                    <a:pt x="14300" y="103200"/>
                    <a:pt x="0" y="88887"/>
                    <a:pt x="0" y="71310"/>
                  </a:cubicBezTo>
                  <a:lnTo>
                    <a:pt x="0" y="31902"/>
                  </a:lnTo>
                  <a:cubicBezTo>
                    <a:pt x="0" y="14313"/>
                    <a:pt x="14300" y="0"/>
                    <a:pt x="3189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2" name="Shape 1318"/>
            <p:cNvSpPr/>
            <p:nvPr/>
          </p:nvSpPr>
          <p:spPr>
            <a:xfrm>
              <a:off x="6579133" y="181897"/>
              <a:ext cx="75356" cy="109004"/>
            </a:xfrm>
            <a:custGeom>
              <a:avLst/>
              <a:gdLst/>
              <a:ahLst/>
              <a:cxnLst/>
              <a:rect l="0" t="0" r="0" b="0"/>
              <a:pathLst>
                <a:path w="75356" h="109004">
                  <a:moveTo>
                    <a:pt x="64536" y="0"/>
                  </a:moveTo>
                  <a:lnTo>
                    <a:pt x="75356" y="10820"/>
                  </a:lnTo>
                  <a:lnTo>
                    <a:pt x="51429" y="34735"/>
                  </a:lnTo>
                  <a:cubicBezTo>
                    <a:pt x="51530" y="35712"/>
                    <a:pt x="51594" y="36703"/>
                    <a:pt x="51594" y="37706"/>
                  </a:cubicBezTo>
                  <a:lnTo>
                    <a:pt x="51594" y="77114"/>
                  </a:lnTo>
                  <a:cubicBezTo>
                    <a:pt x="51594" y="94691"/>
                    <a:pt x="37281" y="109004"/>
                    <a:pt x="19692" y="109004"/>
                  </a:cubicBezTo>
                  <a:lnTo>
                    <a:pt x="0" y="109004"/>
                  </a:lnTo>
                  <a:lnTo>
                    <a:pt x="0" y="90233"/>
                  </a:lnTo>
                  <a:lnTo>
                    <a:pt x="19692" y="90233"/>
                  </a:lnTo>
                  <a:cubicBezTo>
                    <a:pt x="26943" y="90233"/>
                    <a:pt x="32836" y="84353"/>
                    <a:pt x="32836" y="77114"/>
                  </a:cubicBezTo>
                  <a:lnTo>
                    <a:pt x="32836" y="53353"/>
                  </a:lnTo>
                  <a:lnTo>
                    <a:pt x="3435" y="82740"/>
                  </a:lnTo>
                  <a:lnTo>
                    <a:pt x="0" y="79286"/>
                  </a:lnTo>
                  <a:lnTo>
                    <a:pt x="0" y="58124"/>
                  </a:lnTo>
                  <a:lnTo>
                    <a:pt x="3207" y="61328"/>
                  </a:lnTo>
                  <a:lnTo>
                    <a:pt x="31833" y="32703"/>
                  </a:lnTo>
                  <a:cubicBezTo>
                    <a:pt x="29864" y="27940"/>
                    <a:pt x="25165" y="24575"/>
                    <a:pt x="19692" y="24575"/>
                  </a:cubicBezTo>
                  <a:lnTo>
                    <a:pt x="0" y="24575"/>
                  </a:lnTo>
                  <a:lnTo>
                    <a:pt x="0" y="5804"/>
                  </a:lnTo>
                  <a:lnTo>
                    <a:pt x="19692" y="5804"/>
                  </a:lnTo>
                  <a:cubicBezTo>
                    <a:pt x="30309" y="5804"/>
                    <a:pt x="39694" y="11036"/>
                    <a:pt x="45498" y="19037"/>
                  </a:cubicBezTo>
                  <a:lnTo>
                    <a:pt x="64536"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3" name="Shape 1319"/>
            <p:cNvSpPr/>
            <p:nvPr/>
          </p:nvSpPr>
          <p:spPr>
            <a:xfrm>
              <a:off x="6552433" y="375894"/>
              <a:ext cx="26696" cy="37256"/>
            </a:xfrm>
            <a:custGeom>
              <a:avLst/>
              <a:gdLst/>
              <a:ahLst/>
              <a:cxnLst/>
              <a:rect l="0" t="0" r="0" b="0"/>
              <a:pathLst>
                <a:path w="26696" h="37256">
                  <a:moveTo>
                    <a:pt x="10605" y="0"/>
                  </a:moveTo>
                  <a:lnTo>
                    <a:pt x="26696" y="16091"/>
                  </a:lnTo>
                  <a:lnTo>
                    <a:pt x="26696" y="37256"/>
                  </a:lnTo>
                  <a:lnTo>
                    <a:pt x="25502" y="36055"/>
                  </a:lnTo>
                  <a:lnTo>
                    <a:pt x="25464" y="36081"/>
                  </a:lnTo>
                  <a:lnTo>
                    <a:pt x="0" y="10617"/>
                  </a:lnTo>
                  <a:lnTo>
                    <a:pt x="1060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4" name="Shape 1320"/>
            <p:cNvSpPr/>
            <p:nvPr/>
          </p:nvSpPr>
          <p:spPr>
            <a:xfrm>
              <a:off x="6527528" y="339673"/>
              <a:ext cx="51601" cy="103200"/>
            </a:xfrm>
            <a:custGeom>
              <a:avLst/>
              <a:gdLst/>
              <a:ahLst/>
              <a:cxnLst/>
              <a:rect l="0" t="0" r="0" b="0"/>
              <a:pathLst>
                <a:path w="51601" h="103200">
                  <a:moveTo>
                    <a:pt x="31890" y="0"/>
                  </a:moveTo>
                  <a:lnTo>
                    <a:pt x="51601" y="0"/>
                  </a:lnTo>
                  <a:lnTo>
                    <a:pt x="51601" y="18771"/>
                  </a:lnTo>
                  <a:lnTo>
                    <a:pt x="31890" y="18771"/>
                  </a:lnTo>
                  <a:cubicBezTo>
                    <a:pt x="24664" y="18771"/>
                    <a:pt x="18771" y="24663"/>
                    <a:pt x="18771" y="31902"/>
                  </a:cubicBezTo>
                  <a:lnTo>
                    <a:pt x="18771" y="71298"/>
                  </a:lnTo>
                  <a:cubicBezTo>
                    <a:pt x="18771" y="78549"/>
                    <a:pt x="24664" y="84430"/>
                    <a:pt x="31890" y="84430"/>
                  </a:cubicBezTo>
                  <a:lnTo>
                    <a:pt x="51601" y="84430"/>
                  </a:lnTo>
                  <a:lnTo>
                    <a:pt x="51601" y="103200"/>
                  </a:lnTo>
                  <a:lnTo>
                    <a:pt x="31890" y="103200"/>
                  </a:lnTo>
                  <a:cubicBezTo>
                    <a:pt x="14301" y="103200"/>
                    <a:pt x="0" y="88887"/>
                    <a:pt x="0" y="71298"/>
                  </a:cubicBezTo>
                  <a:lnTo>
                    <a:pt x="0" y="31902"/>
                  </a:lnTo>
                  <a:cubicBezTo>
                    <a:pt x="0" y="14313"/>
                    <a:pt x="14301" y="0"/>
                    <a:pt x="3189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5" name="Shape 1321"/>
            <p:cNvSpPr/>
            <p:nvPr/>
          </p:nvSpPr>
          <p:spPr>
            <a:xfrm>
              <a:off x="6579129" y="333870"/>
              <a:ext cx="75361" cy="109004"/>
            </a:xfrm>
            <a:custGeom>
              <a:avLst/>
              <a:gdLst/>
              <a:ahLst/>
              <a:cxnLst/>
              <a:rect l="0" t="0" r="0" b="0"/>
              <a:pathLst>
                <a:path w="75361" h="109004">
                  <a:moveTo>
                    <a:pt x="64541" y="0"/>
                  </a:moveTo>
                  <a:lnTo>
                    <a:pt x="75361" y="10820"/>
                  </a:lnTo>
                  <a:lnTo>
                    <a:pt x="51435" y="34747"/>
                  </a:lnTo>
                  <a:cubicBezTo>
                    <a:pt x="51536" y="35725"/>
                    <a:pt x="51600" y="36703"/>
                    <a:pt x="51600" y="37706"/>
                  </a:cubicBezTo>
                  <a:lnTo>
                    <a:pt x="51600" y="77102"/>
                  </a:lnTo>
                  <a:cubicBezTo>
                    <a:pt x="51600" y="94691"/>
                    <a:pt x="37287" y="109004"/>
                    <a:pt x="19697" y="109004"/>
                  </a:cubicBezTo>
                  <a:lnTo>
                    <a:pt x="0" y="109004"/>
                  </a:lnTo>
                  <a:lnTo>
                    <a:pt x="0" y="90233"/>
                  </a:lnTo>
                  <a:lnTo>
                    <a:pt x="19697" y="90233"/>
                  </a:lnTo>
                  <a:cubicBezTo>
                    <a:pt x="26949" y="90233"/>
                    <a:pt x="32829" y="84353"/>
                    <a:pt x="32829" y="77102"/>
                  </a:cubicBezTo>
                  <a:lnTo>
                    <a:pt x="32829" y="53353"/>
                  </a:lnTo>
                  <a:lnTo>
                    <a:pt x="3442" y="82740"/>
                  </a:lnTo>
                  <a:lnTo>
                    <a:pt x="0" y="79280"/>
                  </a:lnTo>
                  <a:lnTo>
                    <a:pt x="0" y="58115"/>
                  </a:lnTo>
                  <a:lnTo>
                    <a:pt x="3213" y="61328"/>
                  </a:lnTo>
                  <a:lnTo>
                    <a:pt x="31838" y="32703"/>
                  </a:lnTo>
                  <a:cubicBezTo>
                    <a:pt x="29870" y="27940"/>
                    <a:pt x="25171" y="24575"/>
                    <a:pt x="19697" y="24575"/>
                  </a:cubicBezTo>
                  <a:lnTo>
                    <a:pt x="0" y="24575"/>
                  </a:lnTo>
                  <a:lnTo>
                    <a:pt x="0" y="5804"/>
                  </a:lnTo>
                  <a:lnTo>
                    <a:pt x="19697" y="5804"/>
                  </a:lnTo>
                  <a:cubicBezTo>
                    <a:pt x="30314" y="5804"/>
                    <a:pt x="39700" y="11036"/>
                    <a:pt x="45503" y="19037"/>
                  </a:cubicBezTo>
                  <a:lnTo>
                    <a:pt x="64541"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6" name="Shape 25766"/>
            <p:cNvSpPr/>
            <p:nvPr/>
          </p:nvSpPr>
          <p:spPr>
            <a:xfrm>
              <a:off x="6671996" y="197084"/>
              <a:ext cx="287058" cy="16878"/>
            </a:xfrm>
            <a:custGeom>
              <a:avLst/>
              <a:gdLst/>
              <a:ahLst/>
              <a:cxnLst/>
              <a:rect l="0" t="0" r="0" b="0"/>
              <a:pathLst>
                <a:path w="287058" h="16878">
                  <a:moveTo>
                    <a:pt x="0" y="0"/>
                  </a:moveTo>
                  <a:lnTo>
                    <a:pt x="287058" y="0"/>
                  </a:lnTo>
                  <a:lnTo>
                    <a:pt x="287058" y="16878"/>
                  </a:lnTo>
                  <a:lnTo>
                    <a:pt x="0" y="16878"/>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7" name="Shape 25767"/>
            <p:cNvSpPr/>
            <p:nvPr/>
          </p:nvSpPr>
          <p:spPr>
            <a:xfrm>
              <a:off x="6671996" y="230866"/>
              <a:ext cx="151968" cy="16878"/>
            </a:xfrm>
            <a:custGeom>
              <a:avLst/>
              <a:gdLst/>
              <a:ahLst/>
              <a:cxnLst/>
              <a:rect l="0" t="0" r="0" b="0"/>
              <a:pathLst>
                <a:path w="151968" h="16878">
                  <a:moveTo>
                    <a:pt x="0" y="0"/>
                  </a:moveTo>
                  <a:lnTo>
                    <a:pt x="151968" y="0"/>
                  </a:lnTo>
                  <a:lnTo>
                    <a:pt x="151968" y="16878"/>
                  </a:lnTo>
                  <a:lnTo>
                    <a:pt x="0" y="16878"/>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8" name="Shape 25768"/>
            <p:cNvSpPr/>
            <p:nvPr/>
          </p:nvSpPr>
          <p:spPr>
            <a:xfrm>
              <a:off x="6671996" y="365943"/>
              <a:ext cx="287058" cy="16878"/>
            </a:xfrm>
            <a:custGeom>
              <a:avLst/>
              <a:gdLst/>
              <a:ahLst/>
              <a:cxnLst/>
              <a:rect l="0" t="0" r="0" b="0"/>
              <a:pathLst>
                <a:path w="287058" h="16878">
                  <a:moveTo>
                    <a:pt x="0" y="0"/>
                  </a:moveTo>
                  <a:lnTo>
                    <a:pt x="287058" y="0"/>
                  </a:lnTo>
                  <a:lnTo>
                    <a:pt x="287058" y="16878"/>
                  </a:lnTo>
                  <a:lnTo>
                    <a:pt x="0" y="16878"/>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9" name="Shape 25769"/>
            <p:cNvSpPr/>
            <p:nvPr/>
          </p:nvSpPr>
          <p:spPr>
            <a:xfrm>
              <a:off x="6671996" y="399725"/>
              <a:ext cx="236398" cy="16878"/>
            </a:xfrm>
            <a:custGeom>
              <a:avLst/>
              <a:gdLst/>
              <a:ahLst/>
              <a:cxnLst/>
              <a:rect l="0" t="0" r="0" b="0"/>
              <a:pathLst>
                <a:path w="236398" h="16878">
                  <a:moveTo>
                    <a:pt x="0" y="0"/>
                  </a:moveTo>
                  <a:lnTo>
                    <a:pt x="236398" y="0"/>
                  </a:lnTo>
                  <a:lnTo>
                    <a:pt x="236398" y="16878"/>
                  </a:lnTo>
                  <a:lnTo>
                    <a:pt x="0" y="16878"/>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0" name="Shape 25770"/>
            <p:cNvSpPr/>
            <p:nvPr/>
          </p:nvSpPr>
          <p:spPr>
            <a:xfrm>
              <a:off x="6671996" y="517924"/>
              <a:ext cx="270167" cy="16878"/>
            </a:xfrm>
            <a:custGeom>
              <a:avLst/>
              <a:gdLst/>
              <a:ahLst/>
              <a:cxnLst/>
              <a:rect l="0" t="0" r="0" b="0"/>
              <a:pathLst>
                <a:path w="270167" h="16878">
                  <a:moveTo>
                    <a:pt x="0" y="0"/>
                  </a:moveTo>
                  <a:lnTo>
                    <a:pt x="270167" y="0"/>
                  </a:lnTo>
                  <a:lnTo>
                    <a:pt x="270167" y="16878"/>
                  </a:lnTo>
                  <a:lnTo>
                    <a:pt x="0" y="16878"/>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pic>
          <p:nvPicPr>
            <p:cNvPr id="21" name="Picture 23617"/>
            <p:cNvPicPr/>
            <p:nvPr/>
          </p:nvPicPr>
          <p:blipFill>
            <a:blip r:embed="rId2" cstate="email">
              <a:extLst>
                <a:ext uri="{28A0092B-C50C-407E-A947-70E740481C1C}">
                  <a14:useLocalDpi xmlns:a14="http://schemas.microsoft.com/office/drawing/2010/main"/>
                </a:ext>
              </a:extLst>
            </a:blip>
            <a:stretch>
              <a:fillRect/>
            </a:stretch>
          </p:blipFill>
          <p:spPr>
            <a:xfrm>
              <a:off x="165227" y="3734249"/>
              <a:ext cx="3657600" cy="2356315"/>
            </a:xfrm>
            <a:prstGeom prst="rect">
              <a:avLst/>
            </a:prstGeom>
          </p:spPr>
        </p:pic>
        <p:sp>
          <p:nvSpPr>
            <p:cNvPr id="22" name="Shape 1329"/>
            <p:cNvSpPr/>
            <p:nvPr/>
          </p:nvSpPr>
          <p:spPr>
            <a:xfrm>
              <a:off x="155293" y="3139108"/>
              <a:ext cx="1838696" cy="2743973"/>
            </a:xfrm>
            <a:custGeom>
              <a:avLst/>
              <a:gdLst/>
              <a:ahLst/>
              <a:cxnLst/>
              <a:rect l="0" t="0" r="0" b="0"/>
              <a:pathLst>
                <a:path w="1838696" h="2743973">
                  <a:moveTo>
                    <a:pt x="97395" y="0"/>
                  </a:moveTo>
                  <a:lnTo>
                    <a:pt x="1838696" y="0"/>
                  </a:lnTo>
                  <a:lnTo>
                    <a:pt x="1838696" y="25398"/>
                  </a:lnTo>
                  <a:lnTo>
                    <a:pt x="97407" y="25398"/>
                  </a:lnTo>
                  <a:cubicBezTo>
                    <a:pt x="57630" y="25398"/>
                    <a:pt x="25398" y="57630"/>
                    <a:pt x="25398" y="97394"/>
                  </a:cubicBezTo>
                  <a:lnTo>
                    <a:pt x="25398" y="2646576"/>
                  </a:lnTo>
                  <a:cubicBezTo>
                    <a:pt x="25398" y="2686340"/>
                    <a:pt x="57630" y="2718573"/>
                    <a:pt x="97407" y="2718573"/>
                  </a:cubicBezTo>
                  <a:lnTo>
                    <a:pt x="1838696" y="2718573"/>
                  </a:lnTo>
                  <a:lnTo>
                    <a:pt x="1838696" y="2743973"/>
                  </a:lnTo>
                  <a:lnTo>
                    <a:pt x="97407" y="2743973"/>
                  </a:lnTo>
                  <a:cubicBezTo>
                    <a:pt x="57125" y="2743973"/>
                    <a:pt x="22473" y="2719398"/>
                    <a:pt x="7665" y="2684453"/>
                  </a:cubicBezTo>
                  <a:lnTo>
                    <a:pt x="0" y="2646587"/>
                  </a:lnTo>
                  <a:lnTo>
                    <a:pt x="0" y="97383"/>
                  </a:lnTo>
                  <a:lnTo>
                    <a:pt x="7665" y="59518"/>
                  </a:lnTo>
                  <a:cubicBezTo>
                    <a:pt x="17537" y="36221"/>
                    <a:pt x="36229" y="17533"/>
                    <a:pt x="59528" y="7663"/>
                  </a:cubicBezTo>
                  <a:lnTo>
                    <a:pt x="97395"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sp>
          <p:nvSpPr>
            <p:cNvPr id="23" name="Shape 1330"/>
            <p:cNvSpPr/>
            <p:nvPr/>
          </p:nvSpPr>
          <p:spPr>
            <a:xfrm>
              <a:off x="1976434" y="3346590"/>
              <a:ext cx="1838686" cy="2536491"/>
            </a:xfrm>
            <a:custGeom>
              <a:avLst/>
              <a:gdLst/>
              <a:ahLst/>
              <a:cxnLst/>
              <a:rect l="0" t="0" r="0" b="0"/>
              <a:pathLst>
                <a:path w="1838686" h="2743973">
                  <a:moveTo>
                    <a:pt x="0" y="0"/>
                  </a:moveTo>
                  <a:lnTo>
                    <a:pt x="1462145" y="0"/>
                  </a:lnTo>
                  <a:lnTo>
                    <a:pt x="1500010" y="7663"/>
                  </a:lnTo>
                  <a:cubicBezTo>
                    <a:pt x="1534955" y="22468"/>
                    <a:pt x="1559530" y="57113"/>
                    <a:pt x="1559530" y="97394"/>
                  </a:cubicBezTo>
                  <a:lnTo>
                    <a:pt x="1559530" y="292529"/>
                  </a:lnTo>
                  <a:lnTo>
                    <a:pt x="1829303" y="1194712"/>
                  </a:lnTo>
                  <a:lnTo>
                    <a:pt x="1838686" y="1263681"/>
                  </a:lnTo>
                  <a:lnTo>
                    <a:pt x="1838686" y="1263881"/>
                  </a:lnTo>
                  <a:lnTo>
                    <a:pt x="1829341" y="1332850"/>
                  </a:lnTo>
                  <a:lnTo>
                    <a:pt x="1559530" y="2446005"/>
                  </a:lnTo>
                  <a:lnTo>
                    <a:pt x="1559530" y="2646576"/>
                  </a:lnTo>
                  <a:cubicBezTo>
                    <a:pt x="1559530" y="2700284"/>
                    <a:pt x="1515842" y="2743973"/>
                    <a:pt x="1462133" y="2743973"/>
                  </a:cubicBezTo>
                  <a:lnTo>
                    <a:pt x="0" y="2743973"/>
                  </a:lnTo>
                  <a:lnTo>
                    <a:pt x="0" y="2718573"/>
                  </a:lnTo>
                  <a:lnTo>
                    <a:pt x="1462133" y="2718573"/>
                  </a:lnTo>
                  <a:cubicBezTo>
                    <a:pt x="1501897" y="2718573"/>
                    <a:pt x="1534130" y="2686340"/>
                    <a:pt x="1534130" y="2646576"/>
                  </a:cubicBezTo>
                  <a:lnTo>
                    <a:pt x="1534130" y="2442970"/>
                  </a:lnTo>
                  <a:lnTo>
                    <a:pt x="1804754" y="1326462"/>
                  </a:lnTo>
                  <a:cubicBezTo>
                    <a:pt x="1816120" y="1285581"/>
                    <a:pt x="1816146" y="1242388"/>
                    <a:pt x="1804830" y="1201494"/>
                  </a:cubicBezTo>
                  <a:lnTo>
                    <a:pt x="1534130" y="296251"/>
                  </a:lnTo>
                  <a:lnTo>
                    <a:pt x="1534130" y="97394"/>
                  </a:lnTo>
                  <a:cubicBezTo>
                    <a:pt x="1534130" y="57630"/>
                    <a:pt x="1501897" y="25398"/>
                    <a:pt x="1462133" y="25398"/>
                  </a:cubicBezTo>
                  <a:lnTo>
                    <a:pt x="0" y="25398"/>
                  </a:lnTo>
                  <a:lnTo>
                    <a:pt x="0"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pic>
          <p:nvPicPr>
            <p:cNvPr id="24" name="Picture 23618"/>
            <p:cNvPicPr/>
            <p:nvPr/>
          </p:nvPicPr>
          <p:blipFill>
            <a:blip r:embed="rId3" cstate="email">
              <a:extLst>
                <a:ext uri="{28A0092B-C50C-407E-A947-70E740481C1C}">
                  <a14:useLocalDpi xmlns:a14="http://schemas.microsoft.com/office/drawing/2010/main"/>
                </a:ext>
              </a:extLst>
            </a:blip>
            <a:stretch>
              <a:fillRect/>
            </a:stretch>
          </p:blipFill>
          <p:spPr>
            <a:xfrm>
              <a:off x="3924427" y="3366927"/>
              <a:ext cx="3377184" cy="2723638"/>
            </a:xfrm>
            <a:prstGeom prst="rect">
              <a:avLst/>
            </a:prstGeom>
          </p:spPr>
        </p:pic>
        <p:sp>
          <p:nvSpPr>
            <p:cNvPr id="25" name="Shape 1333"/>
            <p:cNvSpPr/>
            <p:nvPr/>
          </p:nvSpPr>
          <p:spPr>
            <a:xfrm>
              <a:off x="3915029" y="3366926"/>
              <a:ext cx="1699112" cy="2723639"/>
            </a:xfrm>
            <a:custGeom>
              <a:avLst/>
              <a:gdLst/>
              <a:ahLst/>
              <a:cxnLst/>
              <a:rect l="0" t="0" r="0" b="0"/>
              <a:pathLst>
                <a:path w="1699112" h="2743974">
                  <a:moveTo>
                    <a:pt x="97401" y="0"/>
                  </a:moveTo>
                  <a:lnTo>
                    <a:pt x="1699112" y="0"/>
                  </a:lnTo>
                  <a:lnTo>
                    <a:pt x="1699112" y="25399"/>
                  </a:lnTo>
                  <a:lnTo>
                    <a:pt x="97407" y="25399"/>
                  </a:lnTo>
                  <a:cubicBezTo>
                    <a:pt x="57631" y="25399"/>
                    <a:pt x="25398" y="57631"/>
                    <a:pt x="25398" y="97395"/>
                  </a:cubicBezTo>
                  <a:lnTo>
                    <a:pt x="25398" y="2646577"/>
                  </a:lnTo>
                  <a:cubicBezTo>
                    <a:pt x="25398" y="2686341"/>
                    <a:pt x="57631" y="2718574"/>
                    <a:pt x="97407" y="2718574"/>
                  </a:cubicBezTo>
                  <a:lnTo>
                    <a:pt x="1699112" y="2718574"/>
                  </a:lnTo>
                  <a:lnTo>
                    <a:pt x="1699112" y="2743974"/>
                  </a:lnTo>
                  <a:lnTo>
                    <a:pt x="97407" y="2743974"/>
                  </a:lnTo>
                  <a:cubicBezTo>
                    <a:pt x="57126" y="2743974"/>
                    <a:pt x="22474" y="2719399"/>
                    <a:pt x="7666" y="2684454"/>
                  </a:cubicBezTo>
                  <a:lnTo>
                    <a:pt x="0" y="2646585"/>
                  </a:lnTo>
                  <a:lnTo>
                    <a:pt x="0" y="97387"/>
                  </a:lnTo>
                  <a:lnTo>
                    <a:pt x="7666" y="59519"/>
                  </a:lnTo>
                  <a:cubicBezTo>
                    <a:pt x="17538" y="36222"/>
                    <a:pt x="36230" y="17534"/>
                    <a:pt x="59529" y="7664"/>
                  </a:cubicBezTo>
                  <a:lnTo>
                    <a:pt x="97401"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sp>
          <p:nvSpPr>
            <p:cNvPr id="26" name="Shape 1334"/>
            <p:cNvSpPr/>
            <p:nvPr/>
          </p:nvSpPr>
          <p:spPr>
            <a:xfrm>
              <a:off x="5614142" y="3338278"/>
              <a:ext cx="1699114" cy="2752286"/>
            </a:xfrm>
            <a:custGeom>
              <a:avLst/>
              <a:gdLst/>
              <a:ahLst/>
              <a:cxnLst/>
              <a:rect l="0" t="0" r="0" b="0"/>
              <a:pathLst>
                <a:path w="1699114" h="2743974">
                  <a:moveTo>
                    <a:pt x="0" y="0"/>
                  </a:moveTo>
                  <a:lnTo>
                    <a:pt x="1601723" y="0"/>
                  </a:lnTo>
                  <a:lnTo>
                    <a:pt x="1639595" y="7664"/>
                  </a:lnTo>
                  <a:cubicBezTo>
                    <a:pt x="1674540" y="22469"/>
                    <a:pt x="1699114" y="57114"/>
                    <a:pt x="1699114" y="97395"/>
                  </a:cubicBezTo>
                  <a:lnTo>
                    <a:pt x="1699114" y="2646577"/>
                  </a:lnTo>
                  <a:cubicBezTo>
                    <a:pt x="1699114" y="2700286"/>
                    <a:pt x="1655426" y="2743974"/>
                    <a:pt x="1601718" y="2743974"/>
                  </a:cubicBezTo>
                  <a:lnTo>
                    <a:pt x="0" y="2743974"/>
                  </a:lnTo>
                  <a:lnTo>
                    <a:pt x="0" y="2718574"/>
                  </a:lnTo>
                  <a:lnTo>
                    <a:pt x="1601718" y="2718574"/>
                  </a:lnTo>
                  <a:cubicBezTo>
                    <a:pt x="1641481" y="2718574"/>
                    <a:pt x="1673714" y="2686341"/>
                    <a:pt x="1673714" y="2646577"/>
                  </a:cubicBezTo>
                  <a:lnTo>
                    <a:pt x="1673714" y="97395"/>
                  </a:lnTo>
                  <a:cubicBezTo>
                    <a:pt x="1673714" y="57631"/>
                    <a:pt x="1641481" y="25399"/>
                    <a:pt x="1601718" y="25399"/>
                  </a:cubicBezTo>
                  <a:lnTo>
                    <a:pt x="0" y="25399"/>
                  </a:lnTo>
                  <a:lnTo>
                    <a:pt x="0"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sp>
          <p:nvSpPr>
            <p:cNvPr id="27" name="Shape 1335"/>
            <p:cNvSpPr/>
            <p:nvPr/>
          </p:nvSpPr>
          <p:spPr>
            <a:xfrm>
              <a:off x="157521" y="3338277"/>
              <a:ext cx="1838698" cy="2544804"/>
            </a:xfrm>
            <a:custGeom>
              <a:avLst/>
              <a:gdLst/>
              <a:ahLst/>
              <a:cxnLst/>
              <a:rect l="0" t="0" r="0" b="0"/>
              <a:pathLst>
                <a:path w="1838698" h="2743975">
                  <a:moveTo>
                    <a:pt x="97409" y="0"/>
                  </a:moveTo>
                  <a:lnTo>
                    <a:pt x="1838698" y="0"/>
                  </a:lnTo>
                  <a:lnTo>
                    <a:pt x="1838698" y="25400"/>
                  </a:lnTo>
                  <a:lnTo>
                    <a:pt x="97409" y="25400"/>
                  </a:lnTo>
                  <a:cubicBezTo>
                    <a:pt x="57633" y="25400"/>
                    <a:pt x="25400" y="57633"/>
                    <a:pt x="25400" y="97396"/>
                  </a:cubicBezTo>
                  <a:lnTo>
                    <a:pt x="25400" y="2646578"/>
                  </a:lnTo>
                  <a:cubicBezTo>
                    <a:pt x="25400" y="2686342"/>
                    <a:pt x="57633" y="2718575"/>
                    <a:pt x="97409" y="2718575"/>
                  </a:cubicBezTo>
                  <a:lnTo>
                    <a:pt x="1838698" y="2718575"/>
                  </a:lnTo>
                  <a:lnTo>
                    <a:pt x="1838698" y="2743975"/>
                  </a:lnTo>
                  <a:lnTo>
                    <a:pt x="97409" y="2743975"/>
                  </a:lnTo>
                  <a:cubicBezTo>
                    <a:pt x="43700" y="2743975"/>
                    <a:pt x="0" y="2700286"/>
                    <a:pt x="0" y="2646578"/>
                  </a:cubicBezTo>
                  <a:lnTo>
                    <a:pt x="0" y="97396"/>
                  </a:lnTo>
                  <a:cubicBezTo>
                    <a:pt x="0" y="43688"/>
                    <a:pt x="43700" y="0"/>
                    <a:pt x="97409" y="0"/>
                  </a:cubicBez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sp>
          <p:nvSpPr>
            <p:cNvPr id="28" name="Shape 1336"/>
            <p:cNvSpPr/>
            <p:nvPr/>
          </p:nvSpPr>
          <p:spPr>
            <a:xfrm>
              <a:off x="1973296" y="3338277"/>
              <a:ext cx="1841825" cy="2544804"/>
            </a:xfrm>
            <a:custGeom>
              <a:avLst/>
              <a:gdLst/>
              <a:ahLst/>
              <a:cxnLst/>
              <a:rect l="0" t="0" r="0" b="0"/>
              <a:pathLst>
                <a:path w="1841825" h="2743975">
                  <a:moveTo>
                    <a:pt x="0" y="0"/>
                  </a:moveTo>
                  <a:lnTo>
                    <a:pt x="1462133" y="0"/>
                  </a:lnTo>
                  <a:cubicBezTo>
                    <a:pt x="1515842" y="0"/>
                    <a:pt x="1559530" y="43688"/>
                    <a:pt x="1559530" y="97396"/>
                  </a:cubicBezTo>
                  <a:lnTo>
                    <a:pt x="1559530" y="292532"/>
                  </a:lnTo>
                  <a:lnTo>
                    <a:pt x="1829303" y="1194714"/>
                  </a:lnTo>
                  <a:cubicBezTo>
                    <a:pt x="1841825" y="1239901"/>
                    <a:pt x="1841825" y="1287666"/>
                    <a:pt x="1829341" y="1332852"/>
                  </a:cubicBezTo>
                  <a:lnTo>
                    <a:pt x="1559530" y="2446007"/>
                  </a:lnTo>
                  <a:lnTo>
                    <a:pt x="1559530" y="2646578"/>
                  </a:lnTo>
                  <a:cubicBezTo>
                    <a:pt x="1559530" y="2700286"/>
                    <a:pt x="1515842" y="2743975"/>
                    <a:pt x="1462133" y="2743975"/>
                  </a:cubicBezTo>
                  <a:lnTo>
                    <a:pt x="0" y="2743975"/>
                  </a:lnTo>
                  <a:lnTo>
                    <a:pt x="0" y="2718575"/>
                  </a:lnTo>
                  <a:lnTo>
                    <a:pt x="1462133" y="2718575"/>
                  </a:lnTo>
                  <a:cubicBezTo>
                    <a:pt x="1501897" y="2718575"/>
                    <a:pt x="1534130" y="2686342"/>
                    <a:pt x="1534130" y="2646578"/>
                  </a:cubicBezTo>
                  <a:lnTo>
                    <a:pt x="1534130" y="2442972"/>
                  </a:lnTo>
                  <a:lnTo>
                    <a:pt x="1804754" y="1326464"/>
                  </a:lnTo>
                  <a:cubicBezTo>
                    <a:pt x="1816120" y="1285583"/>
                    <a:pt x="1816146" y="1242390"/>
                    <a:pt x="1804830" y="1201496"/>
                  </a:cubicBezTo>
                  <a:lnTo>
                    <a:pt x="1534130" y="296253"/>
                  </a:lnTo>
                  <a:lnTo>
                    <a:pt x="1534130" y="97396"/>
                  </a:lnTo>
                  <a:cubicBezTo>
                    <a:pt x="1534130" y="57633"/>
                    <a:pt x="1501897" y="25400"/>
                    <a:pt x="1462133" y="25400"/>
                  </a:cubicBezTo>
                  <a:lnTo>
                    <a:pt x="0" y="25400"/>
                  </a:lnTo>
                  <a:lnTo>
                    <a:pt x="0" y="0"/>
                  </a:ln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sp>
          <p:nvSpPr>
            <p:cNvPr id="29" name="Shape 1337"/>
            <p:cNvSpPr/>
            <p:nvPr/>
          </p:nvSpPr>
          <p:spPr>
            <a:xfrm>
              <a:off x="3915028" y="3346590"/>
              <a:ext cx="1699114" cy="2743975"/>
            </a:xfrm>
            <a:custGeom>
              <a:avLst/>
              <a:gdLst/>
              <a:ahLst/>
              <a:cxnLst/>
              <a:rect l="0" t="0" r="0" b="0"/>
              <a:pathLst>
                <a:path w="1699114" h="2743975">
                  <a:moveTo>
                    <a:pt x="97409" y="0"/>
                  </a:moveTo>
                  <a:lnTo>
                    <a:pt x="1699114" y="0"/>
                  </a:lnTo>
                  <a:lnTo>
                    <a:pt x="1699114" y="25400"/>
                  </a:lnTo>
                  <a:lnTo>
                    <a:pt x="97409" y="25400"/>
                  </a:lnTo>
                  <a:cubicBezTo>
                    <a:pt x="57633" y="25400"/>
                    <a:pt x="25400" y="57633"/>
                    <a:pt x="25400" y="97396"/>
                  </a:cubicBezTo>
                  <a:lnTo>
                    <a:pt x="25400" y="2646579"/>
                  </a:lnTo>
                  <a:cubicBezTo>
                    <a:pt x="25400" y="2686342"/>
                    <a:pt x="57633" y="2718575"/>
                    <a:pt x="97409" y="2718575"/>
                  </a:cubicBezTo>
                  <a:lnTo>
                    <a:pt x="1699114" y="2718575"/>
                  </a:lnTo>
                  <a:lnTo>
                    <a:pt x="1699114" y="2743975"/>
                  </a:lnTo>
                  <a:lnTo>
                    <a:pt x="97409" y="2743975"/>
                  </a:lnTo>
                  <a:cubicBezTo>
                    <a:pt x="43700" y="2743975"/>
                    <a:pt x="0" y="2700287"/>
                    <a:pt x="0" y="2646579"/>
                  </a:cubicBezTo>
                  <a:lnTo>
                    <a:pt x="0" y="97396"/>
                  </a:lnTo>
                  <a:cubicBezTo>
                    <a:pt x="0" y="43688"/>
                    <a:pt x="43700" y="0"/>
                    <a:pt x="97409" y="0"/>
                  </a:cubicBez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sp>
          <p:nvSpPr>
            <p:cNvPr id="30" name="Shape 1338"/>
            <p:cNvSpPr/>
            <p:nvPr/>
          </p:nvSpPr>
          <p:spPr>
            <a:xfrm>
              <a:off x="5614142" y="3346590"/>
              <a:ext cx="1699114" cy="2743975"/>
            </a:xfrm>
            <a:custGeom>
              <a:avLst/>
              <a:gdLst/>
              <a:ahLst/>
              <a:cxnLst/>
              <a:rect l="0" t="0" r="0" b="0"/>
              <a:pathLst>
                <a:path w="1699114" h="2743975">
                  <a:moveTo>
                    <a:pt x="0" y="0"/>
                  </a:moveTo>
                  <a:lnTo>
                    <a:pt x="1601718" y="0"/>
                  </a:lnTo>
                  <a:cubicBezTo>
                    <a:pt x="1655426" y="0"/>
                    <a:pt x="1699114" y="43688"/>
                    <a:pt x="1699114" y="97396"/>
                  </a:cubicBezTo>
                  <a:lnTo>
                    <a:pt x="1699114" y="2646579"/>
                  </a:lnTo>
                  <a:cubicBezTo>
                    <a:pt x="1699114" y="2700287"/>
                    <a:pt x="1655426" y="2743975"/>
                    <a:pt x="1601718" y="2743975"/>
                  </a:cubicBezTo>
                  <a:lnTo>
                    <a:pt x="0" y="2743975"/>
                  </a:lnTo>
                  <a:lnTo>
                    <a:pt x="0" y="2718575"/>
                  </a:lnTo>
                  <a:lnTo>
                    <a:pt x="1601718" y="2718575"/>
                  </a:lnTo>
                  <a:cubicBezTo>
                    <a:pt x="1641481" y="2718575"/>
                    <a:pt x="1673714" y="2686342"/>
                    <a:pt x="1673714" y="2646579"/>
                  </a:cubicBezTo>
                  <a:lnTo>
                    <a:pt x="1673714" y="97396"/>
                  </a:lnTo>
                  <a:cubicBezTo>
                    <a:pt x="1673714" y="57633"/>
                    <a:pt x="1641481" y="25400"/>
                    <a:pt x="1601718" y="25400"/>
                  </a:cubicBezTo>
                  <a:lnTo>
                    <a:pt x="0" y="25400"/>
                  </a:lnTo>
                  <a:lnTo>
                    <a:pt x="0" y="0"/>
                  </a:ln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pic>
          <p:nvPicPr>
            <p:cNvPr id="31" name="Picture 23619"/>
            <p:cNvPicPr/>
            <p:nvPr/>
          </p:nvPicPr>
          <p:blipFill>
            <a:blip r:embed="rId4" cstate="email">
              <a:extLst>
                <a:ext uri="{28A0092B-C50C-407E-A947-70E740481C1C}">
                  <a14:useLocalDpi xmlns:a14="http://schemas.microsoft.com/office/drawing/2010/main"/>
                </a:ext>
              </a:extLst>
            </a:blip>
            <a:stretch>
              <a:fillRect/>
            </a:stretch>
          </p:blipFill>
          <p:spPr>
            <a:xfrm>
              <a:off x="3958036" y="1342462"/>
              <a:ext cx="3377184" cy="1870775"/>
            </a:xfrm>
            <a:prstGeom prst="rect">
              <a:avLst/>
            </a:prstGeom>
          </p:spPr>
        </p:pic>
        <p:sp>
          <p:nvSpPr>
            <p:cNvPr id="32" name="Shape 1341"/>
            <p:cNvSpPr/>
            <p:nvPr/>
          </p:nvSpPr>
          <p:spPr>
            <a:xfrm>
              <a:off x="3920770" y="1217630"/>
              <a:ext cx="1699110" cy="1995607"/>
            </a:xfrm>
            <a:custGeom>
              <a:avLst/>
              <a:gdLst/>
              <a:ahLst/>
              <a:cxnLst/>
              <a:rect l="0" t="0" r="0" b="0"/>
              <a:pathLst>
                <a:path w="1699110" h="2347967">
                  <a:moveTo>
                    <a:pt x="97361" y="0"/>
                  </a:moveTo>
                  <a:lnTo>
                    <a:pt x="1699110" y="0"/>
                  </a:lnTo>
                  <a:lnTo>
                    <a:pt x="1699110" y="25391"/>
                  </a:lnTo>
                  <a:lnTo>
                    <a:pt x="97405" y="25391"/>
                  </a:lnTo>
                  <a:cubicBezTo>
                    <a:pt x="57629" y="25391"/>
                    <a:pt x="25397" y="57624"/>
                    <a:pt x="25397" y="97387"/>
                  </a:cubicBezTo>
                  <a:lnTo>
                    <a:pt x="25397" y="2250571"/>
                  </a:lnTo>
                  <a:cubicBezTo>
                    <a:pt x="25397" y="2290335"/>
                    <a:pt x="57629" y="2322567"/>
                    <a:pt x="97405" y="2322567"/>
                  </a:cubicBezTo>
                  <a:lnTo>
                    <a:pt x="1699110" y="2322567"/>
                  </a:lnTo>
                  <a:lnTo>
                    <a:pt x="1699110" y="2347967"/>
                  </a:lnTo>
                  <a:lnTo>
                    <a:pt x="97405" y="2347967"/>
                  </a:lnTo>
                  <a:cubicBezTo>
                    <a:pt x="57124" y="2347967"/>
                    <a:pt x="22472" y="2323393"/>
                    <a:pt x="7664" y="2288447"/>
                  </a:cubicBezTo>
                  <a:lnTo>
                    <a:pt x="0" y="2250588"/>
                  </a:lnTo>
                  <a:lnTo>
                    <a:pt x="0" y="97370"/>
                  </a:lnTo>
                  <a:lnTo>
                    <a:pt x="7664" y="59511"/>
                  </a:lnTo>
                  <a:cubicBezTo>
                    <a:pt x="17536" y="36214"/>
                    <a:pt x="36228" y="17526"/>
                    <a:pt x="59527" y="7657"/>
                  </a:cubicBezTo>
                  <a:lnTo>
                    <a:pt x="97361"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sp>
          <p:nvSpPr>
            <p:cNvPr id="33" name="Shape 1342"/>
            <p:cNvSpPr/>
            <p:nvPr/>
          </p:nvSpPr>
          <p:spPr>
            <a:xfrm>
              <a:off x="5857093" y="1217630"/>
              <a:ext cx="1444519" cy="1995607"/>
            </a:xfrm>
            <a:custGeom>
              <a:avLst/>
              <a:gdLst/>
              <a:ahLst/>
              <a:cxnLst/>
              <a:rect l="0" t="0" r="0" b="0"/>
              <a:pathLst>
                <a:path w="1699114" h="2347967">
                  <a:moveTo>
                    <a:pt x="0" y="0"/>
                  </a:moveTo>
                  <a:lnTo>
                    <a:pt x="1601762" y="0"/>
                  </a:lnTo>
                  <a:lnTo>
                    <a:pt x="1639595" y="7657"/>
                  </a:lnTo>
                  <a:cubicBezTo>
                    <a:pt x="1674540" y="22461"/>
                    <a:pt x="1699114" y="57106"/>
                    <a:pt x="1699114" y="97387"/>
                  </a:cubicBezTo>
                  <a:lnTo>
                    <a:pt x="1699114" y="2250571"/>
                  </a:lnTo>
                  <a:cubicBezTo>
                    <a:pt x="1699114" y="2304279"/>
                    <a:pt x="1655426" y="2347967"/>
                    <a:pt x="1601718" y="2347967"/>
                  </a:cubicBezTo>
                  <a:lnTo>
                    <a:pt x="0" y="2347967"/>
                  </a:lnTo>
                  <a:lnTo>
                    <a:pt x="0" y="2322567"/>
                  </a:lnTo>
                  <a:lnTo>
                    <a:pt x="1601718" y="2322567"/>
                  </a:lnTo>
                  <a:cubicBezTo>
                    <a:pt x="1641481" y="2322567"/>
                    <a:pt x="1673714" y="2290335"/>
                    <a:pt x="1673714" y="2250571"/>
                  </a:cubicBezTo>
                  <a:lnTo>
                    <a:pt x="1673714" y="97387"/>
                  </a:lnTo>
                  <a:cubicBezTo>
                    <a:pt x="1673714" y="57624"/>
                    <a:pt x="1641481" y="25391"/>
                    <a:pt x="1601718" y="25391"/>
                  </a:cubicBezTo>
                  <a:lnTo>
                    <a:pt x="0" y="25391"/>
                  </a:lnTo>
                  <a:lnTo>
                    <a:pt x="0"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pic>
          <p:nvPicPr>
            <p:cNvPr id="34" name="Picture 23620"/>
            <p:cNvPicPr/>
            <p:nvPr/>
          </p:nvPicPr>
          <p:blipFill>
            <a:blip r:embed="rId5" cstate="email">
              <a:extLst>
                <a:ext uri="{28A0092B-C50C-407E-A947-70E740481C1C}">
                  <a14:useLocalDpi xmlns:a14="http://schemas.microsoft.com/office/drawing/2010/main"/>
                </a:ext>
              </a:extLst>
            </a:blip>
            <a:stretch>
              <a:fillRect/>
            </a:stretch>
          </p:blipFill>
          <p:spPr>
            <a:xfrm>
              <a:off x="157521" y="1533318"/>
              <a:ext cx="3657600" cy="1774819"/>
            </a:xfrm>
            <a:prstGeom prst="rect">
              <a:avLst/>
            </a:prstGeom>
          </p:spPr>
        </p:pic>
        <p:sp>
          <p:nvSpPr>
            <p:cNvPr id="35" name="Shape 1345"/>
            <p:cNvSpPr/>
            <p:nvPr/>
          </p:nvSpPr>
          <p:spPr>
            <a:xfrm>
              <a:off x="157523" y="1217630"/>
              <a:ext cx="1838696" cy="1995606"/>
            </a:xfrm>
            <a:custGeom>
              <a:avLst/>
              <a:gdLst/>
              <a:ahLst/>
              <a:cxnLst/>
              <a:rect l="0" t="0" r="0" b="0"/>
              <a:pathLst>
                <a:path w="1838696" h="2347967">
                  <a:moveTo>
                    <a:pt x="97363" y="0"/>
                  </a:moveTo>
                  <a:lnTo>
                    <a:pt x="1838696" y="0"/>
                  </a:lnTo>
                  <a:lnTo>
                    <a:pt x="1838696" y="25391"/>
                  </a:lnTo>
                  <a:lnTo>
                    <a:pt x="97407" y="25391"/>
                  </a:lnTo>
                  <a:cubicBezTo>
                    <a:pt x="57630" y="25391"/>
                    <a:pt x="25398" y="57624"/>
                    <a:pt x="25398" y="97387"/>
                  </a:cubicBezTo>
                  <a:lnTo>
                    <a:pt x="25398" y="2250571"/>
                  </a:lnTo>
                  <a:cubicBezTo>
                    <a:pt x="25398" y="2290335"/>
                    <a:pt x="57630" y="2322567"/>
                    <a:pt x="97407" y="2322567"/>
                  </a:cubicBezTo>
                  <a:lnTo>
                    <a:pt x="1838696" y="2322567"/>
                  </a:lnTo>
                  <a:lnTo>
                    <a:pt x="1838696" y="2347967"/>
                  </a:lnTo>
                  <a:lnTo>
                    <a:pt x="97407" y="2347967"/>
                  </a:lnTo>
                  <a:cubicBezTo>
                    <a:pt x="57125" y="2347967"/>
                    <a:pt x="22473" y="2323393"/>
                    <a:pt x="7665" y="2288447"/>
                  </a:cubicBezTo>
                  <a:lnTo>
                    <a:pt x="0" y="2250582"/>
                  </a:lnTo>
                  <a:lnTo>
                    <a:pt x="0" y="97376"/>
                  </a:lnTo>
                  <a:lnTo>
                    <a:pt x="7665" y="59511"/>
                  </a:lnTo>
                  <a:cubicBezTo>
                    <a:pt x="17537" y="36214"/>
                    <a:pt x="36229" y="17526"/>
                    <a:pt x="59528" y="7657"/>
                  </a:cubicBezTo>
                  <a:lnTo>
                    <a:pt x="97363"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sp>
          <p:nvSpPr>
            <p:cNvPr id="36" name="Shape 1346"/>
            <p:cNvSpPr/>
            <p:nvPr/>
          </p:nvSpPr>
          <p:spPr>
            <a:xfrm>
              <a:off x="1996219" y="1217630"/>
              <a:ext cx="1838686" cy="1995606"/>
            </a:xfrm>
            <a:custGeom>
              <a:avLst/>
              <a:gdLst/>
              <a:ahLst/>
              <a:cxnLst/>
              <a:rect l="0" t="0" r="0" b="0"/>
              <a:pathLst>
                <a:path w="1838686" h="2347967">
                  <a:moveTo>
                    <a:pt x="0" y="0"/>
                  </a:moveTo>
                  <a:lnTo>
                    <a:pt x="1462178" y="0"/>
                  </a:lnTo>
                  <a:lnTo>
                    <a:pt x="1500010" y="7657"/>
                  </a:lnTo>
                  <a:cubicBezTo>
                    <a:pt x="1534955" y="22461"/>
                    <a:pt x="1559530" y="57106"/>
                    <a:pt x="1559530" y="97387"/>
                  </a:cubicBezTo>
                  <a:lnTo>
                    <a:pt x="1559530" y="292218"/>
                  </a:lnTo>
                  <a:lnTo>
                    <a:pt x="1828986" y="1121642"/>
                  </a:lnTo>
                  <a:lnTo>
                    <a:pt x="1829151" y="1122176"/>
                  </a:lnTo>
                  <a:lnTo>
                    <a:pt x="1829303" y="1122709"/>
                  </a:lnTo>
                  <a:lnTo>
                    <a:pt x="1838686" y="1191905"/>
                  </a:lnTo>
                  <a:lnTo>
                    <a:pt x="1838686" y="1192080"/>
                  </a:lnTo>
                  <a:lnTo>
                    <a:pt x="1829214" y="1261266"/>
                  </a:lnTo>
                  <a:lnTo>
                    <a:pt x="1829075" y="1261800"/>
                  </a:lnTo>
                  <a:lnTo>
                    <a:pt x="1828897" y="1262333"/>
                  </a:lnTo>
                  <a:lnTo>
                    <a:pt x="1559530" y="2087008"/>
                  </a:lnTo>
                  <a:lnTo>
                    <a:pt x="1559530" y="2250571"/>
                  </a:lnTo>
                  <a:cubicBezTo>
                    <a:pt x="1559530" y="2304279"/>
                    <a:pt x="1515842" y="2347967"/>
                    <a:pt x="1462133" y="2347967"/>
                  </a:cubicBezTo>
                  <a:lnTo>
                    <a:pt x="0" y="2347967"/>
                  </a:lnTo>
                  <a:lnTo>
                    <a:pt x="0" y="2322567"/>
                  </a:lnTo>
                  <a:lnTo>
                    <a:pt x="1462133" y="2322567"/>
                  </a:lnTo>
                  <a:cubicBezTo>
                    <a:pt x="1501897" y="2322567"/>
                    <a:pt x="1534130" y="2290335"/>
                    <a:pt x="1534130" y="2250571"/>
                  </a:cubicBezTo>
                  <a:lnTo>
                    <a:pt x="1534130" y="2082969"/>
                  </a:lnTo>
                  <a:lnTo>
                    <a:pt x="1804754" y="1254446"/>
                  </a:lnTo>
                  <a:cubicBezTo>
                    <a:pt x="1816120" y="1213578"/>
                    <a:pt x="1816146" y="1170372"/>
                    <a:pt x="1804830" y="1129491"/>
                  </a:cubicBezTo>
                  <a:lnTo>
                    <a:pt x="1534130" y="296244"/>
                  </a:lnTo>
                  <a:lnTo>
                    <a:pt x="1534130" y="97387"/>
                  </a:lnTo>
                  <a:cubicBezTo>
                    <a:pt x="1534130" y="57624"/>
                    <a:pt x="1501897" y="25391"/>
                    <a:pt x="1462133" y="25391"/>
                  </a:cubicBezTo>
                  <a:lnTo>
                    <a:pt x="0" y="25391"/>
                  </a:lnTo>
                  <a:lnTo>
                    <a:pt x="0" y="0"/>
                  </a:lnTo>
                  <a:close/>
                </a:path>
              </a:pathLst>
            </a:custGeom>
            <a:ln w="0" cap="flat">
              <a:miter lim="127000"/>
            </a:ln>
          </p:spPr>
          <p:style>
            <a:lnRef idx="0">
              <a:srgbClr val="000000">
                <a:alpha val="0"/>
              </a:srgbClr>
            </a:lnRef>
            <a:fillRef idx="1">
              <a:srgbClr val="F7AB45"/>
            </a:fillRef>
            <a:effectRef idx="0">
              <a:scrgbClr r="0" g="0" b="0"/>
            </a:effectRef>
            <a:fontRef idx="none"/>
          </p:style>
          <p:txBody>
            <a:bodyPr/>
            <a:lstStyle/>
            <a:p>
              <a:endParaRPr lang="ru-RU"/>
            </a:p>
          </p:txBody>
        </p:sp>
        <p:sp>
          <p:nvSpPr>
            <p:cNvPr id="37" name="Shape 1347"/>
            <p:cNvSpPr/>
            <p:nvPr/>
          </p:nvSpPr>
          <p:spPr>
            <a:xfrm>
              <a:off x="3920766" y="1217621"/>
              <a:ext cx="1699114" cy="1995616"/>
            </a:xfrm>
            <a:custGeom>
              <a:avLst/>
              <a:gdLst/>
              <a:ahLst/>
              <a:cxnLst/>
              <a:rect l="0" t="0" r="0" b="0"/>
              <a:pathLst>
                <a:path w="1699114" h="2347976">
                  <a:moveTo>
                    <a:pt x="97409" y="0"/>
                  </a:moveTo>
                  <a:lnTo>
                    <a:pt x="1699114" y="0"/>
                  </a:lnTo>
                  <a:lnTo>
                    <a:pt x="1699114" y="25400"/>
                  </a:lnTo>
                  <a:lnTo>
                    <a:pt x="97409" y="25400"/>
                  </a:lnTo>
                  <a:cubicBezTo>
                    <a:pt x="57633" y="25400"/>
                    <a:pt x="25400" y="57633"/>
                    <a:pt x="25400" y="97396"/>
                  </a:cubicBezTo>
                  <a:lnTo>
                    <a:pt x="25400" y="2250580"/>
                  </a:lnTo>
                  <a:cubicBezTo>
                    <a:pt x="25400" y="2290344"/>
                    <a:pt x="57633" y="2322576"/>
                    <a:pt x="97409" y="2322576"/>
                  </a:cubicBezTo>
                  <a:lnTo>
                    <a:pt x="1699114" y="2322576"/>
                  </a:lnTo>
                  <a:lnTo>
                    <a:pt x="1699114" y="2347976"/>
                  </a:lnTo>
                  <a:lnTo>
                    <a:pt x="97409" y="2347976"/>
                  </a:lnTo>
                  <a:cubicBezTo>
                    <a:pt x="43700" y="2347976"/>
                    <a:pt x="0" y="2304288"/>
                    <a:pt x="0" y="2250580"/>
                  </a:cubicBezTo>
                  <a:lnTo>
                    <a:pt x="0" y="97396"/>
                  </a:lnTo>
                  <a:cubicBezTo>
                    <a:pt x="0" y="43688"/>
                    <a:pt x="43700" y="0"/>
                    <a:pt x="97409" y="0"/>
                  </a:cubicBez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sp>
          <p:nvSpPr>
            <p:cNvPr id="38" name="Shape 1348"/>
            <p:cNvSpPr/>
            <p:nvPr/>
          </p:nvSpPr>
          <p:spPr>
            <a:xfrm>
              <a:off x="5628073" y="1214800"/>
              <a:ext cx="1699114" cy="1998437"/>
            </a:xfrm>
            <a:custGeom>
              <a:avLst/>
              <a:gdLst/>
              <a:ahLst/>
              <a:cxnLst/>
              <a:rect l="0" t="0" r="0" b="0"/>
              <a:pathLst>
                <a:path w="1699114" h="2347976">
                  <a:moveTo>
                    <a:pt x="0" y="0"/>
                  </a:moveTo>
                  <a:lnTo>
                    <a:pt x="1601718" y="0"/>
                  </a:lnTo>
                  <a:cubicBezTo>
                    <a:pt x="1655426" y="0"/>
                    <a:pt x="1699114" y="43688"/>
                    <a:pt x="1699114" y="97396"/>
                  </a:cubicBezTo>
                  <a:lnTo>
                    <a:pt x="1699114" y="2250580"/>
                  </a:lnTo>
                  <a:cubicBezTo>
                    <a:pt x="1699114" y="2304288"/>
                    <a:pt x="1655426" y="2347976"/>
                    <a:pt x="1601718" y="2347976"/>
                  </a:cubicBezTo>
                  <a:lnTo>
                    <a:pt x="0" y="2347976"/>
                  </a:lnTo>
                  <a:lnTo>
                    <a:pt x="0" y="2322576"/>
                  </a:lnTo>
                  <a:lnTo>
                    <a:pt x="1601718" y="2322576"/>
                  </a:lnTo>
                  <a:cubicBezTo>
                    <a:pt x="1641481" y="2322576"/>
                    <a:pt x="1673714" y="2290344"/>
                    <a:pt x="1673714" y="2250580"/>
                  </a:cubicBezTo>
                  <a:lnTo>
                    <a:pt x="1673714" y="97396"/>
                  </a:lnTo>
                  <a:cubicBezTo>
                    <a:pt x="1673714" y="57633"/>
                    <a:pt x="1641481" y="25400"/>
                    <a:pt x="1601718" y="25400"/>
                  </a:cubicBezTo>
                  <a:lnTo>
                    <a:pt x="0" y="25400"/>
                  </a:lnTo>
                  <a:lnTo>
                    <a:pt x="0" y="0"/>
                  </a:ln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sp>
          <p:nvSpPr>
            <p:cNvPr id="39" name="Shape 1349"/>
            <p:cNvSpPr/>
            <p:nvPr/>
          </p:nvSpPr>
          <p:spPr>
            <a:xfrm>
              <a:off x="157521" y="1217622"/>
              <a:ext cx="1838698" cy="1995615"/>
            </a:xfrm>
            <a:custGeom>
              <a:avLst/>
              <a:gdLst/>
              <a:ahLst/>
              <a:cxnLst/>
              <a:rect l="0" t="0" r="0" b="0"/>
              <a:pathLst>
                <a:path w="1838698" h="2347976">
                  <a:moveTo>
                    <a:pt x="97409" y="0"/>
                  </a:moveTo>
                  <a:lnTo>
                    <a:pt x="1838698" y="0"/>
                  </a:lnTo>
                  <a:lnTo>
                    <a:pt x="1838698" y="25400"/>
                  </a:lnTo>
                  <a:lnTo>
                    <a:pt x="97409" y="25400"/>
                  </a:lnTo>
                  <a:cubicBezTo>
                    <a:pt x="57633" y="25400"/>
                    <a:pt x="25400" y="57633"/>
                    <a:pt x="25400" y="97396"/>
                  </a:cubicBezTo>
                  <a:lnTo>
                    <a:pt x="25400" y="2250580"/>
                  </a:lnTo>
                  <a:cubicBezTo>
                    <a:pt x="25400" y="2290344"/>
                    <a:pt x="57633" y="2322576"/>
                    <a:pt x="97409" y="2322576"/>
                  </a:cubicBezTo>
                  <a:lnTo>
                    <a:pt x="1838698" y="2322576"/>
                  </a:lnTo>
                  <a:lnTo>
                    <a:pt x="1838698" y="2347976"/>
                  </a:lnTo>
                  <a:lnTo>
                    <a:pt x="97409" y="2347976"/>
                  </a:lnTo>
                  <a:cubicBezTo>
                    <a:pt x="43700" y="2347976"/>
                    <a:pt x="0" y="2304288"/>
                    <a:pt x="0" y="2250580"/>
                  </a:cubicBezTo>
                  <a:lnTo>
                    <a:pt x="0" y="97396"/>
                  </a:lnTo>
                  <a:cubicBezTo>
                    <a:pt x="0" y="43688"/>
                    <a:pt x="43700" y="0"/>
                    <a:pt x="97409" y="0"/>
                  </a:cubicBez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sp>
          <p:nvSpPr>
            <p:cNvPr id="40" name="Shape 1350"/>
            <p:cNvSpPr/>
            <p:nvPr/>
          </p:nvSpPr>
          <p:spPr>
            <a:xfrm>
              <a:off x="1996219" y="1217621"/>
              <a:ext cx="1838698" cy="1995616"/>
            </a:xfrm>
            <a:custGeom>
              <a:avLst/>
              <a:gdLst/>
              <a:ahLst/>
              <a:cxnLst/>
              <a:rect l="0" t="0" r="0" b="0"/>
              <a:pathLst>
                <a:path w="1838698" h="2347976">
                  <a:moveTo>
                    <a:pt x="0" y="0"/>
                  </a:moveTo>
                  <a:lnTo>
                    <a:pt x="1462133" y="0"/>
                  </a:lnTo>
                  <a:cubicBezTo>
                    <a:pt x="1515842" y="0"/>
                    <a:pt x="1559530" y="43688"/>
                    <a:pt x="1559530" y="97396"/>
                  </a:cubicBezTo>
                  <a:lnTo>
                    <a:pt x="1559530" y="292227"/>
                  </a:lnTo>
                  <a:lnTo>
                    <a:pt x="1828986" y="1121651"/>
                  </a:lnTo>
                  <a:lnTo>
                    <a:pt x="1829151" y="1122185"/>
                  </a:lnTo>
                  <a:lnTo>
                    <a:pt x="1829303" y="1122718"/>
                  </a:lnTo>
                  <a:lnTo>
                    <a:pt x="1838698" y="1191999"/>
                  </a:lnTo>
                  <a:lnTo>
                    <a:pt x="1838698" y="1192003"/>
                  </a:lnTo>
                  <a:lnTo>
                    <a:pt x="1829214" y="1261275"/>
                  </a:lnTo>
                  <a:lnTo>
                    <a:pt x="1829075" y="1261809"/>
                  </a:lnTo>
                  <a:lnTo>
                    <a:pt x="1828897" y="1262342"/>
                  </a:lnTo>
                  <a:lnTo>
                    <a:pt x="1559530" y="2087016"/>
                  </a:lnTo>
                  <a:lnTo>
                    <a:pt x="1559530" y="2250580"/>
                  </a:lnTo>
                  <a:cubicBezTo>
                    <a:pt x="1559530" y="2304288"/>
                    <a:pt x="1515842" y="2347976"/>
                    <a:pt x="1462133" y="2347976"/>
                  </a:cubicBezTo>
                  <a:lnTo>
                    <a:pt x="0" y="2347976"/>
                  </a:lnTo>
                  <a:lnTo>
                    <a:pt x="0" y="2322576"/>
                  </a:lnTo>
                  <a:lnTo>
                    <a:pt x="1462133" y="2322576"/>
                  </a:lnTo>
                  <a:cubicBezTo>
                    <a:pt x="1501897" y="2322576"/>
                    <a:pt x="1534130" y="2290344"/>
                    <a:pt x="1534130" y="2250580"/>
                  </a:cubicBezTo>
                  <a:lnTo>
                    <a:pt x="1534130" y="2082978"/>
                  </a:lnTo>
                  <a:lnTo>
                    <a:pt x="1804754" y="1254455"/>
                  </a:lnTo>
                  <a:cubicBezTo>
                    <a:pt x="1816120" y="1213587"/>
                    <a:pt x="1816146" y="1170381"/>
                    <a:pt x="1804830" y="1129500"/>
                  </a:cubicBezTo>
                  <a:lnTo>
                    <a:pt x="1534130" y="296253"/>
                  </a:lnTo>
                  <a:lnTo>
                    <a:pt x="1534130" y="97396"/>
                  </a:lnTo>
                  <a:cubicBezTo>
                    <a:pt x="1534130" y="57633"/>
                    <a:pt x="1501897" y="25400"/>
                    <a:pt x="1462133" y="25400"/>
                  </a:cubicBezTo>
                  <a:lnTo>
                    <a:pt x="0" y="25400"/>
                  </a:lnTo>
                  <a:lnTo>
                    <a:pt x="0" y="0"/>
                  </a:lnTo>
                  <a:close/>
                </a:path>
              </a:pathLst>
            </a:custGeom>
            <a:ln w="0" cap="flat">
              <a:miter lim="127000"/>
            </a:ln>
          </p:spPr>
          <p:style>
            <a:lnRef idx="0">
              <a:srgbClr val="000000">
                <a:alpha val="0"/>
              </a:srgbClr>
            </a:lnRef>
            <a:fillRef idx="1">
              <a:srgbClr val="B33131"/>
            </a:fillRef>
            <a:effectRef idx="0">
              <a:scrgbClr r="0" g="0" b="0"/>
            </a:effectRef>
            <a:fontRef idx="none"/>
          </p:style>
          <p:txBody>
            <a:bodyPr/>
            <a:lstStyle/>
            <a:p>
              <a:endParaRPr lang="ru-RU"/>
            </a:p>
          </p:txBody>
        </p:sp>
        <p:sp>
          <p:nvSpPr>
            <p:cNvPr id="41" name="Shape 1351"/>
            <p:cNvSpPr/>
            <p:nvPr/>
          </p:nvSpPr>
          <p:spPr>
            <a:xfrm>
              <a:off x="182924" y="1243017"/>
              <a:ext cx="3347428" cy="100571"/>
            </a:xfrm>
            <a:custGeom>
              <a:avLst/>
              <a:gdLst/>
              <a:ahLst/>
              <a:cxnLst/>
              <a:rect l="0" t="0" r="0" b="0"/>
              <a:pathLst>
                <a:path w="3347428" h="100571">
                  <a:moveTo>
                    <a:pt x="71996" y="0"/>
                  </a:moveTo>
                  <a:lnTo>
                    <a:pt x="3275432" y="0"/>
                  </a:lnTo>
                  <a:cubicBezTo>
                    <a:pt x="3315195" y="0"/>
                    <a:pt x="3347428" y="32245"/>
                    <a:pt x="3347428" y="72009"/>
                  </a:cubicBezTo>
                  <a:lnTo>
                    <a:pt x="3347428" y="100571"/>
                  </a:lnTo>
                  <a:lnTo>
                    <a:pt x="0" y="100571"/>
                  </a:lnTo>
                  <a:lnTo>
                    <a:pt x="0" y="72009"/>
                  </a:lnTo>
                  <a:cubicBezTo>
                    <a:pt x="0" y="32245"/>
                    <a:pt x="32233" y="0"/>
                    <a:pt x="71996" y="0"/>
                  </a:cubicBezTo>
                  <a:close/>
                </a:path>
              </a:pathLst>
            </a:custGeom>
            <a:ln w="0" cap="flat">
              <a:miter lim="127000"/>
            </a:ln>
          </p:spPr>
          <p:style>
            <a:lnRef idx="0">
              <a:srgbClr val="000000">
                <a:alpha val="0"/>
              </a:srgbClr>
            </a:lnRef>
            <a:fillRef idx="1">
              <a:srgbClr val="52B3A1"/>
            </a:fillRef>
            <a:effectRef idx="0">
              <a:scrgbClr r="0" g="0" b="0"/>
            </a:effectRef>
            <a:fontRef idx="none"/>
          </p:style>
          <p:txBody>
            <a:bodyPr/>
            <a:lstStyle/>
            <a:p>
              <a:endParaRPr lang="ru-RU"/>
            </a:p>
          </p:txBody>
        </p:sp>
        <p:sp>
          <p:nvSpPr>
            <p:cNvPr id="42" name="Shape 1352"/>
            <p:cNvSpPr/>
            <p:nvPr/>
          </p:nvSpPr>
          <p:spPr>
            <a:xfrm>
              <a:off x="3946169" y="1243017"/>
              <a:ext cx="3347428" cy="100571"/>
            </a:xfrm>
            <a:custGeom>
              <a:avLst/>
              <a:gdLst/>
              <a:ahLst/>
              <a:cxnLst/>
              <a:rect l="0" t="0" r="0" b="0"/>
              <a:pathLst>
                <a:path w="3347428" h="100571">
                  <a:moveTo>
                    <a:pt x="71996" y="0"/>
                  </a:moveTo>
                  <a:lnTo>
                    <a:pt x="3275432" y="0"/>
                  </a:lnTo>
                  <a:cubicBezTo>
                    <a:pt x="3315195" y="0"/>
                    <a:pt x="3347428" y="32245"/>
                    <a:pt x="3347428" y="72009"/>
                  </a:cubicBezTo>
                  <a:lnTo>
                    <a:pt x="3347428" y="100571"/>
                  </a:lnTo>
                  <a:lnTo>
                    <a:pt x="0" y="100571"/>
                  </a:lnTo>
                  <a:lnTo>
                    <a:pt x="0" y="72009"/>
                  </a:lnTo>
                  <a:cubicBezTo>
                    <a:pt x="0" y="32245"/>
                    <a:pt x="32233" y="0"/>
                    <a:pt x="71996" y="0"/>
                  </a:cubicBezTo>
                  <a:close/>
                </a:path>
              </a:pathLst>
            </a:custGeom>
            <a:ln w="0" cap="flat">
              <a:miter lim="127000"/>
            </a:ln>
          </p:spPr>
          <p:style>
            <a:lnRef idx="0">
              <a:srgbClr val="000000">
                <a:alpha val="0"/>
              </a:srgbClr>
            </a:lnRef>
            <a:fillRef idx="1">
              <a:srgbClr val="00AACB"/>
            </a:fillRef>
            <a:effectRef idx="0">
              <a:scrgbClr r="0" g="0" b="0"/>
            </a:effectRef>
            <a:fontRef idx="none"/>
          </p:style>
          <p:txBody>
            <a:bodyPr/>
            <a:lstStyle/>
            <a:p>
              <a:endParaRPr lang="ru-RU"/>
            </a:p>
          </p:txBody>
        </p:sp>
        <p:pic>
          <p:nvPicPr>
            <p:cNvPr id="43" name="Picture 23621"/>
            <p:cNvPicPr/>
            <p:nvPr/>
          </p:nvPicPr>
          <p:blipFill>
            <a:blip r:embed="rId6" cstate="email">
              <a:extLst>
                <a:ext uri="{28A0092B-C50C-407E-A947-70E740481C1C}">
                  <a14:useLocalDpi xmlns:a14="http://schemas.microsoft.com/office/drawing/2010/main"/>
                </a:ext>
              </a:extLst>
            </a:blip>
            <a:stretch>
              <a:fillRect/>
            </a:stretch>
          </p:blipFill>
          <p:spPr>
            <a:xfrm>
              <a:off x="-2412" y="1095927"/>
              <a:ext cx="381000" cy="390144"/>
            </a:xfrm>
            <a:prstGeom prst="rect">
              <a:avLst/>
            </a:prstGeom>
          </p:spPr>
        </p:pic>
        <p:sp>
          <p:nvSpPr>
            <p:cNvPr id="44" name="Shape 1355"/>
            <p:cNvSpPr/>
            <p:nvPr/>
          </p:nvSpPr>
          <p:spPr>
            <a:xfrm>
              <a:off x="74921" y="1185187"/>
              <a:ext cx="216002" cy="216002"/>
            </a:xfrm>
            <a:custGeom>
              <a:avLst/>
              <a:gdLst/>
              <a:ahLst/>
              <a:cxnLst/>
              <a:rect l="0" t="0" r="0" b="0"/>
              <a:pathLst>
                <a:path w="216002" h="216002">
                  <a:moveTo>
                    <a:pt x="108001" y="0"/>
                  </a:moveTo>
                  <a:cubicBezTo>
                    <a:pt x="167653" y="0"/>
                    <a:pt x="216002" y="48349"/>
                    <a:pt x="216002" y="108001"/>
                  </a:cubicBezTo>
                  <a:cubicBezTo>
                    <a:pt x="216002" y="167653"/>
                    <a:pt x="167653" y="216002"/>
                    <a:pt x="108001" y="216002"/>
                  </a:cubicBezTo>
                  <a:cubicBezTo>
                    <a:pt x="48349" y="216002"/>
                    <a:pt x="0" y="167653"/>
                    <a:pt x="0" y="108001"/>
                  </a:cubicBezTo>
                  <a:cubicBezTo>
                    <a:pt x="0" y="48349"/>
                    <a:pt x="48349" y="0"/>
                    <a:pt x="108001" y="0"/>
                  </a:cubicBezTo>
                  <a:close/>
                </a:path>
              </a:pathLst>
            </a:custGeom>
            <a:ln w="0" cap="flat">
              <a:miter lim="127000"/>
            </a:ln>
          </p:spPr>
          <p:style>
            <a:lnRef idx="0">
              <a:srgbClr val="000000">
                <a:alpha val="0"/>
              </a:srgbClr>
            </a:lnRef>
            <a:fillRef idx="1">
              <a:srgbClr val="52B3A1"/>
            </a:fillRef>
            <a:effectRef idx="0">
              <a:scrgbClr r="0" g="0" b="0"/>
            </a:effectRef>
            <a:fontRef idx="none"/>
          </p:style>
          <p:txBody>
            <a:bodyPr/>
            <a:lstStyle/>
            <a:p>
              <a:endParaRPr lang="ru-RU"/>
            </a:p>
          </p:txBody>
        </p:sp>
        <p:sp>
          <p:nvSpPr>
            <p:cNvPr id="45" name="Shape 1356"/>
            <p:cNvSpPr/>
            <p:nvPr/>
          </p:nvSpPr>
          <p:spPr>
            <a:xfrm>
              <a:off x="74921" y="1185187"/>
              <a:ext cx="216002" cy="216002"/>
            </a:xfrm>
            <a:custGeom>
              <a:avLst/>
              <a:gdLst/>
              <a:ahLst/>
              <a:cxnLst/>
              <a:rect l="0" t="0" r="0" b="0"/>
              <a:pathLst>
                <a:path w="216002" h="216002">
                  <a:moveTo>
                    <a:pt x="216002" y="108001"/>
                  </a:moveTo>
                  <a:cubicBezTo>
                    <a:pt x="216002" y="167653"/>
                    <a:pt x="167653" y="216002"/>
                    <a:pt x="108001" y="216002"/>
                  </a:cubicBezTo>
                  <a:cubicBezTo>
                    <a:pt x="48349" y="216002"/>
                    <a:pt x="0" y="167653"/>
                    <a:pt x="0" y="108001"/>
                  </a:cubicBezTo>
                  <a:cubicBezTo>
                    <a:pt x="0" y="48349"/>
                    <a:pt x="48349" y="0"/>
                    <a:pt x="108001" y="0"/>
                  </a:cubicBezTo>
                  <a:cubicBezTo>
                    <a:pt x="167653" y="0"/>
                    <a:pt x="216002" y="48349"/>
                    <a:pt x="216002" y="108001"/>
                  </a:cubicBezTo>
                  <a:close/>
                </a:path>
              </a:pathLst>
            </a:custGeom>
            <a:ln w="1524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46" name="Shape 1357"/>
            <p:cNvSpPr/>
            <p:nvPr/>
          </p:nvSpPr>
          <p:spPr>
            <a:xfrm>
              <a:off x="144151" y="1221169"/>
              <a:ext cx="58191" cy="147333"/>
            </a:xfrm>
            <a:custGeom>
              <a:avLst/>
              <a:gdLst/>
              <a:ahLst/>
              <a:cxnLst/>
              <a:rect l="0" t="0" r="0" b="0"/>
              <a:pathLst>
                <a:path w="58191" h="147333">
                  <a:moveTo>
                    <a:pt x="16231" y="0"/>
                  </a:moveTo>
                  <a:lnTo>
                    <a:pt x="58191" y="0"/>
                  </a:lnTo>
                  <a:lnTo>
                    <a:pt x="58191" y="147333"/>
                  </a:lnTo>
                  <a:lnTo>
                    <a:pt x="30353" y="147333"/>
                  </a:lnTo>
                  <a:lnTo>
                    <a:pt x="30353" y="26340"/>
                  </a:lnTo>
                  <a:lnTo>
                    <a:pt x="0" y="26340"/>
                  </a:lnTo>
                  <a:lnTo>
                    <a:pt x="16231"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8" name="Shape 1360"/>
            <p:cNvSpPr/>
            <p:nvPr/>
          </p:nvSpPr>
          <p:spPr>
            <a:xfrm>
              <a:off x="3832429" y="1185187"/>
              <a:ext cx="216002" cy="216002"/>
            </a:xfrm>
            <a:custGeom>
              <a:avLst/>
              <a:gdLst/>
              <a:ahLst/>
              <a:cxnLst/>
              <a:rect l="0" t="0" r="0" b="0"/>
              <a:pathLst>
                <a:path w="216002" h="216002">
                  <a:moveTo>
                    <a:pt x="108001" y="0"/>
                  </a:moveTo>
                  <a:cubicBezTo>
                    <a:pt x="167653" y="0"/>
                    <a:pt x="216002" y="48349"/>
                    <a:pt x="216002" y="108001"/>
                  </a:cubicBezTo>
                  <a:cubicBezTo>
                    <a:pt x="216002" y="167653"/>
                    <a:pt x="167653" y="216002"/>
                    <a:pt x="108001" y="216002"/>
                  </a:cubicBezTo>
                  <a:cubicBezTo>
                    <a:pt x="48349" y="216002"/>
                    <a:pt x="0" y="167653"/>
                    <a:pt x="0" y="108001"/>
                  </a:cubicBezTo>
                  <a:cubicBezTo>
                    <a:pt x="0" y="48349"/>
                    <a:pt x="48349" y="0"/>
                    <a:pt x="108001" y="0"/>
                  </a:cubicBezTo>
                  <a:close/>
                </a:path>
              </a:pathLst>
            </a:custGeom>
            <a:ln w="0" cap="flat">
              <a:miter lim="127000"/>
            </a:ln>
          </p:spPr>
          <p:style>
            <a:lnRef idx="0">
              <a:srgbClr val="000000">
                <a:alpha val="0"/>
              </a:srgbClr>
            </a:lnRef>
            <a:fillRef idx="1">
              <a:srgbClr val="00AACB"/>
            </a:fillRef>
            <a:effectRef idx="0">
              <a:scrgbClr r="0" g="0" b="0"/>
            </a:effectRef>
            <a:fontRef idx="none"/>
          </p:style>
          <p:txBody>
            <a:bodyPr/>
            <a:lstStyle/>
            <a:p>
              <a:endParaRPr lang="ru-RU"/>
            </a:p>
          </p:txBody>
        </p:sp>
        <p:sp>
          <p:nvSpPr>
            <p:cNvPr id="49" name="Shape 1361"/>
            <p:cNvSpPr/>
            <p:nvPr/>
          </p:nvSpPr>
          <p:spPr>
            <a:xfrm>
              <a:off x="3528911" y="1947342"/>
              <a:ext cx="216002" cy="216002"/>
            </a:xfrm>
            <a:custGeom>
              <a:avLst/>
              <a:gdLst/>
              <a:ahLst/>
              <a:cxnLst/>
              <a:rect l="0" t="0" r="0" b="0"/>
              <a:pathLst>
                <a:path w="216002" h="216002">
                  <a:moveTo>
                    <a:pt x="216002" y="108001"/>
                  </a:moveTo>
                  <a:cubicBezTo>
                    <a:pt x="216002" y="167653"/>
                    <a:pt x="167653" y="216002"/>
                    <a:pt x="108001" y="216002"/>
                  </a:cubicBezTo>
                  <a:cubicBezTo>
                    <a:pt x="48349" y="216002"/>
                    <a:pt x="0" y="167653"/>
                    <a:pt x="0" y="108001"/>
                  </a:cubicBezTo>
                  <a:cubicBezTo>
                    <a:pt x="0" y="48349"/>
                    <a:pt x="48349" y="0"/>
                    <a:pt x="108001" y="0"/>
                  </a:cubicBezTo>
                  <a:cubicBezTo>
                    <a:pt x="167653" y="0"/>
                    <a:pt x="216002" y="48349"/>
                    <a:pt x="216002" y="108001"/>
                  </a:cubicBezTo>
                  <a:close/>
                </a:path>
              </a:pathLst>
            </a:custGeom>
            <a:ln w="1524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50" name="Shape 1362"/>
            <p:cNvSpPr/>
            <p:nvPr/>
          </p:nvSpPr>
          <p:spPr>
            <a:xfrm>
              <a:off x="3888534" y="1217464"/>
              <a:ext cx="102070" cy="151041"/>
            </a:xfrm>
            <a:custGeom>
              <a:avLst/>
              <a:gdLst/>
              <a:ahLst/>
              <a:cxnLst/>
              <a:rect l="0" t="0" r="0" b="0"/>
              <a:pathLst>
                <a:path w="102070" h="151041">
                  <a:moveTo>
                    <a:pt x="54585" y="0"/>
                  </a:moveTo>
                  <a:cubicBezTo>
                    <a:pt x="63538" y="0"/>
                    <a:pt x="71438" y="1892"/>
                    <a:pt x="78283" y="5664"/>
                  </a:cubicBezTo>
                  <a:cubicBezTo>
                    <a:pt x="85115" y="9436"/>
                    <a:pt x="90602" y="14872"/>
                    <a:pt x="94704" y="21984"/>
                  </a:cubicBezTo>
                  <a:cubicBezTo>
                    <a:pt x="98819" y="29096"/>
                    <a:pt x="100863" y="36322"/>
                    <a:pt x="100863" y="43663"/>
                  </a:cubicBezTo>
                  <a:cubicBezTo>
                    <a:pt x="100863" y="52413"/>
                    <a:pt x="98374" y="61836"/>
                    <a:pt x="93396" y="71907"/>
                  </a:cubicBezTo>
                  <a:cubicBezTo>
                    <a:pt x="88417" y="81991"/>
                    <a:pt x="79311" y="93917"/>
                    <a:pt x="66091" y="107671"/>
                  </a:cubicBezTo>
                  <a:lnTo>
                    <a:pt x="49556" y="125095"/>
                  </a:lnTo>
                  <a:lnTo>
                    <a:pt x="102070" y="125095"/>
                  </a:lnTo>
                  <a:lnTo>
                    <a:pt x="102070" y="151041"/>
                  </a:lnTo>
                  <a:lnTo>
                    <a:pt x="0" y="151041"/>
                  </a:lnTo>
                  <a:lnTo>
                    <a:pt x="0" y="137617"/>
                  </a:lnTo>
                  <a:lnTo>
                    <a:pt x="45580" y="91148"/>
                  </a:lnTo>
                  <a:cubicBezTo>
                    <a:pt x="56591" y="79997"/>
                    <a:pt x="63919" y="71031"/>
                    <a:pt x="67564" y="64249"/>
                  </a:cubicBezTo>
                  <a:cubicBezTo>
                    <a:pt x="71196" y="57480"/>
                    <a:pt x="73025" y="51346"/>
                    <a:pt x="73025" y="45872"/>
                  </a:cubicBezTo>
                  <a:cubicBezTo>
                    <a:pt x="73025" y="40196"/>
                    <a:pt x="71132" y="35509"/>
                    <a:pt x="67361" y="31801"/>
                  </a:cubicBezTo>
                  <a:cubicBezTo>
                    <a:pt x="63589" y="28092"/>
                    <a:pt x="58738" y="26238"/>
                    <a:pt x="52781" y="26238"/>
                  </a:cubicBezTo>
                  <a:cubicBezTo>
                    <a:pt x="46787" y="26238"/>
                    <a:pt x="41770" y="28486"/>
                    <a:pt x="37757" y="32957"/>
                  </a:cubicBezTo>
                  <a:cubicBezTo>
                    <a:pt x="33756" y="37427"/>
                    <a:pt x="31623" y="43497"/>
                    <a:pt x="31356" y="51181"/>
                  </a:cubicBezTo>
                  <a:lnTo>
                    <a:pt x="4013" y="51181"/>
                  </a:lnTo>
                  <a:cubicBezTo>
                    <a:pt x="4750" y="35293"/>
                    <a:pt x="9741" y="22784"/>
                    <a:pt x="18986" y="13678"/>
                  </a:cubicBezTo>
                  <a:cubicBezTo>
                    <a:pt x="28232" y="4559"/>
                    <a:pt x="40094" y="0"/>
                    <a:pt x="54585"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1" name="Shape 1363"/>
            <p:cNvSpPr/>
            <p:nvPr/>
          </p:nvSpPr>
          <p:spPr>
            <a:xfrm flipV="1">
              <a:off x="188088" y="3309629"/>
              <a:ext cx="3347428" cy="57298"/>
            </a:xfrm>
            <a:custGeom>
              <a:avLst/>
              <a:gdLst/>
              <a:ahLst/>
              <a:cxnLst/>
              <a:rect l="0" t="0" r="0" b="0"/>
              <a:pathLst>
                <a:path w="3347428" h="100571">
                  <a:moveTo>
                    <a:pt x="71996" y="0"/>
                  </a:moveTo>
                  <a:lnTo>
                    <a:pt x="3275432" y="0"/>
                  </a:lnTo>
                  <a:cubicBezTo>
                    <a:pt x="3315195" y="0"/>
                    <a:pt x="3347428" y="32245"/>
                    <a:pt x="3347428" y="72009"/>
                  </a:cubicBezTo>
                  <a:lnTo>
                    <a:pt x="3347428" y="100571"/>
                  </a:lnTo>
                  <a:lnTo>
                    <a:pt x="0" y="100571"/>
                  </a:lnTo>
                  <a:lnTo>
                    <a:pt x="0" y="72009"/>
                  </a:lnTo>
                  <a:cubicBezTo>
                    <a:pt x="0" y="32245"/>
                    <a:pt x="32233" y="0"/>
                    <a:pt x="71996" y="0"/>
                  </a:cubicBezTo>
                  <a:close/>
                </a:path>
              </a:pathLst>
            </a:custGeom>
            <a:ln w="0" cap="flat">
              <a:miter lim="127000"/>
            </a:ln>
          </p:spPr>
          <p:style>
            <a:lnRef idx="0">
              <a:srgbClr val="000000">
                <a:alpha val="0"/>
              </a:srgbClr>
            </a:lnRef>
            <a:fillRef idx="1">
              <a:srgbClr val="E9545F"/>
            </a:fillRef>
            <a:effectRef idx="0">
              <a:scrgbClr r="0" g="0" b="0"/>
            </a:effectRef>
            <a:fontRef idx="none"/>
          </p:style>
          <p:txBody>
            <a:bodyPr/>
            <a:lstStyle/>
            <a:p>
              <a:endParaRPr lang="ru-RU"/>
            </a:p>
          </p:txBody>
        </p:sp>
        <p:pic>
          <p:nvPicPr>
            <p:cNvPr id="53" name="Picture 23622"/>
            <p:cNvPicPr/>
            <p:nvPr/>
          </p:nvPicPr>
          <p:blipFill>
            <a:blip r:embed="rId6" cstate="email">
              <a:extLst>
                <a:ext uri="{28A0092B-C50C-407E-A947-70E740481C1C}">
                  <a14:useLocalDpi xmlns:a14="http://schemas.microsoft.com/office/drawing/2010/main"/>
                </a:ext>
              </a:extLst>
            </a:blip>
            <a:stretch>
              <a:fillRect/>
            </a:stretch>
          </p:blipFill>
          <p:spPr>
            <a:xfrm>
              <a:off x="-2412" y="3493687"/>
              <a:ext cx="381000" cy="390144"/>
            </a:xfrm>
            <a:prstGeom prst="rect">
              <a:avLst/>
            </a:prstGeom>
          </p:spPr>
        </p:pic>
        <p:sp>
          <p:nvSpPr>
            <p:cNvPr id="54" name="Shape 1367"/>
            <p:cNvSpPr/>
            <p:nvPr/>
          </p:nvSpPr>
          <p:spPr>
            <a:xfrm>
              <a:off x="75566" y="3581187"/>
              <a:ext cx="216002" cy="216002"/>
            </a:xfrm>
            <a:custGeom>
              <a:avLst/>
              <a:gdLst/>
              <a:ahLst/>
              <a:cxnLst/>
              <a:rect l="0" t="0" r="0" b="0"/>
              <a:pathLst>
                <a:path w="216002" h="216002">
                  <a:moveTo>
                    <a:pt x="108001" y="0"/>
                  </a:moveTo>
                  <a:cubicBezTo>
                    <a:pt x="167653" y="0"/>
                    <a:pt x="216002" y="48349"/>
                    <a:pt x="216002" y="108001"/>
                  </a:cubicBezTo>
                  <a:cubicBezTo>
                    <a:pt x="216002" y="167653"/>
                    <a:pt x="167653" y="216002"/>
                    <a:pt x="108001" y="216002"/>
                  </a:cubicBezTo>
                  <a:cubicBezTo>
                    <a:pt x="48349" y="216002"/>
                    <a:pt x="0" y="167653"/>
                    <a:pt x="0" y="108001"/>
                  </a:cubicBezTo>
                  <a:cubicBezTo>
                    <a:pt x="0" y="48349"/>
                    <a:pt x="48349" y="0"/>
                    <a:pt x="108001" y="0"/>
                  </a:cubicBezTo>
                  <a:close/>
                </a:path>
              </a:pathLst>
            </a:custGeom>
            <a:ln w="0" cap="flat">
              <a:miter lim="127000"/>
            </a:ln>
          </p:spPr>
          <p:style>
            <a:lnRef idx="0">
              <a:srgbClr val="000000">
                <a:alpha val="0"/>
              </a:srgbClr>
            </a:lnRef>
            <a:fillRef idx="1">
              <a:srgbClr val="E9545F"/>
            </a:fillRef>
            <a:effectRef idx="0">
              <a:scrgbClr r="0" g="0" b="0"/>
            </a:effectRef>
            <a:fontRef idx="none"/>
          </p:style>
          <p:txBody>
            <a:bodyPr/>
            <a:lstStyle/>
            <a:p>
              <a:endParaRPr lang="ru-RU"/>
            </a:p>
          </p:txBody>
        </p:sp>
        <p:sp>
          <p:nvSpPr>
            <p:cNvPr id="55" name="Shape 1368"/>
            <p:cNvSpPr/>
            <p:nvPr/>
          </p:nvSpPr>
          <p:spPr>
            <a:xfrm>
              <a:off x="75566" y="3581187"/>
              <a:ext cx="216002" cy="216002"/>
            </a:xfrm>
            <a:custGeom>
              <a:avLst/>
              <a:gdLst/>
              <a:ahLst/>
              <a:cxnLst/>
              <a:rect l="0" t="0" r="0" b="0"/>
              <a:pathLst>
                <a:path w="216002" h="216002">
                  <a:moveTo>
                    <a:pt x="216002" y="108001"/>
                  </a:moveTo>
                  <a:cubicBezTo>
                    <a:pt x="216002" y="167653"/>
                    <a:pt x="167653" y="216002"/>
                    <a:pt x="108001" y="216002"/>
                  </a:cubicBezTo>
                  <a:cubicBezTo>
                    <a:pt x="48349" y="216002"/>
                    <a:pt x="0" y="167653"/>
                    <a:pt x="0" y="108001"/>
                  </a:cubicBezTo>
                  <a:cubicBezTo>
                    <a:pt x="0" y="48349"/>
                    <a:pt x="48349" y="0"/>
                    <a:pt x="108001" y="0"/>
                  </a:cubicBezTo>
                  <a:cubicBezTo>
                    <a:pt x="167653" y="0"/>
                    <a:pt x="216002" y="48349"/>
                    <a:pt x="216002" y="108001"/>
                  </a:cubicBezTo>
                  <a:close/>
                </a:path>
              </a:pathLst>
            </a:custGeom>
            <a:ln w="1524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56" name="Shape 1369"/>
            <p:cNvSpPr/>
            <p:nvPr/>
          </p:nvSpPr>
          <p:spPr>
            <a:xfrm>
              <a:off x="132733" y="3613458"/>
              <a:ext cx="101663" cy="154749"/>
            </a:xfrm>
            <a:custGeom>
              <a:avLst/>
              <a:gdLst/>
              <a:ahLst/>
              <a:cxnLst/>
              <a:rect l="0" t="0" r="0" b="0"/>
              <a:pathLst>
                <a:path w="101663" h="154749">
                  <a:moveTo>
                    <a:pt x="51384" y="0"/>
                  </a:moveTo>
                  <a:cubicBezTo>
                    <a:pt x="63475" y="0"/>
                    <a:pt x="73609" y="3848"/>
                    <a:pt x="81788" y="11519"/>
                  </a:cubicBezTo>
                  <a:cubicBezTo>
                    <a:pt x="89954" y="19202"/>
                    <a:pt x="94056" y="28321"/>
                    <a:pt x="94056" y="38862"/>
                  </a:cubicBezTo>
                  <a:cubicBezTo>
                    <a:pt x="94056" y="45415"/>
                    <a:pt x="92265" y="51384"/>
                    <a:pt x="88697" y="56794"/>
                  </a:cubicBezTo>
                  <a:cubicBezTo>
                    <a:pt x="85115" y="62205"/>
                    <a:pt x="79934" y="66573"/>
                    <a:pt x="73127" y="69914"/>
                  </a:cubicBezTo>
                  <a:cubicBezTo>
                    <a:pt x="82067" y="72593"/>
                    <a:pt x="89065" y="77241"/>
                    <a:pt x="94107" y="83884"/>
                  </a:cubicBezTo>
                  <a:cubicBezTo>
                    <a:pt x="99149" y="90538"/>
                    <a:pt x="101663" y="98361"/>
                    <a:pt x="101663" y="107378"/>
                  </a:cubicBezTo>
                  <a:cubicBezTo>
                    <a:pt x="101663" y="120599"/>
                    <a:pt x="96787" y="131800"/>
                    <a:pt x="87046" y="140983"/>
                  </a:cubicBezTo>
                  <a:cubicBezTo>
                    <a:pt x="77292" y="150152"/>
                    <a:pt x="64872" y="154749"/>
                    <a:pt x="49784" y="154749"/>
                  </a:cubicBezTo>
                  <a:cubicBezTo>
                    <a:pt x="35496" y="154749"/>
                    <a:pt x="23838" y="150419"/>
                    <a:pt x="14834" y="141770"/>
                  </a:cubicBezTo>
                  <a:cubicBezTo>
                    <a:pt x="5817" y="133121"/>
                    <a:pt x="876" y="121361"/>
                    <a:pt x="0" y="106477"/>
                  </a:cubicBezTo>
                  <a:lnTo>
                    <a:pt x="27749" y="106477"/>
                  </a:lnTo>
                  <a:cubicBezTo>
                    <a:pt x="28956" y="114084"/>
                    <a:pt x="31610" y="119736"/>
                    <a:pt x="35712" y="123444"/>
                  </a:cubicBezTo>
                  <a:cubicBezTo>
                    <a:pt x="39814" y="127152"/>
                    <a:pt x="45009" y="129006"/>
                    <a:pt x="51283" y="129006"/>
                  </a:cubicBezTo>
                  <a:cubicBezTo>
                    <a:pt x="57823" y="129006"/>
                    <a:pt x="63259" y="126911"/>
                    <a:pt x="67564" y="122695"/>
                  </a:cubicBezTo>
                  <a:cubicBezTo>
                    <a:pt x="71869" y="118491"/>
                    <a:pt x="74016" y="113347"/>
                    <a:pt x="74016" y="107264"/>
                  </a:cubicBezTo>
                  <a:cubicBezTo>
                    <a:pt x="74016" y="100597"/>
                    <a:pt x="71120" y="94958"/>
                    <a:pt x="65303" y="90348"/>
                  </a:cubicBezTo>
                  <a:cubicBezTo>
                    <a:pt x="59499" y="85738"/>
                    <a:pt x="51117" y="83376"/>
                    <a:pt x="40170" y="83236"/>
                  </a:cubicBezTo>
                  <a:lnTo>
                    <a:pt x="40170" y="59195"/>
                  </a:lnTo>
                  <a:cubicBezTo>
                    <a:pt x="46914" y="58661"/>
                    <a:pt x="51930" y="57607"/>
                    <a:pt x="55245" y="56045"/>
                  </a:cubicBezTo>
                  <a:cubicBezTo>
                    <a:pt x="58547" y="54470"/>
                    <a:pt x="61112" y="52324"/>
                    <a:pt x="62954" y="49581"/>
                  </a:cubicBezTo>
                  <a:cubicBezTo>
                    <a:pt x="64795" y="46850"/>
                    <a:pt x="65710" y="43942"/>
                    <a:pt x="65710" y="40868"/>
                  </a:cubicBezTo>
                  <a:cubicBezTo>
                    <a:pt x="65710" y="36856"/>
                    <a:pt x="64300" y="33541"/>
                    <a:pt x="61506" y="30899"/>
                  </a:cubicBezTo>
                  <a:cubicBezTo>
                    <a:pt x="58699" y="28270"/>
                    <a:pt x="55029" y="26950"/>
                    <a:pt x="50482" y="26950"/>
                  </a:cubicBezTo>
                  <a:cubicBezTo>
                    <a:pt x="46482" y="26950"/>
                    <a:pt x="42837" y="28168"/>
                    <a:pt x="39573" y="30607"/>
                  </a:cubicBezTo>
                  <a:cubicBezTo>
                    <a:pt x="36297" y="33045"/>
                    <a:pt x="34061" y="36195"/>
                    <a:pt x="32855" y="40068"/>
                  </a:cubicBezTo>
                  <a:lnTo>
                    <a:pt x="5918" y="40068"/>
                  </a:lnTo>
                  <a:cubicBezTo>
                    <a:pt x="7315" y="29185"/>
                    <a:pt x="11227" y="20434"/>
                    <a:pt x="17628" y="13830"/>
                  </a:cubicBezTo>
                  <a:cubicBezTo>
                    <a:pt x="26581" y="4610"/>
                    <a:pt x="37833" y="0"/>
                    <a:pt x="5138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8" name="Shape 1372"/>
            <p:cNvSpPr/>
            <p:nvPr/>
          </p:nvSpPr>
          <p:spPr>
            <a:xfrm>
              <a:off x="3832429" y="3581187"/>
              <a:ext cx="216002" cy="216002"/>
            </a:xfrm>
            <a:custGeom>
              <a:avLst/>
              <a:gdLst/>
              <a:ahLst/>
              <a:cxnLst/>
              <a:rect l="0" t="0" r="0" b="0"/>
              <a:pathLst>
                <a:path w="216002" h="216002">
                  <a:moveTo>
                    <a:pt x="108001" y="0"/>
                  </a:moveTo>
                  <a:cubicBezTo>
                    <a:pt x="167653" y="0"/>
                    <a:pt x="216002" y="48349"/>
                    <a:pt x="216002" y="108001"/>
                  </a:cubicBezTo>
                  <a:cubicBezTo>
                    <a:pt x="216002" y="167653"/>
                    <a:pt x="167653" y="216002"/>
                    <a:pt x="108001" y="216002"/>
                  </a:cubicBezTo>
                  <a:cubicBezTo>
                    <a:pt x="48349" y="216002"/>
                    <a:pt x="0" y="167653"/>
                    <a:pt x="0" y="108001"/>
                  </a:cubicBezTo>
                  <a:cubicBezTo>
                    <a:pt x="0" y="48349"/>
                    <a:pt x="48349" y="0"/>
                    <a:pt x="108001" y="0"/>
                  </a:cubicBezTo>
                  <a:close/>
                </a:path>
              </a:pathLst>
            </a:custGeom>
            <a:ln w="0" cap="flat">
              <a:miter lim="127000"/>
            </a:ln>
          </p:spPr>
          <p:style>
            <a:lnRef idx="0">
              <a:srgbClr val="000000">
                <a:alpha val="0"/>
              </a:srgbClr>
            </a:lnRef>
            <a:fillRef idx="1">
              <a:srgbClr val="F0864C"/>
            </a:fillRef>
            <a:effectRef idx="0">
              <a:scrgbClr r="0" g="0" b="0"/>
            </a:effectRef>
            <a:fontRef idx="none"/>
          </p:style>
          <p:txBody>
            <a:bodyPr/>
            <a:lstStyle/>
            <a:p>
              <a:endParaRPr lang="ru-RU"/>
            </a:p>
          </p:txBody>
        </p:sp>
        <p:sp>
          <p:nvSpPr>
            <p:cNvPr id="59" name="Shape 1373"/>
            <p:cNvSpPr/>
            <p:nvPr/>
          </p:nvSpPr>
          <p:spPr>
            <a:xfrm>
              <a:off x="3832429" y="3581187"/>
              <a:ext cx="216002" cy="216002"/>
            </a:xfrm>
            <a:custGeom>
              <a:avLst/>
              <a:gdLst/>
              <a:ahLst/>
              <a:cxnLst/>
              <a:rect l="0" t="0" r="0" b="0"/>
              <a:pathLst>
                <a:path w="216002" h="216002">
                  <a:moveTo>
                    <a:pt x="216002" y="108001"/>
                  </a:moveTo>
                  <a:cubicBezTo>
                    <a:pt x="216002" y="167653"/>
                    <a:pt x="167653" y="216002"/>
                    <a:pt x="108001" y="216002"/>
                  </a:cubicBezTo>
                  <a:cubicBezTo>
                    <a:pt x="48349" y="216002"/>
                    <a:pt x="0" y="167653"/>
                    <a:pt x="0" y="108001"/>
                  </a:cubicBezTo>
                  <a:cubicBezTo>
                    <a:pt x="0" y="48349"/>
                    <a:pt x="48349" y="0"/>
                    <a:pt x="108001" y="0"/>
                  </a:cubicBezTo>
                  <a:cubicBezTo>
                    <a:pt x="167653" y="0"/>
                    <a:pt x="216002" y="48349"/>
                    <a:pt x="216002" y="108001"/>
                  </a:cubicBezTo>
                  <a:close/>
                </a:path>
              </a:pathLst>
            </a:custGeom>
            <a:ln w="1524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60" name="Shape 1374"/>
            <p:cNvSpPr/>
            <p:nvPr/>
          </p:nvSpPr>
          <p:spPr>
            <a:xfrm>
              <a:off x="3881867" y="3637725"/>
              <a:ext cx="47473" cy="96524"/>
            </a:xfrm>
            <a:custGeom>
              <a:avLst/>
              <a:gdLst/>
              <a:ahLst/>
              <a:cxnLst/>
              <a:rect l="0" t="0" r="0" b="0"/>
              <a:pathLst>
                <a:path w="47473" h="96524">
                  <a:moveTo>
                    <a:pt x="47473" y="0"/>
                  </a:moveTo>
                  <a:lnTo>
                    <a:pt x="47473" y="45901"/>
                  </a:lnTo>
                  <a:lnTo>
                    <a:pt x="30645" y="70590"/>
                  </a:lnTo>
                  <a:lnTo>
                    <a:pt x="47473" y="70590"/>
                  </a:lnTo>
                  <a:lnTo>
                    <a:pt x="47473" y="96524"/>
                  </a:lnTo>
                  <a:lnTo>
                    <a:pt x="0" y="96524"/>
                  </a:lnTo>
                  <a:lnTo>
                    <a:pt x="0" y="70590"/>
                  </a:lnTo>
                  <a:lnTo>
                    <a:pt x="47473"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1" name="Shape 1375"/>
            <p:cNvSpPr/>
            <p:nvPr/>
          </p:nvSpPr>
          <p:spPr>
            <a:xfrm>
              <a:off x="3929340" y="3613459"/>
              <a:ext cx="57391" cy="151041"/>
            </a:xfrm>
            <a:custGeom>
              <a:avLst/>
              <a:gdLst/>
              <a:ahLst/>
              <a:cxnLst/>
              <a:rect l="0" t="0" r="0" b="0"/>
              <a:pathLst>
                <a:path w="57391" h="151041">
                  <a:moveTo>
                    <a:pt x="16319" y="0"/>
                  </a:moveTo>
                  <a:lnTo>
                    <a:pt x="44259" y="0"/>
                  </a:lnTo>
                  <a:lnTo>
                    <a:pt x="44259" y="94856"/>
                  </a:lnTo>
                  <a:lnTo>
                    <a:pt x="57391" y="94856"/>
                  </a:lnTo>
                  <a:lnTo>
                    <a:pt x="57391" y="120790"/>
                  </a:lnTo>
                  <a:lnTo>
                    <a:pt x="44259" y="120790"/>
                  </a:lnTo>
                  <a:lnTo>
                    <a:pt x="44259" y="151041"/>
                  </a:lnTo>
                  <a:lnTo>
                    <a:pt x="16827" y="151041"/>
                  </a:lnTo>
                  <a:lnTo>
                    <a:pt x="16827" y="120790"/>
                  </a:lnTo>
                  <a:lnTo>
                    <a:pt x="0" y="120790"/>
                  </a:lnTo>
                  <a:lnTo>
                    <a:pt x="0" y="94856"/>
                  </a:lnTo>
                  <a:lnTo>
                    <a:pt x="16827" y="94856"/>
                  </a:lnTo>
                  <a:lnTo>
                    <a:pt x="16827" y="45479"/>
                  </a:lnTo>
                  <a:lnTo>
                    <a:pt x="0" y="70167"/>
                  </a:lnTo>
                  <a:lnTo>
                    <a:pt x="0" y="24266"/>
                  </a:lnTo>
                  <a:lnTo>
                    <a:pt x="16319"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2" name="Shape 1376"/>
            <p:cNvSpPr/>
            <p:nvPr/>
          </p:nvSpPr>
          <p:spPr>
            <a:xfrm>
              <a:off x="2019195" y="836533"/>
              <a:ext cx="3880309" cy="322093"/>
            </a:xfrm>
            <a:custGeom>
              <a:avLst/>
              <a:gdLst/>
              <a:ahLst/>
              <a:cxnLst/>
              <a:rect l="0" t="0" r="0" b="0"/>
              <a:pathLst>
                <a:path w="3417405" h="180010">
                  <a:moveTo>
                    <a:pt x="88468" y="0"/>
                  </a:moveTo>
                  <a:cubicBezTo>
                    <a:pt x="89522" y="0"/>
                    <a:pt x="90538" y="127"/>
                    <a:pt x="91592" y="165"/>
                  </a:cubicBezTo>
                  <a:lnTo>
                    <a:pt x="91592" y="0"/>
                  </a:lnTo>
                  <a:lnTo>
                    <a:pt x="3325813" y="0"/>
                  </a:lnTo>
                  <a:lnTo>
                    <a:pt x="3325813" y="165"/>
                  </a:lnTo>
                  <a:cubicBezTo>
                    <a:pt x="3326867" y="127"/>
                    <a:pt x="3327883" y="0"/>
                    <a:pt x="3328937" y="0"/>
                  </a:cubicBezTo>
                  <a:cubicBezTo>
                    <a:pt x="3377794" y="0"/>
                    <a:pt x="3417405" y="40297"/>
                    <a:pt x="3417405" y="90005"/>
                  </a:cubicBezTo>
                  <a:cubicBezTo>
                    <a:pt x="3417405" y="139713"/>
                    <a:pt x="3377794" y="180010"/>
                    <a:pt x="3328937" y="180010"/>
                  </a:cubicBezTo>
                  <a:cubicBezTo>
                    <a:pt x="3327883" y="180010"/>
                    <a:pt x="3326867" y="179883"/>
                    <a:pt x="3325813" y="179845"/>
                  </a:cubicBezTo>
                  <a:lnTo>
                    <a:pt x="3325813" y="180010"/>
                  </a:lnTo>
                  <a:lnTo>
                    <a:pt x="91592" y="180010"/>
                  </a:lnTo>
                  <a:lnTo>
                    <a:pt x="91592" y="179845"/>
                  </a:lnTo>
                  <a:cubicBezTo>
                    <a:pt x="90538" y="179883"/>
                    <a:pt x="89522" y="180010"/>
                    <a:pt x="88468" y="180010"/>
                  </a:cubicBezTo>
                  <a:cubicBezTo>
                    <a:pt x="39612" y="180010"/>
                    <a:pt x="0" y="139713"/>
                    <a:pt x="0" y="90005"/>
                  </a:cubicBezTo>
                  <a:cubicBezTo>
                    <a:pt x="0" y="40297"/>
                    <a:pt x="39612" y="0"/>
                    <a:pt x="88468" y="0"/>
                  </a:cubicBezTo>
                  <a:close/>
                </a:path>
              </a:pathLst>
            </a:custGeom>
            <a:ln w="0" cap="flat">
              <a:miter lim="127000"/>
            </a:ln>
          </p:spPr>
          <p:style>
            <a:lnRef idx="0">
              <a:srgbClr val="000000">
                <a:alpha val="0"/>
              </a:srgbClr>
            </a:lnRef>
            <a:fillRef idx="1">
              <a:srgbClr val="036998"/>
            </a:fillRef>
            <a:effectRef idx="0">
              <a:scrgbClr r="0" g="0" b="0"/>
            </a:effectRef>
            <a:fontRef idx="none"/>
          </p:style>
          <p:txBody>
            <a:bodyPr/>
            <a:lstStyle/>
            <a:p>
              <a:endParaRPr lang="ru-RU"/>
            </a:p>
          </p:txBody>
        </p:sp>
      </p:grpSp>
      <p:sp>
        <p:nvSpPr>
          <p:cNvPr id="124" name="Прямоугольник 123"/>
          <p:cNvSpPr/>
          <p:nvPr/>
        </p:nvSpPr>
        <p:spPr>
          <a:xfrm>
            <a:off x="738313" y="-7195"/>
            <a:ext cx="9925706" cy="784830"/>
          </a:xfrm>
          <a:prstGeom prst="rect">
            <a:avLst/>
          </a:prstGeom>
        </p:spPr>
        <p:txBody>
          <a:bodyPr wrap="square">
            <a:spAutoFit/>
          </a:bodyPr>
          <a:lstStyle/>
          <a:p>
            <a:pPr marL="150495" indent="-6350">
              <a:lnSpc>
                <a:spcPct val="110000"/>
              </a:lnSpc>
              <a:spcAft>
                <a:spcPts val="0"/>
              </a:spcAft>
            </a:pPr>
            <a:r>
              <a:rPr lang="ru-RU" b="1" kern="0"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7</a:t>
            </a:r>
            <a:r>
              <a:rPr lang="ru-RU" b="1" kern="0" dirty="0" smtClean="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 </a:t>
            </a:r>
            <a:r>
              <a:rPr lang="ru-RU" b="1" kern="0"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АТТЕСТАЦИЯ МУНИЦИПАЛЬНЫХ СЛУЖАЩИХ </a:t>
            </a:r>
          </a:p>
          <a:p>
            <a:pPr marL="467995" marR="6985">
              <a:lnSpc>
                <a:spcPct val="90000"/>
              </a:lnSpc>
              <a:spcAft>
                <a:spcPts val="2140"/>
              </a:spcAft>
            </a:pPr>
            <a:r>
              <a:rPr lang="ru-RU" sz="14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п</a:t>
            </a:r>
            <a:r>
              <a:rPr lang="ru-RU" sz="1400" b="1" dirty="0" smtClean="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роводится </a:t>
            </a:r>
            <a:r>
              <a:rPr lang="ru-RU" sz="14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в целях определения соответствия муниципального служащего                      замещаемой должности раз в 3 года</a:t>
            </a:r>
            <a:endParaRPr lang="ru-RU" sz="1400" b="1" dirty="0">
              <a:solidFill>
                <a:srgbClr val="000000"/>
              </a:solidFill>
              <a:effectLst/>
              <a:latin typeface="Calibri" panose="020F0502020204030204" pitchFamily="34" charset="0"/>
              <a:ea typeface="Calibri" panose="020F0502020204030204" pitchFamily="34" charset="0"/>
            </a:endParaRPr>
          </a:p>
        </p:txBody>
      </p:sp>
      <p:sp>
        <p:nvSpPr>
          <p:cNvPr id="125" name="Прямоугольник 124"/>
          <p:cNvSpPr/>
          <p:nvPr/>
        </p:nvSpPr>
        <p:spPr>
          <a:xfrm>
            <a:off x="2156446" y="837575"/>
            <a:ext cx="8455929" cy="388696"/>
          </a:xfrm>
          <a:prstGeom prst="rect">
            <a:avLst/>
          </a:prstGeom>
        </p:spPr>
        <p:txBody>
          <a:bodyPr wrap="square">
            <a:spAutoFit/>
          </a:bodyPr>
          <a:lstStyle/>
          <a:p>
            <a:pPr marL="2277745" marR="5715" indent="-6350">
              <a:lnSpc>
                <a:spcPct val="107000"/>
              </a:lnSpc>
              <a:spcAft>
                <a:spcPts val="0"/>
              </a:spcAft>
            </a:pPr>
            <a:r>
              <a:rPr lang="ru-RU"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ПОРЯДОК ПРОВЕДЕНИЯ </a:t>
            </a:r>
            <a:r>
              <a:rPr lang="ru-RU" b="1" dirty="0" smtClean="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АТТЕСТАЦИИ</a:t>
            </a:r>
            <a:endParaRPr lang="ru-RU" sz="20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126" name="Прямоугольник 125"/>
          <p:cNvSpPr/>
          <p:nvPr/>
        </p:nvSpPr>
        <p:spPr>
          <a:xfrm>
            <a:off x="676274" y="1446222"/>
            <a:ext cx="5003326" cy="1892826"/>
          </a:xfrm>
          <a:prstGeom prst="rect">
            <a:avLst/>
          </a:prstGeom>
        </p:spPr>
        <p:txBody>
          <a:bodyPr wrap="square">
            <a:spAutoFit/>
          </a:bodyPr>
          <a:lstStyle/>
          <a:p>
            <a:pPr algn="just"/>
            <a:r>
              <a:rPr lang="ru-RU" sz="1250" dirty="0">
                <a:solidFill>
                  <a:srgbClr val="181717"/>
                </a:solidFill>
                <a:latin typeface="Times New Roman" pitchFamily="18" charset="0"/>
                <a:ea typeface="Calibri" panose="020F0502020204030204" pitchFamily="34" charset="0"/>
                <a:cs typeface="Times New Roman" pitchFamily="18" charset="0"/>
              </a:rPr>
              <a:t>      </a:t>
            </a:r>
            <a:r>
              <a:rPr lang="ru-RU" sz="1250" dirty="0">
                <a:latin typeface="Times New Roman" pitchFamily="18" charset="0"/>
                <a:cs typeface="Times New Roman" pitchFamily="18" charset="0"/>
              </a:rPr>
              <a:t>Не позднее чем за две недели до начала аттестации в аттестационную комиссию представляется отзыв об исполнении подлежащим аттестации муниципальным служащим должностных обязанностей за аттестационный период подписанный его непосредственным руководителем и утвержденный вышестоящим руководителем.</a:t>
            </a:r>
          </a:p>
          <a:p>
            <a:pPr algn="just"/>
            <a:r>
              <a:rPr lang="ru-RU" sz="1250" b="1" dirty="0">
                <a:latin typeface="Times New Roman"/>
              </a:rPr>
              <a:t>       К отзыву прилагаются сведения о выполненных муниципальным служащим поручениях и подготовленных им проектах документов за аттестационный период.</a:t>
            </a:r>
          </a:p>
        </p:txBody>
      </p:sp>
      <p:sp>
        <p:nvSpPr>
          <p:cNvPr id="127" name="Прямоугольник 126"/>
          <p:cNvSpPr/>
          <p:nvPr/>
        </p:nvSpPr>
        <p:spPr>
          <a:xfrm>
            <a:off x="781246" y="3421332"/>
            <a:ext cx="4898353" cy="2508379"/>
          </a:xfrm>
          <a:prstGeom prst="rect">
            <a:avLst/>
          </a:prstGeom>
        </p:spPr>
        <p:txBody>
          <a:bodyPr wrap="square">
            <a:spAutoFit/>
          </a:bodyPr>
          <a:lstStyle/>
          <a:p>
            <a:pPr algn="just"/>
            <a:r>
              <a:rPr lang="ru-RU" sz="1300" dirty="0">
                <a:latin typeface="Times New Roman"/>
              </a:rPr>
              <a:t>       Аттестация проводится в присутствии аттестуемого муниципального служащего на заседании аттестационной комиссии.</a:t>
            </a:r>
          </a:p>
          <a:p>
            <a:pPr algn="just"/>
            <a:r>
              <a:rPr lang="ru-RU" sz="1300" dirty="0">
                <a:latin typeface="Times New Roman"/>
              </a:rPr>
              <a:t>        В случае неявки муниципального служащего на заседание аттестационной комиссии без уважительной причины или отказа его от аттестации муниципальный служащий привлекается к дисциплинарной ответственности в соответствии с законодательством Российской Федерации о муниципальной службе, а аттестация переносится на более поздний срок.</a:t>
            </a:r>
          </a:p>
          <a:p>
            <a:pPr algn="just"/>
            <a:r>
              <a:rPr lang="ru-RU" sz="1300" dirty="0">
                <a:latin typeface="Times New Roman"/>
              </a:rPr>
              <a:t>        Заседание аттестационной комиссии считается правомочным, если на нем присутствует не менее двух третей ее членов.</a:t>
            </a:r>
          </a:p>
          <a:p>
            <a:pPr algn="just"/>
            <a:endParaRPr lang="ru-RU" sz="1400" b="1" dirty="0">
              <a:latin typeface="Times New Roman"/>
            </a:endParaRPr>
          </a:p>
        </p:txBody>
      </p:sp>
      <p:sp>
        <p:nvSpPr>
          <p:cNvPr id="128" name="Прямоугольник 127"/>
          <p:cNvSpPr/>
          <p:nvPr/>
        </p:nvSpPr>
        <p:spPr>
          <a:xfrm>
            <a:off x="6418757" y="3485793"/>
            <a:ext cx="4828405" cy="2585323"/>
          </a:xfrm>
          <a:prstGeom prst="rect">
            <a:avLst/>
          </a:prstGeom>
        </p:spPr>
        <p:txBody>
          <a:bodyPr wrap="square">
            <a:spAutoFit/>
          </a:bodyPr>
          <a:lstStyle/>
          <a:p>
            <a:pPr algn="just">
              <a:lnSpc>
                <a:spcPts val="1200"/>
              </a:lnSpc>
              <a:spcAft>
                <a:spcPts val="600"/>
              </a:spcAft>
            </a:pPr>
            <a:r>
              <a:rPr lang="ru-RU" sz="1400" b="1" dirty="0">
                <a:solidFill>
                  <a:srgbClr val="181717"/>
                </a:solidFill>
                <a:latin typeface="Calibri" panose="020F0502020204030204" pitchFamily="34" charset="0"/>
                <a:ea typeface="Calibri" panose="020F0502020204030204" pitchFamily="34" charset="0"/>
              </a:rPr>
              <a:t>Результаты аттестации:</a:t>
            </a:r>
            <a:endParaRPr lang="ru-RU" sz="1400" dirty="0">
              <a:solidFill>
                <a:srgbClr val="000000"/>
              </a:solidFill>
              <a:effectLst/>
              <a:latin typeface="Calibri" panose="020F0502020204030204" pitchFamily="34" charset="0"/>
              <a:ea typeface="Calibri" panose="020F0502020204030204" pitchFamily="34" charset="0"/>
            </a:endParaRPr>
          </a:p>
          <a:p>
            <a:pPr marL="342900" lvl="0" indent="-342900" algn="just" fontAlgn="base">
              <a:lnSpc>
                <a:spcPts val="1200"/>
              </a:lnSpc>
              <a:spcAft>
                <a:spcPts val="600"/>
              </a:spcAft>
              <a:buClr>
                <a:srgbClr val="F7A945"/>
              </a:buClr>
              <a:buSzPts val="1200"/>
              <a:buFont typeface="Arial" panose="020B0604020202020204" pitchFamily="34" charset="0"/>
              <a:buChar char="●"/>
            </a:pPr>
            <a:r>
              <a:rPr lang="ru-RU" sz="1300" dirty="0">
                <a:solidFill>
                  <a:srgbClr val="181717"/>
                </a:solidFill>
                <a:uFill>
                  <a:solidFill>
                    <a:srgbClr val="000000"/>
                  </a:solidFill>
                </a:uFill>
                <a:latin typeface="Times New Roman" pitchFamily="18" charset="0"/>
                <a:ea typeface="Calibri" panose="020F0502020204030204" pitchFamily="34" charset="0"/>
                <a:cs typeface="Times New Roman" pitchFamily="18" charset="0"/>
              </a:rPr>
              <a:t>соответствует замещаемой должности;</a:t>
            </a:r>
          </a:p>
          <a:p>
            <a:pPr marL="342900" lvl="0" indent="-342900" algn="just" fontAlgn="base">
              <a:lnSpc>
                <a:spcPts val="1200"/>
              </a:lnSpc>
              <a:spcAft>
                <a:spcPts val="600"/>
              </a:spcAft>
              <a:buClr>
                <a:srgbClr val="F7A945"/>
              </a:buClr>
              <a:buSzPts val="1200"/>
              <a:buFont typeface="Arial" panose="020B0604020202020204" pitchFamily="34" charset="0"/>
              <a:buChar char="●"/>
            </a:pPr>
            <a:r>
              <a:rPr lang="ru-RU" sz="1300" dirty="0">
                <a:solidFill>
                  <a:srgbClr val="181717"/>
                </a:solidFill>
                <a:uFill>
                  <a:solidFill>
                    <a:srgbClr val="000000"/>
                  </a:solidFill>
                </a:uFill>
                <a:latin typeface="Times New Roman" pitchFamily="18" charset="0"/>
                <a:ea typeface="Calibri" panose="020F0502020204030204" pitchFamily="34" charset="0"/>
                <a:cs typeface="Times New Roman" pitchFamily="18" charset="0"/>
              </a:rPr>
              <a:t>не соответствует замещаемой должности*;</a:t>
            </a:r>
          </a:p>
          <a:p>
            <a:pPr algn="just"/>
            <a:r>
              <a:rPr lang="ru-RU" sz="1300" dirty="0">
                <a:latin typeface="Times New Roman"/>
              </a:rPr>
              <a:t>По результатам аттестации представитель нанимателя (работодатель) принимает решение о поощрении отдельных муниципальных служащих за достигнутые ими успехи в работе или в срок не более одного месяца со дня аттестации о понижении муниципального служащего в должности с его согласия. По результатам аттестации аттестационная комиссия может давать рекомендации о направлении отдельных муниципальных служащих для получения дополнительного профессионального образования.</a:t>
            </a:r>
          </a:p>
        </p:txBody>
      </p:sp>
      <p:sp>
        <p:nvSpPr>
          <p:cNvPr id="134" name="Прямоугольник 133"/>
          <p:cNvSpPr/>
          <p:nvPr/>
        </p:nvSpPr>
        <p:spPr>
          <a:xfrm>
            <a:off x="303995" y="6137139"/>
            <a:ext cx="10680825" cy="461665"/>
          </a:xfrm>
          <a:prstGeom prst="rect">
            <a:avLst/>
          </a:prstGeom>
        </p:spPr>
        <p:txBody>
          <a:bodyPr wrap="square">
            <a:spAutoFit/>
          </a:bodyPr>
          <a:lstStyle/>
          <a:p>
            <a:r>
              <a:rPr lang="ru-RU" sz="1200" dirty="0"/>
              <a:t>* При отказе муниципального служащего от получения дополнительного профессионального образования или от перевода на другую должность муниципальной службы представитель нанимателя вправе освободить гражданского служащего от замещаемой должности и уволить его</a:t>
            </a:r>
          </a:p>
        </p:txBody>
      </p:sp>
      <p:sp>
        <p:nvSpPr>
          <p:cNvPr id="135" name="Rectangle 1304"/>
          <p:cNvSpPr/>
          <p:nvPr/>
        </p:nvSpPr>
        <p:spPr>
          <a:xfrm>
            <a:off x="153681" y="6109663"/>
            <a:ext cx="202453" cy="641044"/>
          </a:xfrm>
          <a:prstGeom prst="rect">
            <a:avLst/>
          </a:prstGeom>
          <a:ln>
            <a:noFill/>
          </a:ln>
        </p:spPr>
        <p:txBody>
          <a:bodyPr vert="horz" lIns="0" tIns="0" rIns="0" bIns="0" rtlCol="0">
            <a:noAutofit/>
          </a:bodyPr>
          <a:lstStyle/>
          <a:p>
            <a:pPr>
              <a:lnSpc>
                <a:spcPct val="107000"/>
              </a:lnSpc>
              <a:spcAft>
                <a:spcPts val="800"/>
              </a:spcAft>
            </a:pPr>
            <a:r>
              <a:rPr lang="ru-RU" sz="4000" dirty="0">
                <a:solidFill>
                  <a:srgbClr val="A72A44"/>
                </a:solidFill>
                <a:effectLst/>
                <a:latin typeface="Times New Roman" panose="02020603050405020304" pitchFamily="18" charset="0"/>
                <a:ea typeface="Times New Roman" panose="02020603050405020304" pitchFamily="18" charset="0"/>
              </a:rPr>
              <a:t>!</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1" name="Прямоугольник 70"/>
          <p:cNvSpPr/>
          <p:nvPr/>
        </p:nvSpPr>
        <p:spPr>
          <a:xfrm>
            <a:off x="6384410" y="1446222"/>
            <a:ext cx="4828405" cy="1292662"/>
          </a:xfrm>
          <a:prstGeom prst="rect">
            <a:avLst/>
          </a:prstGeom>
        </p:spPr>
        <p:txBody>
          <a:bodyPr wrap="square">
            <a:spAutoFit/>
          </a:bodyPr>
          <a:lstStyle/>
          <a:p>
            <a:pPr algn="just"/>
            <a:r>
              <a:rPr lang="ru-RU" sz="1300" dirty="0">
                <a:solidFill>
                  <a:srgbClr val="181717"/>
                </a:solidFill>
                <a:latin typeface="Times New Roman" pitchFamily="18" charset="0"/>
                <a:ea typeface="Calibri" panose="020F0502020204030204" pitchFamily="34" charset="0"/>
                <a:cs typeface="Times New Roman" pitchFamily="18" charset="0"/>
              </a:rPr>
              <a:t>        Не менее чем за неделю до начала аттестации аттестуемый знакомится с отзывом, при этом вправе представить дополнительные сведения </a:t>
            </a:r>
            <a:r>
              <a:rPr lang="ru-RU" sz="1300" dirty="0">
                <a:latin typeface="Times New Roman" pitchFamily="18" charset="0"/>
                <a:cs typeface="Times New Roman" pitchFamily="18" charset="0"/>
              </a:rPr>
              <a:t>своей профессиональной служебной деятельности за аттестационный период, а также заявление о своем несогласии с представленным отзывом или пояснительную записку на отзыв.</a:t>
            </a:r>
          </a:p>
        </p:txBody>
      </p:sp>
      <p:sp>
        <p:nvSpPr>
          <p:cNvPr id="64" name="Номер слайда 63"/>
          <p:cNvSpPr>
            <a:spLocks noGrp="1"/>
          </p:cNvSpPr>
          <p:nvPr>
            <p:ph type="sldNum" sz="quarter" idx="12"/>
          </p:nvPr>
        </p:nvSpPr>
        <p:spPr>
          <a:xfrm>
            <a:off x="10911327" y="6380335"/>
            <a:ext cx="506999" cy="341140"/>
          </a:xfrm>
        </p:spPr>
        <p:txBody>
          <a:bodyPr/>
          <a:lstStyle/>
          <a:p>
            <a:fld id="{9D3197B4-9225-4703-91FB-A4593262BF03}" type="slidenum">
              <a:rPr lang="ru-RU" sz="1600" smtClean="0">
                <a:solidFill>
                  <a:schemeClr val="tx1">
                    <a:lumMod val="95000"/>
                    <a:lumOff val="5000"/>
                  </a:schemeClr>
                </a:solidFill>
              </a:rPr>
              <a:t>13</a:t>
            </a:fld>
            <a:endParaRPr lang="ru-RU" sz="1600" dirty="0">
              <a:solidFill>
                <a:schemeClr val="tx1">
                  <a:lumMod val="95000"/>
                  <a:lumOff val="5000"/>
                </a:schemeClr>
              </a:solidFill>
            </a:endParaRPr>
          </a:p>
        </p:txBody>
      </p:sp>
      <p:grpSp>
        <p:nvGrpSpPr>
          <p:cNvPr id="74" name="Group 23722"/>
          <p:cNvGrpSpPr/>
          <p:nvPr/>
        </p:nvGrpSpPr>
        <p:grpSpPr>
          <a:xfrm>
            <a:off x="11418324" y="6446763"/>
            <a:ext cx="790265" cy="304083"/>
            <a:chOff x="0" y="0"/>
            <a:chExt cx="540006" cy="240970"/>
          </a:xfrm>
        </p:grpSpPr>
        <p:sp>
          <p:nvSpPr>
            <p:cNvPr id="75"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6"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Tree>
    <p:extLst>
      <p:ext uri="{BB962C8B-B14F-4D97-AF65-F5344CB8AC3E}">
        <p14:creationId xmlns:p14="http://schemas.microsoft.com/office/powerpoint/2010/main" val="39627137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191"/>
          <p:cNvGrpSpPr/>
          <p:nvPr/>
        </p:nvGrpSpPr>
        <p:grpSpPr>
          <a:xfrm>
            <a:off x="-165868" y="113586"/>
            <a:ext cx="14850208" cy="6333178"/>
            <a:chOff x="0" y="360001"/>
            <a:chExt cx="10124028" cy="7116065"/>
          </a:xfrm>
        </p:grpSpPr>
        <p:sp>
          <p:nvSpPr>
            <p:cNvPr id="4" name="Shape 1448"/>
            <p:cNvSpPr/>
            <p:nvPr/>
          </p:nvSpPr>
          <p:spPr>
            <a:xfrm>
              <a:off x="489707" y="1593346"/>
              <a:ext cx="7677116" cy="5882720"/>
            </a:xfrm>
            <a:custGeom>
              <a:avLst/>
              <a:gdLst/>
              <a:ahLst/>
              <a:cxnLst/>
              <a:rect l="0" t="0" r="0" b="0"/>
              <a:pathLst>
                <a:path w="7462597" h="5470601">
                  <a:moveTo>
                    <a:pt x="152400" y="0"/>
                  </a:moveTo>
                  <a:cubicBezTo>
                    <a:pt x="152400" y="0"/>
                    <a:pt x="0" y="0"/>
                    <a:pt x="0" y="152400"/>
                  </a:cubicBezTo>
                  <a:lnTo>
                    <a:pt x="0" y="5318201"/>
                  </a:lnTo>
                  <a:cubicBezTo>
                    <a:pt x="0" y="5318201"/>
                    <a:pt x="0" y="5470601"/>
                    <a:pt x="152400" y="5470601"/>
                  </a:cubicBezTo>
                  <a:lnTo>
                    <a:pt x="7310197" y="5470601"/>
                  </a:lnTo>
                  <a:cubicBezTo>
                    <a:pt x="7310197" y="5470601"/>
                    <a:pt x="7462597" y="5470601"/>
                    <a:pt x="7462597" y="5318201"/>
                  </a:cubicBezTo>
                  <a:lnTo>
                    <a:pt x="7462597" y="152400"/>
                  </a:lnTo>
                  <a:cubicBezTo>
                    <a:pt x="7462597" y="152400"/>
                    <a:pt x="7462597" y="0"/>
                    <a:pt x="7310197" y="0"/>
                  </a:cubicBezTo>
                  <a:lnTo>
                    <a:pt x="152400" y="0"/>
                  </a:lnTo>
                  <a:close/>
                </a:path>
              </a:pathLst>
            </a:custGeom>
            <a:ln w="25400" cap="flat">
              <a:miter lim="100000"/>
            </a:ln>
          </p:spPr>
          <p:style>
            <a:lnRef idx="1">
              <a:srgbClr val="674A31"/>
            </a:lnRef>
            <a:fillRef idx="0">
              <a:srgbClr val="000000">
                <a:alpha val="0"/>
              </a:srgbClr>
            </a:fillRef>
            <a:effectRef idx="0">
              <a:scrgbClr r="0" g="0" b="0"/>
            </a:effectRef>
            <a:fontRef idx="none"/>
          </p:style>
          <p:txBody>
            <a:bodyPr/>
            <a:lstStyle/>
            <a:p>
              <a:endParaRPr lang="ru-RU"/>
            </a:p>
          </p:txBody>
        </p:sp>
        <p:sp>
          <p:nvSpPr>
            <p:cNvPr id="5" name="Rectangle 1449"/>
            <p:cNvSpPr/>
            <p:nvPr/>
          </p:nvSpPr>
          <p:spPr>
            <a:xfrm>
              <a:off x="576000" y="2040068"/>
              <a:ext cx="210811" cy="222272"/>
            </a:xfrm>
            <a:prstGeom prst="rect">
              <a:avLst/>
            </a:prstGeom>
            <a:ln>
              <a:noFill/>
            </a:ln>
          </p:spPr>
          <p:txBody>
            <a:bodyPr vert="horz" lIns="0" tIns="0" rIns="0" bIns="0" rtlCol="0">
              <a:noAutofit/>
            </a:bodyPr>
            <a:lstStyle/>
            <a:p>
              <a:pPr>
                <a:lnSpc>
                  <a:spcPct val="107000"/>
                </a:lnSpc>
                <a:spcAft>
                  <a:spcPts val="800"/>
                </a:spcAft>
              </a:pPr>
              <a:r>
                <a:rPr lang="ru-RU" sz="1400" spc="85"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 name="Rectangle 1450"/>
            <p:cNvSpPr/>
            <p:nvPr/>
          </p:nvSpPr>
          <p:spPr>
            <a:xfrm>
              <a:off x="489707" y="1593347"/>
              <a:ext cx="7600404" cy="5639922"/>
            </a:xfrm>
            <a:prstGeom prst="rect">
              <a:avLst/>
            </a:prstGeom>
            <a:ln/>
          </p:spPr>
          <p:style>
            <a:lnRef idx="1">
              <a:schemeClr val="accent1"/>
            </a:lnRef>
            <a:fillRef idx="2">
              <a:schemeClr val="accent1"/>
            </a:fillRef>
            <a:effectRef idx="1">
              <a:schemeClr val="accent1"/>
            </a:effectRef>
            <a:fontRef idx="minor">
              <a:schemeClr val="dk1"/>
            </a:fontRef>
          </p:style>
          <p:txBody>
            <a:bodyPr vert="horz" lIns="0" tIns="0" rIns="0" bIns="0" rtlCol="0">
              <a:noAutofit/>
            </a:bodyPr>
            <a:lstStyle/>
            <a:p>
              <a:pPr algn="just">
                <a:spcAft>
                  <a:spcPts val="1200"/>
                </a:spcAft>
                <a:buClr>
                  <a:srgbClr val="FFC000"/>
                </a:buClr>
              </a:pPr>
              <a:r>
                <a:rPr lang="ru-RU" sz="1400"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p>
            <a:p>
              <a:pPr marL="285750" indent="-285750" algn="just">
                <a:spcAft>
                  <a:spcPts val="1200"/>
                </a:spcAft>
                <a:buClr>
                  <a:srgbClr val="FFC000"/>
                </a:buClr>
                <a:buFont typeface="Calibri" panose="020F0502020204030204" pitchFamily="34" charset="0"/>
                <a:buChar char="•"/>
              </a:pP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Классные</a:t>
              </a:r>
              <a:r>
                <a:rPr lang="ru-RU" sz="1400" b="1" spc="6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чины</a:t>
              </a:r>
              <a:r>
                <a:rPr lang="ru-RU" sz="1400" b="1" spc="6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присваиваются</a:t>
              </a:r>
              <a:r>
                <a:rPr lang="ru-RU" sz="1400" b="1" spc="6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муниципальным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служащим</a:t>
              </a:r>
              <a:r>
                <a:rPr lang="ru-RU" sz="1400" b="1" spc="6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в</a:t>
              </a:r>
              <a:r>
                <a:rPr lang="ru-RU" sz="1400" b="1" spc="60"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соответствии</a:t>
              </a:r>
              <a:r>
                <a:rPr lang="ru-RU" sz="1400" b="1" spc="6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с</a:t>
              </a:r>
              <a:r>
                <a:rPr lang="ru-RU" sz="1400" b="1" spc="6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замещаемой</a:t>
              </a:r>
              <a:r>
                <a:rPr lang="ru-RU" sz="1400" b="1" spc="8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должностью</a:t>
              </a:r>
              <a:r>
                <a:rPr lang="ru-RU" sz="1400" b="1" spc="8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муниципальной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службы</a:t>
              </a:r>
              <a:r>
                <a:rPr lang="ru-RU" sz="1400" b="1" spc="8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в</a:t>
              </a:r>
              <a:r>
                <a:rPr lang="ru-RU" sz="1400" b="1" spc="8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пределах</a:t>
              </a:r>
              <a:r>
                <a:rPr lang="ru-RU" sz="1400" b="1" spc="8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группы</a:t>
              </a:r>
              <a:r>
                <a:rPr lang="ru-RU" sz="1400" b="1" spc="8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должностей</a:t>
              </a:r>
              <a:r>
                <a:rPr lang="ru-RU" sz="1400" b="1" spc="8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 муниципальной службы</a:t>
              </a:r>
              <a:endPar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endParaRPr>
            </a:p>
            <a:p>
              <a:pPr marL="285750" indent="-285750" algn="just">
                <a:spcAft>
                  <a:spcPts val="1200"/>
                </a:spcAft>
                <a:buClr>
                  <a:srgbClr val="FFC000"/>
                </a:buClr>
                <a:buFont typeface="Calibri" panose="020F0502020204030204" pitchFamily="34" charset="0"/>
                <a:buChar char="•"/>
              </a:pPr>
              <a:r>
                <a:rPr lang="ru-RU" sz="1400" b="1" spc="10"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Первый классный чин присваивается муниципальному служащему после успешного завершения испытания, а если испытание не устанавливалось, то не ранее чем через три месяца после назначения муниципального служащего на должность муниципальной службы.</a:t>
              </a:r>
            </a:p>
            <a:p>
              <a:pPr marL="285750" indent="-285750" algn="just">
                <a:spcAft>
                  <a:spcPts val="1200"/>
                </a:spcAft>
                <a:buClr>
                  <a:srgbClr val="FFC000"/>
                </a:buClr>
                <a:buFont typeface="Calibri" panose="020F0502020204030204" pitchFamily="34" charset="0"/>
                <a:buChar char="•"/>
              </a:pP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Очередной классный чин присваивается муниципальному служащему по истечении срока, установленного для прохождения муниципальной службы в предыдущем классном чине, и при условии, что он замещает должность муниципальной службы, для которой предусмотрен классный чин равный или более высокий, чем классный чин, присваиваемый муниципальному </a:t>
              </a:r>
              <a:r>
                <a:rPr lang="ru-RU" sz="1400" b="1" spc="15" dirty="0">
                  <a:solidFill>
                    <a:srgbClr val="181717"/>
                  </a:solidFill>
                  <a:effectLst>
                    <a:glow>
                      <a:schemeClr val="accent1"/>
                    </a:glow>
                  </a:effectLst>
                  <a:latin typeface="Times New Roman" pitchFamily="18" charset="0"/>
                  <a:ea typeface="Calibri" panose="020F0502020204030204" pitchFamily="34" charset="0"/>
                  <a:cs typeface="Times New Roman" pitchFamily="18" charset="0"/>
                </a:rPr>
                <a:t>служащему</a:t>
              </a:r>
              <a:r>
                <a:rPr lang="ru-RU" sz="1400" b="1" spc="15"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a:t>
              </a:r>
            </a:p>
            <a:p>
              <a:pPr marL="285750" indent="-285750" algn="just">
                <a:spcAft>
                  <a:spcPts val="1200"/>
                </a:spcAft>
                <a:buClr>
                  <a:srgbClr val="FFC000"/>
                </a:buClr>
                <a:buFont typeface="Calibri" panose="020F0502020204030204" pitchFamily="34" charset="0"/>
                <a:buChar char="•"/>
              </a:pPr>
              <a:r>
                <a:rPr lang="ru-RU" sz="1400" b="1" spc="10"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Классный чин не присваивается муниципальным служащим, имеющим дисциплинарное взыскание, а также в отношении которых возбуждено уголовное дело.</a:t>
              </a:r>
            </a:p>
            <a:p>
              <a:pPr marL="285750" indent="-285750" algn="just">
                <a:spcAft>
                  <a:spcPts val="1200"/>
                </a:spcAft>
                <a:buClr>
                  <a:srgbClr val="FFC000"/>
                </a:buClr>
                <a:buFont typeface="Calibri" panose="020F0502020204030204" pitchFamily="34" charset="0"/>
                <a:buChar char="•"/>
              </a:pPr>
              <a:r>
                <a:rPr lang="ru-RU" sz="1400" b="1" spc="10" dirty="0">
                  <a:solidFill>
                    <a:srgbClr val="181717"/>
                  </a:solidFill>
                  <a:effectLst>
                    <a:glow>
                      <a:schemeClr val="accent1">
                        <a:alpha val="54000"/>
                      </a:schemeClr>
                    </a:glow>
                  </a:effectLst>
                  <a:latin typeface="Times New Roman" pitchFamily="18" charset="0"/>
                  <a:ea typeface="Calibri" panose="020F0502020204030204" pitchFamily="34" charset="0"/>
                  <a:cs typeface="Times New Roman" pitchFamily="18" charset="0"/>
                </a:rPr>
                <a:t>Присвоенный классный чин сохраняется за муниципальным служащим при переводе муниципального служащего на иную должность муниципальной службы, освобождении от замещаемой должности муниципальной службы и увольнении с муниципальной службы (в том числе в связи с выходом на пенсию), а также при поступлении на муниципальную службу вновь.</a:t>
              </a:r>
            </a:p>
            <a:p>
              <a:pPr marL="285750" indent="-285750" algn="just">
                <a:spcAft>
                  <a:spcPts val="1200"/>
                </a:spcAft>
                <a:buClr>
                  <a:srgbClr val="FFC000"/>
                </a:buClr>
                <a:buFont typeface="Calibri" panose="020F0502020204030204" pitchFamily="34" charset="0"/>
                <a:buChar char="•"/>
              </a:pPr>
              <a:r>
                <a:rPr lang="ru-RU" sz="1400" b="1" dirty="0">
                  <a:solidFill>
                    <a:srgbClr val="000000"/>
                  </a:solidFill>
                  <a:effectLst>
                    <a:glow>
                      <a:schemeClr val="accent1">
                        <a:alpha val="54000"/>
                      </a:schemeClr>
                    </a:glow>
                  </a:effectLst>
                  <a:latin typeface="Times New Roman" pitchFamily="18" charset="0"/>
                  <a:ea typeface="Calibri" panose="020F0502020204030204" pitchFamily="34" charset="0"/>
                  <a:cs typeface="Times New Roman" pitchFamily="18" charset="0"/>
                </a:rPr>
                <a:t>Гражданин Российской Федерации может быть лишен классного чина в соответствии с законодательством Российской Федерации судом при осуждении за совершение тяжкого или особо тяжкого преступления.</a:t>
              </a:r>
            </a:p>
            <a:p>
              <a:pPr algn="just">
                <a:lnSpc>
                  <a:spcPct val="107000"/>
                </a:lnSpc>
                <a:spcAft>
                  <a:spcPts val="1200"/>
                </a:spcAft>
              </a:pPr>
              <a:endParaRPr lang="ru-RU" spc="70" dirty="0">
                <a:solidFill>
                  <a:srgbClr val="181717"/>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spc="15" dirty="0">
                <a:solidFill>
                  <a:srgbClr val="181717"/>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a:p>
              <a:pPr>
                <a:lnSpc>
                  <a:spcPct val="107000"/>
                </a:lnSpc>
                <a:spcAft>
                  <a:spcPts val="800"/>
                </a:spcAft>
              </a:pPr>
              <a:endParaRPr lang="ru-RU" dirty="0">
                <a:solidFill>
                  <a:srgbClr val="000000"/>
                </a:solidFill>
                <a:effectLst>
                  <a:glow>
                    <a:schemeClr val="accent1">
                      <a:alpha val="54000"/>
                    </a:schemeClr>
                  </a:glow>
                </a:effectLst>
                <a:latin typeface="Calibri" panose="020F0502020204030204" pitchFamily="34" charset="0"/>
                <a:ea typeface="Calibri" panose="020F0502020204030204" pitchFamily="34" charset="0"/>
              </a:endParaRPr>
            </a:p>
          </p:txBody>
        </p:sp>
        <p:sp>
          <p:nvSpPr>
            <p:cNvPr id="7" name="Rectangle 1451"/>
            <p:cNvSpPr/>
            <p:nvPr/>
          </p:nvSpPr>
          <p:spPr>
            <a:xfrm>
              <a:off x="7680826" y="2040068"/>
              <a:ext cx="78699"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 name="Rectangle 1452"/>
            <p:cNvSpPr/>
            <p:nvPr/>
          </p:nvSpPr>
          <p:spPr>
            <a:xfrm>
              <a:off x="720000" y="2253428"/>
              <a:ext cx="9401640"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9" name="Rectangle 1453"/>
            <p:cNvSpPr/>
            <p:nvPr/>
          </p:nvSpPr>
          <p:spPr>
            <a:xfrm>
              <a:off x="720000" y="2466788"/>
              <a:ext cx="855185"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0" name="Rectangle 1454"/>
            <p:cNvSpPr/>
            <p:nvPr/>
          </p:nvSpPr>
          <p:spPr>
            <a:xfrm>
              <a:off x="576000" y="2965508"/>
              <a:ext cx="208142" cy="222272"/>
            </a:xfrm>
            <a:prstGeom prst="rect">
              <a:avLst/>
            </a:prstGeom>
            <a:ln>
              <a:noFill/>
            </a:ln>
          </p:spPr>
          <p:txBody>
            <a:bodyPr vert="horz" lIns="0" tIns="0" rIns="0" bIns="0" rtlCol="0">
              <a:noAutofit/>
            </a:bodyPr>
            <a:lstStyle/>
            <a:p>
              <a:pPr>
                <a:lnSpc>
                  <a:spcPct val="107000"/>
                </a:lnSpc>
                <a:spcAft>
                  <a:spcPts val="800"/>
                </a:spcAft>
              </a:pPr>
              <a:r>
                <a:rPr lang="ru-RU" sz="14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1" name="Rectangle 1455"/>
            <p:cNvSpPr/>
            <p:nvPr/>
          </p:nvSpPr>
          <p:spPr>
            <a:xfrm>
              <a:off x="731088" y="2965508"/>
              <a:ext cx="9386712"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3" name="Rectangle 1457"/>
            <p:cNvSpPr/>
            <p:nvPr/>
          </p:nvSpPr>
          <p:spPr>
            <a:xfrm>
              <a:off x="7680786" y="3178868"/>
              <a:ext cx="78752"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4" name="Rectangle 1458"/>
            <p:cNvSpPr/>
            <p:nvPr/>
          </p:nvSpPr>
          <p:spPr>
            <a:xfrm>
              <a:off x="720000" y="3392228"/>
              <a:ext cx="9404028"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5" name="Rectangle 1459"/>
            <p:cNvSpPr/>
            <p:nvPr/>
          </p:nvSpPr>
          <p:spPr>
            <a:xfrm>
              <a:off x="720000" y="3605589"/>
              <a:ext cx="1720916"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6" name="Rectangle 1460"/>
            <p:cNvSpPr/>
            <p:nvPr/>
          </p:nvSpPr>
          <p:spPr>
            <a:xfrm>
              <a:off x="576000" y="4104309"/>
              <a:ext cx="212140" cy="222272"/>
            </a:xfrm>
            <a:prstGeom prst="rect">
              <a:avLst/>
            </a:prstGeom>
            <a:ln>
              <a:noFill/>
            </a:ln>
          </p:spPr>
          <p:txBody>
            <a:bodyPr vert="horz" lIns="0" tIns="0" rIns="0" bIns="0" rtlCol="0">
              <a:noAutofit/>
            </a:bodyPr>
            <a:lstStyle/>
            <a:p>
              <a:pPr>
                <a:lnSpc>
                  <a:spcPct val="107000"/>
                </a:lnSpc>
                <a:spcAft>
                  <a:spcPts val="800"/>
                </a:spcAft>
              </a:pPr>
              <a:r>
                <a:rPr lang="ru-RU" sz="1400" spc="9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7" name="Rectangle 1461"/>
            <p:cNvSpPr/>
            <p:nvPr/>
          </p:nvSpPr>
          <p:spPr>
            <a:xfrm>
              <a:off x="560784" y="4104309"/>
              <a:ext cx="9407655" cy="1048398"/>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8" name="Rectangle 1462"/>
            <p:cNvSpPr/>
            <p:nvPr/>
          </p:nvSpPr>
          <p:spPr>
            <a:xfrm>
              <a:off x="7680586" y="4104309"/>
              <a:ext cx="79019"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9" name="Rectangle 1463"/>
            <p:cNvSpPr/>
            <p:nvPr/>
          </p:nvSpPr>
          <p:spPr>
            <a:xfrm>
              <a:off x="720000" y="4317668"/>
              <a:ext cx="9401120"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21" name="Rectangle 1465"/>
            <p:cNvSpPr/>
            <p:nvPr/>
          </p:nvSpPr>
          <p:spPr>
            <a:xfrm>
              <a:off x="576000" y="5029749"/>
              <a:ext cx="208239" cy="222272"/>
            </a:xfrm>
            <a:prstGeom prst="rect">
              <a:avLst/>
            </a:prstGeom>
            <a:ln>
              <a:noFill/>
            </a:ln>
          </p:spPr>
          <p:txBody>
            <a:bodyPr vert="horz" lIns="0" tIns="0" rIns="0" bIns="0" rtlCol="0">
              <a:noAutofit/>
            </a:bodyPr>
            <a:lstStyle/>
            <a:p>
              <a:pPr>
                <a:lnSpc>
                  <a:spcPct val="107000"/>
                </a:lnSpc>
                <a:spcAft>
                  <a:spcPts val="800"/>
                </a:spcAft>
              </a:pPr>
              <a:r>
                <a:rPr lang="ru-RU" sz="14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2" name="Rectangle 1466"/>
            <p:cNvSpPr/>
            <p:nvPr/>
          </p:nvSpPr>
          <p:spPr>
            <a:xfrm>
              <a:off x="731159" y="5029749"/>
              <a:ext cx="9386491"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25" name="Rectangle 1468"/>
            <p:cNvSpPr/>
            <p:nvPr/>
          </p:nvSpPr>
          <p:spPr>
            <a:xfrm>
              <a:off x="7680259" y="5243109"/>
              <a:ext cx="79455"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7" name="Rectangle 1470"/>
            <p:cNvSpPr/>
            <p:nvPr/>
          </p:nvSpPr>
          <p:spPr>
            <a:xfrm>
              <a:off x="576000" y="5955189"/>
              <a:ext cx="208366" cy="222272"/>
            </a:xfrm>
            <a:prstGeom prst="rect">
              <a:avLst/>
            </a:prstGeom>
            <a:ln>
              <a:noFill/>
            </a:ln>
          </p:spPr>
          <p:txBody>
            <a:bodyPr vert="horz" lIns="0" tIns="0" rIns="0" bIns="0" rtlCol="0">
              <a:noAutofit/>
            </a:bodyPr>
            <a:lstStyle/>
            <a:p>
              <a:pPr>
                <a:lnSpc>
                  <a:spcPct val="107000"/>
                </a:lnSpc>
                <a:spcAft>
                  <a:spcPts val="800"/>
                </a:spcAft>
              </a:pPr>
              <a:r>
                <a:rPr lang="ru-RU" sz="14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9" name="Rectangle 1472"/>
            <p:cNvSpPr/>
            <p:nvPr/>
          </p:nvSpPr>
          <p:spPr>
            <a:xfrm>
              <a:off x="7681250" y="5955189"/>
              <a:ext cx="78137"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33" name="Shape 1476"/>
            <p:cNvSpPr/>
            <p:nvPr/>
          </p:nvSpPr>
          <p:spPr>
            <a:xfrm>
              <a:off x="0" y="360001"/>
              <a:ext cx="7739998" cy="779996"/>
            </a:xfrm>
            <a:custGeom>
              <a:avLst/>
              <a:gdLst/>
              <a:ahLst/>
              <a:cxnLst/>
              <a:rect l="0" t="0" r="0" b="0"/>
              <a:pathLst>
                <a:path w="7739998" h="779996">
                  <a:moveTo>
                    <a:pt x="0" y="0"/>
                  </a:moveTo>
                  <a:lnTo>
                    <a:pt x="7739998" y="0"/>
                  </a:lnTo>
                  <a:lnTo>
                    <a:pt x="7739998" y="627596"/>
                  </a:lnTo>
                  <a:cubicBezTo>
                    <a:pt x="7739998" y="779996"/>
                    <a:pt x="7587598" y="779996"/>
                    <a:pt x="7587598"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34" name="Rectangle 21169"/>
            <p:cNvSpPr/>
            <p:nvPr/>
          </p:nvSpPr>
          <p:spPr>
            <a:xfrm>
              <a:off x="1775583" y="541360"/>
              <a:ext cx="5538087"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 КЛАССНЫЕ ЧИНЫ </a:t>
              </a:r>
              <a:r>
                <a:rPr lang="ru-RU" sz="16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МУНИЦИПАЛЬНЫХ СЛУЖАЩИХ В ОРЕНБУРГСКОЙ ОБЛАСТИ,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35" name="Rectangle 21168"/>
            <p:cNvSpPr/>
            <p:nvPr/>
          </p:nvSpPr>
          <p:spPr>
            <a:xfrm>
              <a:off x="1547999" y="541360"/>
              <a:ext cx="302687"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latin typeface="Century Gothic" panose="020B0502020202020204" pitchFamily="34" charset="0"/>
                  <a:ea typeface="Calibri" panose="020F0502020204030204" pitchFamily="34" charset="0"/>
                </a:rPr>
                <a:t>8</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36" name="Rectangle 1478"/>
            <p:cNvSpPr/>
            <p:nvPr/>
          </p:nvSpPr>
          <p:spPr>
            <a:xfrm>
              <a:off x="1980003" y="785200"/>
              <a:ext cx="6992605"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ПОРЯДОК ИХ ПРИСВОЕНИЯ И СОХРАНЕНИЯ</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37" name="Shape 1479"/>
            <p:cNvSpPr/>
            <p:nvPr/>
          </p:nvSpPr>
          <p:spPr>
            <a:xfrm>
              <a:off x="1180751" y="918854"/>
              <a:ext cx="142939" cy="133734"/>
            </a:xfrm>
            <a:custGeom>
              <a:avLst/>
              <a:gdLst/>
              <a:ahLst/>
              <a:cxnLst/>
              <a:rect l="0" t="0" r="0" b="0"/>
              <a:pathLst>
                <a:path w="142939" h="133734">
                  <a:moveTo>
                    <a:pt x="71463" y="0"/>
                  </a:moveTo>
                  <a:cubicBezTo>
                    <a:pt x="75298" y="0"/>
                    <a:pt x="79134" y="2207"/>
                    <a:pt x="80569" y="6620"/>
                  </a:cubicBezTo>
                  <a:lnTo>
                    <a:pt x="92189" y="42383"/>
                  </a:lnTo>
                  <a:lnTo>
                    <a:pt x="129794" y="42383"/>
                  </a:lnTo>
                  <a:cubicBezTo>
                    <a:pt x="139078" y="42383"/>
                    <a:pt x="142939" y="54258"/>
                    <a:pt x="135433" y="59706"/>
                  </a:cubicBezTo>
                  <a:lnTo>
                    <a:pt x="105004" y="81817"/>
                  </a:lnTo>
                  <a:lnTo>
                    <a:pt x="116624" y="117580"/>
                  </a:lnTo>
                  <a:cubicBezTo>
                    <a:pt x="119494" y="126406"/>
                    <a:pt x="109398" y="133734"/>
                    <a:pt x="101892" y="128286"/>
                  </a:cubicBezTo>
                  <a:lnTo>
                    <a:pt x="71463" y="106175"/>
                  </a:lnTo>
                  <a:lnTo>
                    <a:pt x="41034" y="128286"/>
                  </a:lnTo>
                  <a:cubicBezTo>
                    <a:pt x="33528" y="133734"/>
                    <a:pt x="23432" y="126406"/>
                    <a:pt x="26302" y="117580"/>
                  </a:cubicBezTo>
                  <a:lnTo>
                    <a:pt x="37922" y="81817"/>
                  </a:lnTo>
                  <a:lnTo>
                    <a:pt x="7506" y="59706"/>
                  </a:lnTo>
                  <a:cubicBezTo>
                    <a:pt x="0" y="54258"/>
                    <a:pt x="3848" y="42383"/>
                    <a:pt x="13132" y="42383"/>
                  </a:cubicBezTo>
                  <a:lnTo>
                    <a:pt x="50737" y="42383"/>
                  </a:lnTo>
                  <a:lnTo>
                    <a:pt x="62357" y="6620"/>
                  </a:lnTo>
                  <a:cubicBezTo>
                    <a:pt x="63792" y="2207"/>
                    <a:pt x="67628" y="0"/>
                    <a:pt x="7146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8" name="Shape 1480"/>
            <p:cNvSpPr/>
            <p:nvPr/>
          </p:nvSpPr>
          <p:spPr>
            <a:xfrm>
              <a:off x="1179283" y="835523"/>
              <a:ext cx="16866" cy="100317"/>
            </a:xfrm>
            <a:custGeom>
              <a:avLst/>
              <a:gdLst/>
              <a:ahLst/>
              <a:cxnLst/>
              <a:rect l="0" t="0" r="0" b="0"/>
              <a:pathLst>
                <a:path w="16866" h="100317">
                  <a:moveTo>
                    <a:pt x="8433" y="0"/>
                  </a:moveTo>
                  <a:cubicBezTo>
                    <a:pt x="13094" y="0"/>
                    <a:pt x="16866" y="3772"/>
                    <a:pt x="16866" y="8433"/>
                  </a:cubicBezTo>
                  <a:lnTo>
                    <a:pt x="16866" y="100317"/>
                  </a:lnTo>
                  <a:lnTo>
                    <a:pt x="0" y="100317"/>
                  </a:lnTo>
                  <a:lnTo>
                    <a:pt x="0" y="8433"/>
                  </a:lnTo>
                  <a:cubicBezTo>
                    <a:pt x="0" y="3772"/>
                    <a:pt x="3772" y="0"/>
                    <a:pt x="843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9" name="Shape 1481"/>
            <p:cNvSpPr/>
            <p:nvPr/>
          </p:nvSpPr>
          <p:spPr>
            <a:xfrm>
              <a:off x="874795" y="737471"/>
              <a:ext cx="104972" cy="289512"/>
            </a:xfrm>
            <a:custGeom>
              <a:avLst/>
              <a:gdLst/>
              <a:ahLst/>
              <a:cxnLst/>
              <a:rect l="0" t="0" r="0" b="0"/>
              <a:pathLst>
                <a:path w="104972" h="289512">
                  <a:moveTo>
                    <a:pt x="104972" y="0"/>
                  </a:moveTo>
                  <a:lnTo>
                    <a:pt x="104972" y="18104"/>
                  </a:lnTo>
                  <a:lnTo>
                    <a:pt x="50902" y="39068"/>
                  </a:lnTo>
                  <a:cubicBezTo>
                    <a:pt x="48933" y="39906"/>
                    <a:pt x="16878" y="54206"/>
                    <a:pt x="16878" y="92205"/>
                  </a:cubicBezTo>
                  <a:lnTo>
                    <a:pt x="16878" y="267973"/>
                  </a:lnTo>
                  <a:cubicBezTo>
                    <a:pt x="16878" y="270551"/>
                    <a:pt x="18961" y="272634"/>
                    <a:pt x="21539" y="272634"/>
                  </a:cubicBezTo>
                  <a:lnTo>
                    <a:pt x="66891" y="272634"/>
                  </a:lnTo>
                  <a:lnTo>
                    <a:pt x="66891" y="106479"/>
                  </a:lnTo>
                  <a:cubicBezTo>
                    <a:pt x="66891" y="101819"/>
                    <a:pt x="70676" y="98047"/>
                    <a:pt x="75336" y="98047"/>
                  </a:cubicBezTo>
                  <a:cubicBezTo>
                    <a:pt x="79997" y="98047"/>
                    <a:pt x="83769" y="101819"/>
                    <a:pt x="83769" y="106479"/>
                  </a:cubicBezTo>
                  <a:lnTo>
                    <a:pt x="83769" y="272634"/>
                  </a:lnTo>
                  <a:lnTo>
                    <a:pt x="101917" y="272634"/>
                  </a:lnTo>
                  <a:lnTo>
                    <a:pt x="104972" y="273900"/>
                  </a:lnTo>
                  <a:lnTo>
                    <a:pt x="104972" y="288247"/>
                  </a:lnTo>
                  <a:lnTo>
                    <a:pt x="101917" y="289512"/>
                  </a:lnTo>
                  <a:lnTo>
                    <a:pt x="21539" y="289512"/>
                  </a:lnTo>
                  <a:cubicBezTo>
                    <a:pt x="9665" y="289512"/>
                    <a:pt x="0" y="279847"/>
                    <a:pt x="0" y="267973"/>
                  </a:cubicBezTo>
                  <a:lnTo>
                    <a:pt x="0" y="92205"/>
                  </a:lnTo>
                  <a:cubicBezTo>
                    <a:pt x="0" y="42319"/>
                    <a:pt x="42710" y="24184"/>
                    <a:pt x="44526" y="23434"/>
                  </a:cubicBezTo>
                  <a:cubicBezTo>
                    <a:pt x="44590" y="23409"/>
                    <a:pt x="44640" y="23383"/>
                    <a:pt x="44691" y="23371"/>
                  </a:cubicBezTo>
                  <a:lnTo>
                    <a:pt x="10497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0" name="Shape 1482"/>
            <p:cNvSpPr/>
            <p:nvPr/>
          </p:nvSpPr>
          <p:spPr>
            <a:xfrm>
              <a:off x="954742" y="500364"/>
              <a:ext cx="25025" cy="142132"/>
            </a:xfrm>
            <a:custGeom>
              <a:avLst/>
              <a:gdLst/>
              <a:ahLst/>
              <a:cxnLst/>
              <a:rect l="0" t="0" r="0" b="0"/>
              <a:pathLst>
                <a:path w="25025" h="142132">
                  <a:moveTo>
                    <a:pt x="25025" y="0"/>
                  </a:moveTo>
                  <a:lnTo>
                    <a:pt x="25025" y="96125"/>
                  </a:lnTo>
                  <a:lnTo>
                    <a:pt x="21711" y="98029"/>
                  </a:lnTo>
                  <a:cubicBezTo>
                    <a:pt x="18736" y="101248"/>
                    <a:pt x="16866" y="105341"/>
                    <a:pt x="16866" y="109855"/>
                  </a:cubicBezTo>
                  <a:cubicBezTo>
                    <a:pt x="16866" y="114421"/>
                    <a:pt x="18494" y="118730"/>
                    <a:pt x="21349" y="122097"/>
                  </a:cubicBezTo>
                  <a:lnTo>
                    <a:pt x="25025" y="124145"/>
                  </a:lnTo>
                  <a:lnTo>
                    <a:pt x="25025" y="142132"/>
                  </a:lnTo>
                  <a:lnTo>
                    <a:pt x="12433" y="136995"/>
                  </a:lnTo>
                  <a:cubicBezTo>
                    <a:pt x="4534" y="130201"/>
                    <a:pt x="0" y="120308"/>
                    <a:pt x="0" y="109855"/>
                  </a:cubicBezTo>
                  <a:cubicBezTo>
                    <a:pt x="0" y="101512"/>
                    <a:pt x="3061" y="93650"/>
                    <a:pt x="8699" y="87262"/>
                  </a:cubicBezTo>
                  <a:lnTo>
                    <a:pt x="8699" y="55195"/>
                  </a:lnTo>
                  <a:cubicBezTo>
                    <a:pt x="8699" y="44384"/>
                    <a:pt x="10348" y="33951"/>
                    <a:pt x="13408" y="24134"/>
                  </a:cubicBezTo>
                  <a:lnTo>
                    <a:pt x="2502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1" name="Shape 1483"/>
            <p:cNvSpPr/>
            <p:nvPr/>
          </p:nvSpPr>
          <p:spPr>
            <a:xfrm>
              <a:off x="979767" y="1011370"/>
              <a:ext cx="5391" cy="14347"/>
            </a:xfrm>
            <a:custGeom>
              <a:avLst/>
              <a:gdLst/>
              <a:ahLst/>
              <a:cxnLst/>
              <a:rect l="0" t="0" r="0" b="0"/>
              <a:pathLst>
                <a:path w="5391" h="14347">
                  <a:moveTo>
                    <a:pt x="0" y="0"/>
                  </a:moveTo>
                  <a:lnTo>
                    <a:pt x="2916" y="1209"/>
                  </a:lnTo>
                  <a:cubicBezTo>
                    <a:pt x="4445" y="2738"/>
                    <a:pt x="5391" y="4849"/>
                    <a:pt x="5391" y="7179"/>
                  </a:cubicBezTo>
                  <a:cubicBezTo>
                    <a:pt x="5391" y="9503"/>
                    <a:pt x="4445" y="11612"/>
                    <a:pt x="2916" y="13139"/>
                  </a:cubicBezTo>
                  <a:lnTo>
                    <a:pt x="0" y="14347"/>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2" name="Shape 1484"/>
            <p:cNvSpPr/>
            <p:nvPr/>
          </p:nvSpPr>
          <p:spPr>
            <a:xfrm>
              <a:off x="1007662" y="1010104"/>
              <a:ext cx="21698" cy="16878"/>
            </a:xfrm>
            <a:custGeom>
              <a:avLst/>
              <a:gdLst/>
              <a:ahLst/>
              <a:cxnLst/>
              <a:rect l="0" t="0" r="0" b="0"/>
              <a:pathLst>
                <a:path w="21698" h="16878">
                  <a:moveTo>
                    <a:pt x="8433" y="0"/>
                  </a:moveTo>
                  <a:lnTo>
                    <a:pt x="21698" y="0"/>
                  </a:lnTo>
                  <a:lnTo>
                    <a:pt x="21698" y="16878"/>
                  </a:lnTo>
                  <a:lnTo>
                    <a:pt x="8433" y="16878"/>
                  </a:lnTo>
                  <a:cubicBezTo>
                    <a:pt x="3772" y="16878"/>
                    <a:pt x="0" y="13106"/>
                    <a:pt x="0" y="8446"/>
                  </a:cubicBezTo>
                  <a:cubicBezTo>
                    <a:pt x="0" y="3785"/>
                    <a:pt x="3772" y="0"/>
                    <a:pt x="843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3" name="Shape 1485"/>
            <p:cNvSpPr/>
            <p:nvPr/>
          </p:nvSpPr>
          <p:spPr>
            <a:xfrm>
              <a:off x="1019092" y="911735"/>
              <a:ext cx="10268" cy="75838"/>
            </a:xfrm>
            <a:custGeom>
              <a:avLst/>
              <a:gdLst/>
              <a:ahLst/>
              <a:cxnLst/>
              <a:rect l="0" t="0" r="0" b="0"/>
              <a:pathLst>
                <a:path w="10268" h="75838">
                  <a:moveTo>
                    <a:pt x="10268" y="0"/>
                  </a:moveTo>
                  <a:lnTo>
                    <a:pt x="10268" y="75838"/>
                  </a:lnTo>
                  <a:lnTo>
                    <a:pt x="4267" y="69235"/>
                  </a:lnTo>
                  <a:cubicBezTo>
                    <a:pt x="1372" y="66048"/>
                    <a:pt x="0" y="61514"/>
                    <a:pt x="610" y="57094"/>
                  </a:cubicBezTo>
                  <a:cubicBezTo>
                    <a:pt x="622" y="57018"/>
                    <a:pt x="635" y="56929"/>
                    <a:pt x="648" y="56840"/>
                  </a:cubicBezTo>
                  <a:lnTo>
                    <a:pt x="102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4" name="Shape 1486"/>
            <p:cNvSpPr/>
            <p:nvPr/>
          </p:nvSpPr>
          <p:spPr>
            <a:xfrm>
              <a:off x="979767" y="458810"/>
              <a:ext cx="49593" cy="355753"/>
            </a:xfrm>
            <a:custGeom>
              <a:avLst/>
              <a:gdLst/>
              <a:ahLst/>
              <a:cxnLst/>
              <a:rect l="0" t="0" r="0" b="0"/>
              <a:pathLst>
                <a:path w="49593" h="355753">
                  <a:moveTo>
                    <a:pt x="49593" y="0"/>
                  </a:moveTo>
                  <a:lnTo>
                    <a:pt x="49593" y="19025"/>
                  </a:lnTo>
                  <a:lnTo>
                    <a:pt x="26264" y="34766"/>
                  </a:lnTo>
                  <a:cubicBezTo>
                    <a:pt x="10385" y="50645"/>
                    <a:pt x="552" y="72568"/>
                    <a:pt x="552" y="96749"/>
                  </a:cubicBezTo>
                  <a:lnTo>
                    <a:pt x="552" y="117628"/>
                  </a:lnTo>
                  <a:cubicBezTo>
                    <a:pt x="2838" y="116840"/>
                    <a:pt x="5924" y="116116"/>
                    <a:pt x="8617" y="115811"/>
                  </a:cubicBezTo>
                  <a:cubicBezTo>
                    <a:pt x="10395" y="108738"/>
                    <a:pt x="16999" y="103962"/>
                    <a:pt x="24263" y="104508"/>
                  </a:cubicBezTo>
                  <a:lnTo>
                    <a:pt x="49593" y="101929"/>
                  </a:lnTo>
                  <a:lnTo>
                    <a:pt x="49593" y="120779"/>
                  </a:lnTo>
                  <a:lnTo>
                    <a:pt x="25038" y="121463"/>
                  </a:lnTo>
                  <a:lnTo>
                    <a:pt x="25038" y="176886"/>
                  </a:lnTo>
                  <a:cubicBezTo>
                    <a:pt x="25038" y="195074"/>
                    <a:pt x="33187" y="212474"/>
                    <a:pt x="47164" y="224218"/>
                  </a:cubicBezTo>
                  <a:lnTo>
                    <a:pt x="49593" y="225703"/>
                  </a:lnTo>
                  <a:lnTo>
                    <a:pt x="49593" y="282984"/>
                  </a:lnTo>
                  <a:lnTo>
                    <a:pt x="46247" y="278854"/>
                  </a:lnTo>
                  <a:lnTo>
                    <a:pt x="22295" y="288125"/>
                  </a:lnTo>
                  <a:lnTo>
                    <a:pt x="47098" y="337846"/>
                  </a:lnTo>
                  <a:lnTo>
                    <a:pt x="49593" y="336072"/>
                  </a:lnTo>
                  <a:lnTo>
                    <a:pt x="49593" y="354336"/>
                  </a:lnTo>
                  <a:lnTo>
                    <a:pt x="46323" y="355753"/>
                  </a:lnTo>
                  <a:cubicBezTo>
                    <a:pt x="40811" y="355753"/>
                    <a:pt x="35642" y="352667"/>
                    <a:pt x="33102" y="347574"/>
                  </a:cubicBezTo>
                  <a:lnTo>
                    <a:pt x="6496" y="294246"/>
                  </a:lnTo>
                  <a:lnTo>
                    <a:pt x="0" y="296765"/>
                  </a:lnTo>
                  <a:lnTo>
                    <a:pt x="0" y="278661"/>
                  </a:lnTo>
                  <a:lnTo>
                    <a:pt x="40481" y="262966"/>
                  </a:lnTo>
                  <a:lnTo>
                    <a:pt x="40481" y="240551"/>
                  </a:lnTo>
                  <a:cubicBezTo>
                    <a:pt x="23095" y="227927"/>
                    <a:pt x="11665" y="208763"/>
                    <a:pt x="8858" y="187300"/>
                  </a:cubicBezTo>
                  <a:lnTo>
                    <a:pt x="0" y="183686"/>
                  </a:lnTo>
                  <a:lnTo>
                    <a:pt x="0" y="165699"/>
                  </a:lnTo>
                  <a:lnTo>
                    <a:pt x="8160" y="170244"/>
                  </a:lnTo>
                  <a:lnTo>
                    <a:pt x="8160" y="132995"/>
                  </a:lnTo>
                  <a:lnTo>
                    <a:pt x="0" y="137680"/>
                  </a:lnTo>
                  <a:lnTo>
                    <a:pt x="0" y="41554"/>
                  </a:lnTo>
                  <a:lnTo>
                    <a:pt x="1555" y="38324"/>
                  </a:lnTo>
                  <a:cubicBezTo>
                    <a:pt x="12841" y="21631"/>
                    <a:pt x="28816" y="8357"/>
                    <a:pt x="47577" y="408"/>
                  </a:cubicBezTo>
                  <a:lnTo>
                    <a:pt x="49593"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5" name="Shape 1487"/>
            <p:cNvSpPr/>
            <p:nvPr/>
          </p:nvSpPr>
          <p:spPr>
            <a:xfrm>
              <a:off x="1029360" y="684513"/>
              <a:ext cx="39529" cy="342470"/>
            </a:xfrm>
            <a:custGeom>
              <a:avLst/>
              <a:gdLst/>
              <a:ahLst/>
              <a:cxnLst/>
              <a:rect l="0" t="0" r="0" b="0"/>
              <a:pathLst>
                <a:path w="39529" h="342470">
                  <a:moveTo>
                    <a:pt x="0" y="0"/>
                  </a:moveTo>
                  <a:lnTo>
                    <a:pt x="13405" y="8193"/>
                  </a:lnTo>
                  <a:lnTo>
                    <a:pt x="39529" y="13334"/>
                  </a:lnTo>
                  <a:lnTo>
                    <a:pt x="39529" y="30214"/>
                  </a:lnTo>
                  <a:lnTo>
                    <a:pt x="7766" y="24195"/>
                  </a:lnTo>
                  <a:lnTo>
                    <a:pt x="7766" y="39981"/>
                  </a:lnTo>
                  <a:lnTo>
                    <a:pt x="39529" y="79186"/>
                  </a:lnTo>
                  <a:lnTo>
                    <a:pt x="39529" y="102999"/>
                  </a:lnTo>
                  <a:lnTo>
                    <a:pt x="22574" y="115038"/>
                  </a:lnTo>
                  <a:lnTo>
                    <a:pt x="29000" y="124716"/>
                  </a:lnTo>
                  <a:lnTo>
                    <a:pt x="39529" y="124716"/>
                  </a:lnTo>
                  <a:lnTo>
                    <a:pt x="39529" y="141594"/>
                  </a:lnTo>
                  <a:lnTo>
                    <a:pt x="31617" y="141594"/>
                  </a:lnTo>
                  <a:lnTo>
                    <a:pt x="7195" y="285891"/>
                  </a:lnTo>
                  <a:lnTo>
                    <a:pt x="39529" y="321464"/>
                  </a:lnTo>
                  <a:lnTo>
                    <a:pt x="39529" y="342470"/>
                  </a:lnTo>
                  <a:lnTo>
                    <a:pt x="0" y="342470"/>
                  </a:lnTo>
                  <a:lnTo>
                    <a:pt x="0" y="325591"/>
                  </a:lnTo>
                  <a:lnTo>
                    <a:pt x="20479" y="325591"/>
                  </a:lnTo>
                  <a:lnTo>
                    <a:pt x="0" y="303060"/>
                  </a:lnTo>
                  <a:lnTo>
                    <a:pt x="0" y="227222"/>
                  </a:lnTo>
                  <a:lnTo>
                    <a:pt x="15602" y="135041"/>
                  </a:lnTo>
                  <a:lnTo>
                    <a:pt x="8807" y="124817"/>
                  </a:lnTo>
                  <a:lnTo>
                    <a:pt x="0" y="128633"/>
                  </a:lnTo>
                  <a:lnTo>
                    <a:pt x="0" y="110369"/>
                  </a:lnTo>
                  <a:lnTo>
                    <a:pt x="7091" y="105329"/>
                  </a:lnTo>
                  <a:cubicBezTo>
                    <a:pt x="12414" y="101548"/>
                    <a:pt x="19507" y="96509"/>
                    <a:pt x="27299" y="90972"/>
                  </a:cubicBezTo>
                  <a:lnTo>
                    <a:pt x="0" y="57281"/>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6" name="Shape 1488"/>
            <p:cNvSpPr/>
            <p:nvPr/>
          </p:nvSpPr>
          <p:spPr>
            <a:xfrm>
              <a:off x="1029360" y="551782"/>
              <a:ext cx="39529" cy="27807"/>
            </a:xfrm>
            <a:custGeom>
              <a:avLst/>
              <a:gdLst/>
              <a:ahLst/>
              <a:cxnLst/>
              <a:rect l="0" t="0" r="0" b="0"/>
              <a:pathLst>
                <a:path w="39529" h="27807">
                  <a:moveTo>
                    <a:pt x="39529" y="0"/>
                  </a:moveTo>
                  <a:lnTo>
                    <a:pt x="39529" y="18373"/>
                  </a:lnTo>
                  <a:lnTo>
                    <a:pt x="30259" y="22479"/>
                  </a:lnTo>
                  <a:cubicBezTo>
                    <a:pt x="21283" y="24932"/>
                    <a:pt x="12132" y="26702"/>
                    <a:pt x="2949" y="27725"/>
                  </a:cubicBezTo>
                  <a:lnTo>
                    <a:pt x="0" y="27807"/>
                  </a:lnTo>
                  <a:lnTo>
                    <a:pt x="0" y="8956"/>
                  </a:lnTo>
                  <a:lnTo>
                    <a:pt x="25219" y="6388"/>
                  </a:lnTo>
                  <a:lnTo>
                    <a:pt x="39529"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7" name="Shape 1489"/>
            <p:cNvSpPr/>
            <p:nvPr/>
          </p:nvSpPr>
          <p:spPr>
            <a:xfrm>
              <a:off x="1029360" y="450987"/>
              <a:ext cx="39529" cy="26848"/>
            </a:xfrm>
            <a:custGeom>
              <a:avLst/>
              <a:gdLst/>
              <a:ahLst/>
              <a:cxnLst/>
              <a:rect l="0" t="0" r="0" b="0"/>
              <a:pathLst>
                <a:path w="39529" h="26848">
                  <a:moveTo>
                    <a:pt x="38652" y="0"/>
                  </a:moveTo>
                  <a:lnTo>
                    <a:pt x="39529" y="177"/>
                  </a:lnTo>
                  <a:lnTo>
                    <a:pt x="39529" y="17056"/>
                  </a:lnTo>
                  <a:lnTo>
                    <a:pt x="38652" y="16878"/>
                  </a:lnTo>
                  <a:cubicBezTo>
                    <a:pt x="26562" y="16878"/>
                    <a:pt x="15036" y="19337"/>
                    <a:pt x="4548" y="23780"/>
                  </a:cubicBezTo>
                  <a:lnTo>
                    <a:pt x="0" y="26848"/>
                  </a:lnTo>
                  <a:lnTo>
                    <a:pt x="0" y="7823"/>
                  </a:lnTo>
                  <a:lnTo>
                    <a:pt x="3865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8" name="Shape 1490"/>
            <p:cNvSpPr/>
            <p:nvPr/>
          </p:nvSpPr>
          <p:spPr>
            <a:xfrm>
              <a:off x="1068889" y="682718"/>
              <a:ext cx="39510" cy="344265"/>
            </a:xfrm>
            <a:custGeom>
              <a:avLst/>
              <a:gdLst/>
              <a:ahLst/>
              <a:cxnLst/>
              <a:rect l="0" t="0" r="0" b="0"/>
              <a:pathLst>
                <a:path w="39510" h="344265">
                  <a:moveTo>
                    <a:pt x="39510" y="0"/>
                  </a:moveTo>
                  <a:lnTo>
                    <a:pt x="39510" y="59012"/>
                  </a:lnTo>
                  <a:lnTo>
                    <a:pt x="25592" y="76193"/>
                  </a:lnTo>
                  <a:cubicBezTo>
                    <a:pt x="14135" y="90339"/>
                    <a:pt x="17421" y="86293"/>
                    <a:pt x="12192" y="92741"/>
                  </a:cubicBezTo>
                  <a:cubicBezTo>
                    <a:pt x="20225" y="98450"/>
                    <a:pt x="27527" y="103638"/>
                    <a:pt x="32899" y="107454"/>
                  </a:cubicBezTo>
                  <a:lnTo>
                    <a:pt x="39510" y="112151"/>
                  </a:lnTo>
                  <a:lnTo>
                    <a:pt x="39510" y="130420"/>
                  </a:lnTo>
                  <a:lnTo>
                    <a:pt x="30721" y="126612"/>
                  </a:lnTo>
                  <a:lnTo>
                    <a:pt x="23927" y="136836"/>
                  </a:lnTo>
                  <a:lnTo>
                    <a:pt x="39510" y="228905"/>
                  </a:lnTo>
                  <a:lnTo>
                    <a:pt x="39510" y="304887"/>
                  </a:lnTo>
                  <a:lnTo>
                    <a:pt x="19050" y="327386"/>
                  </a:lnTo>
                  <a:lnTo>
                    <a:pt x="39510" y="327386"/>
                  </a:lnTo>
                  <a:lnTo>
                    <a:pt x="39510" y="344265"/>
                  </a:lnTo>
                  <a:lnTo>
                    <a:pt x="0" y="344265"/>
                  </a:lnTo>
                  <a:lnTo>
                    <a:pt x="0" y="323259"/>
                  </a:lnTo>
                  <a:lnTo>
                    <a:pt x="32334" y="287686"/>
                  </a:lnTo>
                  <a:lnTo>
                    <a:pt x="7912" y="143389"/>
                  </a:lnTo>
                  <a:lnTo>
                    <a:pt x="0" y="143389"/>
                  </a:lnTo>
                  <a:lnTo>
                    <a:pt x="0" y="126510"/>
                  </a:lnTo>
                  <a:lnTo>
                    <a:pt x="10516" y="126510"/>
                  </a:lnTo>
                  <a:lnTo>
                    <a:pt x="16954" y="116833"/>
                  </a:lnTo>
                  <a:lnTo>
                    <a:pt x="0" y="104794"/>
                  </a:lnTo>
                  <a:lnTo>
                    <a:pt x="0" y="80981"/>
                  </a:lnTo>
                  <a:lnTo>
                    <a:pt x="31699" y="41840"/>
                  </a:lnTo>
                  <a:lnTo>
                    <a:pt x="31699" y="25457"/>
                  </a:lnTo>
                  <a:cubicBezTo>
                    <a:pt x="22060" y="29673"/>
                    <a:pt x="11201" y="32035"/>
                    <a:pt x="140" y="32035"/>
                  </a:cubicBezTo>
                  <a:lnTo>
                    <a:pt x="0" y="32009"/>
                  </a:lnTo>
                  <a:lnTo>
                    <a:pt x="0" y="15129"/>
                  </a:lnTo>
                  <a:lnTo>
                    <a:pt x="140" y="15157"/>
                  </a:lnTo>
                  <a:cubicBezTo>
                    <a:pt x="8706" y="15157"/>
                    <a:pt x="16876" y="13411"/>
                    <a:pt x="24313" y="10258"/>
                  </a:cubicBezTo>
                  <a:lnTo>
                    <a:pt x="3951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9" name="Shape 1491"/>
            <p:cNvSpPr/>
            <p:nvPr/>
          </p:nvSpPr>
          <p:spPr>
            <a:xfrm>
              <a:off x="1068889" y="535451"/>
              <a:ext cx="39510" cy="34705"/>
            </a:xfrm>
            <a:custGeom>
              <a:avLst/>
              <a:gdLst/>
              <a:ahLst/>
              <a:cxnLst/>
              <a:rect l="0" t="0" r="0" b="0"/>
              <a:pathLst>
                <a:path w="39510" h="34705">
                  <a:moveTo>
                    <a:pt x="39510" y="0"/>
                  </a:moveTo>
                  <a:lnTo>
                    <a:pt x="39510" y="17208"/>
                  </a:lnTo>
                  <a:lnTo>
                    <a:pt x="0" y="34705"/>
                  </a:lnTo>
                  <a:lnTo>
                    <a:pt x="0" y="16331"/>
                  </a:lnTo>
                  <a:lnTo>
                    <a:pt x="33477" y="1388"/>
                  </a:lnTo>
                  <a:lnTo>
                    <a:pt x="3951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0" name="Shape 1492"/>
            <p:cNvSpPr/>
            <p:nvPr/>
          </p:nvSpPr>
          <p:spPr>
            <a:xfrm>
              <a:off x="1068889" y="451164"/>
              <a:ext cx="39510" cy="27420"/>
            </a:xfrm>
            <a:custGeom>
              <a:avLst/>
              <a:gdLst/>
              <a:ahLst/>
              <a:cxnLst/>
              <a:rect l="0" t="0" r="0" b="0"/>
              <a:pathLst>
                <a:path w="39510" h="27420">
                  <a:moveTo>
                    <a:pt x="0" y="0"/>
                  </a:moveTo>
                  <a:lnTo>
                    <a:pt x="39510" y="7998"/>
                  </a:lnTo>
                  <a:lnTo>
                    <a:pt x="39510" y="27420"/>
                  </a:lnTo>
                  <a:lnTo>
                    <a:pt x="33223" y="23602"/>
                  </a:lnTo>
                  <a:lnTo>
                    <a:pt x="0" y="16878"/>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1" name="Shape 26058"/>
            <p:cNvSpPr/>
            <p:nvPr/>
          </p:nvSpPr>
          <p:spPr>
            <a:xfrm>
              <a:off x="1108399" y="1010104"/>
              <a:ext cx="47854" cy="16878"/>
            </a:xfrm>
            <a:custGeom>
              <a:avLst/>
              <a:gdLst/>
              <a:ahLst/>
              <a:cxnLst/>
              <a:rect l="0" t="0" r="0" b="0"/>
              <a:pathLst>
                <a:path w="47854" h="16878">
                  <a:moveTo>
                    <a:pt x="0" y="0"/>
                  </a:moveTo>
                  <a:lnTo>
                    <a:pt x="47854" y="0"/>
                  </a:lnTo>
                  <a:lnTo>
                    <a:pt x="47854" y="16878"/>
                  </a:lnTo>
                  <a:lnTo>
                    <a:pt x="0" y="16878"/>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2" name="Shape 1494"/>
            <p:cNvSpPr/>
            <p:nvPr/>
          </p:nvSpPr>
          <p:spPr>
            <a:xfrm>
              <a:off x="1108399" y="911623"/>
              <a:ext cx="10287" cy="75982"/>
            </a:xfrm>
            <a:custGeom>
              <a:avLst/>
              <a:gdLst/>
              <a:ahLst/>
              <a:cxnLst/>
              <a:rect l="0" t="0" r="0" b="0"/>
              <a:pathLst>
                <a:path w="10287" h="75982">
                  <a:moveTo>
                    <a:pt x="0" y="0"/>
                  </a:moveTo>
                  <a:lnTo>
                    <a:pt x="9639" y="56953"/>
                  </a:lnTo>
                  <a:cubicBezTo>
                    <a:pt x="9652" y="57042"/>
                    <a:pt x="9665" y="57130"/>
                    <a:pt x="9677" y="57219"/>
                  </a:cubicBezTo>
                  <a:cubicBezTo>
                    <a:pt x="10287" y="61626"/>
                    <a:pt x="8915" y="66160"/>
                    <a:pt x="6032" y="69348"/>
                  </a:cubicBezTo>
                  <a:lnTo>
                    <a:pt x="0" y="75982"/>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3" name="Shape 1495"/>
            <p:cNvSpPr/>
            <p:nvPr/>
          </p:nvSpPr>
          <p:spPr>
            <a:xfrm>
              <a:off x="1108399" y="459162"/>
              <a:ext cx="47854" cy="355401"/>
            </a:xfrm>
            <a:custGeom>
              <a:avLst/>
              <a:gdLst/>
              <a:ahLst/>
              <a:cxnLst/>
              <a:rect l="0" t="0" r="0" b="0"/>
              <a:pathLst>
                <a:path w="47854" h="355401">
                  <a:moveTo>
                    <a:pt x="0" y="0"/>
                  </a:moveTo>
                  <a:lnTo>
                    <a:pt x="278" y="56"/>
                  </a:lnTo>
                  <a:cubicBezTo>
                    <a:pt x="19037" y="8005"/>
                    <a:pt x="35014" y="21279"/>
                    <a:pt x="46301" y="37972"/>
                  </a:cubicBezTo>
                  <a:lnTo>
                    <a:pt x="47854" y="41196"/>
                  </a:lnTo>
                  <a:lnTo>
                    <a:pt x="47854" y="136754"/>
                  </a:lnTo>
                  <a:lnTo>
                    <a:pt x="39700" y="132224"/>
                  </a:lnTo>
                  <a:lnTo>
                    <a:pt x="39700" y="169892"/>
                  </a:lnTo>
                  <a:lnTo>
                    <a:pt x="47854" y="166129"/>
                  </a:lnTo>
                  <a:lnTo>
                    <a:pt x="47854" y="183332"/>
                  </a:lnTo>
                  <a:lnTo>
                    <a:pt x="38989" y="186948"/>
                  </a:lnTo>
                  <a:cubicBezTo>
                    <a:pt x="36208" y="208017"/>
                    <a:pt x="25095" y="226496"/>
                    <a:pt x="9068" y="238954"/>
                  </a:cubicBezTo>
                  <a:lnTo>
                    <a:pt x="9068" y="262615"/>
                  </a:lnTo>
                  <a:lnTo>
                    <a:pt x="47854" y="277635"/>
                  </a:lnTo>
                  <a:lnTo>
                    <a:pt x="47854" y="295729"/>
                  </a:lnTo>
                  <a:lnTo>
                    <a:pt x="43117" y="293895"/>
                  </a:lnTo>
                  <a:lnTo>
                    <a:pt x="16510" y="347222"/>
                  </a:lnTo>
                  <a:cubicBezTo>
                    <a:pt x="13970" y="352315"/>
                    <a:pt x="8814" y="355401"/>
                    <a:pt x="3289" y="355401"/>
                  </a:cubicBezTo>
                  <a:lnTo>
                    <a:pt x="0" y="353976"/>
                  </a:lnTo>
                  <a:lnTo>
                    <a:pt x="0" y="335707"/>
                  </a:lnTo>
                  <a:lnTo>
                    <a:pt x="2515" y="337494"/>
                  </a:lnTo>
                  <a:lnTo>
                    <a:pt x="27318" y="287773"/>
                  </a:lnTo>
                  <a:lnTo>
                    <a:pt x="3315" y="278477"/>
                  </a:lnTo>
                  <a:lnTo>
                    <a:pt x="0" y="282569"/>
                  </a:lnTo>
                  <a:lnTo>
                    <a:pt x="0" y="223556"/>
                  </a:lnTo>
                  <a:lnTo>
                    <a:pt x="4575" y="220468"/>
                  </a:lnTo>
                  <a:cubicBezTo>
                    <a:pt x="15840" y="209205"/>
                    <a:pt x="22822" y="193660"/>
                    <a:pt x="22822" y="176534"/>
                  </a:cubicBezTo>
                  <a:lnTo>
                    <a:pt x="22822" y="115282"/>
                  </a:lnTo>
                  <a:cubicBezTo>
                    <a:pt x="20688" y="112666"/>
                    <a:pt x="14072" y="105782"/>
                    <a:pt x="1854" y="92676"/>
                  </a:cubicBezTo>
                  <a:lnTo>
                    <a:pt x="0" y="93497"/>
                  </a:lnTo>
                  <a:lnTo>
                    <a:pt x="0" y="76289"/>
                  </a:lnTo>
                  <a:lnTo>
                    <a:pt x="4021" y="75364"/>
                  </a:lnTo>
                  <a:cubicBezTo>
                    <a:pt x="7430" y="75794"/>
                    <a:pt x="10681" y="77385"/>
                    <a:pt x="13132" y="80014"/>
                  </a:cubicBezTo>
                  <a:cubicBezTo>
                    <a:pt x="39764" y="108652"/>
                    <a:pt x="39700" y="107078"/>
                    <a:pt x="39700" y="115218"/>
                  </a:cubicBezTo>
                  <a:cubicBezTo>
                    <a:pt x="42304" y="115460"/>
                    <a:pt x="44856" y="115942"/>
                    <a:pt x="47307" y="116691"/>
                  </a:cubicBezTo>
                  <a:lnTo>
                    <a:pt x="47307" y="96397"/>
                  </a:lnTo>
                  <a:cubicBezTo>
                    <a:pt x="47307" y="69194"/>
                    <a:pt x="34859" y="44847"/>
                    <a:pt x="15361" y="28751"/>
                  </a:cubicBezTo>
                  <a:lnTo>
                    <a:pt x="0" y="19423"/>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4" name="Shape 1496"/>
            <p:cNvSpPr/>
            <p:nvPr/>
          </p:nvSpPr>
          <p:spPr>
            <a:xfrm>
              <a:off x="1156253" y="1003437"/>
              <a:ext cx="32563" cy="23546"/>
            </a:xfrm>
            <a:custGeom>
              <a:avLst/>
              <a:gdLst/>
              <a:ahLst/>
              <a:cxnLst/>
              <a:rect l="0" t="0" r="0" b="0"/>
              <a:pathLst>
                <a:path w="32563" h="23546">
                  <a:moveTo>
                    <a:pt x="23025" y="0"/>
                  </a:moveTo>
                  <a:lnTo>
                    <a:pt x="32563" y="6934"/>
                  </a:lnTo>
                  <a:lnTo>
                    <a:pt x="27165" y="23546"/>
                  </a:lnTo>
                  <a:lnTo>
                    <a:pt x="0" y="23546"/>
                  </a:lnTo>
                  <a:lnTo>
                    <a:pt x="0" y="6667"/>
                  </a:lnTo>
                  <a:lnTo>
                    <a:pt x="23025" y="6667"/>
                  </a:lnTo>
                  <a:lnTo>
                    <a:pt x="2302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5" name="Shape 1497"/>
            <p:cNvSpPr/>
            <p:nvPr/>
          </p:nvSpPr>
          <p:spPr>
            <a:xfrm>
              <a:off x="1156253" y="736796"/>
              <a:ext cx="106782" cy="138002"/>
            </a:xfrm>
            <a:custGeom>
              <a:avLst/>
              <a:gdLst/>
              <a:ahLst/>
              <a:cxnLst/>
              <a:rect l="0" t="0" r="0" b="0"/>
              <a:pathLst>
                <a:path w="106782" h="138002">
                  <a:moveTo>
                    <a:pt x="0" y="0"/>
                  </a:moveTo>
                  <a:lnTo>
                    <a:pt x="62090" y="24045"/>
                  </a:lnTo>
                  <a:cubicBezTo>
                    <a:pt x="62141" y="24058"/>
                    <a:pt x="62205" y="24083"/>
                    <a:pt x="62255" y="24109"/>
                  </a:cubicBezTo>
                  <a:cubicBezTo>
                    <a:pt x="64071" y="24858"/>
                    <a:pt x="106782" y="42993"/>
                    <a:pt x="106782" y="92879"/>
                  </a:cubicBezTo>
                  <a:lnTo>
                    <a:pt x="106782" y="138002"/>
                  </a:lnTo>
                  <a:cubicBezTo>
                    <a:pt x="103441" y="136402"/>
                    <a:pt x="99847" y="135259"/>
                    <a:pt x="95961" y="135259"/>
                  </a:cubicBezTo>
                  <a:cubicBezTo>
                    <a:pt x="93866" y="135259"/>
                    <a:pt x="91884" y="135729"/>
                    <a:pt x="89916" y="136224"/>
                  </a:cubicBezTo>
                  <a:lnTo>
                    <a:pt x="89916" y="92879"/>
                  </a:lnTo>
                  <a:cubicBezTo>
                    <a:pt x="89916" y="55008"/>
                    <a:pt x="58077" y="40669"/>
                    <a:pt x="55880" y="39730"/>
                  </a:cubicBezTo>
                  <a:lnTo>
                    <a:pt x="0" y="18094"/>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6" name="Shape 1498"/>
            <p:cNvSpPr/>
            <p:nvPr/>
          </p:nvSpPr>
          <p:spPr>
            <a:xfrm>
              <a:off x="1156253" y="500357"/>
              <a:ext cx="25032" cy="142136"/>
            </a:xfrm>
            <a:custGeom>
              <a:avLst/>
              <a:gdLst/>
              <a:ahLst/>
              <a:cxnLst/>
              <a:rect l="0" t="0" r="0" b="0"/>
              <a:pathLst>
                <a:path w="25032" h="142136">
                  <a:moveTo>
                    <a:pt x="0" y="0"/>
                  </a:moveTo>
                  <a:lnTo>
                    <a:pt x="11623" y="24140"/>
                  </a:lnTo>
                  <a:cubicBezTo>
                    <a:pt x="14683" y="33957"/>
                    <a:pt x="16332" y="44390"/>
                    <a:pt x="16332" y="55201"/>
                  </a:cubicBezTo>
                  <a:lnTo>
                    <a:pt x="16332" y="86456"/>
                  </a:lnTo>
                  <a:cubicBezTo>
                    <a:pt x="21907" y="92908"/>
                    <a:pt x="25032" y="101188"/>
                    <a:pt x="25032" y="109862"/>
                  </a:cubicBezTo>
                  <a:cubicBezTo>
                    <a:pt x="25032" y="120301"/>
                    <a:pt x="20498" y="130195"/>
                    <a:pt x="12586" y="137002"/>
                  </a:cubicBezTo>
                  <a:lnTo>
                    <a:pt x="0" y="142136"/>
                  </a:lnTo>
                  <a:lnTo>
                    <a:pt x="0" y="124933"/>
                  </a:lnTo>
                  <a:lnTo>
                    <a:pt x="1587" y="124200"/>
                  </a:lnTo>
                  <a:cubicBezTo>
                    <a:pt x="5766" y="120619"/>
                    <a:pt x="8153" y="115387"/>
                    <a:pt x="8153" y="109862"/>
                  </a:cubicBezTo>
                  <a:cubicBezTo>
                    <a:pt x="8153" y="105252"/>
                    <a:pt x="6499" y="100937"/>
                    <a:pt x="3634" y="97578"/>
                  </a:cubicBezTo>
                  <a:lnTo>
                    <a:pt x="0" y="95559"/>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grpSp>
      <p:sp>
        <p:nvSpPr>
          <p:cNvPr id="58" name="Номер слайда 57"/>
          <p:cNvSpPr>
            <a:spLocks noGrp="1"/>
          </p:cNvSpPr>
          <p:nvPr>
            <p:ph type="sldNum" sz="quarter" idx="12"/>
          </p:nvPr>
        </p:nvSpPr>
        <p:spPr>
          <a:xfrm>
            <a:off x="10834777" y="6477559"/>
            <a:ext cx="519023" cy="243915"/>
          </a:xfrm>
        </p:spPr>
        <p:txBody>
          <a:bodyPr/>
          <a:lstStyle/>
          <a:p>
            <a:fld id="{9D3197B4-9225-4703-91FB-A4593262BF03}" type="slidenum">
              <a:rPr lang="ru-RU" sz="1600" smtClean="0">
                <a:solidFill>
                  <a:schemeClr val="tx1">
                    <a:lumMod val="95000"/>
                    <a:lumOff val="5000"/>
                  </a:schemeClr>
                </a:solidFill>
              </a:rPr>
              <a:t>14</a:t>
            </a:fld>
            <a:endParaRPr lang="ru-RU" sz="1600" dirty="0">
              <a:solidFill>
                <a:schemeClr val="tx1">
                  <a:lumMod val="95000"/>
                  <a:lumOff val="5000"/>
                </a:schemeClr>
              </a:solidFill>
            </a:endParaRPr>
          </a:p>
        </p:txBody>
      </p:sp>
      <p:grpSp>
        <p:nvGrpSpPr>
          <p:cNvPr id="59" name="Group 23722"/>
          <p:cNvGrpSpPr/>
          <p:nvPr/>
        </p:nvGrpSpPr>
        <p:grpSpPr>
          <a:xfrm>
            <a:off x="11418324" y="6446763"/>
            <a:ext cx="790265" cy="304083"/>
            <a:chOff x="0" y="0"/>
            <a:chExt cx="540006" cy="240970"/>
          </a:xfrm>
        </p:grpSpPr>
        <p:sp>
          <p:nvSpPr>
            <p:cNvPr id="60"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61"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Tree>
    <p:extLst>
      <p:ext uri="{BB962C8B-B14F-4D97-AF65-F5344CB8AC3E}">
        <p14:creationId xmlns:p14="http://schemas.microsoft.com/office/powerpoint/2010/main" val="1376314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10869282" y="6446763"/>
            <a:ext cx="484517" cy="274712"/>
          </a:xfrm>
        </p:spPr>
        <p:txBody>
          <a:bodyPr/>
          <a:lstStyle/>
          <a:p>
            <a:fld id="{9D3197B4-9225-4703-91FB-A4593262BF03}" type="slidenum">
              <a:rPr lang="ru-RU" sz="1600" smtClean="0">
                <a:solidFill>
                  <a:schemeClr val="tx1">
                    <a:lumMod val="95000"/>
                    <a:lumOff val="5000"/>
                  </a:schemeClr>
                </a:solidFill>
              </a:rPr>
              <a:t>15</a:t>
            </a:fld>
            <a:endParaRPr lang="ru-RU" sz="1600" dirty="0">
              <a:solidFill>
                <a:schemeClr val="tx1">
                  <a:lumMod val="95000"/>
                  <a:lumOff val="5000"/>
                </a:schemeClr>
              </a:solidFill>
            </a:endParaRPr>
          </a:p>
        </p:txBody>
      </p:sp>
      <p:grpSp>
        <p:nvGrpSpPr>
          <p:cNvPr id="5" name="Group 23722"/>
          <p:cNvGrpSpPr/>
          <p:nvPr/>
        </p:nvGrpSpPr>
        <p:grpSpPr>
          <a:xfrm>
            <a:off x="11418324" y="6446763"/>
            <a:ext cx="790265" cy="304083"/>
            <a:chOff x="0" y="0"/>
            <a:chExt cx="540006" cy="240970"/>
          </a:xfrm>
        </p:grpSpPr>
        <p:sp>
          <p:nvSpPr>
            <p:cNvPr id="6"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grpSp>
        <p:nvGrpSpPr>
          <p:cNvPr id="8" name="Group 21191"/>
          <p:cNvGrpSpPr/>
          <p:nvPr/>
        </p:nvGrpSpPr>
        <p:grpSpPr>
          <a:xfrm>
            <a:off x="-165868" y="113586"/>
            <a:ext cx="14850208" cy="5177441"/>
            <a:chOff x="0" y="360001"/>
            <a:chExt cx="10124028" cy="5817460"/>
          </a:xfrm>
        </p:grpSpPr>
        <p:sp>
          <p:nvSpPr>
            <p:cNvPr id="10" name="Rectangle 1449"/>
            <p:cNvSpPr/>
            <p:nvPr/>
          </p:nvSpPr>
          <p:spPr>
            <a:xfrm>
              <a:off x="576000" y="2040068"/>
              <a:ext cx="210811" cy="222272"/>
            </a:xfrm>
            <a:prstGeom prst="rect">
              <a:avLst/>
            </a:prstGeom>
            <a:ln>
              <a:noFill/>
            </a:ln>
          </p:spPr>
          <p:txBody>
            <a:bodyPr vert="horz" lIns="0" tIns="0" rIns="0" bIns="0" rtlCol="0">
              <a:noAutofit/>
            </a:bodyPr>
            <a:lstStyle/>
            <a:p>
              <a:pPr>
                <a:lnSpc>
                  <a:spcPct val="107000"/>
                </a:lnSpc>
                <a:spcAft>
                  <a:spcPts val="800"/>
                </a:spcAft>
              </a:pPr>
              <a:r>
                <a:rPr lang="ru-RU" sz="1400" spc="85"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 name="Rectangle 1451"/>
            <p:cNvSpPr/>
            <p:nvPr/>
          </p:nvSpPr>
          <p:spPr>
            <a:xfrm>
              <a:off x="7680826" y="2040068"/>
              <a:ext cx="78699"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3" name="Rectangle 1452"/>
            <p:cNvSpPr/>
            <p:nvPr/>
          </p:nvSpPr>
          <p:spPr>
            <a:xfrm>
              <a:off x="720000" y="2253428"/>
              <a:ext cx="9401640"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4" name="Rectangle 1453"/>
            <p:cNvSpPr/>
            <p:nvPr/>
          </p:nvSpPr>
          <p:spPr>
            <a:xfrm>
              <a:off x="720000" y="2466788"/>
              <a:ext cx="855185"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5" name="Rectangle 1454"/>
            <p:cNvSpPr/>
            <p:nvPr/>
          </p:nvSpPr>
          <p:spPr>
            <a:xfrm>
              <a:off x="576000" y="2965508"/>
              <a:ext cx="208142" cy="222272"/>
            </a:xfrm>
            <a:prstGeom prst="rect">
              <a:avLst/>
            </a:prstGeom>
            <a:ln>
              <a:noFill/>
            </a:ln>
          </p:spPr>
          <p:txBody>
            <a:bodyPr vert="horz" lIns="0" tIns="0" rIns="0" bIns="0" rtlCol="0">
              <a:noAutofit/>
            </a:bodyPr>
            <a:lstStyle/>
            <a:p>
              <a:pPr>
                <a:lnSpc>
                  <a:spcPct val="107000"/>
                </a:lnSpc>
                <a:spcAft>
                  <a:spcPts val="800"/>
                </a:spcAft>
              </a:pPr>
              <a:r>
                <a:rPr lang="ru-RU" sz="14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6" name="Rectangle 1455"/>
            <p:cNvSpPr/>
            <p:nvPr/>
          </p:nvSpPr>
          <p:spPr>
            <a:xfrm>
              <a:off x="731088" y="2965508"/>
              <a:ext cx="9386712"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7" name="Rectangle 1457"/>
            <p:cNvSpPr/>
            <p:nvPr/>
          </p:nvSpPr>
          <p:spPr>
            <a:xfrm>
              <a:off x="7680786" y="3178868"/>
              <a:ext cx="78752"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8" name="Rectangle 1458"/>
            <p:cNvSpPr/>
            <p:nvPr/>
          </p:nvSpPr>
          <p:spPr>
            <a:xfrm>
              <a:off x="720000" y="3392228"/>
              <a:ext cx="9404028"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19" name="Rectangle 1459"/>
            <p:cNvSpPr/>
            <p:nvPr/>
          </p:nvSpPr>
          <p:spPr>
            <a:xfrm>
              <a:off x="720000" y="3605589"/>
              <a:ext cx="1720916"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20" name="Rectangle 1460"/>
            <p:cNvSpPr/>
            <p:nvPr/>
          </p:nvSpPr>
          <p:spPr>
            <a:xfrm>
              <a:off x="576000" y="4104309"/>
              <a:ext cx="212140" cy="222272"/>
            </a:xfrm>
            <a:prstGeom prst="rect">
              <a:avLst/>
            </a:prstGeom>
            <a:ln>
              <a:noFill/>
            </a:ln>
          </p:spPr>
          <p:txBody>
            <a:bodyPr vert="horz" lIns="0" tIns="0" rIns="0" bIns="0" rtlCol="0">
              <a:noAutofit/>
            </a:bodyPr>
            <a:lstStyle/>
            <a:p>
              <a:pPr>
                <a:lnSpc>
                  <a:spcPct val="107000"/>
                </a:lnSpc>
                <a:spcAft>
                  <a:spcPts val="800"/>
                </a:spcAft>
              </a:pPr>
              <a:r>
                <a:rPr lang="ru-RU" sz="1400" spc="9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1" name="Rectangle 1461"/>
            <p:cNvSpPr/>
            <p:nvPr/>
          </p:nvSpPr>
          <p:spPr>
            <a:xfrm>
              <a:off x="560784" y="4104309"/>
              <a:ext cx="9407655" cy="1048398"/>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22" name="Rectangle 1462"/>
            <p:cNvSpPr/>
            <p:nvPr/>
          </p:nvSpPr>
          <p:spPr>
            <a:xfrm>
              <a:off x="7680586" y="4104309"/>
              <a:ext cx="79019"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3" name="Rectangle 1463"/>
            <p:cNvSpPr/>
            <p:nvPr/>
          </p:nvSpPr>
          <p:spPr>
            <a:xfrm>
              <a:off x="720000" y="4317668"/>
              <a:ext cx="9401120"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24" name="Rectangle 1465"/>
            <p:cNvSpPr/>
            <p:nvPr/>
          </p:nvSpPr>
          <p:spPr>
            <a:xfrm>
              <a:off x="576000" y="5029749"/>
              <a:ext cx="208239" cy="222272"/>
            </a:xfrm>
            <a:prstGeom prst="rect">
              <a:avLst/>
            </a:prstGeom>
            <a:ln>
              <a:noFill/>
            </a:ln>
          </p:spPr>
          <p:txBody>
            <a:bodyPr vert="horz" lIns="0" tIns="0" rIns="0" bIns="0" rtlCol="0">
              <a:noAutofit/>
            </a:bodyPr>
            <a:lstStyle/>
            <a:p>
              <a:pPr>
                <a:lnSpc>
                  <a:spcPct val="107000"/>
                </a:lnSpc>
                <a:spcAft>
                  <a:spcPts val="800"/>
                </a:spcAft>
              </a:pPr>
              <a:r>
                <a:rPr lang="ru-RU" sz="14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5" name="Rectangle 1466"/>
            <p:cNvSpPr/>
            <p:nvPr/>
          </p:nvSpPr>
          <p:spPr>
            <a:xfrm>
              <a:off x="731159" y="5029749"/>
              <a:ext cx="9386491" cy="222272"/>
            </a:xfrm>
            <a:prstGeom prst="rect">
              <a:avLst/>
            </a:prstGeom>
            <a:ln>
              <a:noFill/>
            </a:ln>
          </p:spPr>
          <p:txBody>
            <a:bodyPr vert="horz" lIns="0" tIns="0" rIns="0" bIns="0" rtlCol="0">
              <a:noAutofit/>
            </a:bodyPr>
            <a:lstStyle/>
            <a:p>
              <a:pPr>
                <a:lnSpc>
                  <a:spcPct val="107000"/>
                </a:lnSpc>
                <a:spcAft>
                  <a:spcPts val="800"/>
                </a:spcAft>
              </a:pP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26" name="Rectangle 1468"/>
            <p:cNvSpPr/>
            <p:nvPr/>
          </p:nvSpPr>
          <p:spPr>
            <a:xfrm>
              <a:off x="7680259" y="5243109"/>
              <a:ext cx="79455"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7" name="Rectangle 1470"/>
            <p:cNvSpPr/>
            <p:nvPr/>
          </p:nvSpPr>
          <p:spPr>
            <a:xfrm>
              <a:off x="576000" y="5955189"/>
              <a:ext cx="208366" cy="222272"/>
            </a:xfrm>
            <a:prstGeom prst="rect">
              <a:avLst/>
            </a:prstGeom>
            <a:ln>
              <a:noFill/>
            </a:ln>
          </p:spPr>
          <p:txBody>
            <a:bodyPr vert="horz" lIns="0" tIns="0" rIns="0" bIns="0" rtlCol="0">
              <a:noAutofit/>
            </a:bodyPr>
            <a:lstStyle/>
            <a:p>
              <a:pPr>
                <a:lnSpc>
                  <a:spcPct val="107000"/>
                </a:lnSpc>
                <a:spcAft>
                  <a:spcPts val="800"/>
                </a:spcAft>
              </a:pPr>
              <a:r>
                <a:rPr lang="ru-RU" sz="14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8" name="Rectangle 1472"/>
            <p:cNvSpPr/>
            <p:nvPr/>
          </p:nvSpPr>
          <p:spPr>
            <a:xfrm>
              <a:off x="7681250" y="5955189"/>
              <a:ext cx="78137" cy="222272"/>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9" name="Shape 1476"/>
            <p:cNvSpPr/>
            <p:nvPr/>
          </p:nvSpPr>
          <p:spPr>
            <a:xfrm>
              <a:off x="0" y="360001"/>
              <a:ext cx="7739998" cy="779996"/>
            </a:xfrm>
            <a:custGeom>
              <a:avLst/>
              <a:gdLst/>
              <a:ahLst/>
              <a:cxnLst/>
              <a:rect l="0" t="0" r="0" b="0"/>
              <a:pathLst>
                <a:path w="7739998" h="779996">
                  <a:moveTo>
                    <a:pt x="0" y="0"/>
                  </a:moveTo>
                  <a:lnTo>
                    <a:pt x="7739998" y="0"/>
                  </a:lnTo>
                  <a:lnTo>
                    <a:pt x="7739998" y="627596"/>
                  </a:lnTo>
                  <a:cubicBezTo>
                    <a:pt x="7739998" y="779996"/>
                    <a:pt x="7587598" y="779996"/>
                    <a:pt x="7587598"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30" name="Rectangle 21169"/>
            <p:cNvSpPr/>
            <p:nvPr/>
          </p:nvSpPr>
          <p:spPr>
            <a:xfrm>
              <a:off x="1779256" y="573317"/>
              <a:ext cx="5743025"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 СООТВЕТСТВИЕ КЛАССНЫХ ЧИНОВ ГРУППАМ ДОЛЖНОСТЕЙ М</a:t>
              </a:r>
              <a:r>
                <a:rPr lang="ru-RU" sz="16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УНИЦИПАЛЬНОЙ</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31" name="Rectangle 21168"/>
            <p:cNvSpPr/>
            <p:nvPr/>
          </p:nvSpPr>
          <p:spPr>
            <a:xfrm>
              <a:off x="1547999" y="541360"/>
              <a:ext cx="302687" cy="262206"/>
            </a:xfrm>
            <a:prstGeom prst="rect">
              <a:avLst/>
            </a:prstGeom>
            <a:ln>
              <a:noFill/>
            </a:ln>
          </p:spPr>
          <p:txBody>
            <a:bodyPr vert="horz" lIns="0" tIns="0" rIns="0" bIns="0" rtlCol="0">
              <a:noAutofit/>
            </a:bodyPr>
            <a:lstStyle/>
            <a:p>
              <a:pPr>
                <a:lnSpc>
                  <a:spcPct val="107000"/>
                </a:lnSpc>
                <a:spcAft>
                  <a:spcPts val="800"/>
                </a:spcAft>
              </a:pPr>
              <a:r>
                <a:rPr lang="ru-RU" sz="1600" b="1" dirty="0" smtClean="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    9</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32" name="Rectangle 1478"/>
            <p:cNvSpPr/>
            <p:nvPr/>
          </p:nvSpPr>
          <p:spPr>
            <a:xfrm>
              <a:off x="1980003" y="785200"/>
              <a:ext cx="6992605"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СЛУЖБЫ И СРОК ПРОХОЖДЕНИЯ СЛУЖБЫ В КЛАССНЫХ ЧИНАХ</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33" name="Shape 1479"/>
            <p:cNvSpPr/>
            <p:nvPr/>
          </p:nvSpPr>
          <p:spPr>
            <a:xfrm>
              <a:off x="1180751" y="918854"/>
              <a:ext cx="142939" cy="133734"/>
            </a:xfrm>
            <a:custGeom>
              <a:avLst/>
              <a:gdLst/>
              <a:ahLst/>
              <a:cxnLst/>
              <a:rect l="0" t="0" r="0" b="0"/>
              <a:pathLst>
                <a:path w="142939" h="133734">
                  <a:moveTo>
                    <a:pt x="71463" y="0"/>
                  </a:moveTo>
                  <a:cubicBezTo>
                    <a:pt x="75298" y="0"/>
                    <a:pt x="79134" y="2207"/>
                    <a:pt x="80569" y="6620"/>
                  </a:cubicBezTo>
                  <a:lnTo>
                    <a:pt x="92189" y="42383"/>
                  </a:lnTo>
                  <a:lnTo>
                    <a:pt x="129794" y="42383"/>
                  </a:lnTo>
                  <a:cubicBezTo>
                    <a:pt x="139078" y="42383"/>
                    <a:pt x="142939" y="54258"/>
                    <a:pt x="135433" y="59706"/>
                  </a:cubicBezTo>
                  <a:lnTo>
                    <a:pt x="105004" y="81817"/>
                  </a:lnTo>
                  <a:lnTo>
                    <a:pt x="116624" y="117580"/>
                  </a:lnTo>
                  <a:cubicBezTo>
                    <a:pt x="119494" y="126406"/>
                    <a:pt x="109398" y="133734"/>
                    <a:pt x="101892" y="128286"/>
                  </a:cubicBezTo>
                  <a:lnTo>
                    <a:pt x="71463" y="106175"/>
                  </a:lnTo>
                  <a:lnTo>
                    <a:pt x="41034" y="128286"/>
                  </a:lnTo>
                  <a:cubicBezTo>
                    <a:pt x="33528" y="133734"/>
                    <a:pt x="23432" y="126406"/>
                    <a:pt x="26302" y="117580"/>
                  </a:cubicBezTo>
                  <a:lnTo>
                    <a:pt x="37922" y="81817"/>
                  </a:lnTo>
                  <a:lnTo>
                    <a:pt x="7506" y="59706"/>
                  </a:lnTo>
                  <a:cubicBezTo>
                    <a:pt x="0" y="54258"/>
                    <a:pt x="3848" y="42383"/>
                    <a:pt x="13132" y="42383"/>
                  </a:cubicBezTo>
                  <a:lnTo>
                    <a:pt x="50737" y="42383"/>
                  </a:lnTo>
                  <a:lnTo>
                    <a:pt x="62357" y="6620"/>
                  </a:lnTo>
                  <a:cubicBezTo>
                    <a:pt x="63792" y="2207"/>
                    <a:pt x="67628" y="0"/>
                    <a:pt x="7146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4" name="Shape 1480"/>
            <p:cNvSpPr/>
            <p:nvPr/>
          </p:nvSpPr>
          <p:spPr>
            <a:xfrm>
              <a:off x="1179283" y="835523"/>
              <a:ext cx="16866" cy="100317"/>
            </a:xfrm>
            <a:custGeom>
              <a:avLst/>
              <a:gdLst/>
              <a:ahLst/>
              <a:cxnLst/>
              <a:rect l="0" t="0" r="0" b="0"/>
              <a:pathLst>
                <a:path w="16866" h="100317">
                  <a:moveTo>
                    <a:pt x="8433" y="0"/>
                  </a:moveTo>
                  <a:cubicBezTo>
                    <a:pt x="13094" y="0"/>
                    <a:pt x="16866" y="3772"/>
                    <a:pt x="16866" y="8433"/>
                  </a:cubicBezTo>
                  <a:lnTo>
                    <a:pt x="16866" y="100317"/>
                  </a:lnTo>
                  <a:lnTo>
                    <a:pt x="0" y="100317"/>
                  </a:lnTo>
                  <a:lnTo>
                    <a:pt x="0" y="8433"/>
                  </a:lnTo>
                  <a:cubicBezTo>
                    <a:pt x="0" y="3772"/>
                    <a:pt x="3772" y="0"/>
                    <a:pt x="843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5" name="Shape 1481"/>
            <p:cNvSpPr/>
            <p:nvPr/>
          </p:nvSpPr>
          <p:spPr>
            <a:xfrm>
              <a:off x="874795" y="737471"/>
              <a:ext cx="104972" cy="289512"/>
            </a:xfrm>
            <a:custGeom>
              <a:avLst/>
              <a:gdLst/>
              <a:ahLst/>
              <a:cxnLst/>
              <a:rect l="0" t="0" r="0" b="0"/>
              <a:pathLst>
                <a:path w="104972" h="289512">
                  <a:moveTo>
                    <a:pt x="104972" y="0"/>
                  </a:moveTo>
                  <a:lnTo>
                    <a:pt x="104972" y="18104"/>
                  </a:lnTo>
                  <a:lnTo>
                    <a:pt x="50902" y="39068"/>
                  </a:lnTo>
                  <a:cubicBezTo>
                    <a:pt x="48933" y="39906"/>
                    <a:pt x="16878" y="54206"/>
                    <a:pt x="16878" y="92205"/>
                  </a:cubicBezTo>
                  <a:lnTo>
                    <a:pt x="16878" y="267973"/>
                  </a:lnTo>
                  <a:cubicBezTo>
                    <a:pt x="16878" y="270551"/>
                    <a:pt x="18961" y="272634"/>
                    <a:pt x="21539" y="272634"/>
                  </a:cubicBezTo>
                  <a:lnTo>
                    <a:pt x="66891" y="272634"/>
                  </a:lnTo>
                  <a:lnTo>
                    <a:pt x="66891" y="106479"/>
                  </a:lnTo>
                  <a:cubicBezTo>
                    <a:pt x="66891" y="101819"/>
                    <a:pt x="70676" y="98047"/>
                    <a:pt x="75336" y="98047"/>
                  </a:cubicBezTo>
                  <a:cubicBezTo>
                    <a:pt x="79997" y="98047"/>
                    <a:pt x="83769" y="101819"/>
                    <a:pt x="83769" y="106479"/>
                  </a:cubicBezTo>
                  <a:lnTo>
                    <a:pt x="83769" y="272634"/>
                  </a:lnTo>
                  <a:lnTo>
                    <a:pt x="101917" y="272634"/>
                  </a:lnTo>
                  <a:lnTo>
                    <a:pt x="104972" y="273900"/>
                  </a:lnTo>
                  <a:lnTo>
                    <a:pt x="104972" y="288247"/>
                  </a:lnTo>
                  <a:lnTo>
                    <a:pt x="101917" y="289512"/>
                  </a:lnTo>
                  <a:lnTo>
                    <a:pt x="21539" y="289512"/>
                  </a:lnTo>
                  <a:cubicBezTo>
                    <a:pt x="9665" y="289512"/>
                    <a:pt x="0" y="279847"/>
                    <a:pt x="0" y="267973"/>
                  </a:cubicBezTo>
                  <a:lnTo>
                    <a:pt x="0" y="92205"/>
                  </a:lnTo>
                  <a:cubicBezTo>
                    <a:pt x="0" y="42319"/>
                    <a:pt x="42710" y="24184"/>
                    <a:pt x="44526" y="23434"/>
                  </a:cubicBezTo>
                  <a:cubicBezTo>
                    <a:pt x="44590" y="23409"/>
                    <a:pt x="44640" y="23383"/>
                    <a:pt x="44691" y="23371"/>
                  </a:cubicBezTo>
                  <a:lnTo>
                    <a:pt x="10497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6" name="Shape 1482"/>
            <p:cNvSpPr/>
            <p:nvPr/>
          </p:nvSpPr>
          <p:spPr>
            <a:xfrm>
              <a:off x="954742" y="500364"/>
              <a:ext cx="25025" cy="142132"/>
            </a:xfrm>
            <a:custGeom>
              <a:avLst/>
              <a:gdLst/>
              <a:ahLst/>
              <a:cxnLst/>
              <a:rect l="0" t="0" r="0" b="0"/>
              <a:pathLst>
                <a:path w="25025" h="142132">
                  <a:moveTo>
                    <a:pt x="25025" y="0"/>
                  </a:moveTo>
                  <a:lnTo>
                    <a:pt x="25025" y="96125"/>
                  </a:lnTo>
                  <a:lnTo>
                    <a:pt x="21711" y="98029"/>
                  </a:lnTo>
                  <a:cubicBezTo>
                    <a:pt x="18736" y="101248"/>
                    <a:pt x="16866" y="105341"/>
                    <a:pt x="16866" y="109855"/>
                  </a:cubicBezTo>
                  <a:cubicBezTo>
                    <a:pt x="16866" y="114421"/>
                    <a:pt x="18494" y="118730"/>
                    <a:pt x="21349" y="122097"/>
                  </a:cubicBezTo>
                  <a:lnTo>
                    <a:pt x="25025" y="124145"/>
                  </a:lnTo>
                  <a:lnTo>
                    <a:pt x="25025" y="142132"/>
                  </a:lnTo>
                  <a:lnTo>
                    <a:pt x="12433" y="136995"/>
                  </a:lnTo>
                  <a:cubicBezTo>
                    <a:pt x="4534" y="130201"/>
                    <a:pt x="0" y="120308"/>
                    <a:pt x="0" y="109855"/>
                  </a:cubicBezTo>
                  <a:cubicBezTo>
                    <a:pt x="0" y="101512"/>
                    <a:pt x="3061" y="93650"/>
                    <a:pt x="8699" y="87262"/>
                  </a:cubicBezTo>
                  <a:lnTo>
                    <a:pt x="8699" y="55195"/>
                  </a:lnTo>
                  <a:cubicBezTo>
                    <a:pt x="8699" y="44384"/>
                    <a:pt x="10348" y="33951"/>
                    <a:pt x="13408" y="24134"/>
                  </a:cubicBezTo>
                  <a:lnTo>
                    <a:pt x="2502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7" name="Shape 1483"/>
            <p:cNvSpPr/>
            <p:nvPr/>
          </p:nvSpPr>
          <p:spPr>
            <a:xfrm>
              <a:off x="979767" y="1011370"/>
              <a:ext cx="5391" cy="14347"/>
            </a:xfrm>
            <a:custGeom>
              <a:avLst/>
              <a:gdLst/>
              <a:ahLst/>
              <a:cxnLst/>
              <a:rect l="0" t="0" r="0" b="0"/>
              <a:pathLst>
                <a:path w="5391" h="14347">
                  <a:moveTo>
                    <a:pt x="0" y="0"/>
                  </a:moveTo>
                  <a:lnTo>
                    <a:pt x="2916" y="1209"/>
                  </a:lnTo>
                  <a:cubicBezTo>
                    <a:pt x="4445" y="2738"/>
                    <a:pt x="5391" y="4849"/>
                    <a:pt x="5391" y="7179"/>
                  </a:cubicBezTo>
                  <a:cubicBezTo>
                    <a:pt x="5391" y="9503"/>
                    <a:pt x="4445" y="11612"/>
                    <a:pt x="2916" y="13139"/>
                  </a:cubicBezTo>
                  <a:lnTo>
                    <a:pt x="0" y="14347"/>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8" name="Shape 1484"/>
            <p:cNvSpPr/>
            <p:nvPr/>
          </p:nvSpPr>
          <p:spPr>
            <a:xfrm>
              <a:off x="1007662" y="1010104"/>
              <a:ext cx="21698" cy="16878"/>
            </a:xfrm>
            <a:custGeom>
              <a:avLst/>
              <a:gdLst/>
              <a:ahLst/>
              <a:cxnLst/>
              <a:rect l="0" t="0" r="0" b="0"/>
              <a:pathLst>
                <a:path w="21698" h="16878">
                  <a:moveTo>
                    <a:pt x="8433" y="0"/>
                  </a:moveTo>
                  <a:lnTo>
                    <a:pt x="21698" y="0"/>
                  </a:lnTo>
                  <a:lnTo>
                    <a:pt x="21698" y="16878"/>
                  </a:lnTo>
                  <a:lnTo>
                    <a:pt x="8433" y="16878"/>
                  </a:lnTo>
                  <a:cubicBezTo>
                    <a:pt x="3772" y="16878"/>
                    <a:pt x="0" y="13106"/>
                    <a:pt x="0" y="8446"/>
                  </a:cubicBezTo>
                  <a:cubicBezTo>
                    <a:pt x="0" y="3785"/>
                    <a:pt x="3772" y="0"/>
                    <a:pt x="843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9" name="Shape 1485"/>
            <p:cNvSpPr/>
            <p:nvPr/>
          </p:nvSpPr>
          <p:spPr>
            <a:xfrm>
              <a:off x="1019092" y="911735"/>
              <a:ext cx="10268" cy="75838"/>
            </a:xfrm>
            <a:custGeom>
              <a:avLst/>
              <a:gdLst/>
              <a:ahLst/>
              <a:cxnLst/>
              <a:rect l="0" t="0" r="0" b="0"/>
              <a:pathLst>
                <a:path w="10268" h="75838">
                  <a:moveTo>
                    <a:pt x="10268" y="0"/>
                  </a:moveTo>
                  <a:lnTo>
                    <a:pt x="10268" y="75838"/>
                  </a:lnTo>
                  <a:lnTo>
                    <a:pt x="4267" y="69235"/>
                  </a:lnTo>
                  <a:cubicBezTo>
                    <a:pt x="1372" y="66048"/>
                    <a:pt x="0" y="61514"/>
                    <a:pt x="610" y="57094"/>
                  </a:cubicBezTo>
                  <a:cubicBezTo>
                    <a:pt x="622" y="57018"/>
                    <a:pt x="635" y="56929"/>
                    <a:pt x="648" y="56840"/>
                  </a:cubicBezTo>
                  <a:lnTo>
                    <a:pt x="102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0" name="Shape 1486"/>
            <p:cNvSpPr/>
            <p:nvPr/>
          </p:nvSpPr>
          <p:spPr>
            <a:xfrm>
              <a:off x="979767" y="458810"/>
              <a:ext cx="49593" cy="355753"/>
            </a:xfrm>
            <a:custGeom>
              <a:avLst/>
              <a:gdLst/>
              <a:ahLst/>
              <a:cxnLst/>
              <a:rect l="0" t="0" r="0" b="0"/>
              <a:pathLst>
                <a:path w="49593" h="355753">
                  <a:moveTo>
                    <a:pt x="49593" y="0"/>
                  </a:moveTo>
                  <a:lnTo>
                    <a:pt x="49593" y="19025"/>
                  </a:lnTo>
                  <a:lnTo>
                    <a:pt x="26264" y="34766"/>
                  </a:lnTo>
                  <a:cubicBezTo>
                    <a:pt x="10385" y="50645"/>
                    <a:pt x="552" y="72568"/>
                    <a:pt x="552" y="96749"/>
                  </a:cubicBezTo>
                  <a:lnTo>
                    <a:pt x="552" y="117628"/>
                  </a:lnTo>
                  <a:cubicBezTo>
                    <a:pt x="2838" y="116840"/>
                    <a:pt x="5924" y="116116"/>
                    <a:pt x="8617" y="115811"/>
                  </a:cubicBezTo>
                  <a:cubicBezTo>
                    <a:pt x="10395" y="108738"/>
                    <a:pt x="16999" y="103962"/>
                    <a:pt x="24263" y="104508"/>
                  </a:cubicBezTo>
                  <a:lnTo>
                    <a:pt x="49593" y="101929"/>
                  </a:lnTo>
                  <a:lnTo>
                    <a:pt x="49593" y="120779"/>
                  </a:lnTo>
                  <a:lnTo>
                    <a:pt x="25038" y="121463"/>
                  </a:lnTo>
                  <a:lnTo>
                    <a:pt x="25038" y="176886"/>
                  </a:lnTo>
                  <a:cubicBezTo>
                    <a:pt x="25038" y="195074"/>
                    <a:pt x="33187" y="212474"/>
                    <a:pt x="47164" y="224218"/>
                  </a:cubicBezTo>
                  <a:lnTo>
                    <a:pt x="49593" y="225703"/>
                  </a:lnTo>
                  <a:lnTo>
                    <a:pt x="49593" y="282984"/>
                  </a:lnTo>
                  <a:lnTo>
                    <a:pt x="46247" y="278854"/>
                  </a:lnTo>
                  <a:lnTo>
                    <a:pt x="22295" y="288125"/>
                  </a:lnTo>
                  <a:lnTo>
                    <a:pt x="47098" y="337846"/>
                  </a:lnTo>
                  <a:lnTo>
                    <a:pt x="49593" y="336072"/>
                  </a:lnTo>
                  <a:lnTo>
                    <a:pt x="49593" y="354336"/>
                  </a:lnTo>
                  <a:lnTo>
                    <a:pt x="46323" y="355753"/>
                  </a:lnTo>
                  <a:cubicBezTo>
                    <a:pt x="40811" y="355753"/>
                    <a:pt x="35642" y="352667"/>
                    <a:pt x="33102" y="347574"/>
                  </a:cubicBezTo>
                  <a:lnTo>
                    <a:pt x="6496" y="294246"/>
                  </a:lnTo>
                  <a:lnTo>
                    <a:pt x="0" y="296765"/>
                  </a:lnTo>
                  <a:lnTo>
                    <a:pt x="0" y="278661"/>
                  </a:lnTo>
                  <a:lnTo>
                    <a:pt x="40481" y="262966"/>
                  </a:lnTo>
                  <a:lnTo>
                    <a:pt x="40481" y="240551"/>
                  </a:lnTo>
                  <a:cubicBezTo>
                    <a:pt x="23095" y="227927"/>
                    <a:pt x="11665" y="208763"/>
                    <a:pt x="8858" y="187300"/>
                  </a:cubicBezTo>
                  <a:lnTo>
                    <a:pt x="0" y="183686"/>
                  </a:lnTo>
                  <a:lnTo>
                    <a:pt x="0" y="165699"/>
                  </a:lnTo>
                  <a:lnTo>
                    <a:pt x="8160" y="170244"/>
                  </a:lnTo>
                  <a:lnTo>
                    <a:pt x="8160" y="132995"/>
                  </a:lnTo>
                  <a:lnTo>
                    <a:pt x="0" y="137680"/>
                  </a:lnTo>
                  <a:lnTo>
                    <a:pt x="0" y="41554"/>
                  </a:lnTo>
                  <a:lnTo>
                    <a:pt x="1555" y="38324"/>
                  </a:lnTo>
                  <a:cubicBezTo>
                    <a:pt x="12841" y="21631"/>
                    <a:pt x="28816" y="8357"/>
                    <a:pt x="47577" y="408"/>
                  </a:cubicBezTo>
                  <a:lnTo>
                    <a:pt x="49593"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1" name="Shape 1487"/>
            <p:cNvSpPr/>
            <p:nvPr/>
          </p:nvSpPr>
          <p:spPr>
            <a:xfrm>
              <a:off x="1029360" y="684513"/>
              <a:ext cx="39529" cy="342470"/>
            </a:xfrm>
            <a:custGeom>
              <a:avLst/>
              <a:gdLst/>
              <a:ahLst/>
              <a:cxnLst/>
              <a:rect l="0" t="0" r="0" b="0"/>
              <a:pathLst>
                <a:path w="39529" h="342470">
                  <a:moveTo>
                    <a:pt x="0" y="0"/>
                  </a:moveTo>
                  <a:lnTo>
                    <a:pt x="13405" y="8193"/>
                  </a:lnTo>
                  <a:lnTo>
                    <a:pt x="39529" y="13334"/>
                  </a:lnTo>
                  <a:lnTo>
                    <a:pt x="39529" y="30214"/>
                  </a:lnTo>
                  <a:lnTo>
                    <a:pt x="7766" y="24195"/>
                  </a:lnTo>
                  <a:lnTo>
                    <a:pt x="7766" y="39981"/>
                  </a:lnTo>
                  <a:lnTo>
                    <a:pt x="39529" y="79186"/>
                  </a:lnTo>
                  <a:lnTo>
                    <a:pt x="39529" y="102999"/>
                  </a:lnTo>
                  <a:lnTo>
                    <a:pt x="22574" y="115038"/>
                  </a:lnTo>
                  <a:lnTo>
                    <a:pt x="29000" y="124716"/>
                  </a:lnTo>
                  <a:lnTo>
                    <a:pt x="39529" y="124716"/>
                  </a:lnTo>
                  <a:lnTo>
                    <a:pt x="39529" y="141594"/>
                  </a:lnTo>
                  <a:lnTo>
                    <a:pt x="31617" y="141594"/>
                  </a:lnTo>
                  <a:lnTo>
                    <a:pt x="7195" y="285891"/>
                  </a:lnTo>
                  <a:lnTo>
                    <a:pt x="39529" y="321464"/>
                  </a:lnTo>
                  <a:lnTo>
                    <a:pt x="39529" y="342470"/>
                  </a:lnTo>
                  <a:lnTo>
                    <a:pt x="0" y="342470"/>
                  </a:lnTo>
                  <a:lnTo>
                    <a:pt x="0" y="325591"/>
                  </a:lnTo>
                  <a:lnTo>
                    <a:pt x="20479" y="325591"/>
                  </a:lnTo>
                  <a:lnTo>
                    <a:pt x="0" y="303060"/>
                  </a:lnTo>
                  <a:lnTo>
                    <a:pt x="0" y="227222"/>
                  </a:lnTo>
                  <a:lnTo>
                    <a:pt x="15602" y="135041"/>
                  </a:lnTo>
                  <a:lnTo>
                    <a:pt x="8807" y="124817"/>
                  </a:lnTo>
                  <a:lnTo>
                    <a:pt x="0" y="128633"/>
                  </a:lnTo>
                  <a:lnTo>
                    <a:pt x="0" y="110369"/>
                  </a:lnTo>
                  <a:lnTo>
                    <a:pt x="7091" y="105329"/>
                  </a:lnTo>
                  <a:cubicBezTo>
                    <a:pt x="12414" y="101548"/>
                    <a:pt x="19507" y="96509"/>
                    <a:pt x="27299" y="90972"/>
                  </a:cubicBezTo>
                  <a:lnTo>
                    <a:pt x="0" y="57281"/>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2" name="Shape 1488"/>
            <p:cNvSpPr/>
            <p:nvPr/>
          </p:nvSpPr>
          <p:spPr>
            <a:xfrm>
              <a:off x="1029360" y="551782"/>
              <a:ext cx="39529" cy="27807"/>
            </a:xfrm>
            <a:custGeom>
              <a:avLst/>
              <a:gdLst/>
              <a:ahLst/>
              <a:cxnLst/>
              <a:rect l="0" t="0" r="0" b="0"/>
              <a:pathLst>
                <a:path w="39529" h="27807">
                  <a:moveTo>
                    <a:pt x="39529" y="0"/>
                  </a:moveTo>
                  <a:lnTo>
                    <a:pt x="39529" y="18373"/>
                  </a:lnTo>
                  <a:lnTo>
                    <a:pt x="30259" y="22479"/>
                  </a:lnTo>
                  <a:cubicBezTo>
                    <a:pt x="21283" y="24932"/>
                    <a:pt x="12132" y="26702"/>
                    <a:pt x="2949" y="27725"/>
                  </a:cubicBezTo>
                  <a:lnTo>
                    <a:pt x="0" y="27807"/>
                  </a:lnTo>
                  <a:lnTo>
                    <a:pt x="0" y="8956"/>
                  </a:lnTo>
                  <a:lnTo>
                    <a:pt x="25219" y="6388"/>
                  </a:lnTo>
                  <a:lnTo>
                    <a:pt x="39529"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3" name="Shape 1489"/>
            <p:cNvSpPr/>
            <p:nvPr/>
          </p:nvSpPr>
          <p:spPr>
            <a:xfrm>
              <a:off x="1029360" y="450987"/>
              <a:ext cx="39529" cy="26848"/>
            </a:xfrm>
            <a:custGeom>
              <a:avLst/>
              <a:gdLst/>
              <a:ahLst/>
              <a:cxnLst/>
              <a:rect l="0" t="0" r="0" b="0"/>
              <a:pathLst>
                <a:path w="39529" h="26848">
                  <a:moveTo>
                    <a:pt x="38652" y="0"/>
                  </a:moveTo>
                  <a:lnTo>
                    <a:pt x="39529" y="177"/>
                  </a:lnTo>
                  <a:lnTo>
                    <a:pt x="39529" y="17056"/>
                  </a:lnTo>
                  <a:lnTo>
                    <a:pt x="38652" y="16878"/>
                  </a:lnTo>
                  <a:cubicBezTo>
                    <a:pt x="26562" y="16878"/>
                    <a:pt x="15036" y="19337"/>
                    <a:pt x="4548" y="23780"/>
                  </a:cubicBezTo>
                  <a:lnTo>
                    <a:pt x="0" y="26848"/>
                  </a:lnTo>
                  <a:lnTo>
                    <a:pt x="0" y="7823"/>
                  </a:lnTo>
                  <a:lnTo>
                    <a:pt x="3865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4" name="Shape 1490"/>
            <p:cNvSpPr/>
            <p:nvPr/>
          </p:nvSpPr>
          <p:spPr>
            <a:xfrm>
              <a:off x="1068889" y="682718"/>
              <a:ext cx="39510" cy="344265"/>
            </a:xfrm>
            <a:custGeom>
              <a:avLst/>
              <a:gdLst/>
              <a:ahLst/>
              <a:cxnLst/>
              <a:rect l="0" t="0" r="0" b="0"/>
              <a:pathLst>
                <a:path w="39510" h="344265">
                  <a:moveTo>
                    <a:pt x="39510" y="0"/>
                  </a:moveTo>
                  <a:lnTo>
                    <a:pt x="39510" y="59012"/>
                  </a:lnTo>
                  <a:lnTo>
                    <a:pt x="25592" y="76193"/>
                  </a:lnTo>
                  <a:cubicBezTo>
                    <a:pt x="14135" y="90339"/>
                    <a:pt x="17421" y="86293"/>
                    <a:pt x="12192" y="92741"/>
                  </a:cubicBezTo>
                  <a:cubicBezTo>
                    <a:pt x="20225" y="98450"/>
                    <a:pt x="27527" y="103638"/>
                    <a:pt x="32899" y="107454"/>
                  </a:cubicBezTo>
                  <a:lnTo>
                    <a:pt x="39510" y="112151"/>
                  </a:lnTo>
                  <a:lnTo>
                    <a:pt x="39510" y="130420"/>
                  </a:lnTo>
                  <a:lnTo>
                    <a:pt x="30721" y="126612"/>
                  </a:lnTo>
                  <a:lnTo>
                    <a:pt x="23927" y="136836"/>
                  </a:lnTo>
                  <a:lnTo>
                    <a:pt x="39510" y="228905"/>
                  </a:lnTo>
                  <a:lnTo>
                    <a:pt x="39510" y="304887"/>
                  </a:lnTo>
                  <a:lnTo>
                    <a:pt x="19050" y="327386"/>
                  </a:lnTo>
                  <a:lnTo>
                    <a:pt x="39510" y="327386"/>
                  </a:lnTo>
                  <a:lnTo>
                    <a:pt x="39510" y="344265"/>
                  </a:lnTo>
                  <a:lnTo>
                    <a:pt x="0" y="344265"/>
                  </a:lnTo>
                  <a:lnTo>
                    <a:pt x="0" y="323259"/>
                  </a:lnTo>
                  <a:lnTo>
                    <a:pt x="32334" y="287686"/>
                  </a:lnTo>
                  <a:lnTo>
                    <a:pt x="7912" y="143389"/>
                  </a:lnTo>
                  <a:lnTo>
                    <a:pt x="0" y="143389"/>
                  </a:lnTo>
                  <a:lnTo>
                    <a:pt x="0" y="126510"/>
                  </a:lnTo>
                  <a:lnTo>
                    <a:pt x="10516" y="126510"/>
                  </a:lnTo>
                  <a:lnTo>
                    <a:pt x="16954" y="116833"/>
                  </a:lnTo>
                  <a:lnTo>
                    <a:pt x="0" y="104794"/>
                  </a:lnTo>
                  <a:lnTo>
                    <a:pt x="0" y="80981"/>
                  </a:lnTo>
                  <a:lnTo>
                    <a:pt x="31699" y="41840"/>
                  </a:lnTo>
                  <a:lnTo>
                    <a:pt x="31699" y="25457"/>
                  </a:lnTo>
                  <a:cubicBezTo>
                    <a:pt x="22060" y="29673"/>
                    <a:pt x="11201" y="32035"/>
                    <a:pt x="140" y="32035"/>
                  </a:cubicBezTo>
                  <a:lnTo>
                    <a:pt x="0" y="32009"/>
                  </a:lnTo>
                  <a:lnTo>
                    <a:pt x="0" y="15129"/>
                  </a:lnTo>
                  <a:lnTo>
                    <a:pt x="140" y="15157"/>
                  </a:lnTo>
                  <a:cubicBezTo>
                    <a:pt x="8706" y="15157"/>
                    <a:pt x="16876" y="13411"/>
                    <a:pt x="24313" y="10258"/>
                  </a:cubicBezTo>
                  <a:lnTo>
                    <a:pt x="3951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5" name="Shape 1491"/>
            <p:cNvSpPr/>
            <p:nvPr/>
          </p:nvSpPr>
          <p:spPr>
            <a:xfrm>
              <a:off x="1068889" y="535451"/>
              <a:ext cx="39510" cy="34705"/>
            </a:xfrm>
            <a:custGeom>
              <a:avLst/>
              <a:gdLst/>
              <a:ahLst/>
              <a:cxnLst/>
              <a:rect l="0" t="0" r="0" b="0"/>
              <a:pathLst>
                <a:path w="39510" h="34705">
                  <a:moveTo>
                    <a:pt x="39510" y="0"/>
                  </a:moveTo>
                  <a:lnTo>
                    <a:pt x="39510" y="17208"/>
                  </a:lnTo>
                  <a:lnTo>
                    <a:pt x="0" y="34705"/>
                  </a:lnTo>
                  <a:lnTo>
                    <a:pt x="0" y="16331"/>
                  </a:lnTo>
                  <a:lnTo>
                    <a:pt x="33477" y="1388"/>
                  </a:lnTo>
                  <a:lnTo>
                    <a:pt x="3951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6" name="Shape 1492"/>
            <p:cNvSpPr/>
            <p:nvPr/>
          </p:nvSpPr>
          <p:spPr>
            <a:xfrm>
              <a:off x="1068889" y="451164"/>
              <a:ext cx="39510" cy="27420"/>
            </a:xfrm>
            <a:custGeom>
              <a:avLst/>
              <a:gdLst/>
              <a:ahLst/>
              <a:cxnLst/>
              <a:rect l="0" t="0" r="0" b="0"/>
              <a:pathLst>
                <a:path w="39510" h="27420">
                  <a:moveTo>
                    <a:pt x="0" y="0"/>
                  </a:moveTo>
                  <a:lnTo>
                    <a:pt x="39510" y="7998"/>
                  </a:lnTo>
                  <a:lnTo>
                    <a:pt x="39510" y="27420"/>
                  </a:lnTo>
                  <a:lnTo>
                    <a:pt x="33223" y="23602"/>
                  </a:lnTo>
                  <a:lnTo>
                    <a:pt x="0" y="16878"/>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7" name="Shape 26058"/>
            <p:cNvSpPr/>
            <p:nvPr/>
          </p:nvSpPr>
          <p:spPr>
            <a:xfrm>
              <a:off x="1108399" y="1010104"/>
              <a:ext cx="47854" cy="16878"/>
            </a:xfrm>
            <a:custGeom>
              <a:avLst/>
              <a:gdLst/>
              <a:ahLst/>
              <a:cxnLst/>
              <a:rect l="0" t="0" r="0" b="0"/>
              <a:pathLst>
                <a:path w="47854" h="16878">
                  <a:moveTo>
                    <a:pt x="0" y="0"/>
                  </a:moveTo>
                  <a:lnTo>
                    <a:pt x="47854" y="0"/>
                  </a:lnTo>
                  <a:lnTo>
                    <a:pt x="47854" y="16878"/>
                  </a:lnTo>
                  <a:lnTo>
                    <a:pt x="0" y="16878"/>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8" name="Shape 1494"/>
            <p:cNvSpPr/>
            <p:nvPr/>
          </p:nvSpPr>
          <p:spPr>
            <a:xfrm>
              <a:off x="1108399" y="911623"/>
              <a:ext cx="10287" cy="75982"/>
            </a:xfrm>
            <a:custGeom>
              <a:avLst/>
              <a:gdLst/>
              <a:ahLst/>
              <a:cxnLst/>
              <a:rect l="0" t="0" r="0" b="0"/>
              <a:pathLst>
                <a:path w="10287" h="75982">
                  <a:moveTo>
                    <a:pt x="0" y="0"/>
                  </a:moveTo>
                  <a:lnTo>
                    <a:pt x="9639" y="56953"/>
                  </a:lnTo>
                  <a:cubicBezTo>
                    <a:pt x="9652" y="57042"/>
                    <a:pt x="9665" y="57130"/>
                    <a:pt x="9677" y="57219"/>
                  </a:cubicBezTo>
                  <a:cubicBezTo>
                    <a:pt x="10287" y="61626"/>
                    <a:pt x="8915" y="66160"/>
                    <a:pt x="6032" y="69348"/>
                  </a:cubicBezTo>
                  <a:lnTo>
                    <a:pt x="0" y="75982"/>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9" name="Shape 1495"/>
            <p:cNvSpPr/>
            <p:nvPr/>
          </p:nvSpPr>
          <p:spPr>
            <a:xfrm>
              <a:off x="1108399" y="459162"/>
              <a:ext cx="47854" cy="355401"/>
            </a:xfrm>
            <a:custGeom>
              <a:avLst/>
              <a:gdLst/>
              <a:ahLst/>
              <a:cxnLst/>
              <a:rect l="0" t="0" r="0" b="0"/>
              <a:pathLst>
                <a:path w="47854" h="355401">
                  <a:moveTo>
                    <a:pt x="0" y="0"/>
                  </a:moveTo>
                  <a:lnTo>
                    <a:pt x="278" y="56"/>
                  </a:lnTo>
                  <a:cubicBezTo>
                    <a:pt x="19037" y="8005"/>
                    <a:pt x="35014" y="21279"/>
                    <a:pt x="46301" y="37972"/>
                  </a:cubicBezTo>
                  <a:lnTo>
                    <a:pt x="47854" y="41196"/>
                  </a:lnTo>
                  <a:lnTo>
                    <a:pt x="47854" y="136754"/>
                  </a:lnTo>
                  <a:lnTo>
                    <a:pt x="39700" y="132224"/>
                  </a:lnTo>
                  <a:lnTo>
                    <a:pt x="39700" y="169892"/>
                  </a:lnTo>
                  <a:lnTo>
                    <a:pt x="47854" y="166129"/>
                  </a:lnTo>
                  <a:lnTo>
                    <a:pt x="47854" y="183332"/>
                  </a:lnTo>
                  <a:lnTo>
                    <a:pt x="38989" y="186948"/>
                  </a:lnTo>
                  <a:cubicBezTo>
                    <a:pt x="36208" y="208017"/>
                    <a:pt x="25095" y="226496"/>
                    <a:pt x="9068" y="238954"/>
                  </a:cubicBezTo>
                  <a:lnTo>
                    <a:pt x="9068" y="262615"/>
                  </a:lnTo>
                  <a:lnTo>
                    <a:pt x="47854" y="277635"/>
                  </a:lnTo>
                  <a:lnTo>
                    <a:pt x="47854" y="295729"/>
                  </a:lnTo>
                  <a:lnTo>
                    <a:pt x="43117" y="293895"/>
                  </a:lnTo>
                  <a:lnTo>
                    <a:pt x="16510" y="347222"/>
                  </a:lnTo>
                  <a:cubicBezTo>
                    <a:pt x="13970" y="352315"/>
                    <a:pt x="8814" y="355401"/>
                    <a:pt x="3289" y="355401"/>
                  </a:cubicBezTo>
                  <a:lnTo>
                    <a:pt x="0" y="353976"/>
                  </a:lnTo>
                  <a:lnTo>
                    <a:pt x="0" y="335707"/>
                  </a:lnTo>
                  <a:lnTo>
                    <a:pt x="2515" y="337494"/>
                  </a:lnTo>
                  <a:lnTo>
                    <a:pt x="27318" y="287773"/>
                  </a:lnTo>
                  <a:lnTo>
                    <a:pt x="3315" y="278477"/>
                  </a:lnTo>
                  <a:lnTo>
                    <a:pt x="0" y="282569"/>
                  </a:lnTo>
                  <a:lnTo>
                    <a:pt x="0" y="223556"/>
                  </a:lnTo>
                  <a:lnTo>
                    <a:pt x="4575" y="220468"/>
                  </a:lnTo>
                  <a:cubicBezTo>
                    <a:pt x="15840" y="209205"/>
                    <a:pt x="22822" y="193660"/>
                    <a:pt x="22822" y="176534"/>
                  </a:cubicBezTo>
                  <a:lnTo>
                    <a:pt x="22822" y="115282"/>
                  </a:lnTo>
                  <a:cubicBezTo>
                    <a:pt x="20688" y="112666"/>
                    <a:pt x="14072" y="105782"/>
                    <a:pt x="1854" y="92676"/>
                  </a:cubicBezTo>
                  <a:lnTo>
                    <a:pt x="0" y="93497"/>
                  </a:lnTo>
                  <a:lnTo>
                    <a:pt x="0" y="76289"/>
                  </a:lnTo>
                  <a:lnTo>
                    <a:pt x="4021" y="75364"/>
                  </a:lnTo>
                  <a:cubicBezTo>
                    <a:pt x="7430" y="75794"/>
                    <a:pt x="10681" y="77385"/>
                    <a:pt x="13132" y="80014"/>
                  </a:cubicBezTo>
                  <a:cubicBezTo>
                    <a:pt x="39764" y="108652"/>
                    <a:pt x="39700" y="107078"/>
                    <a:pt x="39700" y="115218"/>
                  </a:cubicBezTo>
                  <a:cubicBezTo>
                    <a:pt x="42304" y="115460"/>
                    <a:pt x="44856" y="115942"/>
                    <a:pt x="47307" y="116691"/>
                  </a:cubicBezTo>
                  <a:lnTo>
                    <a:pt x="47307" y="96397"/>
                  </a:lnTo>
                  <a:cubicBezTo>
                    <a:pt x="47307" y="69194"/>
                    <a:pt x="34859" y="44847"/>
                    <a:pt x="15361" y="28751"/>
                  </a:cubicBezTo>
                  <a:lnTo>
                    <a:pt x="0" y="19423"/>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0" name="Shape 1496"/>
            <p:cNvSpPr/>
            <p:nvPr/>
          </p:nvSpPr>
          <p:spPr>
            <a:xfrm>
              <a:off x="1156253" y="1003437"/>
              <a:ext cx="32563" cy="23546"/>
            </a:xfrm>
            <a:custGeom>
              <a:avLst/>
              <a:gdLst/>
              <a:ahLst/>
              <a:cxnLst/>
              <a:rect l="0" t="0" r="0" b="0"/>
              <a:pathLst>
                <a:path w="32563" h="23546">
                  <a:moveTo>
                    <a:pt x="23025" y="0"/>
                  </a:moveTo>
                  <a:lnTo>
                    <a:pt x="32563" y="6934"/>
                  </a:lnTo>
                  <a:lnTo>
                    <a:pt x="27165" y="23546"/>
                  </a:lnTo>
                  <a:lnTo>
                    <a:pt x="0" y="23546"/>
                  </a:lnTo>
                  <a:lnTo>
                    <a:pt x="0" y="6667"/>
                  </a:lnTo>
                  <a:lnTo>
                    <a:pt x="23025" y="6667"/>
                  </a:lnTo>
                  <a:lnTo>
                    <a:pt x="2302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1" name="Shape 1497"/>
            <p:cNvSpPr/>
            <p:nvPr/>
          </p:nvSpPr>
          <p:spPr>
            <a:xfrm>
              <a:off x="1156253" y="736796"/>
              <a:ext cx="106782" cy="138002"/>
            </a:xfrm>
            <a:custGeom>
              <a:avLst/>
              <a:gdLst/>
              <a:ahLst/>
              <a:cxnLst/>
              <a:rect l="0" t="0" r="0" b="0"/>
              <a:pathLst>
                <a:path w="106782" h="138002">
                  <a:moveTo>
                    <a:pt x="0" y="0"/>
                  </a:moveTo>
                  <a:lnTo>
                    <a:pt x="62090" y="24045"/>
                  </a:lnTo>
                  <a:cubicBezTo>
                    <a:pt x="62141" y="24058"/>
                    <a:pt x="62205" y="24083"/>
                    <a:pt x="62255" y="24109"/>
                  </a:cubicBezTo>
                  <a:cubicBezTo>
                    <a:pt x="64071" y="24858"/>
                    <a:pt x="106782" y="42993"/>
                    <a:pt x="106782" y="92879"/>
                  </a:cubicBezTo>
                  <a:lnTo>
                    <a:pt x="106782" y="138002"/>
                  </a:lnTo>
                  <a:cubicBezTo>
                    <a:pt x="103441" y="136402"/>
                    <a:pt x="99847" y="135259"/>
                    <a:pt x="95961" y="135259"/>
                  </a:cubicBezTo>
                  <a:cubicBezTo>
                    <a:pt x="93866" y="135259"/>
                    <a:pt x="91884" y="135729"/>
                    <a:pt x="89916" y="136224"/>
                  </a:cubicBezTo>
                  <a:lnTo>
                    <a:pt x="89916" y="92879"/>
                  </a:lnTo>
                  <a:cubicBezTo>
                    <a:pt x="89916" y="55008"/>
                    <a:pt x="58077" y="40669"/>
                    <a:pt x="55880" y="39730"/>
                  </a:cubicBezTo>
                  <a:lnTo>
                    <a:pt x="0" y="18094"/>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2" name="Shape 1498"/>
            <p:cNvSpPr/>
            <p:nvPr/>
          </p:nvSpPr>
          <p:spPr>
            <a:xfrm>
              <a:off x="1156253" y="500357"/>
              <a:ext cx="25032" cy="142136"/>
            </a:xfrm>
            <a:custGeom>
              <a:avLst/>
              <a:gdLst/>
              <a:ahLst/>
              <a:cxnLst/>
              <a:rect l="0" t="0" r="0" b="0"/>
              <a:pathLst>
                <a:path w="25032" h="142136">
                  <a:moveTo>
                    <a:pt x="0" y="0"/>
                  </a:moveTo>
                  <a:lnTo>
                    <a:pt x="11623" y="24140"/>
                  </a:lnTo>
                  <a:cubicBezTo>
                    <a:pt x="14683" y="33957"/>
                    <a:pt x="16332" y="44390"/>
                    <a:pt x="16332" y="55201"/>
                  </a:cubicBezTo>
                  <a:lnTo>
                    <a:pt x="16332" y="86456"/>
                  </a:lnTo>
                  <a:cubicBezTo>
                    <a:pt x="21907" y="92908"/>
                    <a:pt x="25032" y="101188"/>
                    <a:pt x="25032" y="109862"/>
                  </a:cubicBezTo>
                  <a:cubicBezTo>
                    <a:pt x="25032" y="120301"/>
                    <a:pt x="20498" y="130195"/>
                    <a:pt x="12586" y="137002"/>
                  </a:cubicBezTo>
                  <a:lnTo>
                    <a:pt x="0" y="142136"/>
                  </a:lnTo>
                  <a:lnTo>
                    <a:pt x="0" y="124933"/>
                  </a:lnTo>
                  <a:lnTo>
                    <a:pt x="1587" y="124200"/>
                  </a:lnTo>
                  <a:cubicBezTo>
                    <a:pt x="5766" y="120619"/>
                    <a:pt x="8153" y="115387"/>
                    <a:pt x="8153" y="109862"/>
                  </a:cubicBezTo>
                  <a:cubicBezTo>
                    <a:pt x="8153" y="105252"/>
                    <a:pt x="6499" y="100937"/>
                    <a:pt x="3634" y="97578"/>
                  </a:cubicBezTo>
                  <a:lnTo>
                    <a:pt x="0" y="95559"/>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grpSp>
      <p:sp>
        <p:nvSpPr>
          <p:cNvPr id="3" name="Прямоугольник 2"/>
          <p:cNvSpPr/>
          <p:nvPr/>
        </p:nvSpPr>
        <p:spPr>
          <a:xfrm>
            <a:off x="228601" y="1000126"/>
            <a:ext cx="2667000" cy="4953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dirty="0"/>
              <a:t>Группы должностей</a:t>
            </a:r>
          </a:p>
        </p:txBody>
      </p:sp>
      <p:sp>
        <p:nvSpPr>
          <p:cNvPr id="53" name="Прямоугольник 52"/>
          <p:cNvSpPr/>
          <p:nvPr/>
        </p:nvSpPr>
        <p:spPr>
          <a:xfrm>
            <a:off x="3143250" y="1000125"/>
            <a:ext cx="5191125" cy="49530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dirty="0"/>
              <a:t>Классные чины</a:t>
            </a:r>
          </a:p>
        </p:txBody>
      </p:sp>
      <p:sp>
        <p:nvSpPr>
          <p:cNvPr id="54" name="Прямоугольник 53"/>
          <p:cNvSpPr/>
          <p:nvPr/>
        </p:nvSpPr>
        <p:spPr>
          <a:xfrm>
            <a:off x="8743950" y="1000125"/>
            <a:ext cx="3257550" cy="49530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dirty="0"/>
              <a:t>Срок прохождения </a:t>
            </a:r>
          </a:p>
        </p:txBody>
      </p:sp>
      <p:sp>
        <p:nvSpPr>
          <p:cNvPr id="55" name="Прямоугольник с двумя вырезанными противолежащими углами 54"/>
          <p:cNvSpPr/>
          <p:nvPr/>
        </p:nvSpPr>
        <p:spPr>
          <a:xfrm>
            <a:off x="228601" y="1766664"/>
            <a:ext cx="2667000" cy="764687"/>
          </a:xfrm>
          <a:prstGeom prst="snip2Diag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dirty="0"/>
              <a:t>Высшая</a:t>
            </a:r>
          </a:p>
        </p:txBody>
      </p:sp>
      <p:sp>
        <p:nvSpPr>
          <p:cNvPr id="56" name="Прямоугольник с двумя вырезанными противолежащими углами 55"/>
          <p:cNvSpPr/>
          <p:nvPr/>
        </p:nvSpPr>
        <p:spPr>
          <a:xfrm>
            <a:off x="228602" y="2630262"/>
            <a:ext cx="2666999" cy="815696"/>
          </a:xfrm>
          <a:prstGeom prst="snip2Diag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dirty="0"/>
              <a:t>Главная</a:t>
            </a:r>
          </a:p>
        </p:txBody>
      </p:sp>
      <p:sp>
        <p:nvSpPr>
          <p:cNvPr id="57" name="Прямоугольник с двумя вырезанными противолежащими углами 56"/>
          <p:cNvSpPr/>
          <p:nvPr/>
        </p:nvSpPr>
        <p:spPr>
          <a:xfrm>
            <a:off x="228602" y="3544866"/>
            <a:ext cx="2666999" cy="834147"/>
          </a:xfrm>
          <a:prstGeom prst="snip2Diag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dirty="0"/>
              <a:t>Ведущая</a:t>
            </a:r>
          </a:p>
        </p:txBody>
      </p:sp>
      <p:sp>
        <p:nvSpPr>
          <p:cNvPr id="58" name="Прямоугольник с двумя вырезанными противолежащими углами 57"/>
          <p:cNvSpPr/>
          <p:nvPr/>
        </p:nvSpPr>
        <p:spPr>
          <a:xfrm>
            <a:off x="228602" y="4467402"/>
            <a:ext cx="2666999" cy="823626"/>
          </a:xfrm>
          <a:prstGeom prst="snip2Diag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dirty="0"/>
              <a:t>Старшая</a:t>
            </a:r>
          </a:p>
        </p:txBody>
      </p:sp>
      <p:sp>
        <p:nvSpPr>
          <p:cNvPr id="59" name="Прямоугольник с двумя вырезанными противолежащими углами 58"/>
          <p:cNvSpPr/>
          <p:nvPr/>
        </p:nvSpPr>
        <p:spPr>
          <a:xfrm>
            <a:off x="228602" y="5419726"/>
            <a:ext cx="2666999" cy="838199"/>
          </a:xfrm>
          <a:prstGeom prst="snip2Diag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dirty="0"/>
              <a:t>Младшая</a:t>
            </a:r>
          </a:p>
        </p:txBody>
      </p:sp>
      <p:sp>
        <p:nvSpPr>
          <p:cNvPr id="60" name="Прямоугольник с двумя вырезанными противолежащими углами 59"/>
          <p:cNvSpPr/>
          <p:nvPr/>
        </p:nvSpPr>
        <p:spPr>
          <a:xfrm>
            <a:off x="3143250" y="1766665"/>
            <a:ext cx="5191125" cy="764687"/>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sz="1400" b="1" dirty="0">
                <a:latin typeface="Times New Roman"/>
              </a:rPr>
              <a:t>                       Действительный </a:t>
            </a:r>
          </a:p>
          <a:p>
            <a:r>
              <a:rPr lang="ru-RU" sz="1400" b="1" dirty="0">
                <a:latin typeface="Times New Roman"/>
              </a:rPr>
              <a:t>               муниципальный советник</a:t>
            </a:r>
          </a:p>
        </p:txBody>
      </p:sp>
      <p:sp>
        <p:nvSpPr>
          <p:cNvPr id="61" name="Прямоугольник с двумя вырезанными противолежащими углами 60"/>
          <p:cNvSpPr/>
          <p:nvPr/>
        </p:nvSpPr>
        <p:spPr>
          <a:xfrm>
            <a:off x="3143250" y="2630261"/>
            <a:ext cx="5191125" cy="815697"/>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sz="1400" b="1" dirty="0">
                <a:latin typeface="Times New Roman"/>
              </a:rPr>
              <a:t>              Муниципальный советник</a:t>
            </a:r>
          </a:p>
        </p:txBody>
      </p:sp>
      <p:sp>
        <p:nvSpPr>
          <p:cNvPr id="62" name="Прямоугольник с двумя вырезанными противолежащими углами 61"/>
          <p:cNvSpPr/>
          <p:nvPr/>
        </p:nvSpPr>
        <p:spPr>
          <a:xfrm>
            <a:off x="3143250" y="3544866"/>
            <a:ext cx="5191131" cy="834147"/>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sz="1400" b="1" dirty="0">
                <a:latin typeface="Times New Roman"/>
              </a:rPr>
              <a:t>         Советник муниципальной службы</a:t>
            </a:r>
          </a:p>
        </p:txBody>
      </p:sp>
      <p:sp>
        <p:nvSpPr>
          <p:cNvPr id="63" name="Прямоугольник с двумя вырезанными противолежащими углами 62"/>
          <p:cNvSpPr/>
          <p:nvPr/>
        </p:nvSpPr>
        <p:spPr>
          <a:xfrm>
            <a:off x="3143250" y="4467402"/>
            <a:ext cx="5191130" cy="823625"/>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sz="1400" b="1" dirty="0">
                <a:latin typeface="Times New Roman"/>
              </a:rPr>
              <a:t>          Референт муниципальной службы</a:t>
            </a:r>
          </a:p>
        </p:txBody>
      </p:sp>
      <p:sp>
        <p:nvSpPr>
          <p:cNvPr id="64" name="Прямоугольник с двумя вырезанными противолежащими углами 63"/>
          <p:cNvSpPr/>
          <p:nvPr/>
        </p:nvSpPr>
        <p:spPr>
          <a:xfrm>
            <a:off x="3143251" y="5419727"/>
            <a:ext cx="5191130" cy="838198"/>
          </a:xfrm>
          <a:prstGeom prst="snip2Diag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sz="1400" b="1" dirty="0">
                <a:latin typeface="Times New Roman"/>
              </a:rPr>
              <a:t>         Секретарь муниципальной службы</a:t>
            </a:r>
          </a:p>
        </p:txBody>
      </p:sp>
      <p:sp>
        <p:nvSpPr>
          <p:cNvPr id="66" name="Блок-схема: альтернативный процесс 65"/>
          <p:cNvSpPr/>
          <p:nvPr/>
        </p:nvSpPr>
        <p:spPr>
          <a:xfrm>
            <a:off x="6924675" y="1766664"/>
            <a:ext cx="1409699" cy="245877"/>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sz="1400" dirty="0"/>
              <a:t>1 класса</a:t>
            </a:r>
          </a:p>
        </p:txBody>
      </p:sp>
      <p:sp>
        <p:nvSpPr>
          <p:cNvPr id="67" name="Блок-схема: альтернативный процесс 66"/>
          <p:cNvSpPr/>
          <p:nvPr/>
        </p:nvSpPr>
        <p:spPr>
          <a:xfrm rot="10800000" flipV="1">
            <a:off x="6924670" y="2012540"/>
            <a:ext cx="1409704" cy="263934"/>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a:t>2 класса</a:t>
            </a:r>
          </a:p>
        </p:txBody>
      </p:sp>
      <p:sp>
        <p:nvSpPr>
          <p:cNvPr id="68" name="Блок-схема: альтернативный процесс 67"/>
          <p:cNvSpPr/>
          <p:nvPr/>
        </p:nvSpPr>
        <p:spPr>
          <a:xfrm>
            <a:off x="6924675" y="2276474"/>
            <a:ext cx="1409699" cy="254878"/>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1400" dirty="0"/>
              <a:t>3 класса</a:t>
            </a:r>
          </a:p>
        </p:txBody>
      </p:sp>
      <p:sp>
        <p:nvSpPr>
          <p:cNvPr id="69" name="Блок-схема: альтернативный процесс 68"/>
          <p:cNvSpPr/>
          <p:nvPr/>
        </p:nvSpPr>
        <p:spPr>
          <a:xfrm>
            <a:off x="6924676" y="2630262"/>
            <a:ext cx="1409699" cy="272932"/>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1 класса</a:t>
            </a:r>
          </a:p>
        </p:txBody>
      </p:sp>
      <p:sp>
        <p:nvSpPr>
          <p:cNvPr id="70" name="Блок-схема: альтернативный процесс 69"/>
          <p:cNvSpPr/>
          <p:nvPr/>
        </p:nvSpPr>
        <p:spPr>
          <a:xfrm>
            <a:off x="6924670" y="2903194"/>
            <a:ext cx="1409699" cy="266565"/>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ru-RU" sz="1400" dirty="0">
                <a:solidFill>
                  <a:prstClr val="white"/>
                </a:solidFill>
              </a:rPr>
              <a:t>2 класса</a:t>
            </a:r>
          </a:p>
        </p:txBody>
      </p:sp>
      <p:sp>
        <p:nvSpPr>
          <p:cNvPr id="71" name="Блок-схема: альтернативный процесс 70"/>
          <p:cNvSpPr/>
          <p:nvPr/>
        </p:nvSpPr>
        <p:spPr>
          <a:xfrm>
            <a:off x="6924676" y="3169759"/>
            <a:ext cx="1409704" cy="268266"/>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3 класса</a:t>
            </a:r>
          </a:p>
        </p:txBody>
      </p:sp>
      <p:sp>
        <p:nvSpPr>
          <p:cNvPr id="72" name="Блок-схема: альтернативный процесс 71"/>
          <p:cNvSpPr/>
          <p:nvPr/>
        </p:nvSpPr>
        <p:spPr>
          <a:xfrm>
            <a:off x="6924676" y="3544866"/>
            <a:ext cx="1409693" cy="288795"/>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1 класса</a:t>
            </a:r>
          </a:p>
        </p:txBody>
      </p:sp>
      <p:sp>
        <p:nvSpPr>
          <p:cNvPr id="73" name="Блок-схема: альтернативный процесс 72"/>
          <p:cNvSpPr/>
          <p:nvPr/>
        </p:nvSpPr>
        <p:spPr>
          <a:xfrm>
            <a:off x="6924676" y="3833661"/>
            <a:ext cx="1409704" cy="300189"/>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ru-RU" sz="1400" dirty="0">
                <a:solidFill>
                  <a:prstClr val="white"/>
                </a:solidFill>
              </a:rPr>
              <a:t>2 класса</a:t>
            </a:r>
          </a:p>
        </p:txBody>
      </p:sp>
      <p:sp>
        <p:nvSpPr>
          <p:cNvPr id="74" name="Блок-схема: альтернативный процесс 73"/>
          <p:cNvSpPr/>
          <p:nvPr/>
        </p:nvSpPr>
        <p:spPr>
          <a:xfrm>
            <a:off x="6924676" y="4133850"/>
            <a:ext cx="1409694" cy="245163"/>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3 класса</a:t>
            </a:r>
          </a:p>
        </p:txBody>
      </p:sp>
      <p:sp>
        <p:nvSpPr>
          <p:cNvPr id="75" name="Блок-схема: альтернативный процесс 74"/>
          <p:cNvSpPr/>
          <p:nvPr/>
        </p:nvSpPr>
        <p:spPr>
          <a:xfrm>
            <a:off x="6924670" y="4459470"/>
            <a:ext cx="1409699" cy="247857"/>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1 класса</a:t>
            </a:r>
          </a:p>
        </p:txBody>
      </p:sp>
      <p:sp>
        <p:nvSpPr>
          <p:cNvPr id="76" name="Блок-схема: альтернативный процесс 75"/>
          <p:cNvSpPr/>
          <p:nvPr/>
        </p:nvSpPr>
        <p:spPr>
          <a:xfrm>
            <a:off x="6924676" y="4707327"/>
            <a:ext cx="1409693" cy="293298"/>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ru-RU" sz="1400" dirty="0">
                <a:solidFill>
                  <a:prstClr val="white"/>
                </a:solidFill>
              </a:rPr>
              <a:t>2 класса</a:t>
            </a:r>
          </a:p>
        </p:txBody>
      </p:sp>
      <p:sp>
        <p:nvSpPr>
          <p:cNvPr id="77" name="Блок-схема: альтернативный процесс 76"/>
          <p:cNvSpPr/>
          <p:nvPr/>
        </p:nvSpPr>
        <p:spPr>
          <a:xfrm>
            <a:off x="6924670" y="5000625"/>
            <a:ext cx="1409699" cy="290403"/>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3 класса</a:t>
            </a:r>
          </a:p>
        </p:txBody>
      </p:sp>
      <p:sp>
        <p:nvSpPr>
          <p:cNvPr id="78" name="Блок-схема: альтернативный процесс 77"/>
          <p:cNvSpPr/>
          <p:nvPr/>
        </p:nvSpPr>
        <p:spPr>
          <a:xfrm>
            <a:off x="6924676" y="5419726"/>
            <a:ext cx="1409693" cy="276224"/>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1 класса</a:t>
            </a:r>
          </a:p>
        </p:txBody>
      </p:sp>
      <p:sp>
        <p:nvSpPr>
          <p:cNvPr id="79" name="Блок-схема: альтернативный процесс 78"/>
          <p:cNvSpPr/>
          <p:nvPr/>
        </p:nvSpPr>
        <p:spPr>
          <a:xfrm>
            <a:off x="6924676" y="5695950"/>
            <a:ext cx="1409693" cy="285750"/>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ru-RU" sz="1400" dirty="0">
                <a:solidFill>
                  <a:prstClr val="white"/>
                </a:solidFill>
              </a:rPr>
              <a:t>2 класса</a:t>
            </a:r>
          </a:p>
        </p:txBody>
      </p:sp>
      <p:sp>
        <p:nvSpPr>
          <p:cNvPr id="80" name="Блок-схема: альтернативный процесс 79"/>
          <p:cNvSpPr/>
          <p:nvPr/>
        </p:nvSpPr>
        <p:spPr>
          <a:xfrm>
            <a:off x="6924675" y="5981700"/>
            <a:ext cx="1409694" cy="276225"/>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3 класса</a:t>
            </a:r>
          </a:p>
        </p:txBody>
      </p:sp>
      <p:sp>
        <p:nvSpPr>
          <p:cNvPr id="81" name="Блок-схема: альтернативный процесс 80"/>
          <p:cNvSpPr/>
          <p:nvPr/>
        </p:nvSpPr>
        <p:spPr>
          <a:xfrm>
            <a:off x="8743950" y="1766664"/>
            <a:ext cx="3257550" cy="245877"/>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sz="1400" dirty="0"/>
              <a:t>Не устанавливается</a:t>
            </a:r>
          </a:p>
        </p:txBody>
      </p:sp>
      <p:sp>
        <p:nvSpPr>
          <p:cNvPr id="82" name="Блок-схема: альтернативный процесс 81"/>
          <p:cNvSpPr/>
          <p:nvPr/>
        </p:nvSpPr>
        <p:spPr>
          <a:xfrm>
            <a:off x="8743950" y="1988591"/>
            <a:ext cx="3257550" cy="287883"/>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ru-RU" sz="1400" dirty="0">
                <a:solidFill>
                  <a:prstClr val="white"/>
                </a:solidFill>
              </a:rPr>
              <a:t>Не менее одного года</a:t>
            </a:r>
          </a:p>
        </p:txBody>
      </p:sp>
      <p:sp>
        <p:nvSpPr>
          <p:cNvPr id="83" name="Блок-схема: альтернативный процесс 82"/>
          <p:cNvSpPr/>
          <p:nvPr/>
        </p:nvSpPr>
        <p:spPr>
          <a:xfrm>
            <a:off x="8743950" y="2276474"/>
            <a:ext cx="3257550" cy="254877"/>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Не менее одного года</a:t>
            </a:r>
          </a:p>
        </p:txBody>
      </p:sp>
      <p:sp>
        <p:nvSpPr>
          <p:cNvPr id="84" name="Блок-схема: альтернативный процесс 83"/>
          <p:cNvSpPr/>
          <p:nvPr/>
        </p:nvSpPr>
        <p:spPr>
          <a:xfrm>
            <a:off x="8743950" y="2630262"/>
            <a:ext cx="3257550" cy="272932"/>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Не устанавливается</a:t>
            </a:r>
          </a:p>
        </p:txBody>
      </p:sp>
      <p:sp>
        <p:nvSpPr>
          <p:cNvPr id="85" name="Блок-схема: альтернативный процесс 84"/>
          <p:cNvSpPr/>
          <p:nvPr/>
        </p:nvSpPr>
        <p:spPr>
          <a:xfrm>
            <a:off x="8743950" y="2903194"/>
            <a:ext cx="3257550" cy="266565"/>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ru-RU" sz="1400" dirty="0">
                <a:solidFill>
                  <a:prstClr val="white"/>
                </a:solidFill>
              </a:rPr>
              <a:t>Не менее двух лет</a:t>
            </a:r>
          </a:p>
        </p:txBody>
      </p:sp>
      <p:sp>
        <p:nvSpPr>
          <p:cNvPr id="86" name="Блок-схема: альтернативный процесс 85"/>
          <p:cNvSpPr/>
          <p:nvPr/>
        </p:nvSpPr>
        <p:spPr>
          <a:xfrm>
            <a:off x="8743950" y="3169760"/>
            <a:ext cx="3257550" cy="268266"/>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Не менее двух лет</a:t>
            </a:r>
          </a:p>
        </p:txBody>
      </p:sp>
      <p:sp>
        <p:nvSpPr>
          <p:cNvPr id="87" name="Блок-схема: альтернативный процесс 86"/>
          <p:cNvSpPr/>
          <p:nvPr/>
        </p:nvSpPr>
        <p:spPr>
          <a:xfrm>
            <a:off x="8743950" y="3544866"/>
            <a:ext cx="3257550" cy="288795"/>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Не устанавливается</a:t>
            </a:r>
          </a:p>
        </p:txBody>
      </p:sp>
      <p:sp>
        <p:nvSpPr>
          <p:cNvPr id="88" name="Блок-схема: альтернативный процесс 87"/>
          <p:cNvSpPr/>
          <p:nvPr/>
        </p:nvSpPr>
        <p:spPr>
          <a:xfrm>
            <a:off x="8743950" y="3833661"/>
            <a:ext cx="3257550" cy="300189"/>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a:t>Не менее двух лет</a:t>
            </a:r>
          </a:p>
        </p:txBody>
      </p:sp>
      <p:sp>
        <p:nvSpPr>
          <p:cNvPr id="89" name="Блок-схема: альтернативный процесс 88"/>
          <p:cNvSpPr/>
          <p:nvPr/>
        </p:nvSpPr>
        <p:spPr>
          <a:xfrm>
            <a:off x="8743950" y="4147001"/>
            <a:ext cx="3257550" cy="245163"/>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Не менее двух лет</a:t>
            </a:r>
          </a:p>
        </p:txBody>
      </p:sp>
      <p:sp>
        <p:nvSpPr>
          <p:cNvPr id="90" name="Блок-схема: альтернативный процесс 89"/>
          <p:cNvSpPr/>
          <p:nvPr/>
        </p:nvSpPr>
        <p:spPr>
          <a:xfrm>
            <a:off x="8743950" y="4459470"/>
            <a:ext cx="3257550" cy="247857"/>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Не устанавливается</a:t>
            </a:r>
          </a:p>
        </p:txBody>
      </p:sp>
      <p:sp>
        <p:nvSpPr>
          <p:cNvPr id="91" name="Блок-схема: альтернативный процесс 90"/>
          <p:cNvSpPr/>
          <p:nvPr/>
        </p:nvSpPr>
        <p:spPr>
          <a:xfrm>
            <a:off x="8743950" y="4707327"/>
            <a:ext cx="3257550" cy="293298"/>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ru-RU" sz="1400" dirty="0">
                <a:solidFill>
                  <a:prstClr val="white"/>
                </a:solidFill>
              </a:rPr>
              <a:t>Не менее одного года</a:t>
            </a:r>
          </a:p>
        </p:txBody>
      </p:sp>
      <p:sp>
        <p:nvSpPr>
          <p:cNvPr id="92" name="Блок-схема: альтернативный процесс 91"/>
          <p:cNvSpPr/>
          <p:nvPr/>
        </p:nvSpPr>
        <p:spPr>
          <a:xfrm>
            <a:off x="8743950" y="5000624"/>
            <a:ext cx="3257550" cy="290403"/>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Не менее одного года</a:t>
            </a:r>
          </a:p>
        </p:txBody>
      </p:sp>
      <p:sp>
        <p:nvSpPr>
          <p:cNvPr id="93" name="Блок-схема: альтернативный процесс 92"/>
          <p:cNvSpPr/>
          <p:nvPr/>
        </p:nvSpPr>
        <p:spPr>
          <a:xfrm>
            <a:off x="8743950" y="5419727"/>
            <a:ext cx="3257550" cy="276223"/>
          </a:xfrm>
          <a:prstGeom prst="flowChartAlternateProces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ru-RU" sz="1400" dirty="0">
                <a:solidFill>
                  <a:prstClr val="white"/>
                </a:solidFill>
              </a:rPr>
              <a:t>Не устанавливается</a:t>
            </a:r>
          </a:p>
        </p:txBody>
      </p:sp>
      <p:sp>
        <p:nvSpPr>
          <p:cNvPr id="94" name="Блок-схема: альтернативный процесс 93"/>
          <p:cNvSpPr/>
          <p:nvPr/>
        </p:nvSpPr>
        <p:spPr>
          <a:xfrm>
            <a:off x="8743950" y="5695950"/>
            <a:ext cx="3257550" cy="285750"/>
          </a:xfrm>
          <a:prstGeom prst="flowChartAlternateProces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1400" dirty="0"/>
              <a:t>Не менее одного года</a:t>
            </a:r>
          </a:p>
        </p:txBody>
      </p:sp>
      <p:sp>
        <p:nvSpPr>
          <p:cNvPr id="95" name="Блок-схема: альтернативный процесс 94"/>
          <p:cNvSpPr/>
          <p:nvPr/>
        </p:nvSpPr>
        <p:spPr>
          <a:xfrm>
            <a:off x="8743950" y="5981700"/>
            <a:ext cx="3257550" cy="276225"/>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ru-RU" sz="1400" dirty="0">
                <a:solidFill>
                  <a:prstClr val="white"/>
                </a:solidFill>
              </a:rPr>
              <a:t>Не менее одного года</a:t>
            </a:r>
          </a:p>
        </p:txBody>
      </p:sp>
    </p:spTree>
    <p:extLst>
      <p:ext uri="{BB962C8B-B14F-4D97-AF65-F5344CB8AC3E}">
        <p14:creationId xmlns:p14="http://schemas.microsoft.com/office/powerpoint/2010/main" val="7130149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10817524" y="6446763"/>
            <a:ext cx="536275" cy="274712"/>
          </a:xfrm>
        </p:spPr>
        <p:txBody>
          <a:bodyPr/>
          <a:lstStyle/>
          <a:p>
            <a:fld id="{9D3197B4-9225-4703-91FB-A4593262BF03}" type="slidenum">
              <a:rPr lang="ru-RU" sz="1600" smtClean="0">
                <a:solidFill>
                  <a:schemeClr val="tx1">
                    <a:lumMod val="95000"/>
                    <a:lumOff val="5000"/>
                  </a:schemeClr>
                </a:solidFill>
              </a:rPr>
              <a:t>16</a:t>
            </a:fld>
            <a:endParaRPr lang="ru-RU" sz="1600">
              <a:solidFill>
                <a:schemeClr val="tx1">
                  <a:lumMod val="95000"/>
                  <a:lumOff val="5000"/>
                </a:schemeClr>
              </a:solidFill>
            </a:endParaRPr>
          </a:p>
        </p:txBody>
      </p:sp>
      <p:grpSp>
        <p:nvGrpSpPr>
          <p:cNvPr id="5" name="Group 23722"/>
          <p:cNvGrpSpPr/>
          <p:nvPr/>
        </p:nvGrpSpPr>
        <p:grpSpPr>
          <a:xfrm>
            <a:off x="11418324" y="6446763"/>
            <a:ext cx="790265" cy="304083"/>
            <a:chOff x="0" y="0"/>
            <a:chExt cx="540006" cy="240970"/>
          </a:xfrm>
        </p:grpSpPr>
        <p:sp>
          <p:nvSpPr>
            <p:cNvPr id="6"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grpSp>
        <p:nvGrpSpPr>
          <p:cNvPr id="8" name="Group 21078"/>
          <p:cNvGrpSpPr/>
          <p:nvPr/>
        </p:nvGrpSpPr>
        <p:grpSpPr>
          <a:xfrm>
            <a:off x="173043" y="142875"/>
            <a:ext cx="11714157" cy="6094532"/>
            <a:chOff x="0" y="360001"/>
            <a:chExt cx="7209066" cy="6504560"/>
          </a:xfrm>
        </p:grpSpPr>
        <p:sp>
          <p:nvSpPr>
            <p:cNvPr id="10" name="Shape 1168"/>
            <p:cNvSpPr/>
            <p:nvPr/>
          </p:nvSpPr>
          <p:spPr>
            <a:xfrm>
              <a:off x="0" y="360001"/>
              <a:ext cx="6580806" cy="779996"/>
            </a:xfrm>
            <a:custGeom>
              <a:avLst/>
              <a:gdLst/>
              <a:ahLst/>
              <a:cxnLst/>
              <a:rect l="0" t="0" r="0" b="0"/>
              <a:pathLst>
                <a:path w="6580806" h="779996">
                  <a:moveTo>
                    <a:pt x="0" y="0"/>
                  </a:moveTo>
                  <a:lnTo>
                    <a:pt x="6580806" y="0"/>
                  </a:lnTo>
                  <a:lnTo>
                    <a:pt x="6580806" y="627596"/>
                  </a:lnTo>
                  <a:cubicBezTo>
                    <a:pt x="6580806" y="779996"/>
                    <a:pt x="6428394" y="779996"/>
                    <a:pt x="6428394"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11" name="Rectangle 20779"/>
            <p:cNvSpPr/>
            <p:nvPr/>
          </p:nvSpPr>
          <p:spPr>
            <a:xfrm>
              <a:off x="1400396" y="541360"/>
              <a:ext cx="205811" cy="262206"/>
            </a:xfrm>
            <a:prstGeom prst="rect">
              <a:avLst/>
            </a:prstGeom>
            <a:ln>
              <a:noFill/>
            </a:ln>
          </p:spPr>
          <p:txBody>
            <a:bodyPr vert="horz" lIns="0" tIns="0" rIns="0" bIns="0" rtlCol="0">
              <a:noAutofit/>
            </a:bodyPr>
            <a:lstStyle/>
            <a:p>
              <a:pPr>
                <a:lnSpc>
                  <a:spcPct val="107000"/>
                </a:lnSpc>
                <a:spcAft>
                  <a:spcPts val="800"/>
                </a:spcAft>
              </a:pPr>
              <a:r>
                <a:rPr lang="ru-RU" sz="1600" b="1" dirty="0" smtClean="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10</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2" name="Rectangle 20780"/>
            <p:cNvSpPr/>
            <p:nvPr/>
          </p:nvSpPr>
          <p:spPr>
            <a:xfrm>
              <a:off x="1661791" y="541360"/>
              <a:ext cx="5547275"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 ПРОФЕССИОНАЛЬНОЕ РАЗВИТИЕ МУНИЦИПАЛЬНЫХ СЛУЖАЩИХ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3" name="Rectangle 1170"/>
            <p:cNvSpPr/>
            <p:nvPr/>
          </p:nvSpPr>
          <p:spPr>
            <a:xfrm>
              <a:off x="1871900" y="785200"/>
              <a:ext cx="3834663" cy="262206"/>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14" name="Shape 1171"/>
            <p:cNvSpPr/>
            <p:nvPr/>
          </p:nvSpPr>
          <p:spPr>
            <a:xfrm>
              <a:off x="871925" y="514525"/>
              <a:ext cx="18009" cy="18009"/>
            </a:xfrm>
            <a:custGeom>
              <a:avLst/>
              <a:gdLst/>
              <a:ahLst/>
              <a:cxnLst/>
              <a:rect l="0" t="0" r="0" b="0"/>
              <a:pathLst>
                <a:path w="18009" h="18009">
                  <a:moveTo>
                    <a:pt x="9004" y="0"/>
                  </a:moveTo>
                  <a:cubicBezTo>
                    <a:pt x="13983" y="0"/>
                    <a:pt x="18009" y="4039"/>
                    <a:pt x="18009" y="9004"/>
                  </a:cubicBezTo>
                  <a:cubicBezTo>
                    <a:pt x="18009" y="13983"/>
                    <a:pt x="13983" y="18009"/>
                    <a:pt x="9004" y="18009"/>
                  </a:cubicBez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5" name="Shape 1172"/>
            <p:cNvSpPr/>
            <p:nvPr/>
          </p:nvSpPr>
          <p:spPr>
            <a:xfrm>
              <a:off x="907954" y="514525"/>
              <a:ext cx="18009" cy="18009"/>
            </a:xfrm>
            <a:custGeom>
              <a:avLst/>
              <a:gdLst/>
              <a:ahLst/>
              <a:cxnLst/>
              <a:rect l="0" t="0" r="0" b="0"/>
              <a:pathLst>
                <a:path w="18009" h="18009">
                  <a:moveTo>
                    <a:pt x="9004" y="0"/>
                  </a:moveTo>
                  <a:cubicBezTo>
                    <a:pt x="13983" y="0"/>
                    <a:pt x="18009" y="4039"/>
                    <a:pt x="18009" y="9004"/>
                  </a:cubicBezTo>
                  <a:cubicBezTo>
                    <a:pt x="18009" y="13983"/>
                    <a:pt x="13983" y="18009"/>
                    <a:pt x="9004" y="18009"/>
                  </a:cubicBez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6" name="Shape 1173"/>
            <p:cNvSpPr/>
            <p:nvPr/>
          </p:nvSpPr>
          <p:spPr>
            <a:xfrm>
              <a:off x="943980" y="514525"/>
              <a:ext cx="18009" cy="18009"/>
            </a:xfrm>
            <a:custGeom>
              <a:avLst/>
              <a:gdLst/>
              <a:ahLst/>
              <a:cxnLst/>
              <a:rect l="0" t="0" r="0" b="0"/>
              <a:pathLst>
                <a:path w="18009" h="18009">
                  <a:moveTo>
                    <a:pt x="9004" y="0"/>
                  </a:moveTo>
                  <a:cubicBezTo>
                    <a:pt x="13983" y="0"/>
                    <a:pt x="18009" y="4039"/>
                    <a:pt x="18009" y="9004"/>
                  </a:cubicBezTo>
                  <a:cubicBezTo>
                    <a:pt x="18009" y="13983"/>
                    <a:pt x="13983" y="18009"/>
                    <a:pt x="9004" y="18009"/>
                  </a:cubicBez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7" name="Shape 1174"/>
            <p:cNvSpPr/>
            <p:nvPr/>
          </p:nvSpPr>
          <p:spPr>
            <a:xfrm>
              <a:off x="871925" y="550551"/>
              <a:ext cx="252755" cy="18021"/>
            </a:xfrm>
            <a:custGeom>
              <a:avLst/>
              <a:gdLst/>
              <a:ahLst/>
              <a:cxnLst/>
              <a:rect l="0" t="0" r="0" b="0"/>
              <a:pathLst>
                <a:path w="252755" h="18021">
                  <a:moveTo>
                    <a:pt x="9004" y="0"/>
                  </a:moveTo>
                  <a:lnTo>
                    <a:pt x="243751" y="0"/>
                  </a:lnTo>
                  <a:cubicBezTo>
                    <a:pt x="248717" y="0"/>
                    <a:pt x="252755" y="4039"/>
                    <a:pt x="252755" y="9004"/>
                  </a:cubicBezTo>
                  <a:cubicBezTo>
                    <a:pt x="252755" y="13983"/>
                    <a:pt x="248717" y="18021"/>
                    <a:pt x="243751"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8" name="Shape 1175"/>
            <p:cNvSpPr/>
            <p:nvPr/>
          </p:nvSpPr>
          <p:spPr>
            <a:xfrm>
              <a:off x="914323" y="687885"/>
              <a:ext cx="2632" cy="12708"/>
            </a:xfrm>
            <a:custGeom>
              <a:avLst/>
              <a:gdLst/>
              <a:ahLst/>
              <a:cxnLst/>
              <a:rect l="0" t="0" r="0" b="0"/>
              <a:pathLst>
                <a:path w="2632" h="12708">
                  <a:moveTo>
                    <a:pt x="2632" y="0"/>
                  </a:moveTo>
                  <a:lnTo>
                    <a:pt x="2632" y="12708"/>
                  </a:lnTo>
                  <a:lnTo>
                    <a:pt x="0" y="6354"/>
                  </a:lnTo>
                  <a:lnTo>
                    <a:pt x="263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9" name="Shape 1176"/>
            <p:cNvSpPr/>
            <p:nvPr/>
          </p:nvSpPr>
          <p:spPr>
            <a:xfrm>
              <a:off x="865387" y="656411"/>
              <a:ext cx="51568" cy="88755"/>
            </a:xfrm>
            <a:custGeom>
              <a:avLst/>
              <a:gdLst/>
              <a:ahLst/>
              <a:cxnLst/>
              <a:rect l="0" t="0" r="0" b="0"/>
              <a:pathLst>
                <a:path w="51568" h="88755">
                  <a:moveTo>
                    <a:pt x="51568" y="0"/>
                  </a:moveTo>
                  <a:lnTo>
                    <a:pt x="51568" y="17187"/>
                  </a:lnTo>
                  <a:lnTo>
                    <a:pt x="32466" y="25101"/>
                  </a:lnTo>
                  <a:cubicBezTo>
                    <a:pt x="27575" y="29992"/>
                    <a:pt x="24549" y="36748"/>
                    <a:pt x="24549" y="44210"/>
                  </a:cubicBezTo>
                  <a:cubicBezTo>
                    <a:pt x="24549" y="51671"/>
                    <a:pt x="27575" y="58427"/>
                    <a:pt x="32466" y="63318"/>
                  </a:cubicBezTo>
                  <a:lnTo>
                    <a:pt x="51568" y="71233"/>
                  </a:lnTo>
                  <a:lnTo>
                    <a:pt x="51568" y="88684"/>
                  </a:lnTo>
                  <a:lnTo>
                    <a:pt x="43124" y="88755"/>
                  </a:lnTo>
                  <a:cubicBezTo>
                    <a:pt x="37357" y="87677"/>
                    <a:pt x="31706" y="85450"/>
                    <a:pt x="26505" y="82005"/>
                  </a:cubicBezTo>
                  <a:cubicBezTo>
                    <a:pt x="5702" y="68238"/>
                    <a:pt x="0" y="40222"/>
                    <a:pt x="13767" y="19419"/>
                  </a:cubicBezTo>
                  <a:cubicBezTo>
                    <a:pt x="20657" y="9012"/>
                    <a:pt x="31106" y="2382"/>
                    <a:pt x="42432" y="77"/>
                  </a:cubicBezTo>
                  <a:lnTo>
                    <a:pt x="515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0" name="Shape 1177"/>
            <p:cNvSpPr/>
            <p:nvPr/>
          </p:nvSpPr>
          <p:spPr>
            <a:xfrm>
              <a:off x="916955" y="643944"/>
              <a:ext cx="56683" cy="101152"/>
            </a:xfrm>
            <a:custGeom>
              <a:avLst/>
              <a:gdLst/>
              <a:ahLst/>
              <a:cxnLst/>
              <a:rect l="0" t="0" r="0" b="0"/>
              <a:pathLst>
                <a:path w="56683" h="101152">
                  <a:moveTo>
                    <a:pt x="47676" y="0"/>
                  </a:moveTo>
                  <a:cubicBezTo>
                    <a:pt x="49981" y="0"/>
                    <a:pt x="52286" y="879"/>
                    <a:pt x="54045" y="2638"/>
                  </a:cubicBezTo>
                  <a:lnTo>
                    <a:pt x="56683" y="9007"/>
                  </a:lnTo>
                  <a:lnTo>
                    <a:pt x="56683" y="9008"/>
                  </a:lnTo>
                  <a:lnTo>
                    <a:pt x="54045" y="15376"/>
                  </a:lnTo>
                  <a:lnTo>
                    <a:pt x="37535" y="31887"/>
                  </a:lnTo>
                  <a:cubicBezTo>
                    <a:pt x="47542" y="46987"/>
                    <a:pt x="47542" y="66634"/>
                    <a:pt x="37535" y="81747"/>
                  </a:cubicBezTo>
                  <a:cubicBezTo>
                    <a:pt x="30645" y="92148"/>
                    <a:pt x="20196" y="98774"/>
                    <a:pt x="8869" y="101078"/>
                  </a:cubicBezTo>
                  <a:lnTo>
                    <a:pt x="0" y="101152"/>
                  </a:lnTo>
                  <a:lnTo>
                    <a:pt x="0" y="83700"/>
                  </a:lnTo>
                  <a:lnTo>
                    <a:pt x="6" y="83703"/>
                  </a:lnTo>
                  <a:cubicBezTo>
                    <a:pt x="14929" y="83703"/>
                    <a:pt x="27019" y="71599"/>
                    <a:pt x="27019" y="56677"/>
                  </a:cubicBezTo>
                  <a:cubicBezTo>
                    <a:pt x="27006" y="52664"/>
                    <a:pt x="26092" y="48701"/>
                    <a:pt x="24327" y="45107"/>
                  </a:cubicBezTo>
                  <a:lnTo>
                    <a:pt x="12744" y="56677"/>
                  </a:lnTo>
                  <a:cubicBezTo>
                    <a:pt x="9226" y="60182"/>
                    <a:pt x="3524" y="60182"/>
                    <a:pt x="6" y="56664"/>
                  </a:cubicBezTo>
                  <a:lnTo>
                    <a:pt x="0" y="56649"/>
                  </a:lnTo>
                  <a:lnTo>
                    <a:pt x="0" y="43941"/>
                  </a:lnTo>
                  <a:lnTo>
                    <a:pt x="6" y="43926"/>
                  </a:lnTo>
                  <a:lnTo>
                    <a:pt x="11576" y="32356"/>
                  </a:lnTo>
                  <a:cubicBezTo>
                    <a:pt x="7969" y="30591"/>
                    <a:pt x="4007" y="29677"/>
                    <a:pt x="6" y="29651"/>
                  </a:cubicBezTo>
                  <a:lnTo>
                    <a:pt x="0" y="29654"/>
                  </a:lnTo>
                  <a:lnTo>
                    <a:pt x="0" y="12467"/>
                  </a:lnTo>
                  <a:lnTo>
                    <a:pt x="8177" y="12398"/>
                  </a:lnTo>
                  <a:cubicBezTo>
                    <a:pt x="13944" y="13476"/>
                    <a:pt x="19596" y="15703"/>
                    <a:pt x="24797" y="19148"/>
                  </a:cubicBezTo>
                  <a:lnTo>
                    <a:pt x="41307" y="2638"/>
                  </a:lnTo>
                  <a:cubicBezTo>
                    <a:pt x="43066" y="879"/>
                    <a:pt x="45371" y="0"/>
                    <a:pt x="47676"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1" name="Shape 1178"/>
            <p:cNvSpPr/>
            <p:nvPr/>
          </p:nvSpPr>
          <p:spPr>
            <a:xfrm>
              <a:off x="989015" y="673598"/>
              <a:ext cx="153111" cy="18009"/>
            </a:xfrm>
            <a:custGeom>
              <a:avLst/>
              <a:gdLst/>
              <a:ahLst/>
              <a:cxnLst/>
              <a:rect l="0" t="0" r="0" b="0"/>
              <a:pathLst>
                <a:path w="153111" h="18009">
                  <a:moveTo>
                    <a:pt x="9004" y="0"/>
                  </a:moveTo>
                  <a:lnTo>
                    <a:pt x="144107" y="0"/>
                  </a:lnTo>
                  <a:cubicBezTo>
                    <a:pt x="149085" y="0"/>
                    <a:pt x="153111" y="4026"/>
                    <a:pt x="153111" y="9004"/>
                  </a:cubicBezTo>
                  <a:cubicBezTo>
                    <a:pt x="153111" y="13983"/>
                    <a:pt x="149085" y="18009"/>
                    <a:pt x="144107" y="18009"/>
                  </a:cubicBezTo>
                  <a:lnTo>
                    <a:pt x="9004" y="18009"/>
                  </a:lnTo>
                  <a:cubicBezTo>
                    <a:pt x="4026" y="18009"/>
                    <a:pt x="0" y="13983"/>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2" name="Shape 1179"/>
            <p:cNvSpPr/>
            <p:nvPr/>
          </p:nvSpPr>
          <p:spPr>
            <a:xfrm>
              <a:off x="989015" y="709625"/>
              <a:ext cx="63043" cy="18021"/>
            </a:xfrm>
            <a:custGeom>
              <a:avLst/>
              <a:gdLst/>
              <a:ahLst/>
              <a:cxnLst/>
              <a:rect l="0" t="0" r="0" b="0"/>
              <a:pathLst>
                <a:path w="63043" h="18021">
                  <a:moveTo>
                    <a:pt x="9004" y="0"/>
                  </a:moveTo>
                  <a:lnTo>
                    <a:pt x="54038" y="0"/>
                  </a:lnTo>
                  <a:cubicBezTo>
                    <a:pt x="59017" y="0"/>
                    <a:pt x="63043" y="4039"/>
                    <a:pt x="63043" y="9004"/>
                  </a:cubicBezTo>
                  <a:cubicBezTo>
                    <a:pt x="63043" y="13983"/>
                    <a:pt x="59017" y="18021"/>
                    <a:pt x="54038"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3" name="Shape 1180"/>
            <p:cNvSpPr/>
            <p:nvPr/>
          </p:nvSpPr>
          <p:spPr>
            <a:xfrm>
              <a:off x="1070075" y="709625"/>
              <a:ext cx="126098" cy="18021"/>
            </a:xfrm>
            <a:custGeom>
              <a:avLst/>
              <a:gdLst/>
              <a:ahLst/>
              <a:cxnLst/>
              <a:rect l="0" t="0" r="0" b="0"/>
              <a:pathLst>
                <a:path w="126098" h="18021">
                  <a:moveTo>
                    <a:pt x="9004" y="0"/>
                  </a:moveTo>
                  <a:lnTo>
                    <a:pt x="117081" y="0"/>
                  </a:lnTo>
                  <a:cubicBezTo>
                    <a:pt x="122060" y="0"/>
                    <a:pt x="126098" y="4039"/>
                    <a:pt x="126098" y="9004"/>
                  </a:cubicBezTo>
                  <a:cubicBezTo>
                    <a:pt x="126098" y="13983"/>
                    <a:pt x="122060" y="18021"/>
                    <a:pt x="117081"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4" name="Shape 1181"/>
            <p:cNvSpPr/>
            <p:nvPr/>
          </p:nvSpPr>
          <p:spPr>
            <a:xfrm>
              <a:off x="1160141" y="673598"/>
              <a:ext cx="90068" cy="18009"/>
            </a:xfrm>
            <a:custGeom>
              <a:avLst/>
              <a:gdLst/>
              <a:ahLst/>
              <a:cxnLst/>
              <a:rect l="0" t="0" r="0" b="0"/>
              <a:pathLst>
                <a:path w="90068" h="18009">
                  <a:moveTo>
                    <a:pt x="9004" y="0"/>
                  </a:moveTo>
                  <a:lnTo>
                    <a:pt x="81064" y="0"/>
                  </a:lnTo>
                  <a:cubicBezTo>
                    <a:pt x="86030" y="0"/>
                    <a:pt x="90068" y="4026"/>
                    <a:pt x="90068" y="9004"/>
                  </a:cubicBezTo>
                  <a:cubicBezTo>
                    <a:pt x="90068" y="13983"/>
                    <a:pt x="86030" y="18009"/>
                    <a:pt x="81064" y="18009"/>
                  </a:cubicBezTo>
                  <a:lnTo>
                    <a:pt x="9004" y="18009"/>
                  </a:lnTo>
                  <a:cubicBezTo>
                    <a:pt x="4026" y="18009"/>
                    <a:pt x="0" y="13983"/>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5" name="Shape 1182"/>
            <p:cNvSpPr/>
            <p:nvPr/>
          </p:nvSpPr>
          <p:spPr>
            <a:xfrm>
              <a:off x="913442" y="795961"/>
              <a:ext cx="3518" cy="12738"/>
            </a:xfrm>
            <a:custGeom>
              <a:avLst/>
              <a:gdLst/>
              <a:ahLst/>
              <a:cxnLst/>
              <a:rect l="0" t="0" r="0" b="0"/>
              <a:pathLst>
                <a:path w="3518" h="12738">
                  <a:moveTo>
                    <a:pt x="3518" y="0"/>
                  </a:moveTo>
                  <a:lnTo>
                    <a:pt x="3518" y="12738"/>
                  </a:lnTo>
                  <a:cubicBezTo>
                    <a:pt x="0" y="9220"/>
                    <a:pt x="0" y="3518"/>
                    <a:pt x="3518"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6" name="Shape 1183"/>
            <p:cNvSpPr/>
            <p:nvPr/>
          </p:nvSpPr>
          <p:spPr>
            <a:xfrm>
              <a:off x="865386" y="764497"/>
              <a:ext cx="51575" cy="88752"/>
            </a:xfrm>
            <a:custGeom>
              <a:avLst/>
              <a:gdLst/>
              <a:ahLst/>
              <a:cxnLst/>
              <a:rect l="0" t="0" r="0" b="0"/>
              <a:pathLst>
                <a:path w="51575" h="88752">
                  <a:moveTo>
                    <a:pt x="51575" y="0"/>
                  </a:moveTo>
                  <a:lnTo>
                    <a:pt x="51575" y="17188"/>
                  </a:lnTo>
                  <a:cubicBezTo>
                    <a:pt x="36652" y="17188"/>
                    <a:pt x="24549" y="29279"/>
                    <a:pt x="24549" y="44201"/>
                  </a:cubicBezTo>
                  <a:cubicBezTo>
                    <a:pt x="24549" y="59124"/>
                    <a:pt x="36652" y="71227"/>
                    <a:pt x="51575" y="71227"/>
                  </a:cubicBezTo>
                  <a:lnTo>
                    <a:pt x="51575" y="88680"/>
                  </a:lnTo>
                  <a:lnTo>
                    <a:pt x="43131" y="88752"/>
                  </a:lnTo>
                  <a:cubicBezTo>
                    <a:pt x="37363" y="87676"/>
                    <a:pt x="31709" y="85451"/>
                    <a:pt x="26505" y="82009"/>
                  </a:cubicBezTo>
                  <a:cubicBezTo>
                    <a:pt x="5702" y="68230"/>
                    <a:pt x="0" y="40214"/>
                    <a:pt x="13767" y="19411"/>
                  </a:cubicBezTo>
                  <a:cubicBezTo>
                    <a:pt x="20657" y="9010"/>
                    <a:pt x="31105" y="2383"/>
                    <a:pt x="42432" y="78"/>
                  </a:cubicBezTo>
                  <a:lnTo>
                    <a:pt x="5157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7" name="Shape 1184"/>
            <p:cNvSpPr/>
            <p:nvPr/>
          </p:nvSpPr>
          <p:spPr>
            <a:xfrm>
              <a:off x="916960" y="752022"/>
              <a:ext cx="56677" cy="101155"/>
            </a:xfrm>
            <a:custGeom>
              <a:avLst/>
              <a:gdLst/>
              <a:ahLst/>
              <a:cxnLst/>
              <a:rect l="0" t="0" r="0" b="0"/>
              <a:pathLst>
                <a:path w="56677" h="101155">
                  <a:moveTo>
                    <a:pt x="47669" y="0"/>
                  </a:moveTo>
                  <a:cubicBezTo>
                    <a:pt x="49974" y="0"/>
                    <a:pt x="52280" y="879"/>
                    <a:pt x="54038" y="2638"/>
                  </a:cubicBezTo>
                  <a:lnTo>
                    <a:pt x="56677" y="9007"/>
                  </a:lnTo>
                  <a:lnTo>
                    <a:pt x="56677" y="9008"/>
                  </a:lnTo>
                  <a:lnTo>
                    <a:pt x="54038" y="15376"/>
                  </a:lnTo>
                  <a:lnTo>
                    <a:pt x="37529" y="31887"/>
                  </a:lnTo>
                  <a:cubicBezTo>
                    <a:pt x="47536" y="47000"/>
                    <a:pt x="47536" y="66634"/>
                    <a:pt x="37529" y="81747"/>
                  </a:cubicBezTo>
                  <a:cubicBezTo>
                    <a:pt x="30645" y="92148"/>
                    <a:pt x="20199" y="98774"/>
                    <a:pt x="8873" y="101079"/>
                  </a:cubicBezTo>
                  <a:lnTo>
                    <a:pt x="0" y="101155"/>
                  </a:lnTo>
                  <a:lnTo>
                    <a:pt x="0" y="83703"/>
                  </a:lnTo>
                  <a:cubicBezTo>
                    <a:pt x="14922" y="83703"/>
                    <a:pt x="27013" y="71599"/>
                    <a:pt x="27026" y="56677"/>
                  </a:cubicBezTo>
                  <a:cubicBezTo>
                    <a:pt x="27000" y="52676"/>
                    <a:pt x="26086" y="48714"/>
                    <a:pt x="24321" y="45107"/>
                  </a:cubicBezTo>
                  <a:lnTo>
                    <a:pt x="12738" y="56677"/>
                  </a:lnTo>
                  <a:cubicBezTo>
                    <a:pt x="9220" y="60195"/>
                    <a:pt x="3518" y="60195"/>
                    <a:pt x="0" y="56677"/>
                  </a:cubicBezTo>
                  <a:lnTo>
                    <a:pt x="0" y="43939"/>
                  </a:lnTo>
                  <a:lnTo>
                    <a:pt x="11570" y="32356"/>
                  </a:lnTo>
                  <a:cubicBezTo>
                    <a:pt x="7963" y="30591"/>
                    <a:pt x="4001" y="29677"/>
                    <a:pt x="0" y="29664"/>
                  </a:cubicBezTo>
                  <a:lnTo>
                    <a:pt x="0" y="12476"/>
                  </a:lnTo>
                  <a:lnTo>
                    <a:pt x="8171" y="12405"/>
                  </a:lnTo>
                  <a:cubicBezTo>
                    <a:pt x="13938" y="13482"/>
                    <a:pt x="19590" y="15707"/>
                    <a:pt x="24790" y="19148"/>
                  </a:cubicBezTo>
                  <a:lnTo>
                    <a:pt x="41300" y="2638"/>
                  </a:lnTo>
                  <a:cubicBezTo>
                    <a:pt x="43059" y="879"/>
                    <a:pt x="45364" y="0"/>
                    <a:pt x="47669"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8" name="Shape 1185"/>
            <p:cNvSpPr/>
            <p:nvPr/>
          </p:nvSpPr>
          <p:spPr>
            <a:xfrm>
              <a:off x="989015" y="781679"/>
              <a:ext cx="153111" cy="18021"/>
            </a:xfrm>
            <a:custGeom>
              <a:avLst/>
              <a:gdLst/>
              <a:ahLst/>
              <a:cxnLst/>
              <a:rect l="0" t="0" r="0" b="0"/>
              <a:pathLst>
                <a:path w="153111" h="18021">
                  <a:moveTo>
                    <a:pt x="9004" y="0"/>
                  </a:moveTo>
                  <a:lnTo>
                    <a:pt x="144107" y="0"/>
                  </a:lnTo>
                  <a:cubicBezTo>
                    <a:pt x="149085" y="0"/>
                    <a:pt x="153111" y="4039"/>
                    <a:pt x="153111" y="9004"/>
                  </a:cubicBezTo>
                  <a:cubicBezTo>
                    <a:pt x="153111" y="13983"/>
                    <a:pt x="149085" y="18021"/>
                    <a:pt x="144107"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9" name="Shape 1186"/>
            <p:cNvSpPr/>
            <p:nvPr/>
          </p:nvSpPr>
          <p:spPr>
            <a:xfrm>
              <a:off x="989015" y="817708"/>
              <a:ext cx="63043" cy="18009"/>
            </a:xfrm>
            <a:custGeom>
              <a:avLst/>
              <a:gdLst/>
              <a:ahLst/>
              <a:cxnLst/>
              <a:rect l="0" t="0" r="0" b="0"/>
              <a:pathLst>
                <a:path w="63043" h="18009">
                  <a:moveTo>
                    <a:pt x="9004" y="0"/>
                  </a:moveTo>
                  <a:lnTo>
                    <a:pt x="54038" y="0"/>
                  </a:lnTo>
                  <a:cubicBezTo>
                    <a:pt x="59017" y="0"/>
                    <a:pt x="63043" y="4039"/>
                    <a:pt x="63043" y="9004"/>
                  </a:cubicBezTo>
                  <a:cubicBezTo>
                    <a:pt x="63043" y="13983"/>
                    <a:pt x="59017" y="18009"/>
                    <a:pt x="54038" y="18009"/>
                  </a:cubicBezTo>
                  <a:lnTo>
                    <a:pt x="9004" y="18009"/>
                  </a:ln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0" name="Shape 1187"/>
            <p:cNvSpPr/>
            <p:nvPr/>
          </p:nvSpPr>
          <p:spPr>
            <a:xfrm>
              <a:off x="1070075" y="817708"/>
              <a:ext cx="72047" cy="18009"/>
            </a:xfrm>
            <a:custGeom>
              <a:avLst/>
              <a:gdLst/>
              <a:ahLst/>
              <a:cxnLst/>
              <a:rect l="0" t="0" r="0" b="0"/>
              <a:pathLst>
                <a:path w="72047" h="18009">
                  <a:moveTo>
                    <a:pt x="9004" y="0"/>
                  </a:moveTo>
                  <a:lnTo>
                    <a:pt x="63043" y="0"/>
                  </a:lnTo>
                  <a:cubicBezTo>
                    <a:pt x="68021" y="0"/>
                    <a:pt x="72047" y="4039"/>
                    <a:pt x="72047" y="9004"/>
                  </a:cubicBezTo>
                  <a:cubicBezTo>
                    <a:pt x="72047" y="13983"/>
                    <a:pt x="68021" y="18009"/>
                    <a:pt x="63043" y="18009"/>
                  </a:cubicBezTo>
                  <a:lnTo>
                    <a:pt x="9004" y="18009"/>
                  </a:ln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1" name="Shape 1188"/>
            <p:cNvSpPr/>
            <p:nvPr/>
          </p:nvSpPr>
          <p:spPr>
            <a:xfrm>
              <a:off x="1160141" y="781679"/>
              <a:ext cx="36030" cy="18021"/>
            </a:xfrm>
            <a:custGeom>
              <a:avLst/>
              <a:gdLst/>
              <a:ahLst/>
              <a:cxnLst/>
              <a:rect l="0" t="0" r="0" b="0"/>
              <a:pathLst>
                <a:path w="36030" h="18021">
                  <a:moveTo>
                    <a:pt x="9004" y="0"/>
                  </a:moveTo>
                  <a:lnTo>
                    <a:pt x="27026" y="0"/>
                  </a:lnTo>
                  <a:cubicBezTo>
                    <a:pt x="31991" y="0"/>
                    <a:pt x="36030" y="4039"/>
                    <a:pt x="36030" y="9004"/>
                  </a:cubicBezTo>
                  <a:cubicBezTo>
                    <a:pt x="36030" y="13983"/>
                    <a:pt x="31991" y="18021"/>
                    <a:pt x="27026"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2" name="Shape 1189"/>
            <p:cNvSpPr/>
            <p:nvPr/>
          </p:nvSpPr>
          <p:spPr>
            <a:xfrm>
              <a:off x="914327" y="904051"/>
              <a:ext cx="2632" cy="12708"/>
            </a:xfrm>
            <a:custGeom>
              <a:avLst/>
              <a:gdLst/>
              <a:ahLst/>
              <a:cxnLst/>
              <a:rect l="0" t="0" r="0" b="0"/>
              <a:pathLst>
                <a:path w="2632" h="12708">
                  <a:moveTo>
                    <a:pt x="2632" y="0"/>
                  </a:moveTo>
                  <a:lnTo>
                    <a:pt x="2632" y="12708"/>
                  </a:lnTo>
                  <a:lnTo>
                    <a:pt x="0" y="6354"/>
                  </a:lnTo>
                  <a:lnTo>
                    <a:pt x="263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3" name="Shape 1190"/>
            <p:cNvSpPr/>
            <p:nvPr/>
          </p:nvSpPr>
          <p:spPr>
            <a:xfrm>
              <a:off x="865391" y="872576"/>
              <a:ext cx="51568" cy="88750"/>
            </a:xfrm>
            <a:custGeom>
              <a:avLst/>
              <a:gdLst/>
              <a:ahLst/>
              <a:cxnLst/>
              <a:rect l="0" t="0" r="0" b="0"/>
              <a:pathLst>
                <a:path w="51568" h="88750">
                  <a:moveTo>
                    <a:pt x="51568" y="0"/>
                  </a:moveTo>
                  <a:lnTo>
                    <a:pt x="51568" y="17188"/>
                  </a:lnTo>
                  <a:lnTo>
                    <a:pt x="32461" y="25102"/>
                  </a:lnTo>
                  <a:cubicBezTo>
                    <a:pt x="27572" y="29993"/>
                    <a:pt x="24549" y="36749"/>
                    <a:pt x="24549" y="44210"/>
                  </a:cubicBezTo>
                  <a:cubicBezTo>
                    <a:pt x="24549" y="51672"/>
                    <a:pt x="27572" y="58425"/>
                    <a:pt x="32461" y="63313"/>
                  </a:cubicBezTo>
                  <a:lnTo>
                    <a:pt x="51568" y="71221"/>
                  </a:lnTo>
                  <a:lnTo>
                    <a:pt x="51568" y="88679"/>
                  </a:lnTo>
                  <a:lnTo>
                    <a:pt x="43124" y="88750"/>
                  </a:lnTo>
                  <a:cubicBezTo>
                    <a:pt x="37357" y="87673"/>
                    <a:pt x="31706" y="85447"/>
                    <a:pt x="26505" y="82006"/>
                  </a:cubicBezTo>
                  <a:cubicBezTo>
                    <a:pt x="5690" y="68239"/>
                    <a:pt x="0" y="40210"/>
                    <a:pt x="13767" y="19407"/>
                  </a:cubicBezTo>
                  <a:cubicBezTo>
                    <a:pt x="20650" y="9006"/>
                    <a:pt x="31099" y="2380"/>
                    <a:pt x="42428" y="76"/>
                  </a:cubicBezTo>
                  <a:lnTo>
                    <a:pt x="515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4" name="Shape 1191"/>
            <p:cNvSpPr/>
            <p:nvPr/>
          </p:nvSpPr>
          <p:spPr>
            <a:xfrm>
              <a:off x="916959" y="860065"/>
              <a:ext cx="56899" cy="101190"/>
            </a:xfrm>
            <a:custGeom>
              <a:avLst/>
              <a:gdLst/>
              <a:ahLst/>
              <a:cxnLst/>
              <a:rect l="0" t="0" r="0" b="0"/>
              <a:pathLst>
                <a:path w="56899" h="101190">
                  <a:moveTo>
                    <a:pt x="47915" y="6"/>
                  </a:moveTo>
                  <a:cubicBezTo>
                    <a:pt x="50213" y="13"/>
                    <a:pt x="52508" y="892"/>
                    <a:pt x="54261" y="2645"/>
                  </a:cubicBezTo>
                  <a:lnTo>
                    <a:pt x="56899" y="9036"/>
                  </a:lnTo>
                  <a:lnTo>
                    <a:pt x="56899" y="9036"/>
                  </a:lnTo>
                  <a:lnTo>
                    <a:pt x="54223" y="15408"/>
                  </a:lnTo>
                  <a:lnTo>
                    <a:pt x="37535" y="31918"/>
                  </a:lnTo>
                  <a:cubicBezTo>
                    <a:pt x="47530" y="47031"/>
                    <a:pt x="47530" y="66666"/>
                    <a:pt x="37535" y="81779"/>
                  </a:cubicBezTo>
                  <a:cubicBezTo>
                    <a:pt x="30645" y="92186"/>
                    <a:pt x="20196" y="98812"/>
                    <a:pt x="8869" y="101116"/>
                  </a:cubicBezTo>
                  <a:lnTo>
                    <a:pt x="0" y="101190"/>
                  </a:lnTo>
                  <a:lnTo>
                    <a:pt x="0" y="83732"/>
                  </a:lnTo>
                  <a:lnTo>
                    <a:pt x="6" y="83734"/>
                  </a:lnTo>
                  <a:cubicBezTo>
                    <a:pt x="14916" y="83734"/>
                    <a:pt x="27019" y="71644"/>
                    <a:pt x="27019" y="56721"/>
                  </a:cubicBezTo>
                  <a:cubicBezTo>
                    <a:pt x="27006" y="52708"/>
                    <a:pt x="26079" y="48746"/>
                    <a:pt x="24314" y="45139"/>
                  </a:cubicBezTo>
                  <a:lnTo>
                    <a:pt x="12732" y="56709"/>
                  </a:lnTo>
                  <a:cubicBezTo>
                    <a:pt x="9214" y="60227"/>
                    <a:pt x="3524" y="60227"/>
                    <a:pt x="6" y="56709"/>
                  </a:cubicBezTo>
                  <a:lnTo>
                    <a:pt x="0" y="56694"/>
                  </a:lnTo>
                  <a:lnTo>
                    <a:pt x="0" y="43986"/>
                  </a:lnTo>
                  <a:lnTo>
                    <a:pt x="6" y="43971"/>
                  </a:lnTo>
                  <a:lnTo>
                    <a:pt x="11576" y="32401"/>
                  </a:lnTo>
                  <a:cubicBezTo>
                    <a:pt x="7969" y="30636"/>
                    <a:pt x="4007" y="29721"/>
                    <a:pt x="6" y="29696"/>
                  </a:cubicBezTo>
                  <a:lnTo>
                    <a:pt x="0" y="29698"/>
                  </a:lnTo>
                  <a:lnTo>
                    <a:pt x="0" y="12511"/>
                  </a:lnTo>
                  <a:lnTo>
                    <a:pt x="8176" y="12443"/>
                  </a:lnTo>
                  <a:cubicBezTo>
                    <a:pt x="13944" y="13521"/>
                    <a:pt x="19596" y="15748"/>
                    <a:pt x="24797" y="19193"/>
                  </a:cubicBezTo>
                  <a:lnTo>
                    <a:pt x="41561" y="2607"/>
                  </a:lnTo>
                  <a:cubicBezTo>
                    <a:pt x="43320" y="867"/>
                    <a:pt x="45618" y="0"/>
                    <a:pt x="47915" y="6"/>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5" name="Shape 1192"/>
            <p:cNvSpPr/>
            <p:nvPr/>
          </p:nvSpPr>
          <p:spPr>
            <a:xfrm>
              <a:off x="989015" y="889762"/>
              <a:ext cx="117081" cy="18009"/>
            </a:xfrm>
            <a:custGeom>
              <a:avLst/>
              <a:gdLst/>
              <a:ahLst/>
              <a:cxnLst/>
              <a:rect l="0" t="0" r="0" b="0"/>
              <a:pathLst>
                <a:path w="117081" h="18009">
                  <a:moveTo>
                    <a:pt x="9004" y="0"/>
                  </a:moveTo>
                  <a:lnTo>
                    <a:pt x="108077" y="0"/>
                  </a:lnTo>
                  <a:cubicBezTo>
                    <a:pt x="113055" y="0"/>
                    <a:pt x="117081" y="4039"/>
                    <a:pt x="117081" y="9004"/>
                  </a:cubicBezTo>
                  <a:cubicBezTo>
                    <a:pt x="117081" y="13983"/>
                    <a:pt x="113055" y="18009"/>
                    <a:pt x="108077" y="18009"/>
                  </a:cubicBezTo>
                  <a:lnTo>
                    <a:pt x="9004" y="18009"/>
                  </a:lnTo>
                  <a:cubicBezTo>
                    <a:pt x="4026" y="18009"/>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6" name="Shape 1193"/>
            <p:cNvSpPr/>
            <p:nvPr/>
          </p:nvSpPr>
          <p:spPr>
            <a:xfrm>
              <a:off x="989015" y="925788"/>
              <a:ext cx="63043" cy="18021"/>
            </a:xfrm>
            <a:custGeom>
              <a:avLst/>
              <a:gdLst/>
              <a:ahLst/>
              <a:cxnLst/>
              <a:rect l="0" t="0" r="0" b="0"/>
              <a:pathLst>
                <a:path w="63043" h="18021">
                  <a:moveTo>
                    <a:pt x="9004" y="0"/>
                  </a:moveTo>
                  <a:lnTo>
                    <a:pt x="54038" y="0"/>
                  </a:lnTo>
                  <a:cubicBezTo>
                    <a:pt x="59017" y="0"/>
                    <a:pt x="63043" y="4039"/>
                    <a:pt x="63043" y="9004"/>
                  </a:cubicBezTo>
                  <a:cubicBezTo>
                    <a:pt x="63043" y="13983"/>
                    <a:pt x="59017" y="18021"/>
                    <a:pt x="54038"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7" name="Shape 1194"/>
            <p:cNvSpPr/>
            <p:nvPr/>
          </p:nvSpPr>
          <p:spPr>
            <a:xfrm>
              <a:off x="1070075" y="925788"/>
              <a:ext cx="36017" cy="18021"/>
            </a:xfrm>
            <a:custGeom>
              <a:avLst/>
              <a:gdLst/>
              <a:ahLst/>
              <a:cxnLst/>
              <a:rect l="0" t="0" r="0" b="0"/>
              <a:pathLst>
                <a:path w="36017" h="18021">
                  <a:moveTo>
                    <a:pt x="9004" y="0"/>
                  </a:moveTo>
                  <a:lnTo>
                    <a:pt x="27013" y="0"/>
                  </a:lnTo>
                  <a:cubicBezTo>
                    <a:pt x="31991" y="0"/>
                    <a:pt x="36017" y="4039"/>
                    <a:pt x="36017" y="9004"/>
                  </a:cubicBezTo>
                  <a:cubicBezTo>
                    <a:pt x="36017" y="13983"/>
                    <a:pt x="31991" y="18021"/>
                    <a:pt x="27013" y="18021"/>
                  </a:cubicBezTo>
                  <a:lnTo>
                    <a:pt x="9004" y="18021"/>
                  </a:lnTo>
                  <a:cubicBezTo>
                    <a:pt x="4026" y="18021"/>
                    <a:pt x="0" y="13983"/>
                    <a:pt x="0" y="9004"/>
                  </a:cubicBezTo>
                  <a:cubicBezTo>
                    <a:pt x="0" y="4039"/>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8" name="Shape 1195"/>
            <p:cNvSpPr/>
            <p:nvPr/>
          </p:nvSpPr>
          <p:spPr>
            <a:xfrm>
              <a:off x="1173561" y="910525"/>
              <a:ext cx="87757" cy="112916"/>
            </a:xfrm>
            <a:custGeom>
              <a:avLst/>
              <a:gdLst/>
              <a:ahLst/>
              <a:cxnLst/>
              <a:rect l="0" t="0" r="0" b="0"/>
              <a:pathLst>
                <a:path w="87757" h="112916">
                  <a:moveTo>
                    <a:pt x="41866" y="0"/>
                  </a:moveTo>
                  <a:cubicBezTo>
                    <a:pt x="44294" y="0"/>
                    <a:pt x="46723" y="927"/>
                    <a:pt x="48578" y="2781"/>
                  </a:cubicBezTo>
                  <a:lnTo>
                    <a:pt x="72936" y="27140"/>
                  </a:lnTo>
                  <a:lnTo>
                    <a:pt x="87757" y="12319"/>
                  </a:lnTo>
                  <a:lnTo>
                    <a:pt x="87757" y="39192"/>
                  </a:lnTo>
                  <a:lnTo>
                    <a:pt x="79654" y="47295"/>
                  </a:lnTo>
                  <a:cubicBezTo>
                    <a:pt x="75946" y="51003"/>
                    <a:pt x="69926" y="51003"/>
                    <a:pt x="66218" y="47295"/>
                  </a:cubicBezTo>
                  <a:lnTo>
                    <a:pt x="41859" y="22936"/>
                  </a:lnTo>
                  <a:lnTo>
                    <a:pt x="23851" y="40945"/>
                  </a:lnTo>
                  <a:lnTo>
                    <a:pt x="72936" y="90018"/>
                  </a:lnTo>
                  <a:lnTo>
                    <a:pt x="87757" y="75199"/>
                  </a:lnTo>
                  <a:lnTo>
                    <a:pt x="87757" y="102070"/>
                  </a:lnTo>
                  <a:lnTo>
                    <a:pt x="83608" y="106219"/>
                  </a:lnTo>
                  <a:cubicBezTo>
                    <a:pt x="81092" y="108735"/>
                    <a:pt x="79654" y="110173"/>
                    <a:pt x="79654" y="110173"/>
                  </a:cubicBezTo>
                  <a:lnTo>
                    <a:pt x="72936" y="112916"/>
                  </a:lnTo>
                  <a:lnTo>
                    <a:pt x="72936" y="112916"/>
                  </a:lnTo>
                  <a:lnTo>
                    <a:pt x="66218" y="110173"/>
                  </a:lnTo>
                  <a:lnTo>
                    <a:pt x="3708" y="47663"/>
                  </a:lnTo>
                  <a:cubicBezTo>
                    <a:pt x="0" y="43942"/>
                    <a:pt x="0" y="37935"/>
                    <a:pt x="3708" y="34226"/>
                  </a:cubicBezTo>
                  <a:lnTo>
                    <a:pt x="35154" y="2781"/>
                  </a:lnTo>
                  <a:cubicBezTo>
                    <a:pt x="37008" y="927"/>
                    <a:pt x="39437" y="0"/>
                    <a:pt x="41866"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9" name="Shape 1196"/>
            <p:cNvSpPr/>
            <p:nvPr/>
          </p:nvSpPr>
          <p:spPr>
            <a:xfrm>
              <a:off x="1261318" y="880883"/>
              <a:ext cx="87719" cy="131712"/>
            </a:xfrm>
            <a:custGeom>
              <a:avLst/>
              <a:gdLst/>
              <a:ahLst/>
              <a:cxnLst/>
              <a:rect l="0" t="0" r="0" b="0"/>
              <a:pathLst>
                <a:path w="87719" h="131712">
                  <a:moveTo>
                    <a:pt x="45898" y="0"/>
                  </a:moveTo>
                  <a:cubicBezTo>
                    <a:pt x="48330" y="0"/>
                    <a:pt x="50762" y="927"/>
                    <a:pt x="52616" y="2781"/>
                  </a:cubicBezTo>
                  <a:lnTo>
                    <a:pt x="84061" y="34226"/>
                  </a:lnTo>
                  <a:cubicBezTo>
                    <a:pt x="87719" y="37884"/>
                    <a:pt x="87719" y="43993"/>
                    <a:pt x="84061" y="47663"/>
                  </a:cubicBezTo>
                  <a:cubicBezTo>
                    <a:pt x="83947" y="47768"/>
                    <a:pt x="32162" y="99551"/>
                    <a:pt x="6277" y="125435"/>
                  </a:cubicBezTo>
                  <a:lnTo>
                    <a:pt x="0" y="131712"/>
                  </a:lnTo>
                  <a:lnTo>
                    <a:pt x="0" y="104841"/>
                  </a:lnTo>
                  <a:lnTo>
                    <a:pt x="63906" y="40945"/>
                  </a:lnTo>
                  <a:lnTo>
                    <a:pt x="45898" y="22936"/>
                  </a:lnTo>
                  <a:lnTo>
                    <a:pt x="0" y="68834"/>
                  </a:lnTo>
                  <a:lnTo>
                    <a:pt x="0" y="41961"/>
                  </a:lnTo>
                  <a:lnTo>
                    <a:pt x="39180" y="2781"/>
                  </a:lnTo>
                  <a:cubicBezTo>
                    <a:pt x="41034" y="927"/>
                    <a:pt x="43466" y="0"/>
                    <a:pt x="45898"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0" name="Shape 1197"/>
            <p:cNvSpPr/>
            <p:nvPr/>
          </p:nvSpPr>
          <p:spPr>
            <a:xfrm>
              <a:off x="824399" y="614676"/>
              <a:ext cx="393884" cy="469039"/>
            </a:xfrm>
            <a:custGeom>
              <a:avLst/>
              <a:gdLst/>
              <a:ahLst/>
              <a:cxnLst/>
              <a:rect l="0" t="0" r="0" b="0"/>
              <a:pathLst>
                <a:path w="393884" h="469039">
                  <a:moveTo>
                    <a:pt x="9500" y="0"/>
                  </a:moveTo>
                  <a:cubicBezTo>
                    <a:pt x="14745" y="0"/>
                    <a:pt x="18999" y="4242"/>
                    <a:pt x="18999" y="9500"/>
                  </a:cubicBezTo>
                  <a:lnTo>
                    <a:pt x="18999" y="395503"/>
                  </a:lnTo>
                  <a:cubicBezTo>
                    <a:pt x="18999" y="406298"/>
                    <a:pt x="27775" y="415074"/>
                    <a:pt x="38570" y="415074"/>
                  </a:cubicBezTo>
                  <a:lnTo>
                    <a:pt x="321462" y="415074"/>
                  </a:lnTo>
                  <a:cubicBezTo>
                    <a:pt x="306134" y="392290"/>
                    <a:pt x="297840" y="364960"/>
                    <a:pt x="297840" y="337502"/>
                  </a:cubicBezTo>
                  <a:cubicBezTo>
                    <a:pt x="297840" y="279991"/>
                    <a:pt x="332938" y="230515"/>
                    <a:pt x="382837" y="209372"/>
                  </a:cubicBezTo>
                  <a:lnTo>
                    <a:pt x="393884" y="205935"/>
                  </a:lnTo>
                  <a:lnTo>
                    <a:pt x="393884" y="226062"/>
                  </a:lnTo>
                  <a:lnTo>
                    <a:pt x="390695" y="227082"/>
                  </a:lnTo>
                  <a:cubicBezTo>
                    <a:pt x="347767" y="245679"/>
                    <a:pt x="316827" y="288944"/>
                    <a:pt x="316827" y="337502"/>
                  </a:cubicBezTo>
                  <a:cubicBezTo>
                    <a:pt x="316827" y="386375"/>
                    <a:pt x="347709" y="429490"/>
                    <a:pt x="390652" y="447993"/>
                  </a:cubicBezTo>
                  <a:lnTo>
                    <a:pt x="393884" y="449020"/>
                  </a:lnTo>
                  <a:lnTo>
                    <a:pt x="393884" y="469039"/>
                  </a:lnTo>
                  <a:lnTo>
                    <a:pt x="381703" y="465158"/>
                  </a:lnTo>
                  <a:cubicBezTo>
                    <a:pt x="364769" y="457803"/>
                    <a:pt x="349574" y="447173"/>
                    <a:pt x="336918" y="434073"/>
                  </a:cubicBezTo>
                  <a:lnTo>
                    <a:pt x="38570" y="434073"/>
                  </a:lnTo>
                  <a:cubicBezTo>
                    <a:pt x="17297" y="434073"/>
                    <a:pt x="0" y="416763"/>
                    <a:pt x="0" y="395503"/>
                  </a:cubicBezTo>
                  <a:lnTo>
                    <a:pt x="0" y="9500"/>
                  </a:lnTo>
                  <a:cubicBezTo>
                    <a:pt x="0" y="4242"/>
                    <a:pt x="4254" y="0"/>
                    <a:pt x="950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1" name="Shape 1198"/>
            <p:cNvSpPr/>
            <p:nvPr/>
          </p:nvSpPr>
          <p:spPr>
            <a:xfrm>
              <a:off x="824399" y="442807"/>
              <a:ext cx="393884" cy="165087"/>
            </a:xfrm>
            <a:custGeom>
              <a:avLst/>
              <a:gdLst/>
              <a:ahLst/>
              <a:cxnLst/>
              <a:rect l="0" t="0" r="0" b="0"/>
              <a:pathLst>
                <a:path w="393884" h="165087">
                  <a:moveTo>
                    <a:pt x="38570" y="0"/>
                  </a:moveTo>
                  <a:lnTo>
                    <a:pt x="327558" y="0"/>
                  </a:lnTo>
                  <a:cubicBezTo>
                    <a:pt x="330048" y="0"/>
                    <a:pt x="332512" y="1016"/>
                    <a:pt x="334277" y="2781"/>
                  </a:cubicBezTo>
                  <a:lnTo>
                    <a:pt x="393884" y="62389"/>
                  </a:lnTo>
                  <a:lnTo>
                    <a:pt x="393884" y="89262"/>
                  </a:lnTo>
                  <a:lnTo>
                    <a:pt x="337045" y="32423"/>
                  </a:lnTo>
                  <a:lnTo>
                    <a:pt x="337045" y="125692"/>
                  </a:lnTo>
                  <a:cubicBezTo>
                    <a:pt x="337045" y="136944"/>
                    <a:pt x="346215" y="146101"/>
                    <a:pt x="357454" y="146101"/>
                  </a:cubicBezTo>
                  <a:lnTo>
                    <a:pt x="393884" y="146101"/>
                  </a:lnTo>
                  <a:lnTo>
                    <a:pt x="393884" y="165087"/>
                  </a:lnTo>
                  <a:lnTo>
                    <a:pt x="357454" y="165087"/>
                  </a:lnTo>
                  <a:cubicBezTo>
                    <a:pt x="335725" y="165087"/>
                    <a:pt x="318059" y="147422"/>
                    <a:pt x="318059" y="125692"/>
                  </a:cubicBezTo>
                  <a:lnTo>
                    <a:pt x="318059" y="18999"/>
                  </a:lnTo>
                  <a:lnTo>
                    <a:pt x="38570" y="18999"/>
                  </a:lnTo>
                  <a:cubicBezTo>
                    <a:pt x="27775" y="18999"/>
                    <a:pt x="18999" y="27775"/>
                    <a:pt x="18999" y="38570"/>
                  </a:cubicBezTo>
                  <a:lnTo>
                    <a:pt x="18999" y="143472"/>
                  </a:lnTo>
                  <a:cubicBezTo>
                    <a:pt x="18999" y="148717"/>
                    <a:pt x="14745" y="152972"/>
                    <a:pt x="9500" y="152972"/>
                  </a:cubicBezTo>
                  <a:cubicBezTo>
                    <a:pt x="4254" y="152972"/>
                    <a:pt x="0" y="148717"/>
                    <a:pt x="0" y="143472"/>
                  </a:cubicBezTo>
                  <a:lnTo>
                    <a:pt x="0" y="38570"/>
                  </a:lnTo>
                  <a:cubicBezTo>
                    <a:pt x="0" y="17297"/>
                    <a:pt x="17297" y="0"/>
                    <a:pt x="3857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2" name="Shape 1199"/>
            <p:cNvSpPr/>
            <p:nvPr/>
          </p:nvSpPr>
          <p:spPr>
            <a:xfrm>
              <a:off x="1218283" y="1048679"/>
              <a:ext cx="127984" cy="42589"/>
            </a:xfrm>
            <a:custGeom>
              <a:avLst/>
              <a:gdLst/>
              <a:ahLst/>
              <a:cxnLst/>
              <a:rect l="0" t="0" r="0" b="0"/>
              <a:pathLst>
                <a:path w="127984" h="42589">
                  <a:moveTo>
                    <a:pt x="118845" y="424"/>
                  </a:moveTo>
                  <a:cubicBezTo>
                    <a:pt x="121237" y="848"/>
                    <a:pt x="123469" y="2184"/>
                    <a:pt x="124974" y="4337"/>
                  </a:cubicBezTo>
                  <a:cubicBezTo>
                    <a:pt x="127984" y="8630"/>
                    <a:pt x="126930" y="14561"/>
                    <a:pt x="122638" y="17558"/>
                  </a:cubicBezTo>
                  <a:cubicBezTo>
                    <a:pt x="99206" y="33928"/>
                    <a:pt x="71685" y="42589"/>
                    <a:pt x="43034" y="42589"/>
                  </a:cubicBezTo>
                  <a:cubicBezTo>
                    <a:pt x="33229" y="42589"/>
                    <a:pt x="23659" y="41569"/>
                    <a:pt x="14423" y="39630"/>
                  </a:cubicBezTo>
                  <a:lnTo>
                    <a:pt x="0" y="35035"/>
                  </a:lnTo>
                  <a:lnTo>
                    <a:pt x="0" y="15016"/>
                  </a:lnTo>
                  <a:lnTo>
                    <a:pt x="19157" y="21103"/>
                  </a:lnTo>
                  <a:cubicBezTo>
                    <a:pt x="26897" y="22732"/>
                    <a:pt x="34885" y="23590"/>
                    <a:pt x="43034" y="23590"/>
                  </a:cubicBezTo>
                  <a:cubicBezTo>
                    <a:pt x="67773" y="23590"/>
                    <a:pt x="91535" y="16123"/>
                    <a:pt x="111754" y="1988"/>
                  </a:cubicBezTo>
                  <a:cubicBezTo>
                    <a:pt x="113900" y="489"/>
                    <a:pt x="116453" y="0"/>
                    <a:pt x="118845" y="424"/>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3" name="Shape 1200"/>
            <p:cNvSpPr/>
            <p:nvPr/>
          </p:nvSpPr>
          <p:spPr>
            <a:xfrm>
              <a:off x="1218283" y="505196"/>
              <a:ext cx="182112" cy="538182"/>
            </a:xfrm>
            <a:custGeom>
              <a:avLst/>
              <a:gdLst/>
              <a:ahLst/>
              <a:cxnLst/>
              <a:rect l="0" t="0" r="0" b="0"/>
              <a:pathLst>
                <a:path w="182112" h="538182">
                  <a:moveTo>
                    <a:pt x="0" y="0"/>
                  </a:moveTo>
                  <a:lnTo>
                    <a:pt x="86493" y="86493"/>
                  </a:lnTo>
                  <a:cubicBezTo>
                    <a:pt x="88297" y="88094"/>
                    <a:pt x="89275" y="90837"/>
                    <a:pt x="89275" y="93212"/>
                  </a:cubicBezTo>
                  <a:lnTo>
                    <a:pt x="89275" y="315817"/>
                  </a:lnTo>
                  <a:cubicBezTo>
                    <a:pt x="143300" y="334905"/>
                    <a:pt x="182112" y="386493"/>
                    <a:pt x="182112" y="446983"/>
                  </a:cubicBezTo>
                  <a:cubicBezTo>
                    <a:pt x="182112" y="478707"/>
                    <a:pt x="171710" y="508591"/>
                    <a:pt x="152025" y="533381"/>
                  </a:cubicBezTo>
                  <a:cubicBezTo>
                    <a:pt x="148761" y="537496"/>
                    <a:pt x="142792" y="538182"/>
                    <a:pt x="138678" y="534918"/>
                  </a:cubicBezTo>
                  <a:cubicBezTo>
                    <a:pt x="134576" y="531654"/>
                    <a:pt x="133890" y="525685"/>
                    <a:pt x="137141" y="521570"/>
                  </a:cubicBezTo>
                  <a:cubicBezTo>
                    <a:pt x="154134" y="500158"/>
                    <a:pt x="163112" y="474377"/>
                    <a:pt x="163112" y="446983"/>
                  </a:cubicBezTo>
                  <a:cubicBezTo>
                    <a:pt x="163112" y="381616"/>
                    <a:pt x="108401" y="326904"/>
                    <a:pt x="43034" y="326904"/>
                  </a:cubicBezTo>
                  <a:cubicBezTo>
                    <a:pt x="34898" y="326904"/>
                    <a:pt x="26920" y="327769"/>
                    <a:pt x="19187" y="329408"/>
                  </a:cubicBezTo>
                  <a:lnTo>
                    <a:pt x="0" y="335542"/>
                  </a:lnTo>
                  <a:lnTo>
                    <a:pt x="0" y="315416"/>
                  </a:lnTo>
                  <a:lnTo>
                    <a:pt x="15042" y="310736"/>
                  </a:lnTo>
                  <a:cubicBezTo>
                    <a:pt x="24087" y="308880"/>
                    <a:pt x="33449" y="307905"/>
                    <a:pt x="43034" y="307905"/>
                  </a:cubicBezTo>
                  <a:cubicBezTo>
                    <a:pt x="52178" y="307905"/>
                    <a:pt x="61309" y="308794"/>
                    <a:pt x="70275" y="310585"/>
                  </a:cubicBezTo>
                  <a:lnTo>
                    <a:pt x="70275" y="102698"/>
                  </a:lnTo>
                  <a:lnTo>
                    <a:pt x="0" y="102698"/>
                  </a:lnTo>
                  <a:lnTo>
                    <a:pt x="0" y="83712"/>
                  </a:lnTo>
                  <a:lnTo>
                    <a:pt x="56839" y="83712"/>
                  </a:lnTo>
                  <a:lnTo>
                    <a:pt x="0" y="26873"/>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1" name="Rectangle 20785"/>
            <p:cNvSpPr/>
            <p:nvPr/>
          </p:nvSpPr>
          <p:spPr>
            <a:xfrm>
              <a:off x="5805035" y="2467803"/>
              <a:ext cx="110573"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2" name="Rectangle 20786"/>
            <p:cNvSpPr/>
            <p:nvPr/>
          </p:nvSpPr>
          <p:spPr>
            <a:xfrm>
              <a:off x="5889817" y="2467803"/>
              <a:ext cx="781710" cy="190519"/>
            </a:xfrm>
            <a:prstGeom prst="rect">
              <a:avLst/>
            </a:prstGeom>
            <a:ln>
              <a:noFill/>
            </a:ln>
          </p:spPr>
          <p:txBody>
            <a:bodyPr vert="horz" lIns="0" tIns="0" rIns="0" bIns="0" rtlCol="0">
              <a:noAutofit/>
            </a:bodyPr>
            <a:lstStyle/>
            <a:p>
              <a:pPr>
                <a:lnSpc>
                  <a:spcPct val="107000"/>
                </a:lnSpc>
                <a:spcAft>
                  <a:spcPts val="800"/>
                </a:spcAft>
              </a:pPr>
              <a:r>
                <a:rPr lang="ru-RU" sz="1200" b="1" spc="50" dirty="0">
                  <a:solidFill>
                    <a:srgbClr val="181717"/>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3" name="Rectangle 1223"/>
            <p:cNvSpPr/>
            <p:nvPr/>
          </p:nvSpPr>
          <p:spPr>
            <a:xfrm>
              <a:off x="7139406" y="2467803"/>
              <a:ext cx="66225"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4" name="Rectangle 1226"/>
            <p:cNvSpPr/>
            <p:nvPr/>
          </p:nvSpPr>
          <p:spPr>
            <a:xfrm>
              <a:off x="7138964" y="2833562"/>
              <a:ext cx="66812"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5" name="Rectangle 1230"/>
            <p:cNvSpPr/>
            <p:nvPr/>
          </p:nvSpPr>
          <p:spPr>
            <a:xfrm>
              <a:off x="7138628" y="3565083"/>
              <a:ext cx="67258"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6" name="Rectangle 1233"/>
            <p:cNvSpPr/>
            <p:nvPr/>
          </p:nvSpPr>
          <p:spPr>
            <a:xfrm>
              <a:off x="7139409" y="3747962"/>
              <a:ext cx="66221"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8" name="Rectangle 20787"/>
            <p:cNvSpPr/>
            <p:nvPr/>
          </p:nvSpPr>
          <p:spPr>
            <a:xfrm>
              <a:off x="1065600" y="2650683"/>
              <a:ext cx="239254"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69" name="Rectangle 1254"/>
            <p:cNvSpPr/>
            <p:nvPr/>
          </p:nvSpPr>
          <p:spPr>
            <a:xfrm>
              <a:off x="3625688" y="2833562"/>
              <a:ext cx="66382"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0" name="Rectangle 1265"/>
            <p:cNvSpPr/>
            <p:nvPr/>
          </p:nvSpPr>
          <p:spPr>
            <a:xfrm>
              <a:off x="865386" y="4662363"/>
              <a:ext cx="413738" cy="190516"/>
            </a:xfrm>
            <a:prstGeom prst="rect">
              <a:avLst/>
            </a:prstGeom>
            <a:ln>
              <a:noFill/>
            </a:ln>
          </p:spPr>
          <p:txBody>
            <a:bodyPr vert="horz" lIns="0" tIns="0" rIns="0" bIns="0" rtlCol="0">
              <a:noAutofit/>
            </a:bodyPr>
            <a:lstStyle/>
            <a:p>
              <a:pPr>
                <a:lnSpc>
                  <a:spcPct val="107000"/>
                </a:lnSpc>
                <a:spcAft>
                  <a:spcPts val="800"/>
                </a:spcAft>
              </a:pPr>
              <a:r>
                <a:rPr lang="ru-RU" sz="1200" spc="7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1" name="Rectangle 1266"/>
            <p:cNvSpPr/>
            <p:nvPr/>
          </p:nvSpPr>
          <p:spPr>
            <a:xfrm>
              <a:off x="1234628" y="4662363"/>
              <a:ext cx="3302021"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2" name="Rectangle 1267"/>
            <p:cNvSpPr/>
            <p:nvPr/>
          </p:nvSpPr>
          <p:spPr>
            <a:xfrm>
              <a:off x="1245601" y="4845242"/>
              <a:ext cx="3160826"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3" name="Rectangle 1268"/>
            <p:cNvSpPr/>
            <p:nvPr/>
          </p:nvSpPr>
          <p:spPr>
            <a:xfrm>
              <a:off x="3625027" y="4845242"/>
              <a:ext cx="6726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4" name="Rectangle 1269"/>
            <p:cNvSpPr/>
            <p:nvPr/>
          </p:nvSpPr>
          <p:spPr>
            <a:xfrm>
              <a:off x="1245601" y="5028123"/>
              <a:ext cx="3162068"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5" name="Rectangle 1271"/>
            <p:cNvSpPr/>
            <p:nvPr/>
          </p:nvSpPr>
          <p:spPr>
            <a:xfrm>
              <a:off x="1245601" y="5211002"/>
              <a:ext cx="3287025"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6" name="Rectangle 1272"/>
            <p:cNvSpPr/>
            <p:nvPr/>
          </p:nvSpPr>
          <p:spPr>
            <a:xfrm>
              <a:off x="1245601" y="5393883"/>
              <a:ext cx="2715202"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7" name="Rectangle 1273"/>
            <p:cNvSpPr/>
            <p:nvPr/>
          </p:nvSpPr>
          <p:spPr>
            <a:xfrm>
              <a:off x="1101601" y="5576763"/>
              <a:ext cx="17571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8" name="Rectangle 1274"/>
            <p:cNvSpPr/>
            <p:nvPr/>
          </p:nvSpPr>
          <p:spPr>
            <a:xfrm>
              <a:off x="927225" y="5562296"/>
              <a:ext cx="3304554"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79" name="Rectangle 1275"/>
            <p:cNvSpPr/>
            <p:nvPr/>
          </p:nvSpPr>
          <p:spPr>
            <a:xfrm>
              <a:off x="1245601" y="5759642"/>
              <a:ext cx="316397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0" name="Rectangle 1277"/>
            <p:cNvSpPr/>
            <p:nvPr/>
          </p:nvSpPr>
          <p:spPr>
            <a:xfrm>
              <a:off x="1245601" y="5942523"/>
              <a:ext cx="2415947"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1" name="Rectangle 1278"/>
            <p:cNvSpPr/>
            <p:nvPr/>
          </p:nvSpPr>
          <p:spPr>
            <a:xfrm>
              <a:off x="1101601" y="6125403"/>
              <a:ext cx="180529" cy="190519"/>
            </a:xfrm>
            <a:prstGeom prst="rect">
              <a:avLst/>
            </a:prstGeom>
            <a:ln>
              <a:noFill/>
            </a:ln>
          </p:spPr>
          <p:txBody>
            <a:bodyPr vert="horz" lIns="0" tIns="0" rIns="0" bIns="0" rtlCol="0">
              <a:noAutofit/>
            </a:bodyPr>
            <a:lstStyle/>
            <a:p>
              <a:pPr>
                <a:lnSpc>
                  <a:spcPct val="107000"/>
                </a:lnSpc>
                <a:spcAft>
                  <a:spcPts val="800"/>
                </a:spcAft>
              </a:pPr>
              <a:r>
                <a:rPr lang="ru-RU" sz="1200" spc="80" dirty="0">
                  <a:solidFill>
                    <a:srgbClr val="F7A945"/>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2" name="Rectangle 1279"/>
            <p:cNvSpPr/>
            <p:nvPr/>
          </p:nvSpPr>
          <p:spPr>
            <a:xfrm>
              <a:off x="1237639" y="6125403"/>
              <a:ext cx="3171488"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3" name="Rectangle 1280"/>
            <p:cNvSpPr/>
            <p:nvPr/>
          </p:nvSpPr>
          <p:spPr>
            <a:xfrm>
              <a:off x="3625265" y="6125403"/>
              <a:ext cx="66944"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4" name="Rectangle 1281"/>
            <p:cNvSpPr/>
            <p:nvPr/>
          </p:nvSpPr>
          <p:spPr>
            <a:xfrm>
              <a:off x="1245601" y="6308283"/>
              <a:ext cx="3164420"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5" name="Rectangle 1283"/>
            <p:cNvSpPr/>
            <p:nvPr/>
          </p:nvSpPr>
          <p:spPr>
            <a:xfrm>
              <a:off x="1245601" y="6491163"/>
              <a:ext cx="3288220" cy="190518"/>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6" name="Rectangle 1284"/>
            <p:cNvSpPr/>
            <p:nvPr/>
          </p:nvSpPr>
          <p:spPr>
            <a:xfrm>
              <a:off x="1245601" y="6674042"/>
              <a:ext cx="3287559"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87" name="Rectangle 1285"/>
            <p:cNvSpPr/>
            <p:nvPr/>
          </p:nvSpPr>
          <p:spPr>
            <a:xfrm>
              <a:off x="1767808" y="6305876"/>
              <a:ext cx="3076257" cy="190519"/>
            </a:xfrm>
            <a:prstGeom prst="rect">
              <a:avLst/>
            </a:prstGeom>
            <a:ln>
              <a:noFill/>
            </a:ln>
          </p:spPr>
          <p:txBody>
            <a:bodyPr vert="horz" lIns="0" tIns="0" rIns="0" bIns="0" rtlCol="0">
              <a:noAutofit/>
            </a:bodyPr>
            <a:lstStyle/>
            <a:p>
              <a:pPr>
                <a:lnSpc>
                  <a:spcPct val="107000"/>
                </a:lnSpc>
                <a:spcAft>
                  <a:spcPts val="800"/>
                </a:spcAft>
              </a:pPr>
              <a:endParaRPr lang="ru-RU" sz="1100" dirty="0">
                <a:solidFill>
                  <a:srgbClr val="000000"/>
                </a:solidFill>
                <a:effectLst/>
                <a:latin typeface="Calibri" panose="020F0502020204030204" pitchFamily="34" charset="0"/>
                <a:ea typeface="Calibri" panose="020F0502020204030204" pitchFamily="34" charset="0"/>
              </a:endParaRPr>
            </a:p>
          </p:txBody>
        </p:sp>
      </p:grpSp>
      <p:sp>
        <p:nvSpPr>
          <p:cNvPr id="3" name="Прямоугольник с двумя вырезанными противолежащими углами 2"/>
          <p:cNvSpPr/>
          <p:nvPr/>
        </p:nvSpPr>
        <p:spPr>
          <a:xfrm>
            <a:off x="571500" y="1019175"/>
            <a:ext cx="11201244" cy="72390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600" dirty="0">
                <a:latin typeface="Times New Roman" pitchFamily="18" charset="0"/>
                <a:cs typeface="Times New Roman" pitchFamily="18" charset="0"/>
              </a:rPr>
              <a:t>ПРОФЕССИОНАЛЬНОЕ РАЗВИТИЕ МУНИЦИПАЛЬНЫХ СЛУЖАЩИХ НАПРАВЛЕНО НА ПОДДЕРЖАНИЕ И ПОВЫШЕНИЕ МУНИЦИПАЛЬНЫМИ СЛУЖАЩИМИ УРОВНЯ КВАЛИФИКАЦИИ, НЕОБХОДИМОГО ДЛЯ НАДЛЕЖАЩЕГО ИСПОЛНЕНИЯ ДОЛЖНОСТНЫХ ОБЯЗАННОСТЕЙ, И </a:t>
            </a:r>
            <a:r>
              <a:rPr lang="ru-RU" sz="1600" dirty="0" smtClean="0">
                <a:latin typeface="Times New Roman" pitchFamily="18" charset="0"/>
                <a:cs typeface="Times New Roman" pitchFamily="18" charset="0"/>
              </a:rPr>
              <a:t>ВКЛЮЧАЕТ</a:t>
            </a:r>
            <a:endParaRPr lang="ru-RU" sz="1600" dirty="0">
              <a:latin typeface="Times New Roman" pitchFamily="18" charset="0"/>
              <a:cs typeface="Times New Roman" pitchFamily="18" charset="0"/>
            </a:endParaRPr>
          </a:p>
        </p:txBody>
      </p:sp>
      <p:sp>
        <p:nvSpPr>
          <p:cNvPr id="90" name="Блок-схема: объединение 89"/>
          <p:cNvSpPr/>
          <p:nvPr/>
        </p:nvSpPr>
        <p:spPr>
          <a:xfrm>
            <a:off x="1378586" y="1755449"/>
            <a:ext cx="1548139" cy="362358"/>
          </a:xfrm>
          <a:prstGeom prst="flowChartMerg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91" name="Прямоугольник 90"/>
          <p:cNvSpPr/>
          <p:nvPr/>
        </p:nvSpPr>
        <p:spPr>
          <a:xfrm>
            <a:off x="676276" y="2137848"/>
            <a:ext cx="3200400" cy="315354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600" b="1" u="sng" dirty="0"/>
              <a:t>Самостоятельная подготовка муниципального служащего</a:t>
            </a:r>
          </a:p>
          <a:p>
            <a:pPr algn="ctr"/>
            <a:r>
              <a:rPr lang="ru-RU" sz="1600" dirty="0"/>
              <a:t>изучение нормативных правовых актов, регулирующих вопросы муниципальной службы, в сфере деятельности Администрации города Оренбурга</a:t>
            </a:r>
          </a:p>
        </p:txBody>
      </p:sp>
      <p:sp>
        <p:nvSpPr>
          <p:cNvPr id="92" name="Блок-схема: объединение 91"/>
          <p:cNvSpPr/>
          <p:nvPr/>
        </p:nvSpPr>
        <p:spPr>
          <a:xfrm>
            <a:off x="5499017" y="1755042"/>
            <a:ext cx="1816385" cy="362765"/>
          </a:xfrm>
          <a:prstGeom prst="flowChartMerg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93" name="Прямоугольник 92"/>
          <p:cNvSpPr/>
          <p:nvPr/>
        </p:nvSpPr>
        <p:spPr>
          <a:xfrm>
            <a:off x="4552950" y="2144705"/>
            <a:ext cx="3943350" cy="31466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600" b="1" u="sng" dirty="0"/>
              <a:t>Теоретическая подготовка (</a:t>
            </a:r>
            <a:r>
              <a:rPr lang="ru-RU" sz="1600" b="1" u="sng" dirty="0">
                <a:hlinkClick r:id="rId2"/>
              </a:rPr>
              <a:t>дополнительное профессиональное </a:t>
            </a:r>
            <a:r>
              <a:rPr lang="ru-RU" sz="1600" b="1" u="sng" dirty="0" smtClean="0">
                <a:hlinkClick r:id="rId2"/>
              </a:rPr>
              <a:t>образование</a:t>
            </a:r>
            <a:r>
              <a:rPr lang="ru-RU" sz="1600" b="1" u="sng" dirty="0" smtClean="0">
                <a:solidFill>
                  <a:schemeClr val="accent1"/>
                </a:solidFill>
              </a:rPr>
              <a:t>*</a:t>
            </a:r>
            <a:r>
              <a:rPr lang="ru-RU" sz="1600" b="1" u="sng" dirty="0" smtClean="0"/>
              <a:t>)</a:t>
            </a:r>
            <a:endParaRPr lang="ru-RU" sz="1600" b="1" u="sng" dirty="0"/>
          </a:p>
          <a:p>
            <a:pPr algn="ctr"/>
            <a:r>
              <a:rPr lang="ru-RU" sz="1600" dirty="0"/>
              <a:t>повышение образовательного уровня, необходимого для замещения должности муниципальной службы – профессиональная переподготовка, повышение квалификации</a:t>
            </a:r>
          </a:p>
        </p:txBody>
      </p:sp>
      <p:sp>
        <p:nvSpPr>
          <p:cNvPr id="94" name="Блок-схема: объединение 93"/>
          <p:cNvSpPr/>
          <p:nvPr/>
        </p:nvSpPr>
        <p:spPr>
          <a:xfrm>
            <a:off x="9695598" y="1754228"/>
            <a:ext cx="1476375" cy="363579"/>
          </a:xfrm>
          <a:prstGeom prst="flowChartMerg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95" name="Прямоугольник 94"/>
          <p:cNvSpPr/>
          <p:nvPr/>
        </p:nvSpPr>
        <p:spPr>
          <a:xfrm>
            <a:off x="8905875" y="2137848"/>
            <a:ext cx="2866869" cy="315354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600" b="1" u="sng" dirty="0"/>
              <a:t>Практическая подготовка</a:t>
            </a:r>
          </a:p>
          <a:p>
            <a:pPr algn="ctr"/>
            <a:r>
              <a:rPr lang="ru-RU" sz="1600" dirty="0"/>
              <a:t>участие в конференциях, семинарах, тренингах, рабочих занятиях, совещаниях и иных обучающих мероприятиях</a:t>
            </a:r>
          </a:p>
        </p:txBody>
      </p:sp>
    </p:spTree>
    <p:extLst>
      <p:ext uri="{BB962C8B-B14F-4D97-AF65-F5344CB8AC3E}">
        <p14:creationId xmlns:p14="http://schemas.microsoft.com/office/powerpoint/2010/main" val="4481080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Овал 18"/>
          <p:cNvSpPr/>
          <p:nvPr/>
        </p:nvSpPr>
        <p:spPr>
          <a:xfrm>
            <a:off x="411982" y="70338"/>
            <a:ext cx="6360607" cy="7837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4" name="Rectangle 117"/>
          <p:cNvSpPr>
            <a:spLocks noChangeArrowheads="1"/>
          </p:cNvSpPr>
          <p:nvPr/>
        </p:nvSpPr>
        <p:spPr bwMode="auto">
          <a:xfrm>
            <a:off x="0" y="0"/>
            <a:ext cx="1887945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40996" tIns="45720" rIns="3926238" bIns="384054" numCol="1" anchor="ctr" anchorCtr="0" compatLnSpc="1">
            <a:prstTxWarp prst="textNoShape">
              <a:avLst/>
            </a:prstTxWarp>
            <a:spAutoFit/>
          </a:bodyPr>
          <a:lstStyle/>
          <a:p>
            <a:endParaRPr lang="ru-RU"/>
          </a:p>
        </p:txBody>
      </p:sp>
      <p:sp>
        <p:nvSpPr>
          <p:cNvPr id="235" name="Rectangle 118"/>
          <p:cNvSpPr>
            <a:spLocks noChangeArrowheads="1"/>
          </p:cNvSpPr>
          <p:nvPr/>
        </p:nvSpPr>
        <p:spPr bwMode="auto">
          <a:xfrm>
            <a:off x="0" y="164813"/>
            <a:ext cx="1887945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rgbClr val="FFFEFD"/>
                </a:solidFill>
                <a:effectLst/>
                <a:latin typeface="Arial" panose="020B0604020202020204" pitchFamily="34" charset="0"/>
                <a:ea typeface="Century Gothic" panose="020B0502020202020204" pitchFamily="34" charset="0"/>
                <a:cs typeface="Century Gothic" panose="020B0502020202020204" pitchFamily="34" charset="0"/>
              </a:rPr>
              <a:t>                                     </a:t>
            </a:r>
            <a:r>
              <a:rPr kumimoji="0" lang="ru-RU" altLang="ru-RU" sz="1600" b="1" i="0" u="none" strike="noStrike" cap="none" normalizeH="0" baseline="0" dirty="0" smtClean="0">
                <a:ln>
                  <a:noFill/>
                </a:ln>
                <a:solidFill>
                  <a:srgbClr val="FFFEFD"/>
                </a:solidFill>
                <a:effectLst/>
                <a:latin typeface="Arial" panose="020B0604020202020204" pitchFamily="34" charset="0"/>
                <a:ea typeface="Century Gothic" panose="020B0502020202020204" pitchFamily="34" charset="0"/>
                <a:cs typeface="Century Gothic" panose="020B0502020202020204" pitchFamily="34" charset="0"/>
              </a:rPr>
              <a:t>11│ </a:t>
            </a:r>
            <a:r>
              <a:rPr kumimoji="0" lang="ru-RU" altLang="ru-RU" sz="1600" b="1" i="0" u="none" strike="noStrike" cap="none" normalizeH="0" baseline="0" dirty="0">
                <a:ln>
                  <a:noFill/>
                </a:ln>
                <a:solidFill>
                  <a:srgbClr val="FFFEFD"/>
                </a:solidFill>
                <a:effectLst/>
                <a:latin typeface="Arial" panose="020B0604020202020204" pitchFamily="34" charset="0"/>
                <a:ea typeface="Century Gothic" panose="020B0502020202020204" pitchFamily="34" charset="0"/>
                <a:cs typeface="Century Gothic" panose="020B0502020202020204" pitchFamily="34" charset="0"/>
              </a:rPr>
              <a:t>КАДРОВЫЙ</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600" b="1" dirty="0">
                <a:solidFill>
                  <a:srgbClr val="FFFEFD"/>
                </a:solidFill>
                <a:ea typeface="Century Gothic" panose="020B0502020202020204" pitchFamily="34" charset="0"/>
                <a:cs typeface="Century Gothic" panose="020B0502020202020204" pitchFamily="34" charset="0"/>
              </a:rPr>
              <a:t>                                               </a:t>
            </a:r>
            <a:r>
              <a:rPr kumimoji="0" lang="ru-RU" altLang="ru-RU" sz="1600" b="1" i="0" u="none" strike="noStrike" cap="none" normalizeH="0" baseline="0" dirty="0">
                <a:ln>
                  <a:noFill/>
                </a:ln>
                <a:solidFill>
                  <a:srgbClr val="FFFEFD"/>
                </a:solidFill>
                <a:effectLst/>
                <a:latin typeface="Arial" panose="020B0604020202020204" pitchFamily="34" charset="0"/>
                <a:ea typeface="Century Gothic" panose="020B0502020202020204" pitchFamily="34" charset="0"/>
                <a:cs typeface="Century Gothic" panose="020B0502020202020204" pitchFamily="34" charset="0"/>
              </a:rPr>
              <a:t> РЕЗЕРВ</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2" name="Прямоугольник 1"/>
          <p:cNvSpPr/>
          <p:nvPr/>
        </p:nvSpPr>
        <p:spPr>
          <a:xfrm>
            <a:off x="449000" y="979208"/>
            <a:ext cx="11548731" cy="83099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lvl="0" eaLnBrk="0" fontAlgn="base" hangingPunct="0">
              <a:spcBef>
                <a:spcPct val="0"/>
              </a:spcBef>
              <a:spcAft>
                <a:spcPct val="0"/>
              </a:spcAft>
              <a:tabLst>
                <a:tab pos="987425" algn="ctr"/>
                <a:tab pos="5108575" algn="ctr"/>
              </a:tabLst>
            </a:pPr>
            <a:r>
              <a:rPr lang="ru-RU" altLang="ru-RU" sz="1600" b="1" dirty="0">
                <a:solidFill>
                  <a:schemeClr val="accent2"/>
                </a:solidFill>
                <a:latin typeface="Arial" panose="020B0604020202020204" pitchFamily="34" charset="0"/>
                <a:ea typeface="Calibri" panose="020F0502020204030204" pitchFamily="34" charset="0"/>
                <a:hlinkClick r:id="rId2"/>
              </a:rPr>
              <a:t>Кадровый </a:t>
            </a:r>
            <a:r>
              <a:rPr lang="ru-RU" altLang="ru-RU" sz="1600" b="1" dirty="0" smtClean="0">
                <a:solidFill>
                  <a:schemeClr val="accent2"/>
                </a:solidFill>
                <a:latin typeface="Arial" panose="020B0604020202020204" pitchFamily="34" charset="0"/>
                <a:ea typeface="Calibri" panose="020F0502020204030204" pitchFamily="34" charset="0"/>
                <a:hlinkClick r:id="rId2"/>
              </a:rPr>
              <a:t>резерв*</a:t>
            </a:r>
            <a:r>
              <a:rPr lang="ru-RU" altLang="ru-RU" sz="1600" b="1" dirty="0" smtClean="0">
                <a:solidFill>
                  <a:schemeClr val="accent2"/>
                </a:solidFill>
                <a:latin typeface="Arial" panose="020B0604020202020204" pitchFamily="34" charset="0"/>
                <a:ea typeface="Calibri" panose="020F0502020204030204" pitchFamily="34" charset="0"/>
              </a:rPr>
              <a:t> </a:t>
            </a:r>
            <a:r>
              <a:rPr lang="ru-RU" altLang="ru-RU" sz="1600" b="1" dirty="0" smtClean="0">
                <a:solidFill>
                  <a:srgbClr val="25221E"/>
                </a:solidFill>
                <a:latin typeface="Arial" panose="020B0604020202020204" pitchFamily="34" charset="0"/>
                <a:ea typeface="Calibri" panose="020F0502020204030204" pitchFamily="34" charset="0"/>
              </a:rPr>
              <a:t>на </a:t>
            </a:r>
            <a:r>
              <a:rPr lang="ru-RU" altLang="ru-RU" sz="1600" b="1" dirty="0">
                <a:solidFill>
                  <a:srgbClr val="25221E"/>
                </a:solidFill>
                <a:latin typeface="Arial" panose="020B0604020202020204" pitchFamily="34" charset="0"/>
                <a:ea typeface="Calibri" panose="020F0502020204030204" pitchFamily="34" charset="0"/>
              </a:rPr>
              <a:t>муниципальной службе</a:t>
            </a:r>
            <a:r>
              <a:rPr lang="ru-RU" altLang="ru-RU" sz="1600" dirty="0">
                <a:solidFill>
                  <a:srgbClr val="25221E"/>
                </a:solidFill>
                <a:latin typeface="Arial" panose="020B0604020202020204" pitchFamily="34" charset="0"/>
                <a:ea typeface="Calibri" panose="020F0502020204030204" pitchFamily="34" charset="0"/>
              </a:rPr>
              <a:t> – это сформированная в установленном порядке  группа лиц, соответствующая квалификационным требованиям к должностям муниципальной службы, обладающих необходимыми профессиональными и личностными качествами для назначения на указанные должности</a:t>
            </a:r>
          </a:p>
        </p:txBody>
      </p:sp>
      <p:sp>
        <p:nvSpPr>
          <p:cNvPr id="4" name="Прямоугольник 3"/>
          <p:cNvSpPr/>
          <p:nvPr/>
        </p:nvSpPr>
        <p:spPr>
          <a:xfrm>
            <a:off x="3444870" y="1887853"/>
            <a:ext cx="5273238" cy="388696"/>
          </a:xfrm>
          <a:prstGeom prst="rect">
            <a:avLst/>
          </a:prstGeom>
        </p:spPr>
        <p:txBody>
          <a:bodyPr wrap="none">
            <a:spAutoFit/>
          </a:bodyPr>
          <a:lstStyle/>
          <a:p>
            <a:pPr marL="13335" marR="6350" indent="-6350" algn="ctr">
              <a:lnSpc>
                <a:spcPct val="107000"/>
              </a:lnSpc>
              <a:spcAft>
                <a:spcPts val="600"/>
              </a:spcAft>
            </a:pPr>
            <a:r>
              <a:rPr lang="ru-RU" b="1" dirty="0">
                <a:solidFill>
                  <a:srgbClr val="25221E"/>
                </a:solidFill>
                <a:latin typeface="Century Gothic" panose="020B0502020202020204" pitchFamily="34" charset="0"/>
                <a:ea typeface="Century Gothic" panose="020B0502020202020204" pitchFamily="34" charset="0"/>
                <a:cs typeface="Century Gothic" panose="020B0502020202020204" pitchFamily="34" charset="0"/>
              </a:rPr>
              <a:t>ПУТИ ФОРМИРОВАНИЯ КАДРОВОГО РЕЗЕРВА</a:t>
            </a:r>
            <a:endParaRPr lang="ru-RU" sz="1600" dirty="0">
              <a:solidFill>
                <a:srgbClr val="000000"/>
              </a:solidFill>
              <a:effectLst/>
              <a:latin typeface="Calibri" panose="020F0502020204030204" pitchFamily="34" charset="0"/>
              <a:ea typeface="Calibri" panose="020F0502020204030204" pitchFamily="34" charset="0"/>
            </a:endParaRPr>
          </a:p>
        </p:txBody>
      </p:sp>
      <p:sp>
        <p:nvSpPr>
          <p:cNvPr id="11" name="Номер слайда 10"/>
          <p:cNvSpPr>
            <a:spLocks noGrp="1"/>
          </p:cNvSpPr>
          <p:nvPr>
            <p:ph type="sldNum" sz="quarter" idx="12"/>
          </p:nvPr>
        </p:nvSpPr>
        <p:spPr>
          <a:xfrm>
            <a:off x="10794210" y="6456393"/>
            <a:ext cx="559590" cy="265082"/>
          </a:xfrm>
        </p:spPr>
        <p:txBody>
          <a:bodyPr/>
          <a:lstStyle/>
          <a:p>
            <a:fld id="{9D3197B4-9225-4703-91FB-A4593262BF03}" type="slidenum">
              <a:rPr lang="ru-RU" sz="1800" smtClean="0">
                <a:solidFill>
                  <a:schemeClr val="tx1">
                    <a:lumMod val="95000"/>
                    <a:lumOff val="5000"/>
                  </a:schemeClr>
                </a:solidFill>
              </a:rPr>
              <a:t>17</a:t>
            </a:fld>
            <a:endParaRPr lang="ru-RU" sz="1800" dirty="0">
              <a:solidFill>
                <a:schemeClr val="tx1">
                  <a:lumMod val="95000"/>
                  <a:lumOff val="5000"/>
                </a:schemeClr>
              </a:solidFill>
            </a:endParaRPr>
          </a:p>
        </p:txBody>
      </p:sp>
      <p:grpSp>
        <p:nvGrpSpPr>
          <p:cNvPr id="73" name="Group 23722"/>
          <p:cNvGrpSpPr/>
          <p:nvPr/>
        </p:nvGrpSpPr>
        <p:grpSpPr>
          <a:xfrm>
            <a:off x="11295407" y="6293619"/>
            <a:ext cx="790265" cy="304083"/>
            <a:chOff x="0" y="0"/>
            <a:chExt cx="540006" cy="240970"/>
          </a:xfrm>
        </p:grpSpPr>
        <p:sp>
          <p:nvSpPr>
            <p:cNvPr id="74"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5"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10" name="Блок-схема: объединение 9"/>
          <p:cNvSpPr/>
          <p:nvPr/>
        </p:nvSpPr>
        <p:spPr>
          <a:xfrm>
            <a:off x="1211279" y="2245360"/>
            <a:ext cx="4762012" cy="599850"/>
          </a:xfrm>
          <a:prstGeom prst="flowChartMerg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ru-RU" dirty="0"/>
              <a:t>Внутренний подбор</a:t>
            </a:r>
          </a:p>
        </p:txBody>
      </p:sp>
      <p:sp>
        <p:nvSpPr>
          <p:cNvPr id="12" name="Блок-схема: объединение 11"/>
          <p:cNvSpPr/>
          <p:nvPr/>
        </p:nvSpPr>
        <p:spPr>
          <a:xfrm>
            <a:off x="7111467" y="2245360"/>
            <a:ext cx="4183943" cy="599850"/>
          </a:xfrm>
          <a:prstGeom prst="flowChartMerg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ru-RU" dirty="0"/>
              <a:t>Внешний подбор</a:t>
            </a:r>
          </a:p>
        </p:txBody>
      </p:sp>
      <p:sp>
        <p:nvSpPr>
          <p:cNvPr id="17" name="Прямоугольник 16"/>
          <p:cNvSpPr/>
          <p:nvPr/>
        </p:nvSpPr>
        <p:spPr>
          <a:xfrm>
            <a:off x="6430945" y="2955917"/>
            <a:ext cx="5654727" cy="286232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indent="450215" algn="just">
              <a:spcAft>
                <a:spcPts val="0"/>
              </a:spcAft>
            </a:pPr>
            <a:r>
              <a:rPr lang="ru-RU" sz="1200" dirty="0">
                <a:latin typeface="Times New Roman"/>
                <a:ea typeface="Times New Roman"/>
              </a:rPr>
              <a:t>1. по результатам конкурса на включение в кадровый резерв </a:t>
            </a:r>
            <a:br>
              <a:rPr lang="ru-RU" sz="1200" dirty="0">
                <a:latin typeface="Times New Roman"/>
                <a:ea typeface="Times New Roman"/>
              </a:rPr>
            </a:br>
            <a:r>
              <a:rPr lang="ru-RU" sz="1200" dirty="0">
                <a:latin typeface="Times New Roman"/>
                <a:ea typeface="Times New Roman"/>
              </a:rPr>
              <a:t>на основании рекомендации конкурсной комиссии, образованной муниципальным правовым актом представителя нанимателя (работодателя), в целях формирования кадрового резерва;</a:t>
            </a:r>
          </a:p>
          <a:p>
            <a:pPr indent="450215" algn="just">
              <a:spcAft>
                <a:spcPts val="0"/>
              </a:spcAft>
            </a:pPr>
            <a:r>
              <a:rPr lang="ru-RU" sz="1200" dirty="0">
                <a:latin typeface="Times New Roman"/>
                <a:ea typeface="Times New Roman"/>
              </a:rPr>
              <a:t>2. по результатам конкурса на замещение вакантной должности муниципальной службы с согласия указанных лиц. Включение в кадровый резерв осуществляется в группу должностей, к которой относилась вакантная должность муниципальной службы, на замещение которой проводился конкурс;</a:t>
            </a:r>
          </a:p>
          <a:p>
            <a:pPr indent="450215" algn="just">
              <a:spcAft>
                <a:spcPts val="0"/>
              </a:spcAft>
            </a:pPr>
            <a:r>
              <a:rPr lang="ru-RU" sz="1200" dirty="0">
                <a:latin typeface="Times New Roman"/>
                <a:ea typeface="Times New Roman"/>
              </a:rPr>
              <a:t>3. по результатам рассмотрения конкурсной комиссии, образованной муниципальным правовым актом представителя нанимателя (работодателя), в целях формирования кадрового резерва, документов, представленных гражданами, являющимися участниками специальной военной операции </a:t>
            </a:r>
            <a:br>
              <a:rPr lang="ru-RU" sz="1200" dirty="0">
                <a:latin typeface="Times New Roman"/>
                <a:ea typeface="Times New Roman"/>
              </a:rPr>
            </a:br>
            <a:r>
              <a:rPr lang="ru-RU" sz="1200" dirty="0">
                <a:latin typeface="Times New Roman"/>
                <a:ea typeface="Times New Roman"/>
              </a:rPr>
              <a:t>на территориях Украины, Донецкой Народной Республики, Луганской Народной Республики, Херсонской и Запорожской областей (далее – СВО), членами их семей, членами семей погибших (умерших) участников СВО.</a:t>
            </a:r>
            <a:endParaRPr lang="ru-RU" sz="1200" dirty="0">
              <a:effectLst/>
              <a:latin typeface="Times New Roman"/>
              <a:ea typeface="Times New Roman"/>
            </a:endParaRPr>
          </a:p>
        </p:txBody>
      </p:sp>
      <p:sp>
        <p:nvSpPr>
          <p:cNvPr id="18" name="Прямоугольник 17"/>
          <p:cNvSpPr/>
          <p:nvPr/>
        </p:nvSpPr>
        <p:spPr>
          <a:xfrm>
            <a:off x="190920" y="2955917"/>
            <a:ext cx="6032446" cy="212365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indent="450215" algn="just">
              <a:spcAft>
                <a:spcPts val="0"/>
              </a:spcAft>
            </a:pPr>
            <a:r>
              <a:rPr lang="ru-RU" sz="1200" dirty="0">
                <a:latin typeface="Times New Roman"/>
                <a:ea typeface="Times New Roman"/>
              </a:rPr>
              <a:t>1. по результатам аттестации муниципальных служащих в порядке должностного роста с согласия указанных муниципальных служащих;</a:t>
            </a:r>
          </a:p>
          <a:p>
            <a:pPr indent="450215" algn="just">
              <a:spcAft>
                <a:spcPts val="0"/>
              </a:spcAft>
            </a:pPr>
            <a:r>
              <a:rPr lang="ru-RU" sz="1200" dirty="0">
                <a:latin typeface="Times New Roman"/>
                <a:ea typeface="Times New Roman"/>
              </a:rPr>
              <a:t>2. в случае увольнения с муниципальной службы:</a:t>
            </a:r>
          </a:p>
          <a:p>
            <a:pPr indent="450215" algn="just">
              <a:spcAft>
                <a:spcPts val="0"/>
              </a:spcAft>
            </a:pPr>
            <a:r>
              <a:rPr lang="ru-RU" sz="1200" dirty="0">
                <a:latin typeface="Times New Roman"/>
                <a:ea typeface="Times New Roman"/>
              </a:rPr>
              <a:t>- по основанию, предусмотренному пунктом 2 части первой статьи 81 Трудового кодекса Российской Федерации, с согласия указанных муниципальных служащих. </a:t>
            </a:r>
          </a:p>
          <a:p>
            <a:pPr indent="450215" algn="just">
              <a:spcAft>
                <a:spcPts val="0"/>
              </a:spcAft>
            </a:pPr>
            <a:r>
              <a:rPr lang="ru-RU" sz="1200" dirty="0">
                <a:latin typeface="Times New Roman"/>
                <a:ea typeface="Times New Roman"/>
              </a:rPr>
              <a:t>- по основаниям, предусмотренным пунктами 1, 2, 7 части первой </a:t>
            </a:r>
            <a:br>
              <a:rPr lang="ru-RU" sz="1200" dirty="0">
                <a:latin typeface="Times New Roman"/>
                <a:ea typeface="Times New Roman"/>
              </a:rPr>
            </a:br>
            <a:r>
              <a:rPr lang="ru-RU" sz="1200" dirty="0">
                <a:latin typeface="Times New Roman"/>
                <a:ea typeface="Times New Roman"/>
              </a:rPr>
              <a:t>статьи 83 Трудового кодекса Российской Федерации, с согласия указанных муниципальных служащих.</a:t>
            </a:r>
          </a:p>
          <a:p>
            <a:pPr indent="450215" algn="just">
              <a:spcAft>
                <a:spcPts val="0"/>
              </a:spcAft>
            </a:pPr>
            <a:r>
              <a:rPr lang="ru-RU" sz="1200" dirty="0">
                <a:latin typeface="Times New Roman"/>
                <a:ea typeface="Times New Roman"/>
              </a:rPr>
              <a:t>3. по рекомендации заместителей Главы города Оренбурга, руководителей отраслевых (функциональных) и территориальных органов Администрации города Оренбурга. </a:t>
            </a:r>
            <a:endParaRPr lang="ru-RU" sz="1200" dirty="0">
              <a:effectLst/>
              <a:latin typeface="Times New Roman"/>
              <a:ea typeface="Times New Roman"/>
            </a:endParaRPr>
          </a:p>
        </p:txBody>
      </p:sp>
      <p:sp>
        <p:nvSpPr>
          <p:cNvPr id="20" name="Пятно 1 19"/>
          <p:cNvSpPr/>
          <p:nvPr/>
        </p:nvSpPr>
        <p:spPr>
          <a:xfrm>
            <a:off x="311499" y="5526593"/>
            <a:ext cx="703385" cy="767031"/>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a:p>
        </p:txBody>
      </p:sp>
      <p:sp>
        <p:nvSpPr>
          <p:cNvPr id="21" name="Прямоугольник 20"/>
          <p:cNvSpPr/>
          <p:nvPr/>
        </p:nvSpPr>
        <p:spPr>
          <a:xfrm>
            <a:off x="1119805" y="5725442"/>
            <a:ext cx="4978976" cy="369332"/>
          </a:xfrm>
          <a:prstGeom prst="rect">
            <a:avLst/>
          </a:prstGeom>
        </p:spPr>
        <p:txBody>
          <a:bodyPr wrap="square">
            <a:spAutoFit/>
          </a:bodyPr>
          <a:lstStyle/>
          <a:p>
            <a:r>
              <a:rPr lang="ru-RU" b="1" dirty="0">
                <a:latin typeface="Times New Roman"/>
                <a:ea typeface="Times New Roman"/>
              </a:rPr>
              <a:t>Срок пребывания в кадровом резерве  - 3 года</a:t>
            </a:r>
            <a:endParaRPr lang="ru-RU" b="1" dirty="0"/>
          </a:p>
        </p:txBody>
      </p:sp>
    </p:spTree>
    <p:extLst>
      <p:ext uri="{BB962C8B-B14F-4D97-AF65-F5344CB8AC3E}">
        <p14:creationId xmlns:p14="http://schemas.microsoft.com/office/powerpoint/2010/main" val="15553026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10817525" y="6446763"/>
            <a:ext cx="536275" cy="274713"/>
          </a:xfrm>
        </p:spPr>
        <p:txBody>
          <a:bodyPr/>
          <a:lstStyle/>
          <a:p>
            <a:fld id="{9D3197B4-9225-4703-91FB-A4593262BF03}" type="slidenum">
              <a:rPr lang="ru-RU" sz="1600" smtClean="0">
                <a:solidFill>
                  <a:schemeClr val="tx1">
                    <a:lumMod val="95000"/>
                    <a:lumOff val="5000"/>
                  </a:schemeClr>
                </a:solidFill>
              </a:rPr>
              <a:t>18</a:t>
            </a:fld>
            <a:endParaRPr lang="ru-RU" sz="1600" dirty="0">
              <a:solidFill>
                <a:schemeClr val="tx1">
                  <a:lumMod val="95000"/>
                  <a:lumOff val="5000"/>
                </a:schemeClr>
              </a:solidFill>
            </a:endParaRPr>
          </a:p>
        </p:txBody>
      </p:sp>
      <p:grpSp>
        <p:nvGrpSpPr>
          <p:cNvPr id="5" name="Group 23722"/>
          <p:cNvGrpSpPr/>
          <p:nvPr/>
        </p:nvGrpSpPr>
        <p:grpSpPr>
          <a:xfrm>
            <a:off x="11418324" y="6446763"/>
            <a:ext cx="790265" cy="304083"/>
            <a:chOff x="0" y="0"/>
            <a:chExt cx="540006" cy="240970"/>
          </a:xfrm>
        </p:grpSpPr>
        <p:sp>
          <p:nvSpPr>
            <p:cNvPr id="6"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3" name="Скругленный прямоугольник 2"/>
          <p:cNvSpPr/>
          <p:nvPr/>
        </p:nvSpPr>
        <p:spPr>
          <a:xfrm>
            <a:off x="8239648" y="180869"/>
            <a:ext cx="3727938" cy="6832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ru-RU" sz="1600" b="1" dirty="0" smtClean="0">
                <a:solidFill>
                  <a:srgbClr val="FFFEFD"/>
                </a:solidFill>
                <a:latin typeface="Arial" panose="020B0604020202020204" pitchFamily="34" charset="0"/>
                <a:ea typeface="Century Gothic" panose="020B0502020202020204" pitchFamily="34" charset="0"/>
                <a:cs typeface="Century Gothic" panose="020B0502020202020204" pitchFamily="34" charset="0"/>
              </a:rPr>
              <a:t>12│</a:t>
            </a:r>
            <a:r>
              <a:rPr lang="ru-RU" altLang="ru-RU" sz="1600" b="1" dirty="0">
                <a:solidFill>
                  <a:srgbClr val="FFFEFD"/>
                </a:solidFill>
                <a:latin typeface="Arial" panose="020B0604020202020204" pitchFamily="34" charset="0"/>
                <a:ea typeface="Century Gothic" panose="020B0502020202020204" pitchFamily="34" charset="0"/>
                <a:cs typeface="Century Gothic" panose="020B0502020202020204" pitchFamily="34" charset="0"/>
              </a:rPr>
              <a:t>ДЕНЕЖНОЕ СОДЕРЖАНИЕ МУНИЦИПАЛЬНОГО СЛУЖАЩЕГО</a:t>
            </a:r>
            <a:endParaRPr lang="ru-RU" dirty="0"/>
          </a:p>
        </p:txBody>
      </p:sp>
      <p:sp>
        <p:nvSpPr>
          <p:cNvPr id="9" name="Прямоугольник с двумя скругленными противолежащими углами 8"/>
          <p:cNvSpPr/>
          <p:nvPr/>
        </p:nvSpPr>
        <p:spPr>
          <a:xfrm>
            <a:off x="1874016" y="984739"/>
            <a:ext cx="8486463" cy="512466"/>
          </a:xfrm>
          <a:prstGeom prst="round2DiagRect">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just"/>
            <a:r>
              <a:rPr lang="ru-RU" sz="2200" b="1" dirty="0">
                <a:latin typeface="Times New Roman"/>
                <a:hlinkClick r:id="rId2"/>
              </a:rPr>
              <a:t>Денежное содержание муниципального </a:t>
            </a:r>
            <a:r>
              <a:rPr lang="ru-RU" sz="2200" b="1" dirty="0" smtClean="0">
                <a:latin typeface="Times New Roman"/>
                <a:hlinkClick r:id="rId2"/>
              </a:rPr>
              <a:t>служащего* </a:t>
            </a:r>
            <a:r>
              <a:rPr lang="ru-RU" sz="2200" b="1" dirty="0">
                <a:latin typeface="Times New Roman"/>
              </a:rPr>
              <a:t>состоит </a:t>
            </a:r>
            <a:r>
              <a:rPr lang="ru-RU" sz="2200" b="1" dirty="0" smtClean="0">
                <a:latin typeface="Times New Roman"/>
              </a:rPr>
              <a:t>из</a:t>
            </a:r>
            <a:endParaRPr lang="ru-RU" sz="2200" b="1" dirty="0">
              <a:latin typeface="Times New Roman"/>
            </a:endParaRPr>
          </a:p>
        </p:txBody>
      </p:sp>
      <p:sp>
        <p:nvSpPr>
          <p:cNvPr id="10" name="Стрелка вниз 9"/>
          <p:cNvSpPr/>
          <p:nvPr/>
        </p:nvSpPr>
        <p:spPr>
          <a:xfrm>
            <a:off x="1959428" y="1527350"/>
            <a:ext cx="432079" cy="33159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1" name="Прямоугольник с двумя скругленными соседними углами 10"/>
          <p:cNvSpPr/>
          <p:nvPr/>
        </p:nvSpPr>
        <p:spPr>
          <a:xfrm>
            <a:off x="130629" y="1876531"/>
            <a:ext cx="3456633" cy="668214"/>
          </a:xfrm>
          <a:prstGeom prst="round2Same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ru-RU" sz="1400" dirty="0">
                <a:solidFill>
                  <a:prstClr val="white"/>
                </a:solidFill>
                <a:latin typeface="Times New Roman"/>
              </a:rPr>
              <a:t>должностного оклада муниципального служащего в соответствии с замещаемой им должностью муниципальной службы</a:t>
            </a:r>
            <a:endParaRPr lang="ru-RU" sz="1400" dirty="0"/>
          </a:p>
        </p:txBody>
      </p:sp>
      <p:sp>
        <p:nvSpPr>
          <p:cNvPr id="12" name="Стрелка вниз 11"/>
          <p:cNvSpPr/>
          <p:nvPr/>
        </p:nvSpPr>
        <p:spPr>
          <a:xfrm>
            <a:off x="8450664" y="1537398"/>
            <a:ext cx="386862" cy="32154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3" name="Прямоугольник с двумя скругленными соседними углами 12"/>
          <p:cNvSpPr/>
          <p:nvPr/>
        </p:nvSpPr>
        <p:spPr>
          <a:xfrm>
            <a:off x="6551525" y="1876531"/>
            <a:ext cx="4999056" cy="542610"/>
          </a:xfrm>
          <a:prstGeom prst="round2Same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r>
              <a:rPr lang="ru-RU" sz="1400" dirty="0">
                <a:solidFill>
                  <a:prstClr val="white"/>
                </a:solidFill>
                <a:latin typeface="Times New Roman"/>
              </a:rPr>
              <a:t>ежемесячных и иных дополнительных выплат, определяемых законом Оренбургской области</a:t>
            </a:r>
          </a:p>
        </p:txBody>
      </p:sp>
      <p:sp>
        <p:nvSpPr>
          <p:cNvPr id="14" name="Стрелка вниз 13"/>
          <p:cNvSpPr/>
          <p:nvPr/>
        </p:nvSpPr>
        <p:spPr>
          <a:xfrm>
            <a:off x="8428684" y="2441750"/>
            <a:ext cx="430822" cy="33410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5" name="Прямоугольник с двумя скругленными соседними углами 14"/>
          <p:cNvSpPr/>
          <p:nvPr/>
        </p:nvSpPr>
        <p:spPr>
          <a:xfrm>
            <a:off x="3979147" y="2775858"/>
            <a:ext cx="8083899" cy="3670905"/>
          </a:xfrm>
          <a:prstGeom prst="round2Same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ru-RU" sz="1400" dirty="0">
                <a:latin typeface="Times New Roman"/>
              </a:rPr>
              <a:t>1) ежемесячная надбавка к должностному окладу за выслугу лет на муниципальной службе;</a:t>
            </a:r>
          </a:p>
          <a:p>
            <a:pPr algn="just"/>
            <a:r>
              <a:rPr lang="ru-RU" sz="1400" dirty="0">
                <a:latin typeface="Times New Roman"/>
              </a:rPr>
              <a:t>2) ежемесячная надбавка к должностному окладу за особые условия работы, устанавливаемая в зависимости от группы должностей:</a:t>
            </a:r>
          </a:p>
          <a:p>
            <a:pPr algn="just"/>
            <a:r>
              <a:rPr lang="ru-RU" sz="1400" dirty="0">
                <a:latin typeface="Times New Roman"/>
              </a:rPr>
              <a:t>3) ежемесячная процентная надбавка к должностному окладу за работу со сведениями, составляющими государственную тайну, выплачиваемая в размере и порядке, определяемых законодательством Российской Федерации;</a:t>
            </a:r>
          </a:p>
          <a:p>
            <a:pPr algn="just"/>
            <a:r>
              <a:rPr lang="ru-RU" sz="1400" dirty="0">
                <a:latin typeface="Times New Roman"/>
              </a:rPr>
              <a:t>3.1) ежемесячная процентная надбавка к должностному окладу за стаж работы в структурном подразделении по защите государственной тайны, выплачиваемая в размере и порядке, определяемых законодательством Российской Федерации;</a:t>
            </a:r>
            <a:endParaRPr lang="ru-RU" sz="1400" dirty="0">
              <a:solidFill>
                <a:srgbClr val="0000FF"/>
              </a:solidFill>
              <a:latin typeface="Times New Roman"/>
              <a:hlinkClick r:id="rId3"/>
            </a:endParaRPr>
          </a:p>
          <a:p>
            <a:pPr algn="just"/>
            <a:r>
              <a:rPr lang="ru-RU" sz="1400" dirty="0">
                <a:latin typeface="Times New Roman"/>
              </a:rPr>
              <a:t>4) ежемесячное денежное поощрение;</a:t>
            </a:r>
          </a:p>
          <a:p>
            <a:pPr algn="just"/>
            <a:r>
              <a:rPr lang="ru-RU" sz="1400" dirty="0">
                <a:latin typeface="Times New Roman"/>
              </a:rPr>
              <a:t>5) премии за выполнение особо важных и сложных заданий;</a:t>
            </a:r>
          </a:p>
          <a:p>
            <a:pPr algn="just"/>
            <a:r>
              <a:rPr lang="ru-RU" sz="1400" dirty="0">
                <a:latin typeface="Times New Roman"/>
              </a:rPr>
              <a:t>6) единовременная выплата при предоставлении ежегодного оплачиваемого отпуска;</a:t>
            </a:r>
          </a:p>
          <a:p>
            <a:pPr algn="just"/>
            <a:r>
              <a:rPr lang="ru-RU" sz="1400" dirty="0">
                <a:latin typeface="Times New Roman"/>
              </a:rPr>
              <a:t>7) материальная помощь.</a:t>
            </a:r>
          </a:p>
          <a:p>
            <a:pPr algn="just"/>
            <a:r>
              <a:rPr lang="ru-RU" sz="1400" b="1" dirty="0">
                <a:latin typeface="Times New Roman"/>
              </a:rPr>
              <a:t>                   </a:t>
            </a:r>
          </a:p>
          <a:p>
            <a:pPr algn="just"/>
            <a:r>
              <a:rPr lang="ru-RU" sz="1400" b="1" dirty="0">
                <a:latin typeface="Times New Roman"/>
              </a:rPr>
              <a:t>                   Ежемесячная надбавка муниципальному служащему за классный чин</a:t>
            </a:r>
          </a:p>
          <a:p>
            <a:pPr algn="just"/>
            <a:endParaRPr lang="ru-RU" sz="1400" dirty="0">
              <a:latin typeface="Times New Roman"/>
            </a:endParaRPr>
          </a:p>
        </p:txBody>
      </p:sp>
      <p:sp>
        <p:nvSpPr>
          <p:cNvPr id="16" name="Пятно 2 15"/>
          <p:cNvSpPr/>
          <p:nvPr/>
        </p:nvSpPr>
        <p:spPr>
          <a:xfrm>
            <a:off x="4300695" y="5938576"/>
            <a:ext cx="673239" cy="508187"/>
          </a:xfrm>
          <a:prstGeom prst="irregularSeal2">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87552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311"/>
          <p:cNvGrpSpPr/>
          <p:nvPr/>
        </p:nvGrpSpPr>
        <p:grpSpPr>
          <a:xfrm>
            <a:off x="33217" y="0"/>
            <a:ext cx="11285419" cy="6598737"/>
            <a:chOff x="-1099" y="76830"/>
            <a:chExt cx="7705969" cy="6599192"/>
          </a:xfrm>
        </p:grpSpPr>
        <p:sp>
          <p:nvSpPr>
            <p:cNvPr id="14" name="Shape 2652"/>
            <p:cNvSpPr/>
            <p:nvPr/>
          </p:nvSpPr>
          <p:spPr>
            <a:xfrm>
              <a:off x="584942" y="1394771"/>
              <a:ext cx="1714551" cy="1425448"/>
            </a:xfrm>
            <a:custGeom>
              <a:avLst/>
              <a:gdLst/>
              <a:ahLst/>
              <a:cxnLst/>
              <a:rect l="0" t="0" r="0" b="0"/>
              <a:pathLst>
                <a:path w="1714551" h="1129208">
                  <a:moveTo>
                    <a:pt x="1570546" y="1129208"/>
                  </a:moveTo>
                  <a:lnTo>
                    <a:pt x="143993" y="1129208"/>
                  </a:lnTo>
                  <a:cubicBezTo>
                    <a:pt x="64465" y="1129208"/>
                    <a:pt x="0" y="1064743"/>
                    <a:pt x="0" y="985202"/>
                  </a:cubicBezTo>
                  <a:lnTo>
                    <a:pt x="0" y="143993"/>
                  </a:lnTo>
                  <a:cubicBezTo>
                    <a:pt x="0" y="64465"/>
                    <a:pt x="64465" y="0"/>
                    <a:pt x="143993" y="0"/>
                  </a:cubicBezTo>
                  <a:lnTo>
                    <a:pt x="1570546" y="0"/>
                  </a:lnTo>
                  <a:cubicBezTo>
                    <a:pt x="1650073" y="0"/>
                    <a:pt x="1714551" y="64465"/>
                    <a:pt x="1714551" y="143993"/>
                  </a:cubicBezTo>
                  <a:lnTo>
                    <a:pt x="1714551" y="985202"/>
                  </a:lnTo>
                  <a:cubicBezTo>
                    <a:pt x="1714551" y="1064743"/>
                    <a:pt x="1650073" y="1129208"/>
                    <a:pt x="1570546" y="1129208"/>
                  </a:cubicBezTo>
                  <a:close/>
                </a:path>
              </a:pathLst>
            </a:custGeom>
            <a:ln w="25400" cap="flat">
              <a:miter lim="127000"/>
            </a:ln>
          </p:spPr>
          <p:style>
            <a:lnRef idx="1">
              <a:srgbClr val="83C9E8"/>
            </a:lnRef>
            <a:fillRef idx="0">
              <a:srgbClr val="000000">
                <a:alpha val="0"/>
              </a:srgbClr>
            </a:fillRef>
            <a:effectRef idx="0">
              <a:scrgbClr r="0" g="0" b="0"/>
            </a:effectRef>
            <a:fontRef idx="none"/>
          </p:style>
          <p:txBody>
            <a:bodyPr/>
            <a:lstStyle/>
            <a:p>
              <a:endParaRPr lang="ru-RU"/>
            </a:p>
          </p:txBody>
        </p:sp>
        <p:sp>
          <p:nvSpPr>
            <p:cNvPr id="15" name="Shape 2654"/>
            <p:cNvSpPr/>
            <p:nvPr/>
          </p:nvSpPr>
          <p:spPr>
            <a:xfrm>
              <a:off x="2349051" y="1394771"/>
              <a:ext cx="5355819" cy="1585121"/>
            </a:xfrm>
            <a:custGeom>
              <a:avLst/>
              <a:gdLst/>
              <a:ahLst/>
              <a:cxnLst/>
              <a:rect l="0" t="0" r="0" b="0"/>
              <a:pathLst>
                <a:path w="5355819" h="1844319">
                  <a:moveTo>
                    <a:pt x="5211814" y="1844319"/>
                  </a:moveTo>
                  <a:lnTo>
                    <a:pt x="143993" y="1844319"/>
                  </a:lnTo>
                  <a:cubicBezTo>
                    <a:pt x="64465" y="1844319"/>
                    <a:pt x="0" y="1779854"/>
                    <a:pt x="0" y="1700314"/>
                  </a:cubicBezTo>
                  <a:lnTo>
                    <a:pt x="0" y="144005"/>
                  </a:lnTo>
                  <a:cubicBezTo>
                    <a:pt x="0" y="64478"/>
                    <a:pt x="64465" y="0"/>
                    <a:pt x="143993" y="0"/>
                  </a:cubicBezTo>
                  <a:lnTo>
                    <a:pt x="5211814" y="0"/>
                  </a:lnTo>
                  <a:cubicBezTo>
                    <a:pt x="5291341" y="0"/>
                    <a:pt x="5355819" y="64478"/>
                    <a:pt x="5355819" y="144005"/>
                  </a:cubicBezTo>
                  <a:lnTo>
                    <a:pt x="5355819" y="1700314"/>
                  </a:lnTo>
                  <a:cubicBezTo>
                    <a:pt x="5355819" y="1779854"/>
                    <a:pt x="5291341" y="1844319"/>
                    <a:pt x="5211814" y="1844319"/>
                  </a:cubicBezTo>
                  <a:close/>
                </a:path>
              </a:pathLst>
            </a:custGeom>
            <a:ln w="25400" cap="flat">
              <a:miter lim="127000"/>
            </a:ln>
          </p:spPr>
          <p:style>
            <a:lnRef idx="1">
              <a:srgbClr val="83C9E8"/>
            </a:lnRef>
            <a:fillRef idx="0">
              <a:srgbClr val="000000">
                <a:alpha val="0"/>
              </a:srgbClr>
            </a:fillRef>
            <a:effectRef idx="0">
              <a:scrgbClr r="0" g="0" b="0"/>
            </a:effectRef>
            <a:fontRef idx="none"/>
          </p:style>
          <p:txBody>
            <a:bodyPr/>
            <a:lstStyle/>
            <a:p>
              <a:endParaRPr lang="ru-RU"/>
            </a:p>
          </p:txBody>
        </p:sp>
        <p:sp>
          <p:nvSpPr>
            <p:cNvPr id="19" name="Shape 2667"/>
            <p:cNvSpPr/>
            <p:nvPr/>
          </p:nvSpPr>
          <p:spPr>
            <a:xfrm>
              <a:off x="727135" y="2107495"/>
              <a:ext cx="1449083" cy="0"/>
            </a:xfrm>
            <a:custGeom>
              <a:avLst/>
              <a:gdLst/>
              <a:ahLst/>
              <a:cxnLst/>
              <a:rect l="0" t="0" r="0" b="0"/>
              <a:pathLst>
                <a:path w="1449083">
                  <a:moveTo>
                    <a:pt x="0" y="0"/>
                  </a:moveTo>
                  <a:lnTo>
                    <a:pt x="1449083" y="0"/>
                  </a:lnTo>
                </a:path>
              </a:pathLst>
            </a:custGeom>
            <a:ln w="25400" cap="flat">
              <a:miter lim="127000"/>
            </a:ln>
          </p:spPr>
          <p:style>
            <a:lnRef idx="1">
              <a:srgbClr val="86CAE8"/>
            </a:lnRef>
            <a:fillRef idx="0">
              <a:srgbClr val="000000">
                <a:alpha val="0"/>
              </a:srgbClr>
            </a:fillRef>
            <a:effectRef idx="0">
              <a:scrgbClr r="0" g="0" b="0"/>
            </a:effectRef>
            <a:fontRef idx="none"/>
          </p:style>
          <p:txBody>
            <a:bodyPr/>
            <a:lstStyle/>
            <a:p>
              <a:endParaRPr lang="ru-RU"/>
            </a:p>
          </p:txBody>
        </p:sp>
        <p:sp>
          <p:nvSpPr>
            <p:cNvPr id="20" name="Shape 2710"/>
            <p:cNvSpPr/>
            <p:nvPr/>
          </p:nvSpPr>
          <p:spPr>
            <a:xfrm>
              <a:off x="584940" y="1213695"/>
              <a:ext cx="1714551" cy="161176"/>
            </a:xfrm>
            <a:custGeom>
              <a:avLst/>
              <a:gdLst/>
              <a:ahLst/>
              <a:cxnLst/>
              <a:rect l="0" t="0" r="0" b="0"/>
              <a:pathLst>
                <a:path w="1714551" h="161176">
                  <a:moveTo>
                    <a:pt x="0" y="0"/>
                  </a:moveTo>
                  <a:lnTo>
                    <a:pt x="1714551" y="0"/>
                  </a:lnTo>
                  <a:lnTo>
                    <a:pt x="878421" y="158509"/>
                  </a:lnTo>
                  <a:cubicBezTo>
                    <a:pt x="864375" y="161176"/>
                    <a:pt x="850176" y="161176"/>
                    <a:pt x="836130" y="158509"/>
                  </a:cubicBezTo>
                  <a:lnTo>
                    <a:pt x="0" y="0"/>
                  </a:lnTo>
                  <a:close/>
                </a:path>
              </a:pathLst>
            </a:custGeom>
            <a:ln w="25400" cap="flat">
              <a:miter lim="127000"/>
            </a:ln>
          </p:spPr>
          <p:style>
            <a:lnRef idx="1">
              <a:srgbClr val="FFFEFD"/>
            </a:lnRef>
            <a:fillRef idx="1">
              <a:srgbClr val="86CAE8"/>
            </a:fillRef>
            <a:effectRef idx="0">
              <a:scrgbClr r="0" g="0" b="0"/>
            </a:effectRef>
            <a:fontRef idx="none"/>
          </p:style>
          <p:txBody>
            <a:bodyPr/>
            <a:lstStyle/>
            <a:p>
              <a:endParaRPr lang="ru-RU"/>
            </a:p>
          </p:txBody>
        </p:sp>
        <p:sp>
          <p:nvSpPr>
            <p:cNvPr id="21" name="Shape 2711"/>
            <p:cNvSpPr/>
            <p:nvPr/>
          </p:nvSpPr>
          <p:spPr>
            <a:xfrm>
              <a:off x="3671791" y="1213695"/>
              <a:ext cx="2710320" cy="161176"/>
            </a:xfrm>
            <a:custGeom>
              <a:avLst/>
              <a:gdLst/>
              <a:ahLst/>
              <a:cxnLst/>
              <a:rect l="0" t="0" r="0" b="0"/>
              <a:pathLst>
                <a:path w="2710320" h="161176">
                  <a:moveTo>
                    <a:pt x="0" y="0"/>
                  </a:moveTo>
                  <a:lnTo>
                    <a:pt x="2710320" y="0"/>
                  </a:lnTo>
                  <a:lnTo>
                    <a:pt x="1388592" y="158509"/>
                  </a:lnTo>
                  <a:cubicBezTo>
                    <a:pt x="1366393" y="161176"/>
                    <a:pt x="1343939" y="161176"/>
                    <a:pt x="1321727" y="158509"/>
                  </a:cubicBezTo>
                  <a:lnTo>
                    <a:pt x="0" y="0"/>
                  </a:lnTo>
                  <a:close/>
                </a:path>
              </a:pathLst>
            </a:custGeom>
            <a:ln w="25400" cap="flat">
              <a:miter lim="127000"/>
            </a:ln>
          </p:spPr>
          <p:style>
            <a:lnRef idx="1">
              <a:srgbClr val="FFFEFD"/>
            </a:lnRef>
            <a:fillRef idx="1">
              <a:srgbClr val="86CAE8"/>
            </a:fillRef>
            <a:effectRef idx="0">
              <a:scrgbClr r="0" g="0" b="0"/>
            </a:effectRef>
            <a:fontRef idx="none"/>
          </p:style>
          <p:txBody>
            <a:bodyPr/>
            <a:lstStyle/>
            <a:p>
              <a:endParaRPr lang="ru-RU"/>
            </a:p>
          </p:txBody>
        </p:sp>
        <p:sp>
          <p:nvSpPr>
            <p:cNvPr id="25" name="Shape 2716"/>
            <p:cNvSpPr/>
            <p:nvPr/>
          </p:nvSpPr>
          <p:spPr>
            <a:xfrm>
              <a:off x="2469397" y="1706651"/>
              <a:ext cx="5118672" cy="0"/>
            </a:xfrm>
            <a:custGeom>
              <a:avLst/>
              <a:gdLst/>
              <a:ahLst/>
              <a:cxnLst/>
              <a:rect l="0" t="0" r="0" b="0"/>
              <a:pathLst>
                <a:path w="5118672">
                  <a:moveTo>
                    <a:pt x="0" y="0"/>
                  </a:moveTo>
                  <a:lnTo>
                    <a:pt x="5118672" y="0"/>
                  </a:lnTo>
                </a:path>
              </a:pathLst>
            </a:custGeom>
            <a:ln w="25400" cap="flat">
              <a:miter lim="127000"/>
            </a:ln>
          </p:spPr>
          <p:style>
            <a:lnRef idx="1">
              <a:srgbClr val="86CAE8"/>
            </a:lnRef>
            <a:fillRef idx="0">
              <a:srgbClr val="000000">
                <a:alpha val="0"/>
              </a:srgbClr>
            </a:fillRef>
            <a:effectRef idx="0">
              <a:scrgbClr r="0" g="0" b="0"/>
            </a:effectRef>
            <a:fontRef idx="none"/>
          </p:style>
          <p:txBody>
            <a:bodyPr/>
            <a:lstStyle/>
            <a:p>
              <a:endParaRPr lang="ru-RU"/>
            </a:p>
          </p:txBody>
        </p:sp>
        <p:sp>
          <p:nvSpPr>
            <p:cNvPr id="28" name="Shape 2752"/>
            <p:cNvSpPr/>
            <p:nvPr/>
          </p:nvSpPr>
          <p:spPr>
            <a:xfrm>
              <a:off x="-1099" y="76830"/>
              <a:ext cx="4058596" cy="701751"/>
            </a:xfrm>
            <a:custGeom>
              <a:avLst/>
              <a:gdLst/>
              <a:ahLst/>
              <a:cxnLst/>
              <a:rect l="0" t="0" r="0" b="0"/>
              <a:pathLst>
                <a:path w="5003999" h="779996">
                  <a:moveTo>
                    <a:pt x="0" y="0"/>
                  </a:moveTo>
                  <a:lnTo>
                    <a:pt x="5003999" y="0"/>
                  </a:lnTo>
                  <a:lnTo>
                    <a:pt x="5003999" y="627596"/>
                  </a:lnTo>
                  <a:cubicBezTo>
                    <a:pt x="5003999" y="779996"/>
                    <a:pt x="4851599" y="779996"/>
                    <a:pt x="4851599"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r>
                <a:rPr lang="ru-RU" b="1" kern="0"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                                      </a:t>
              </a:r>
              <a:r>
                <a:rPr lang="ru-RU" b="1" kern="0" dirty="0" smtClean="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13│ </a:t>
              </a:r>
              <a:r>
                <a:rPr lang="ru-RU" b="1" kern="0"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ВИДЫ ОТПУСКОВ </a:t>
              </a:r>
            </a:p>
            <a:p>
              <a:r>
                <a:rPr lang="ru-RU" b="1" kern="0"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                                  НА МУНИЦИПАЛЬНОЙ СЛУЖБЕ</a:t>
              </a:r>
            </a:p>
            <a:p>
              <a:r>
                <a:rPr lang="ru-RU" dirty="0"/>
                <a:t>       </a:t>
              </a:r>
            </a:p>
            <a:p>
              <a:endParaRPr lang="ru-RU" dirty="0"/>
            </a:p>
          </p:txBody>
        </p:sp>
        <p:sp>
          <p:nvSpPr>
            <p:cNvPr id="29" name="Shape 2755"/>
            <p:cNvSpPr/>
            <p:nvPr/>
          </p:nvSpPr>
          <p:spPr>
            <a:xfrm>
              <a:off x="858704" y="524630"/>
              <a:ext cx="152273" cy="153365"/>
            </a:xfrm>
            <a:custGeom>
              <a:avLst/>
              <a:gdLst/>
              <a:ahLst/>
              <a:cxnLst/>
              <a:rect l="0" t="0" r="0" b="0"/>
              <a:pathLst>
                <a:path w="152273" h="153365">
                  <a:moveTo>
                    <a:pt x="139548" y="40284"/>
                  </a:moveTo>
                  <a:lnTo>
                    <a:pt x="114490" y="40284"/>
                  </a:lnTo>
                  <a:lnTo>
                    <a:pt x="114490" y="18174"/>
                  </a:lnTo>
                  <a:cubicBezTo>
                    <a:pt x="114490" y="8153"/>
                    <a:pt x="106337" y="0"/>
                    <a:pt x="96317" y="0"/>
                  </a:cubicBezTo>
                  <a:lnTo>
                    <a:pt x="55943" y="0"/>
                  </a:lnTo>
                  <a:cubicBezTo>
                    <a:pt x="45923" y="0"/>
                    <a:pt x="37770" y="8153"/>
                    <a:pt x="37770" y="18174"/>
                  </a:cubicBezTo>
                  <a:lnTo>
                    <a:pt x="37770" y="40284"/>
                  </a:lnTo>
                  <a:lnTo>
                    <a:pt x="12713" y="40284"/>
                  </a:lnTo>
                  <a:cubicBezTo>
                    <a:pt x="5690" y="40284"/>
                    <a:pt x="0" y="45974"/>
                    <a:pt x="0" y="53010"/>
                  </a:cubicBezTo>
                  <a:lnTo>
                    <a:pt x="0" y="140652"/>
                  </a:lnTo>
                  <a:cubicBezTo>
                    <a:pt x="0" y="147676"/>
                    <a:pt x="5690" y="153365"/>
                    <a:pt x="12713" y="153365"/>
                  </a:cubicBezTo>
                  <a:lnTo>
                    <a:pt x="139548" y="153365"/>
                  </a:lnTo>
                  <a:cubicBezTo>
                    <a:pt x="146571" y="153365"/>
                    <a:pt x="152273" y="147663"/>
                    <a:pt x="152273" y="140652"/>
                  </a:cubicBezTo>
                  <a:lnTo>
                    <a:pt x="152273" y="53010"/>
                  </a:lnTo>
                  <a:cubicBezTo>
                    <a:pt x="152273" y="45974"/>
                    <a:pt x="146571" y="40284"/>
                    <a:pt x="139548" y="40284"/>
                  </a:cubicBezTo>
                  <a:close/>
                </a:path>
              </a:pathLst>
            </a:custGeom>
            <a:ln w="2540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30" name="Shape 2756"/>
            <p:cNvSpPr/>
            <p:nvPr/>
          </p:nvSpPr>
          <p:spPr>
            <a:xfrm>
              <a:off x="916235" y="544391"/>
              <a:ext cx="37198" cy="20523"/>
            </a:xfrm>
            <a:custGeom>
              <a:avLst/>
              <a:gdLst/>
              <a:ahLst/>
              <a:cxnLst/>
              <a:rect l="0" t="0" r="0" b="0"/>
              <a:pathLst>
                <a:path w="37198" h="20523">
                  <a:moveTo>
                    <a:pt x="37198" y="20523"/>
                  </a:moveTo>
                  <a:lnTo>
                    <a:pt x="0" y="20523"/>
                  </a:lnTo>
                  <a:lnTo>
                    <a:pt x="0" y="0"/>
                  </a:lnTo>
                  <a:lnTo>
                    <a:pt x="37198" y="0"/>
                  </a:lnTo>
                  <a:close/>
                </a:path>
              </a:pathLst>
            </a:custGeom>
            <a:ln w="2540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31" name="Shape 2758"/>
            <p:cNvSpPr/>
            <p:nvPr/>
          </p:nvSpPr>
          <p:spPr>
            <a:xfrm>
              <a:off x="1066895" y="101999"/>
              <a:ext cx="94818" cy="94818"/>
            </a:xfrm>
            <a:custGeom>
              <a:avLst/>
              <a:gdLst/>
              <a:ahLst/>
              <a:cxnLst/>
              <a:rect l="0" t="0" r="0" b="0"/>
              <a:pathLst>
                <a:path w="94818" h="94818">
                  <a:moveTo>
                    <a:pt x="94818" y="47409"/>
                  </a:moveTo>
                  <a:cubicBezTo>
                    <a:pt x="94818" y="73597"/>
                    <a:pt x="73596" y="94818"/>
                    <a:pt x="47409" y="94818"/>
                  </a:cubicBezTo>
                  <a:cubicBezTo>
                    <a:pt x="21222" y="94818"/>
                    <a:pt x="0" y="73597"/>
                    <a:pt x="0" y="47409"/>
                  </a:cubicBezTo>
                  <a:cubicBezTo>
                    <a:pt x="0" y="21222"/>
                    <a:pt x="21222" y="0"/>
                    <a:pt x="47409" y="0"/>
                  </a:cubicBezTo>
                  <a:cubicBezTo>
                    <a:pt x="73596" y="0"/>
                    <a:pt x="94818" y="21222"/>
                    <a:pt x="94818" y="47409"/>
                  </a:cubicBezTo>
                  <a:close/>
                </a:path>
              </a:pathLst>
            </a:custGeom>
            <a:ln w="2540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32" name="Shape 2759"/>
            <p:cNvSpPr/>
            <p:nvPr/>
          </p:nvSpPr>
          <p:spPr>
            <a:xfrm>
              <a:off x="997668" y="211931"/>
              <a:ext cx="363601" cy="466065"/>
            </a:xfrm>
            <a:custGeom>
              <a:avLst/>
              <a:gdLst/>
              <a:ahLst/>
              <a:cxnLst/>
              <a:rect l="0" t="0" r="0" b="0"/>
              <a:pathLst>
                <a:path w="363601" h="466065">
                  <a:moveTo>
                    <a:pt x="349885" y="256997"/>
                  </a:moveTo>
                  <a:lnTo>
                    <a:pt x="339687" y="256997"/>
                  </a:lnTo>
                  <a:lnTo>
                    <a:pt x="339687" y="196253"/>
                  </a:lnTo>
                  <a:lnTo>
                    <a:pt x="348056" y="196253"/>
                  </a:lnTo>
                  <a:cubicBezTo>
                    <a:pt x="350558" y="196253"/>
                    <a:pt x="352577" y="194221"/>
                    <a:pt x="352577" y="191719"/>
                  </a:cubicBezTo>
                  <a:lnTo>
                    <a:pt x="352577" y="176644"/>
                  </a:lnTo>
                  <a:cubicBezTo>
                    <a:pt x="352577" y="174142"/>
                    <a:pt x="350558" y="172110"/>
                    <a:pt x="348056" y="172110"/>
                  </a:cubicBezTo>
                  <a:lnTo>
                    <a:pt x="288620" y="172110"/>
                  </a:lnTo>
                  <a:cubicBezTo>
                    <a:pt x="291973" y="162344"/>
                    <a:pt x="288379" y="151193"/>
                    <a:pt x="279298" y="145402"/>
                  </a:cubicBezTo>
                  <a:lnTo>
                    <a:pt x="232346" y="115481"/>
                  </a:lnTo>
                  <a:lnTo>
                    <a:pt x="231966" y="53861"/>
                  </a:lnTo>
                  <a:cubicBezTo>
                    <a:pt x="231826" y="24155"/>
                    <a:pt x="207543" y="0"/>
                    <a:pt x="177838" y="0"/>
                  </a:cubicBezTo>
                  <a:lnTo>
                    <a:pt x="55042" y="0"/>
                  </a:lnTo>
                  <a:cubicBezTo>
                    <a:pt x="25336" y="0"/>
                    <a:pt x="1054" y="24155"/>
                    <a:pt x="902" y="53861"/>
                  </a:cubicBezTo>
                  <a:lnTo>
                    <a:pt x="51" y="221907"/>
                  </a:lnTo>
                  <a:cubicBezTo>
                    <a:pt x="0" y="234544"/>
                    <a:pt x="10185" y="244831"/>
                    <a:pt x="22822" y="244894"/>
                  </a:cubicBezTo>
                  <a:lnTo>
                    <a:pt x="22936" y="244894"/>
                  </a:lnTo>
                  <a:cubicBezTo>
                    <a:pt x="35509" y="244894"/>
                    <a:pt x="45745" y="234734"/>
                    <a:pt x="45809" y="222148"/>
                  </a:cubicBezTo>
                  <a:lnTo>
                    <a:pt x="46647" y="54089"/>
                  </a:lnTo>
                  <a:cubicBezTo>
                    <a:pt x="46672" y="51651"/>
                    <a:pt x="48641" y="49682"/>
                    <a:pt x="51079" y="49695"/>
                  </a:cubicBezTo>
                  <a:cubicBezTo>
                    <a:pt x="53518" y="49708"/>
                    <a:pt x="55486" y="51676"/>
                    <a:pt x="55486" y="54115"/>
                  </a:cubicBezTo>
                  <a:lnTo>
                    <a:pt x="55499" y="438620"/>
                  </a:lnTo>
                  <a:cubicBezTo>
                    <a:pt x="55499" y="453771"/>
                    <a:pt x="67780" y="466065"/>
                    <a:pt x="82944" y="466065"/>
                  </a:cubicBezTo>
                  <a:cubicBezTo>
                    <a:pt x="98107" y="466065"/>
                    <a:pt x="110388" y="453771"/>
                    <a:pt x="110388" y="438620"/>
                  </a:cubicBezTo>
                  <a:lnTo>
                    <a:pt x="110388" y="219202"/>
                  </a:lnTo>
                  <a:lnTo>
                    <a:pt x="122250" y="219202"/>
                  </a:lnTo>
                  <a:lnTo>
                    <a:pt x="122250" y="438620"/>
                  </a:lnTo>
                  <a:cubicBezTo>
                    <a:pt x="122250" y="453771"/>
                    <a:pt x="134531" y="466065"/>
                    <a:pt x="149695" y="466065"/>
                  </a:cubicBezTo>
                  <a:cubicBezTo>
                    <a:pt x="164859" y="466065"/>
                    <a:pt x="177140" y="453771"/>
                    <a:pt x="177140" y="438620"/>
                  </a:cubicBezTo>
                  <a:cubicBezTo>
                    <a:pt x="177140" y="80404"/>
                    <a:pt x="176657" y="276720"/>
                    <a:pt x="176644" y="54267"/>
                  </a:cubicBezTo>
                  <a:cubicBezTo>
                    <a:pt x="176644" y="51651"/>
                    <a:pt x="178740" y="49517"/>
                    <a:pt x="181356" y="49479"/>
                  </a:cubicBezTo>
                  <a:cubicBezTo>
                    <a:pt x="183972" y="49441"/>
                    <a:pt x="186144" y="51499"/>
                    <a:pt x="186220" y="54102"/>
                  </a:cubicBezTo>
                  <a:lnTo>
                    <a:pt x="186220" y="54115"/>
                  </a:lnTo>
                  <a:lnTo>
                    <a:pt x="186665" y="128219"/>
                  </a:lnTo>
                  <a:cubicBezTo>
                    <a:pt x="186715" y="135979"/>
                    <a:pt x="190703" y="143193"/>
                    <a:pt x="197256" y="147358"/>
                  </a:cubicBezTo>
                  <a:lnTo>
                    <a:pt x="248971" y="180327"/>
                  </a:lnTo>
                  <a:lnTo>
                    <a:pt x="248971" y="191719"/>
                  </a:lnTo>
                  <a:cubicBezTo>
                    <a:pt x="248971" y="194221"/>
                    <a:pt x="251003" y="196253"/>
                    <a:pt x="253505" y="196253"/>
                  </a:cubicBezTo>
                  <a:lnTo>
                    <a:pt x="261874" y="196253"/>
                  </a:lnTo>
                  <a:lnTo>
                    <a:pt x="261874" y="256997"/>
                  </a:lnTo>
                  <a:lnTo>
                    <a:pt x="251676" y="256997"/>
                  </a:lnTo>
                  <a:cubicBezTo>
                    <a:pt x="244094" y="256997"/>
                    <a:pt x="237947" y="263144"/>
                    <a:pt x="237947" y="270726"/>
                  </a:cubicBezTo>
                  <a:lnTo>
                    <a:pt x="237947" y="428155"/>
                  </a:lnTo>
                  <a:cubicBezTo>
                    <a:pt x="237947" y="435737"/>
                    <a:pt x="244094" y="441884"/>
                    <a:pt x="251676" y="441884"/>
                  </a:cubicBezTo>
                  <a:lnTo>
                    <a:pt x="261874" y="441884"/>
                  </a:lnTo>
                  <a:lnTo>
                    <a:pt x="261874" y="456705"/>
                  </a:lnTo>
                  <a:cubicBezTo>
                    <a:pt x="261874" y="461874"/>
                    <a:pt x="266065" y="466065"/>
                    <a:pt x="271234" y="466065"/>
                  </a:cubicBezTo>
                  <a:cubicBezTo>
                    <a:pt x="276403" y="466065"/>
                    <a:pt x="280594" y="461874"/>
                    <a:pt x="280594" y="456705"/>
                  </a:cubicBezTo>
                  <a:lnTo>
                    <a:pt x="280594" y="441884"/>
                  </a:lnTo>
                  <a:lnTo>
                    <a:pt x="320954" y="441884"/>
                  </a:lnTo>
                  <a:lnTo>
                    <a:pt x="320954" y="456705"/>
                  </a:lnTo>
                  <a:cubicBezTo>
                    <a:pt x="320954" y="461874"/>
                    <a:pt x="325145" y="466065"/>
                    <a:pt x="330314" y="466065"/>
                  </a:cubicBezTo>
                  <a:cubicBezTo>
                    <a:pt x="335483" y="466065"/>
                    <a:pt x="339674" y="461874"/>
                    <a:pt x="339674" y="456705"/>
                  </a:cubicBezTo>
                  <a:lnTo>
                    <a:pt x="339674" y="441884"/>
                  </a:lnTo>
                  <a:lnTo>
                    <a:pt x="349872" y="441884"/>
                  </a:lnTo>
                  <a:cubicBezTo>
                    <a:pt x="357454" y="441884"/>
                    <a:pt x="363601" y="435737"/>
                    <a:pt x="363601" y="428155"/>
                  </a:cubicBezTo>
                  <a:lnTo>
                    <a:pt x="363601" y="270726"/>
                  </a:lnTo>
                  <a:cubicBezTo>
                    <a:pt x="363601" y="263144"/>
                    <a:pt x="357467" y="256997"/>
                    <a:pt x="349885" y="256997"/>
                  </a:cubicBezTo>
                  <a:close/>
                </a:path>
              </a:pathLst>
            </a:custGeom>
            <a:ln w="2540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33" name="Shape 2760"/>
            <p:cNvSpPr/>
            <p:nvPr/>
          </p:nvSpPr>
          <p:spPr>
            <a:xfrm>
              <a:off x="1278261" y="408171"/>
              <a:ext cx="40361" cy="60757"/>
            </a:xfrm>
            <a:custGeom>
              <a:avLst/>
              <a:gdLst/>
              <a:ahLst/>
              <a:cxnLst/>
              <a:rect l="0" t="0" r="0" b="0"/>
              <a:pathLst>
                <a:path w="40361" h="60757">
                  <a:moveTo>
                    <a:pt x="40361" y="60757"/>
                  </a:moveTo>
                  <a:lnTo>
                    <a:pt x="0" y="60757"/>
                  </a:lnTo>
                  <a:lnTo>
                    <a:pt x="0" y="0"/>
                  </a:lnTo>
                  <a:lnTo>
                    <a:pt x="40361" y="0"/>
                  </a:lnTo>
                  <a:close/>
                </a:path>
              </a:pathLst>
            </a:custGeom>
            <a:ln w="25400" cap="flat">
              <a:miter lim="127000"/>
            </a:ln>
          </p:spPr>
          <p:style>
            <a:lnRef idx="1">
              <a:srgbClr val="FFFEFD"/>
            </a:lnRef>
            <a:fillRef idx="0">
              <a:srgbClr val="000000">
                <a:alpha val="0"/>
              </a:srgbClr>
            </a:fillRef>
            <a:effectRef idx="0">
              <a:scrgbClr r="0" g="0" b="0"/>
            </a:effectRef>
            <a:fontRef idx="none"/>
          </p:style>
          <p:txBody>
            <a:bodyPr/>
            <a:lstStyle/>
            <a:p>
              <a:endParaRPr lang="ru-RU"/>
            </a:p>
          </p:txBody>
        </p:sp>
        <p:sp>
          <p:nvSpPr>
            <p:cNvPr id="34" name="Shape 2762"/>
            <p:cNvSpPr/>
            <p:nvPr/>
          </p:nvSpPr>
          <p:spPr>
            <a:xfrm>
              <a:off x="143540" y="6226844"/>
              <a:ext cx="7304601" cy="449178"/>
            </a:xfrm>
            <a:custGeom>
              <a:avLst/>
              <a:gdLst/>
              <a:ahLst/>
              <a:cxnLst/>
              <a:rect l="0" t="0" r="0" b="0"/>
              <a:pathLst>
                <a:path w="7174599" h="687400">
                  <a:moveTo>
                    <a:pt x="71996" y="0"/>
                  </a:moveTo>
                  <a:lnTo>
                    <a:pt x="7102602" y="0"/>
                  </a:lnTo>
                  <a:cubicBezTo>
                    <a:pt x="7174599" y="0"/>
                    <a:pt x="7174599" y="71996"/>
                    <a:pt x="7174599" y="71996"/>
                  </a:cubicBezTo>
                  <a:lnTo>
                    <a:pt x="7174599" y="615404"/>
                  </a:lnTo>
                  <a:cubicBezTo>
                    <a:pt x="7174599" y="687400"/>
                    <a:pt x="7102602" y="687400"/>
                    <a:pt x="7102602" y="687400"/>
                  </a:cubicBezTo>
                  <a:lnTo>
                    <a:pt x="71996" y="687400"/>
                  </a:lnTo>
                  <a:cubicBezTo>
                    <a:pt x="0" y="687400"/>
                    <a:pt x="0" y="615404"/>
                    <a:pt x="0" y="615404"/>
                  </a:cubicBezTo>
                  <a:lnTo>
                    <a:pt x="0" y="71996"/>
                  </a:lnTo>
                  <a:cubicBezTo>
                    <a:pt x="0" y="0"/>
                    <a:pt x="71996" y="0"/>
                    <a:pt x="71996" y="0"/>
                  </a:cubicBezTo>
                  <a:close/>
                </a:path>
              </a:pathLst>
            </a:custGeom>
            <a:ln w="0" cap="flat">
              <a:miter lim="127000"/>
            </a:ln>
          </p:spPr>
          <p:style>
            <a:lnRef idx="0">
              <a:srgbClr val="000000">
                <a:alpha val="0"/>
              </a:srgbClr>
            </a:lnRef>
            <a:fillRef idx="1">
              <a:srgbClr val="E9B939"/>
            </a:fillRef>
            <a:effectRef idx="0">
              <a:scrgbClr r="0" g="0" b="0"/>
            </a:effectRef>
            <a:fontRef idx="none"/>
          </p:style>
          <p:txBody>
            <a:bodyPr/>
            <a:lstStyle/>
            <a:p>
              <a:endParaRPr lang="ru-RU"/>
            </a:p>
          </p:txBody>
        </p:sp>
        <p:sp>
          <p:nvSpPr>
            <p:cNvPr id="35" name="Shape 2763"/>
            <p:cNvSpPr/>
            <p:nvPr/>
          </p:nvSpPr>
          <p:spPr>
            <a:xfrm>
              <a:off x="143540" y="6226844"/>
              <a:ext cx="7304602" cy="449178"/>
            </a:xfrm>
            <a:custGeom>
              <a:avLst/>
              <a:gdLst/>
              <a:ahLst/>
              <a:cxnLst/>
              <a:rect l="0" t="0" r="0" b="0"/>
              <a:pathLst>
                <a:path w="7174599" h="687400">
                  <a:moveTo>
                    <a:pt x="71996" y="0"/>
                  </a:moveTo>
                  <a:cubicBezTo>
                    <a:pt x="71996" y="0"/>
                    <a:pt x="0" y="0"/>
                    <a:pt x="0" y="71996"/>
                  </a:cubicBezTo>
                  <a:lnTo>
                    <a:pt x="0" y="615404"/>
                  </a:lnTo>
                  <a:cubicBezTo>
                    <a:pt x="0" y="615404"/>
                    <a:pt x="0" y="687400"/>
                    <a:pt x="71996" y="687400"/>
                  </a:cubicBezTo>
                  <a:lnTo>
                    <a:pt x="7102602" y="687400"/>
                  </a:lnTo>
                  <a:cubicBezTo>
                    <a:pt x="7102602" y="687400"/>
                    <a:pt x="7174599" y="687400"/>
                    <a:pt x="7174599" y="615404"/>
                  </a:cubicBezTo>
                  <a:lnTo>
                    <a:pt x="7174599" y="71996"/>
                  </a:lnTo>
                  <a:cubicBezTo>
                    <a:pt x="7174599" y="71996"/>
                    <a:pt x="7174599" y="0"/>
                    <a:pt x="7102602" y="0"/>
                  </a:cubicBezTo>
                  <a:lnTo>
                    <a:pt x="71996"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grpSp>
      <p:sp>
        <p:nvSpPr>
          <p:cNvPr id="38" name="Прямоугольник 37"/>
          <p:cNvSpPr/>
          <p:nvPr/>
        </p:nvSpPr>
        <p:spPr>
          <a:xfrm>
            <a:off x="1323778" y="1291861"/>
            <a:ext cx="1602170" cy="738664"/>
          </a:xfrm>
          <a:prstGeom prst="rect">
            <a:avLst/>
          </a:prstGeom>
        </p:spPr>
        <p:txBody>
          <a:bodyPr wrap="none">
            <a:spAutoFit/>
          </a:bodyPr>
          <a:lstStyle/>
          <a:p>
            <a:pPr algn="ctr">
              <a:lnSpc>
                <a:spcPts val="1680"/>
              </a:lnSpc>
            </a:pPr>
            <a:r>
              <a:rPr lang="ru-RU" sz="1400" b="1" dirty="0">
                <a:solidFill>
                  <a:srgbClr val="181717"/>
                </a:solidFill>
                <a:latin typeface="Arial" panose="020B0604020202020204" pitchFamily="34" charset="0"/>
                <a:ea typeface="Century Gothic" panose="020B0502020202020204" pitchFamily="34" charset="0"/>
                <a:cs typeface="Arial" panose="020B0604020202020204" pitchFamily="34" charset="0"/>
              </a:rPr>
              <a:t>Основного</a:t>
            </a:r>
          </a:p>
          <a:p>
            <a:pPr algn="ctr">
              <a:lnSpc>
                <a:spcPts val="1680"/>
              </a:lnSpc>
            </a:pPr>
            <a:r>
              <a:rPr lang="ru-RU" sz="1400" b="1" dirty="0">
                <a:latin typeface="Arial" panose="020B0604020202020204" pitchFamily="34" charset="0"/>
                <a:cs typeface="Arial" panose="020B0604020202020204" pitchFamily="34" charset="0"/>
              </a:rPr>
              <a:t>оплачиваемого </a:t>
            </a:r>
          </a:p>
          <a:p>
            <a:pPr algn="ctr">
              <a:lnSpc>
                <a:spcPts val="1680"/>
              </a:lnSpc>
            </a:pPr>
            <a:r>
              <a:rPr lang="ru-RU" sz="1400" b="1" dirty="0">
                <a:latin typeface="Arial" panose="020B0604020202020204" pitchFamily="34" charset="0"/>
                <a:cs typeface="Arial" panose="020B0604020202020204" pitchFamily="34" charset="0"/>
              </a:rPr>
              <a:t>отпуска </a:t>
            </a:r>
            <a:endParaRPr lang="ru-RU" sz="1400" dirty="0">
              <a:latin typeface="Arial" panose="020B0604020202020204" pitchFamily="34" charset="0"/>
              <a:cs typeface="Arial" panose="020B0604020202020204" pitchFamily="34" charset="0"/>
            </a:endParaRPr>
          </a:p>
        </p:txBody>
      </p:sp>
      <p:sp>
        <p:nvSpPr>
          <p:cNvPr id="41" name="Shape 2714"/>
          <p:cNvSpPr/>
          <p:nvPr/>
        </p:nvSpPr>
        <p:spPr>
          <a:xfrm>
            <a:off x="620022" y="738277"/>
            <a:ext cx="10714047" cy="357505"/>
          </a:xfrm>
          <a:custGeom>
            <a:avLst/>
            <a:gdLst/>
            <a:ahLst/>
            <a:cxnLst/>
            <a:rect l="0" t="0" r="0" b="0"/>
            <a:pathLst>
              <a:path w="7119925" h="358102">
                <a:moveTo>
                  <a:pt x="143992" y="0"/>
                </a:moveTo>
                <a:lnTo>
                  <a:pt x="6975919" y="0"/>
                </a:lnTo>
                <a:cubicBezTo>
                  <a:pt x="7055117" y="0"/>
                  <a:pt x="7119925" y="64808"/>
                  <a:pt x="7119925" y="144005"/>
                </a:cubicBezTo>
                <a:lnTo>
                  <a:pt x="7119925" y="214097"/>
                </a:lnTo>
                <a:cubicBezTo>
                  <a:pt x="7119925" y="293307"/>
                  <a:pt x="7055117" y="358102"/>
                  <a:pt x="6975919" y="358102"/>
                </a:cubicBezTo>
                <a:lnTo>
                  <a:pt x="143992" y="358102"/>
                </a:lnTo>
                <a:cubicBezTo>
                  <a:pt x="64795" y="358102"/>
                  <a:pt x="0" y="293307"/>
                  <a:pt x="0" y="214097"/>
                </a:cubicBezTo>
                <a:lnTo>
                  <a:pt x="0" y="144005"/>
                </a:lnTo>
                <a:cubicBezTo>
                  <a:pt x="0" y="64808"/>
                  <a:pt x="64795" y="0"/>
                  <a:pt x="143992" y="0"/>
                </a:cubicBezTo>
                <a:close/>
              </a:path>
            </a:pathLst>
          </a:custGeom>
          <a:ln w="0" cap="flat">
            <a:miter lim="127000"/>
          </a:ln>
        </p:spPr>
        <p:style>
          <a:lnRef idx="0">
            <a:srgbClr val="000000">
              <a:alpha val="0"/>
            </a:srgbClr>
          </a:lnRef>
          <a:fillRef idx="1">
            <a:srgbClr val="466BA5"/>
          </a:fillRef>
          <a:effectRef idx="0">
            <a:scrgbClr r="0" g="0" b="0"/>
          </a:effectRef>
          <a:fontRef idx="none"/>
        </p:style>
        <p:txBody>
          <a:bodyPr/>
          <a:lstStyle/>
          <a:p>
            <a:r>
              <a:rPr lang="ru-RU" b="1" dirty="0">
                <a:solidFill>
                  <a:schemeClr val="bg1"/>
                </a:solidFill>
              </a:rPr>
              <a:t>                                                    Ежегодный оплачиваемый отпуск, состоит </a:t>
            </a:r>
            <a:r>
              <a:rPr lang="ru-RU" b="1" dirty="0" smtClean="0">
                <a:solidFill>
                  <a:schemeClr val="bg1"/>
                </a:solidFill>
              </a:rPr>
              <a:t>из</a:t>
            </a:r>
            <a:endParaRPr lang="ru-RU" b="1" dirty="0">
              <a:solidFill>
                <a:schemeClr val="bg1"/>
              </a:solidFill>
            </a:endParaRPr>
          </a:p>
        </p:txBody>
      </p:sp>
      <p:sp>
        <p:nvSpPr>
          <p:cNvPr id="42" name="Прямоугольник 41"/>
          <p:cNvSpPr/>
          <p:nvPr/>
        </p:nvSpPr>
        <p:spPr>
          <a:xfrm>
            <a:off x="1172815" y="2109110"/>
            <a:ext cx="1948281" cy="528350"/>
          </a:xfrm>
          <a:prstGeom prst="rect">
            <a:avLst/>
          </a:prstGeom>
        </p:spPr>
        <p:txBody>
          <a:bodyPr wrap="square">
            <a:spAutoFit/>
          </a:bodyPr>
          <a:lstStyle/>
          <a:p>
            <a:pPr algn="ctr">
              <a:lnSpc>
                <a:spcPts val="1680"/>
              </a:lnSpc>
            </a:pPr>
            <a:r>
              <a:rPr lang="ru-RU" sz="1200" dirty="0">
                <a:solidFill>
                  <a:srgbClr val="181717"/>
                </a:solidFill>
                <a:latin typeface="Arial" panose="020B0604020202020204" pitchFamily="34" charset="0"/>
                <a:ea typeface="Century Gothic" panose="020B0502020202020204" pitchFamily="34" charset="0"/>
                <a:cs typeface="Arial" panose="020B0604020202020204" pitchFamily="34" charset="0"/>
              </a:rPr>
              <a:t>Продолжительность – </a:t>
            </a:r>
            <a:r>
              <a:rPr lang="ru-RU" sz="1400" b="1" dirty="0">
                <a:solidFill>
                  <a:srgbClr val="181717"/>
                </a:solidFill>
                <a:latin typeface="Arial" panose="020B0604020202020204" pitchFamily="34" charset="0"/>
                <a:ea typeface="Century Gothic" panose="020B0502020202020204" pitchFamily="34" charset="0"/>
                <a:cs typeface="Arial" panose="020B0604020202020204" pitchFamily="34" charset="0"/>
              </a:rPr>
              <a:t>30</a:t>
            </a:r>
            <a:r>
              <a:rPr lang="ru-RU" sz="1200" dirty="0">
                <a:solidFill>
                  <a:srgbClr val="181717"/>
                </a:solidFill>
                <a:latin typeface="Arial" panose="020B0604020202020204" pitchFamily="34" charset="0"/>
                <a:ea typeface="Century Gothic" panose="020B0502020202020204" pitchFamily="34" charset="0"/>
                <a:cs typeface="Arial" panose="020B0604020202020204" pitchFamily="34" charset="0"/>
              </a:rPr>
              <a:t> календарных дней</a:t>
            </a:r>
            <a:endParaRPr lang="ru-RU" sz="1200" dirty="0">
              <a:latin typeface="Arial" panose="020B0604020202020204" pitchFamily="34" charset="0"/>
              <a:cs typeface="Arial" panose="020B0604020202020204" pitchFamily="34" charset="0"/>
            </a:endParaRPr>
          </a:p>
        </p:txBody>
      </p:sp>
      <p:sp>
        <p:nvSpPr>
          <p:cNvPr id="43" name="Прямоугольник 42"/>
          <p:cNvSpPr/>
          <p:nvPr/>
        </p:nvSpPr>
        <p:spPr>
          <a:xfrm>
            <a:off x="3878693" y="1319368"/>
            <a:ext cx="6805349" cy="310341"/>
          </a:xfrm>
          <a:prstGeom prst="rect">
            <a:avLst/>
          </a:prstGeom>
        </p:spPr>
        <p:txBody>
          <a:bodyPr wrap="square">
            <a:spAutoFit/>
          </a:bodyPr>
          <a:lstStyle/>
          <a:p>
            <a:pPr algn="ctr">
              <a:lnSpc>
                <a:spcPts val="1680"/>
              </a:lnSpc>
            </a:pPr>
            <a:r>
              <a:rPr lang="ru-RU" sz="1400" b="1" dirty="0">
                <a:solidFill>
                  <a:srgbClr val="181717"/>
                </a:solidFill>
                <a:latin typeface="Arial" panose="020B0604020202020204" pitchFamily="34" charset="0"/>
                <a:ea typeface="Century Gothic" panose="020B0502020202020204" pitchFamily="34" charset="0"/>
                <a:cs typeface="Arial" panose="020B0604020202020204" pitchFamily="34" charset="0"/>
              </a:rPr>
              <a:t>Дополнительного </a:t>
            </a:r>
            <a:r>
              <a:rPr lang="ru-RU" sz="1400" b="1" dirty="0">
                <a:latin typeface="Arial" panose="020B0604020202020204" pitchFamily="34" charset="0"/>
                <a:cs typeface="Arial" panose="020B0604020202020204" pitchFamily="34" charset="0"/>
              </a:rPr>
              <a:t>оплачиваемого отпуска*, </a:t>
            </a:r>
            <a:r>
              <a:rPr lang="ru-RU" sz="1400" dirty="0">
                <a:latin typeface="Arial" panose="020B0604020202020204" pitchFamily="34" charset="0"/>
                <a:cs typeface="Arial" panose="020B0604020202020204" pitchFamily="34" charset="0"/>
              </a:rPr>
              <a:t>в том числе </a:t>
            </a:r>
          </a:p>
        </p:txBody>
      </p:sp>
      <p:sp>
        <p:nvSpPr>
          <p:cNvPr id="44" name="Прямоугольник 43"/>
          <p:cNvSpPr/>
          <p:nvPr/>
        </p:nvSpPr>
        <p:spPr>
          <a:xfrm>
            <a:off x="3820969" y="1726954"/>
            <a:ext cx="7277156" cy="1538883"/>
          </a:xfrm>
          <a:prstGeom prst="rect">
            <a:avLst/>
          </a:prstGeom>
        </p:spPr>
        <p:txBody>
          <a:bodyPr wrap="square">
            <a:spAutoFit/>
          </a:bodyPr>
          <a:lstStyle/>
          <a:p>
            <a:pPr marL="76200" marR="156845" indent="-6350"/>
            <a:r>
              <a:rPr lang="ru-RU" sz="1600" dirty="0">
                <a:solidFill>
                  <a:srgbClr val="181717"/>
                </a:solidFill>
                <a:latin typeface="Calibri" panose="020F0502020204030204" pitchFamily="34" charset="0"/>
                <a:ea typeface="Calibri" panose="020F0502020204030204" pitchFamily="34" charset="0"/>
              </a:rPr>
              <a:t>● при стаже муниципальной службы от 1 года до 5 лет – </a:t>
            </a:r>
            <a:r>
              <a:rPr lang="ru-RU" sz="1600" b="1" dirty="0">
                <a:solidFill>
                  <a:srgbClr val="181717"/>
                </a:solidFill>
                <a:latin typeface="Calibri" panose="020F0502020204030204" pitchFamily="34" charset="0"/>
                <a:ea typeface="Calibri" panose="020F0502020204030204" pitchFamily="34" charset="0"/>
              </a:rPr>
              <a:t>1</a:t>
            </a:r>
            <a:r>
              <a:rPr lang="ru-RU" sz="1600" dirty="0">
                <a:solidFill>
                  <a:srgbClr val="181717"/>
                </a:solidFill>
                <a:latin typeface="Calibri" panose="020F0502020204030204" pitchFamily="34" charset="0"/>
                <a:ea typeface="Calibri" panose="020F0502020204030204" pitchFamily="34" charset="0"/>
              </a:rPr>
              <a:t> </a:t>
            </a:r>
            <a:r>
              <a:rPr lang="ru-RU" sz="1600" b="1" dirty="0">
                <a:solidFill>
                  <a:srgbClr val="181717"/>
                </a:solidFill>
                <a:latin typeface="Calibri" panose="020F0502020204030204" pitchFamily="34" charset="0"/>
                <a:ea typeface="Calibri" panose="020F0502020204030204" pitchFamily="34" charset="0"/>
              </a:rPr>
              <a:t>календарный день</a:t>
            </a:r>
            <a:r>
              <a:rPr lang="ru-RU" sz="1600" dirty="0">
                <a:solidFill>
                  <a:srgbClr val="181717"/>
                </a:solidFill>
                <a:latin typeface="Calibri" panose="020F0502020204030204" pitchFamily="34" charset="0"/>
                <a:ea typeface="Calibri" panose="020F0502020204030204" pitchFamily="34" charset="0"/>
              </a:rPr>
              <a:t>;</a:t>
            </a:r>
            <a:endParaRPr lang="ru-RU" sz="1600" dirty="0">
              <a:solidFill>
                <a:srgbClr val="000000"/>
              </a:solidFill>
              <a:latin typeface="Calibri" panose="020F0502020204030204" pitchFamily="34" charset="0"/>
              <a:ea typeface="Calibri" panose="020F0502020204030204" pitchFamily="34" charset="0"/>
            </a:endParaRPr>
          </a:p>
          <a:p>
            <a:pPr>
              <a:tabLst>
                <a:tab pos="4379595" algn="ctr"/>
              </a:tabLst>
            </a:pPr>
            <a:r>
              <a:rPr lang="ru-RU" sz="1600" dirty="0">
                <a:solidFill>
                  <a:srgbClr val="181717"/>
                </a:solidFill>
                <a:latin typeface="Calibri" panose="020F0502020204030204" pitchFamily="34" charset="0"/>
                <a:ea typeface="Calibri" panose="020F0502020204030204" pitchFamily="34" charset="0"/>
              </a:rPr>
              <a:t>  ● при стаже муниципальной службы от 5  до 10 лет – </a:t>
            </a:r>
            <a:r>
              <a:rPr lang="ru-RU" sz="1600" b="1" dirty="0">
                <a:solidFill>
                  <a:srgbClr val="181717"/>
                </a:solidFill>
                <a:latin typeface="Calibri" panose="020F0502020204030204" pitchFamily="34" charset="0"/>
                <a:ea typeface="Calibri" panose="020F0502020204030204" pitchFamily="34" charset="0"/>
              </a:rPr>
              <a:t>5</a:t>
            </a:r>
            <a:r>
              <a:rPr lang="ru-RU" sz="1600" dirty="0">
                <a:solidFill>
                  <a:srgbClr val="181717"/>
                </a:solidFill>
                <a:latin typeface="Calibri" panose="020F0502020204030204" pitchFamily="34" charset="0"/>
                <a:ea typeface="Calibri" panose="020F0502020204030204" pitchFamily="34" charset="0"/>
              </a:rPr>
              <a:t> </a:t>
            </a:r>
            <a:r>
              <a:rPr lang="ru-RU" sz="1600" b="1" dirty="0">
                <a:solidFill>
                  <a:srgbClr val="181717"/>
                </a:solidFill>
                <a:latin typeface="Calibri" panose="020F0502020204030204" pitchFamily="34" charset="0"/>
                <a:ea typeface="Calibri" panose="020F0502020204030204" pitchFamily="34" charset="0"/>
              </a:rPr>
              <a:t>календарных дней</a:t>
            </a:r>
            <a:r>
              <a:rPr lang="ru-RU" sz="1600" dirty="0">
                <a:solidFill>
                  <a:srgbClr val="181717"/>
                </a:solidFill>
                <a:latin typeface="Calibri" panose="020F0502020204030204" pitchFamily="34" charset="0"/>
                <a:ea typeface="Calibri" panose="020F0502020204030204" pitchFamily="34" charset="0"/>
              </a:rPr>
              <a:t>;</a:t>
            </a:r>
            <a:endParaRPr lang="ru-RU" sz="1600" dirty="0">
              <a:solidFill>
                <a:srgbClr val="000000"/>
              </a:solidFill>
              <a:latin typeface="Calibri" panose="020F0502020204030204" pitchFamily="34" charset="0"/>
              <a:ea typeface="Calibri" panose="020F0502020204030204" pitchFamily="34" charset="0"/>
            </a:endParaRPr>
          </a:p>
          <a:p>
            <a:pPr marL="76200" marR="304165" indent="-6350"/>
            <a:r>
              <a:rPr lang="ru-RU" sz="1600" dirty="0">
                <a:solidFill>
                  <a:srgbClr val="181717"/>
                </a:solidFill>
                <a:latin typeface="Calibri" panose="020F0502020204030204" pitchFamily="34" charset="0"/>
                <a:ea typeface="Calibri" panose="020F0502020204030204" pitchFamily="34" charset="0"/>
              </a:rPr>
              <a:t>● при стаже муниципальной службы от 10  до 15 лет – </a:t>
            </a:r>
            <a:r>
              <a:rPr lang="ru-RU" sz="1600" b="1" dirty="0">
                <a:solidFill>
                  <a:srgbClr val="181717"/>
                </a:solidFill>
                <a:latin typeface="Calibri" panose="020F0502020204030204" pitchFamily="34" charset="0"/>
                <a:ea typeface="Calibri" panose="020F0502020204030204" pitchFamily="34" charset="0"/>
              </a:rPr>
              <a:t>7</a:t>
            </a:r>
            <a:r>
              <a:rPr lang="ru-RU" sz="1600" dirty="0">
                <a:solidFill>
                  <a:srgbClr val="181717"/>
                </a:solidFill>
                <a:latin typeface="Calibri" panose="020F0502020204030204" pitchFamily="34" charset="0"/>
                <a:ea typeface="Calibri" panose="020F0502020204030204" pitchFamily="34" charset="0"/>
              </a:rPr>
              <a:t> </a:t>
            </a:r>
            <a:r>
              <a:rPr lang="ru-RU" sz="1600" b="1" dirty="0">
                <a:solidFill>
                  <a:srgbClr val="181717"/>
                </a:solidFill>
                <a:latin typeface="Calibri" panose="020F0502020204030204" pitchFamily="34" charset="0"/>
                <a:ea typeface="Calibri" panose="020F0502020204030204" pitchFamily="34" charset="0"/>
              </a:rPr>
              <a:t>календарных дней</a:t>
            </a:r>
            <a:r>
              <a:rPr lang="ru-RU" sz="1600" dirty="0">
                <a:solidFill>
                  <a:srgbClr val="181717"/>
                </a:solidFill>
                <a:latin typeface="Calibri" panose="020F0502020204030204" pitchFamily="34" charset="0"/>
                <a:ea typeface="Calibri" panose="020F0502020204030204" pitchFamily="34" charset="0"/>
              </a:rPr>
              <a:t>; </a:t>
            </a:r>
          </a:p>
          <a:p>
            <a:pPr marL="76200" marR="304165" indent="-6350"/>
            <a:r>
              <a:rPr lang="ru-RU" sz="1600" dirty="0">
                <a:solidFill>
                  <a:srgbClr val="181717"/>
                </a:solidFill>
                <a:latin typeface="Calibri" panose="020F0502020204030204" pitchFamily="34" charset="0"/>
                <a:ea typeface="Calibri" panose="020F0502020204030204" pitchFamily="34" charset="0"/>
              </a:rPr>
              <a:t>● при стаже муниципальной службы 15 лет и более – </a:t>
            </a:r>
            <a:r>
              <a:rPr lang="ru-RU" sz="1600" b="1" dirty="0">
                <a:solidFill>
                  <a:srgbClr val="181717"/>
                </a:solidFill>
                <a:latin typeface="Calibri" panose="020F0502020204030204" pitchFamily="34" charset="0"/>
                <a:ea typeface="Calibri" panose="020F0502020204030204" pitchFamily="34" charset="0"/>
              </a:rPr>
              <a:t>10</a:t>
            </a:r>
            <a:r>
              <a:rPr lang="ru-RU" sz="1600" dirty="0">
                <a:solidFill>
                  <a:srgbClr val="181717"/>
                </a:solidFill>
                <a:latin typeface="Calibri" panose="020F0502020204030204" pitchFamily="34" charset="0"/>
                <a:ea typeface="Calibri" panose="020F0502020204030204" pitchFamily="34" charset="0"/>
              </a:rPr>
              <a:t> </a:t>
            </a:r>
            <a:r>
              <a:rPr lang="ru-RU" sz="1600" b="1" dirty="0">
                <a:solidFill>
                  <a:srgbClr val="181717"/>
                </a:solidFill>
                <a:latin typeface="Calibri" panose="020F0502020204030204" pitchFamily="34" charset="0"/>
                <a:ea typeface="Calibri" panose="020F0502020204030204" pitchFamily="34" charset="0"/>
              </a:rPr>
              <a:t>календарных дней.</a:t>
            </a:r>
          </a:p>
          <a:p>
            <a:pPr marL="76200" marR="304165" indent="-6350"/>
            <a:endParaRPr lang="ru-RU" sz="1600" b="1" dirty="0">
              <a:solidFill>
                <a:srgbClr val="181717"/>
              </a:solidFill>
              <a:latin typeface="Calibri" panose="020F0502020204030204" pitchFamily="34" charset="0"/>
              <a:ea typeface="Calibri" panose="020F0502020204030204" pitchFamily="34" charset="0"/>
            </a:endParaRPr>
          </a:p>
          <a:p>
            <a:pPr marL="76200" marR="304165" indent="-6350"/>
            <a:endParaRPr lang="ru-RU" sz="1400" dirty="0">
              <a:solidFill>
                <a:srgbClr val="000000"/>
              </a:solidFill>
              <a:effectLst/>
              <a:latin typeface="Calibri" panose="020F0502020204030204" pitchFamily="34" charset="0"/>
              <a:ea typeface="Calibri" panose="020F0502020204030204" pitchFamily="34" charset="0"/>
            </a:endParaRPr>
          </a:p>
        </p:txBody>
      </p:sp>
      <p:sp>
        <p:nvSpPr>
          <p:cNvPr id="53" name="Прямоугольник 52"/>
          <p:cNvSpPr/>
          <p:nvPr/>
        </p:nvSpPr>
        <p:spPr>
          <a:xfrm>
            <a:off x="367217" y="6207944"/>
            <a:ext cx="10453261" cy="299184"/>
          </a:xfrm>
          <a:prstGeom prst="rect">
            <a:avLst/>
          </a:prstGeom>
        </p:spPr>
        <p:txBody>
          <a:bodyPr wrap="square">
            <a:spAutoFit/>
          </a:bodyPr>
          <a:lstStyle/>
          <a:p>
            <a:pPr marL="86360">
              <a:lnSpc>
                <a:spcPct val="96000"/>
              </a:lnSpc>
              <a:spcAft>
                <a:spcPts val="15"/>
              </a:spcAft>
            </a:pPr>
            <a:r>
              <a:rPr lang="ru-RU" sz="1400" dirty="0" smtClean="0">
                <a:solidFill>
                  <a:srgbClr val="181717"/>
                </a:solidFill>
                <a:latin typeface="Calibri" panose="020F0502020204030204" pitchFamily="34" charset="0"/>
                <a:ea typeface="Calibri" panose="020F0502020204030204" pitchFamily="34" charset="0"/>
              </a:rPr>
              <a:t>-  </a:t>
            </a:r>
            <a:r>
              <a:rPr lang="ru-RU" sz="1400" dirty="0">
                <a:solidFill>
                  <a:srgbClr val="181717"/>
                </a:solidFill>
                <a:latin typeface="Calibri" panose="020F0502020204030204" pitchFamily="34" charset="0"/>
                <a:ea typeface="Calibri" panose="020F0502020204030204" pitchFamily="34" charset="0"/>
              </a:rPr>
              <a:t>При увольнении муниципальному служащему выплачивается денежная компенсация за все неиспользованные отпуска. </a:t>
            </a:r>
            <a:endParaRPr lang="ru-RU" sz="1400" dirty="0">
              <a:solidFill>
                <a:srgbClr val="000000"/>
              </a:solidFill>
              <a:latin typeface="Calibri" panose="020F0502020204030204" pitchFamily="34" charset="0"/>
              <a:ea typeface="Calibri" panose="020F0502020204030204" pitchFamily="34" charset="0"/>
            </a:endParaRPr>
          </a:p>
        </p:txBody>
      </p:sp>
      <p:sp>
        <p:nvSpPr>
          <p:cNvPr id="55" name="Номер слайда 54"/>
          <p:cNvSpPr>
            <a:spLocks noGrp="1"/>
          </p:cNvSpPr>
          <p:nvPr>
            <p:ph type="sldNum" sz="quarter" idx="12"/>
          </p:nvPr>
        </p:nvSpPr>
        <p:spPr>
          <a:xfrm>
            <a:off x="10938294" y="6415316"/>
            <a:ext cx="480030" cy="306160"/>
          </a:xfrm>
        </p:spPr>
        <p:txBody>
          <a:bodyPr/>
          <a:lstStyle/>
          <a:p>
            <a:fld id="{9D3197B4-9225-4703-91FB-A4593262BF03}" type="slidenum">
              <a:rPr lang="ru-RU" sz="1600" smtClean="0">
                <a:solidFill>
                  <a:schemeClr val="tx1">
                    <a:lumMod val="95000"/>
                    <a:lumOff val="5000"/>
                  </a:schemeClr>
                </a:solidFill>
              </a:rPr>
              <a:t>19</a:t>
            </a:fld>
            <a:endParaRPr lang="ru-RU" sz="1600" dirty="0">
              <a:solidFill>
                <a:schemeClr val="tx1">
                  <a:lumMod val="95000"/>
                  <a:lumOff val="5000"/>
                </a:schemeClr>
              </a:solidFill>
            </a:endParaRPr>
          </a:p>
        </p:txBody>
      </p:sp>
      <p:grpSp>
        <p:nvGrpSpPr>
          <p:cNvPr id="56" name="Group 23722"/>
          <p:cNvGrpSpPr/>
          <p:nvPr/>
        </p:nvGrpSpPr>
        <p:grpSpPr>
          <a:xfrm>
            <a:off x="11418324" y="6446763"/>
            <a:ext cx="790265" cy="304083"/>
            <a:chOff x="0" y="0"/>
            <a:chExt cx="540006" cy="240970"/>
          </a:xfrm>
        </p:grpSpPr>
        <p:sp>
          <p:nvSpPr>
            <p:cNvPr id="57"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58"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22" name="Прямоугольник 21"/>
          <p:cNvSpPr/>
          <p:nvPr/>
        </p:nvSpPr>
        <p:spPr>
          <a:xfrm>
            <a:off x="635455" y="2973449"/>
            <a:ext cx="10698614" cy="58477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just"/>
            <a:r>
              <a:rPr lang="ru-RU" sz="1600" dirty="0">
                <a:solidFill>
                  <a:schemeClr val="tx1"/>
                </a:solidFill>
                <a:latin typeface="Times New Roman"/>
              </a:rPr>
              <a:t>Муниципальному служащему по его письменному заявлению решением представителя нанимателя (работодателя) может предоставляться отпуск без сохранения денежного содержания продолжительностью не более одного года.</a:t>
            </a:r>
          </a:p>
        </p:txBody>
      </p:sp>
      <p:sp>
        <p:nvSpPr>
          <p:cNvPr id="23" name="Прямоугольник с двумя скругленными противолежащими углами 22"/>
          <p:cNvSpPr/>
          <p:nvPr/>
        </p:nvSpPr>
        <p:spPr>
          <a:xfrm>
            <a:off x="652576" y="3647551"/>
            <a:ext cx="10698614" cy="653143"/>
          </a:xfrm>
          <a:prstGeom prst="round2Diag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899160" indent="449580" algn="ctr">
              <a:spcAft>
                <a:spcPts val="0"/>
              </a:spcAft>
            </a:pPr>
            <a:endParaRPr lang="ru-RU" sz="1600" dirty="0">
              <a:solidFill>
                <a:schemeClr val="tx1"/>
              </a:solidFill>
              <a:latin typeface="Times New Roman" pitchFamily="18" charset="0"/>
              <a:cs typeface="Times New Roman" pitchFamily="18" charset="0"/>
            </a:endParaRPr>
          </a:p>
          <a:p>
            <a:pPr marL="899160" indent="449580">
              <a:spcAft>
                <a:spcPts val="0"/>
              </a:spcAft>
            </a:pPr>
            <a:r>
              <a:rPr lang="ru-RU" sz="1600" dirty="0">
                <a:solidFill>
                  <a:schemeClr val="tx1"/>
                </a:solidFill>
                <a:latin typeface="Times New Roman" pitchFamily="18" charset="0"/>
                <a:cs typeface="Times New Roman" pitchFamily="18" charset="0"/>
              </a:rPr>
              <a:t>В соответствии с </a:t>
            </a:r>
            <a:r>
              <a:rPr lang="ru-RU" sz="1600" dirty="0" smtClean="0">
                <a:solidFill>
                  <a:schemeClr val="tx1"/>
                </a:solidFill>
                <a:latin typeface="Times New Roman" pitchFamily="18" charset="0"/>
                <a:cs typeface="Times New Roman" pitchFamily="18" charset="0"/>
              </a:rPr>
              <a:t>коллективным </a:t>
            </a:r>
            <a:r>
              <a:rPr lang="ru-RU" sz="1600" dirty="0">
                <a:solidFill>
                  <a:schemeClr val="tx1"/>
                </a:solidFill>
                <a:latin typeface="Times New Roman" pitchFamily="18" charset="0"/>
                <a:cs typeface="Times New Roman" pitchFamily="18" charset="0"/>
              </a:rPr>
              <a:t>договором </a:t>
            </a:r>
            <a:r>
              <a:rPr lang="ru-RU" sz="1600" dirty="0">
                <a:solidFill>
                  <a:schemeClr val="tx1"/>
                </a:solidFill>
                <a:latin typeface="Times New Roman" pitchFamily="18" charset="0"/>
                <a:ea typeface="Times New Roman"/>
                <a:cs typeface="Times New Roman" pitchFamily="18" charset="0"/>
              </a:rPr>
              <a:t>органов местного самоуправления</a:t>
            </a:r>
          </a:p>
          <a:p>
            <a:pPr>
              <a:spcAft>
                <a:spcPts val="0"/>
              </a:spcAft>
            </a:pPr>
            <a:r>
              <a:rPr lang="ru-RU" sz="1600" dirty="0">
                <a:solidFill>
                  <a:schemeClr val="tx1"/>
                </a:solidFill>
                <a:latin typeface="Times New Roman" pitchFamily="18" charset="0"/>
                <a:ea typeface="Times New Roman"/>
                <a:cs typeface="Times New Roman" pitchFamily="18" charset="0"/>
              </a:rPr>
              <a:t>муниципального образования «город Оренбург» работодатель по письменному заявлению работника </a:t>
            </a:r>
            <a:r>
              <a:rPr lang="ru-RU" sz="1600" dirty="0" smtClean="0">
                <a:solidFill>
                  <a:schemeClr val="tx1"/>
                </a:solidFill>
                <a:latin typeface="Times New Roman" pitchFamily="18" charset="0"/>
                <a:ea typeface="Times New Roman"/>
                <a:cs typeface="Times New Roman" pitchFamily="18" charset="0"/>
              </a:rPr>
              <a:t>предоставляет</a:t>
            </a:r>
            <a:endParaRPr lang="ru-RU" sz="1600" dirty="0">
              <a:solidFill>
                <a:schemeClr val="tx1"/>
              </a:solidFill>
              <a:latin typeface="Times New Roman" pitchFamily="18" charset="0"/>
              <a:ea typeface="Times New Roman"/>
              <a:cs typeface="Times New Roman" pitchFamily="18" charset="0"/>
            </a:endParaRPr>
          </a:p>
          <a:p>
            <a:pPr algn="ctr"/>
            <a:r>
              <a:rPr lang="ru-RU" dirty="0"/>
              <a:t> </a:t>
            </a:r>
          </a:p>
        </p:txBody>
      </p:sp>
      <p:sp>
        <p:nvSpPr>
          <p:cNvPr id="37" name="Блок-схема: объединение 36"/>
          <p:cNvSpPr/>
          <p:nvPr/>
        </p:nvSpPr>
        <p:spPr>
          <a:xfrm>
            <a:off x="851998" y="4300693"/>
            <a:ext cx="4538196" cy="241161"/>
          </a:xfrm>
          <a:prstGeom prst="flowChartMerg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39" name="Прямоугольник с двумя вырезанными противолежащими углами 38"/>
          <p:cNvSpPr/>
          <p:nvPr/>
        </p:nvSpPr>
        <p:spPr>
          <a:xfrm>
            <a:off x="652576" y="4541855"/>
            <a:ext cx="4737618" cy="713433"/>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0"/>
              </a:spcAft>
            </a:pPr>
            <a:r>
              <a:rPr lang="ru-RU" sz="1400" dirty="0">
                <a:solidFill>
                  <a:schemeClr val="tx1"/>
                </a:solidFill>
                <a:latin typeface="Times New Roman"/>
                <a:ea typeface="Times New Roman"/>
              </a:rPr>
              <a:t>дополнительный оплачиваемый отпуск - не более 3 календарных дней в календарном году</a:t>
            </a:r>
            <a:endParaRPr lang="ru-RU" sz="1400" dirty="0">
              <a:solidFill>
                <a:schemeClr val="tx1"/>
              </a:solidFill>
            </a:endParaRPr>
          </a:p>
        </p:txBody>
      </p:sp>
      <p:sp>
        <p:nvSpPr>
          <p:cNvPr id="40" name="Блок-схема: объединение 39"/>
          <p:cNvSpPr/>
          <p:nvPr/>
        </p:nvSpPr>
        <p:spPr>
          <a:xfrm>
            <a:off x="6390752" y="4300694"/>
            <a:ext cx="4170066" cy="241161"/>
          </a:xfrm>
          <a:prstGeom prst="flowChartMerg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54" name="Прямоугольник с двумя вырезанными противолежащими углами 53"/>
          <p:cNvSpPr/>
          <p:nvPr/>
        </p:nvSpPr>
        <p:spPr>
          <a:xfrm>
            <a:off x="5593848" y="4541854"/>
            <a:ext cx="5757342" cy="1507253"/>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0"/>
              </a:spcAft>
            </a:pPr>
            <a:r>
              <a:rPr lang="ru-RU" sz="1400" dirty="0">
                <a:solidFill>
                  <a:srgbClr val="000000"/>
                </a:solidFill>
                <a:latin typeface="Times New Roman"/>
                <a:ea typeface="Times New Roman"/>
              </a:rPr>
              <a:t>краткосрочные оплачиваемые отпуска в случаях:</a:t>
            </a:r>
            <a:endParaRPr lang="ru-RU" sz="1400" dirty="0">
              <a:latin typeface="Times New Roman"/>
              <a:ea typeface="Times New Roman"/>
            </a:endParaRPr>
          </a:p>
          <a:p>
            <a:pPr indent="450215" algn="just">
              <a:spcAft>
                <a:spcPts val="0"/>
              </a:spcAft>
            </a:pPr>
            <a:r>
              <a:rPr lang="ru-RU" sz="1400" dirty="0">
                <a:solidFill>
                  <a:srgbClr val="000000"/>
                </a:solidFill>
                <a:latin typeface="Times New Roman"/>
                <a:ea typeface="Times New Roman"/>
              </a:rPr>
              <a:t>личного бракосочетания </a:t>
            </a:r>
            <a:r>
              <a:rPr lang="ru-RU" sz="1400" dirty="0">
                <a:latin typeface="Times New Roman"/>
                <a:ea typeface="Times New Roman"/>
              </a:rPr>
              <a:t>– </a:t>
            </a:r>
            <a:r>
              <a:rPr lang="ru-RU" sz="1400" dirty="0">
                <a:solidFill>
                  <a:srgbClr val="000000"/>
                </a:solidFill>
                <a:latin typeface="Times New Roman"/>
                <a:ea typeface="Times New Roman"/>
              </a:rPr>
              <a:t>до 3 календарных дней;</a:t>
            </a:r>
            <a:endParaRPr lang="ru-RU" sz="1400" dirty="0">
              <a:latin typeface="Times New Roman"/>
              <a:ea typeface="Times New Roman"/>
            </a:endParaRPr>
          </a:p>
          <a:p>
            <a:pPr indent="450215" algn="just">
              <a:spcAft>
                <a:spcPts val="0"/>
              </a:spcAft>
            </a:pPr>
            <a:r>
              <a:rPr lang="ru-RU" sz="1400" dirty="0">
                <a:solidFill>
                  <a:srgbClr val="000000"/>
                </a:solidFill>
                <a:latin typeface="Times New Roman"/>
                <a:ea typeface="Times New Roman"/>
              </a:rPr>
              <a:t>смерти близких родственников </a:t>
            </a:r>
            <a:r>
              <a:rPr lang="ru-RU" sz="1400" dirty="0">
                <a:latin typeface="Times New Roman"/>
                <a:ea typeface="Times New Roman"/>
              </a:rPr>
              <a:t>– </a:t>
            </a:r>
            <a:r>
              <a:rPr lang="ru-RU" sz="1400" dirty="0">
                <a:solidFill>
                  <a:srgbClr val="000000"/>
                </a:solidFill>
                <a:latin typeface="Times New Roman"/>
                <a:ea typeface="Times New Roman"/>
              </a:rPr>
              <a:t>до 3 календарных дней;</a:t>
            </a:r>
            <a:endParaRPr lang="ru-RU" sz="1400" dirty="0">
              <a:latin typeface="Times New Roman"/>
              <a:ea typeface="Times New Roman"/>
            </a:endParaRPr>
          </a:p>
          <a:p>
            <a:pPr indent="450215" algn="just">
              <a:spcAft>
                <a:spcPts val="0"/>
              </a:spcAft>
            </a:pPr>
            <a:r>
              <a:rPr lang="ru-RU" sz="1400" dirty="0">
                <a:solidFill>
                  <a:srgbClr val="000000"/>
                </a:solidFill>
                <a:latin typeface="Times New Roman"/>
                <a:ea typeface="Times New Roman"/>
              </a:rPr>
              <a:t>начала учебного года (1 сентября)  для Работников,  имеющих детей  с 1 по 4 классы </a:t>
            </a:r>
            <a:r>
              <a:rPr lang="ru-RU" sz="1400" dirty="0">
                <a:latin typeface="Times New Roman"/>
                <a:ea typeface="Times New Roman"/>
              </a:rPr>
              <a:t>– </a:t>
            </a:r>
            <a:r>
              <a:rPr lang="ru-RU" sz="1400" dirty="0">
                <a:solidFill>
                  <a:srgbClr val="000000"/>
                </a:solidFill>
                <a:latin typeface="Times New Roman"/>
                <a:ea typeface="Times New Roman"/>
              </a:rPr>
              <a:t>1 календарный день;</a:t>
            </a:r>
            <a:endParaRPr lang="ru-RU" sz="1400" dirty="0">
              <a:latin typeface="Times New Roman"/>
              <a:ea typeface="Times New Roman"/>
            </a:endParaRPr>
          </a:p>
          <a:p>
            <a:pPr indent="450215" algn="just">
              <a:spcAft>
                <a:spcPts val="0"/>
              </a:spcAft>
            </a:pPr>
            <a:r>
              <a:rPr lang="ru-RU" sz="1400" dirty="0">
                <a:solidFill>
                  <a:srgbClr val="000000"/>
                </a:solidFill>
                <a:latin typeface="Times New Roman"/>
                <a:ea typeface="Times New Roman"/>
              </a:rPr>
              <a:t>окончания учебного года (день выпускника) для Работников, имеющих детей, окончивших 9 и 11 классы </a:t>
            </a:r>
            <a:r>
              <a:rPr lang="ru-RU" sz="1400" dirty="0">
                <a:latin typeface="Times New Roman"/>
                <a:ea typeface="Times New Roman"/>
              </a:rPr>
              <a:t>– </a:t>
            </a:r>
            <a:r>
              <a:rPr lang="ru-RU" sz="1400" dirty="0">
                <a:solidFill>
                  <a:srgbClr val="000000"/>
                </a:solidFill>
                <a:latin typeface="Times New Roman"/>
                <a:ea typeface="Times New Roman"/>
              </a:rPr>
              <a:t>1 календарный день.</a:t>
            </a:r>
            <a:endParaRPr lang="ru-RU" sz="1400" dirty="0">
              <a:effectLst/>
              <a:latin typeface="Times New Roman"/>
              <a:ea typeface="Times New Roman"/>
            </a:endParaRPr>
          </a:p>
        </p:txBody>
      </p:sp>
    </p:spTree>
    <p:extLst>
      <p:ext uri="{BB962C8B-B14F-4D97-AF65-F5344CB8AC3E}">
        <p14:creationId xmlns:p14="http://schemas.microsoft.com/office/powerpoint/2010/main" val="3613991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icture background"/>
          <p:cNvPicPr>
            <a:picLocks noChangeAspect="1" noChangeArrowheads="1"/>
          </p:cNvPicPr>
          <p:nvPr/>
        </p:nvPicPr>
        <p:blipFill>
          <a:blip r:embed="rId2">
            <a:extLst>
              <a:ext uri="{BEBA8EAE-BF5A-486C-A8C5-ECC9F3942E4B}">
                <a14:imgProps xmlns:a14="http://schemas.microsoft.com/office/drawing/2010/main">
                  <a14:imgLayer r:embed="rId3">
                    <a14:imgEffect>
                      <a14:artisticBlur radius="8"/>
                    </a14:imgEffect>
                  </a14:imgLayer>
                </a14:imgProps>
              </a:ext>
              <a:ext uri="{28A0092B-C50C-407E-A947-70E740481C1C}">
                <a14:useLocalDpi xmlns:a14="http://schemas.microsoft.com/office/drawing/2010/main" val="0"/>
              </a:ext>
            </a:extLst>
          </a:blip>
          <a:srcRect/>
          <a:stretch>
            <a:fillRect/>
          </a:stretch>
        </p:blipFill>
        <p:spPr bwMode="auto">
          <a:xfrm>
            <a:off x="155575" y="364420"/>
            <a:ext cx="11867092" cy="5924550"/>
          </a:xfrm>
          <a:prstGeom prst="rect">
            <a:avLst/>
          </a:prstGeom>
          <a:noFill/>
          <a:effectLst>
            <a:glow>
              <a:schemeClr val="accent1">
                <a:alpha val="27000"/>
              </a:schemeClr>
            </a:glow>
          </a:effectLst>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223736" y="2383971"/>
            <a:ext cx="11692647" cy="3771960"/>
          </a:xfrm>
        </p:spPr>
        <p:txBody>
          <a:bodyPr>
            <a:normAutofit fontScale="55000" lnSpcReduction="20000"/>
          </a:bodyPr>
          <a:lstStyle/>
          <a:p>
            <a:pPr marL="0" indent="0" algn="just">
              <a:buNone/>
            </a:pPr>
            <a:r>
              <a:rPr lang="ru-RU" sz="2900" b="1" i="0" dirty="0">
                <a:solidFill>
                  <a:schemeClr val="tx1"/>
                </a:solidFill>
                <a:effectLst/>
                <a:latin typeface="Calibri" pitchFamily="34" charset="0"/>
                <a:cs typeface="Calibri" pitchFamily="34" charset="0"/>
              </a:rPr>
              <a:t>Администрация города Оренбурга является исполнительно-распорядительным органом местного самоуправления муниципального образования «город Оренбург», наделенным собственными полномочиями по решению вопросов местного значения и полномочиями для осуществления отдельных государственных полномочий, переданных органам местного самоуправления города Оренбурга федеральными законами и законами Оренбургской области</a:t>
            </a:r>
            <a:r>
              <a:rPr lang="ru-RU" sz="2900" b="1" i="0" dirty="0" smtClean="0">
                <a:solidFill>
                  <a:schemeClr val="tx1"/>
                </a:solidFill>
                <a:effectLst/>
                <a:latin typeface="Calibri" pitchFamily="34" charset="0"/>
                <a:cs typeface="Calibri" pitchFamily="34" charset="0"/>
              </a:rPr>
              <a:t>.</a:t>
            </a:r>
          </a:p>
          <a:p>
            <a:pPr marL="0" indent="0" algn="just">
              <a:buNone/>
            </a:pPr>
            <a:endParaRPr lang="ru-RU" sz="2900" b="1" i="0" dirty="0">
              <a:solidFill>
                <a:schemeClr val="tx1"/>
              </a:solidFill>
              <a:effectLst/>
              <a:latin typeface="Calibri" pitchFamily="34" charset="0"/>
              <a:cs typeface="Calibri" pitchFamily="34" charset="0"/>
            </a:endParaRPr>
          </a:p>
          <a:p>
            <a:pPr marL="0" indent="0" algn="just">
              <a:buNone/>
            </a:pPr>
            <a:r>
              <a:rPr lang="ru-RU" sz="2900" b="1" i="0" dirty="0">
                <a:solidFill>
                  <a:schemeClr val="tx1"/>
                </a:solidFill>
                <a:effectLst/>
                <a:latin typeface="Calibri" pitchFamily="34" charset="0"/>
                <a:cs typeface="Calibri" pitchFamily="34" charset="0"/>
              </a:rPr>
              <a:t>Администрацией города Оренбурга руководит Глава города Оренбурга на принципах единоначалия</a:t>
            </a:r>
            <a:r>
              <a:rPr lang="ru-RU" sz="2900" b="1" i="0" dirty="0" smtClean="0">
                <a:solidFill>
                  <a:schemeClr val="tx1"/>
                </a:solidFill>
                <a:effectLst/>
                <a:latin typeface="Calibri" pitchFamily="34" charset="0"/>
                <a:cs typeface="Calibri" pitchFamily="34" charset="0"/>
              </a:rPr>
              <a:t>.</a:t>
            </a:r>
          </a:p>
          <a:p>
            <a:pPr marL="0" indent="0" algn="just">
              <a:buNone/>
            </a:pPr>
            <a:endParaRPr lang="ru-RU" sz="2900" b="1" i="0" dirty="0">
              <a:solidFill>
                <a:schemeClr val="tx1"/>
              </a:solidFill>
              <a:effectLst/>
              <a:latin typeface="Calibri" pitchFamily="34" charset="0"/>
              <a:cs typeface="Calibri" pitchFamily="34" charset="0"/>
            </a:endParaRPr>
          </a:p>
          <a:p>
            <a:pPr marL="0" indent="0" algn="just">
              <a:buNone/>
            </a:pPr>
            <a:r>
              <a:rPr lang="ru-RU" sz="2900" b="1" i="0" dirty="0">
                <a:solidFill>
                  <a:schemeClr val="tx1"/>
                </a:solidFill>
                <a:effectLst/>
                <a:latin typeface="Calibri" pitchFamily="34" charset="0"/>
                <a:cs typeface="Calibri" pitchFamily="34" charset="0"/>
              </a:rPr>
              <a:t>Администрация   города Оренбурга подконтрольна Главе города Оренбурга, Оренбургскому городскому Совету</a:t>
            </a:r>
            <a:r>
              <a:rPr lang="ru-RU" sz="2900" b="1" i="0" dirty="0" smtClean="0">
                <a:solidFill>
                  <a:schemeClr val="tx1"/>
                </a:solidFill>
                <a:effectLst/>
                <a:latin typeface="Calibri" pitchFamily="34" charset="0"/>
                <a:cs typeface="Calibri" pitchFamily="34" charset="0"/>
              </a:rPr>
              <a:t>.</a:t>
            </a:r>
          </a:p>
          <a:p>
            <a:pPr marL="0" indent="0" algn="just">
              <a:buNone/>
            </a:pPr>
            <a:endParaRPr lang="ru-RU" sz="2900" b="1" i="0" dirty="0">
              <a:solidFill>
                <a:schemeClr val="tx1"/>
              </a:solidFill>
              <a:effectLst/>
              <a:latin typeface="Calibri" pitchFamily="34" charset="0"/>
              <a:cs typeface="Calibri" pitchFamily="34" charset="0"/>
            </a:endParaRPr>
          </a:p>
          <a:p>
            <a:pPr marL="0" indent="0" algn="just">
              <a:buNone/>
            </a:pPr>
            <a:r>
              <a:rPr lang="ru-RU" sz="2900" b="1" i="0" dirty="0">
                <a:solidFill>
                  <a:schemeClr val="tx1"/>
                </a:solidFill>
                <a:effectLst/>
                <a:latin typeface="Calibri" pitchFamily="34" charset="0"/>
                <a:cs typeface="Calibri" pitchFamily="34" charset="0"/>
              </a:rPr>
              <a:t>Администрация города Оренбурга обладает правами юридического лица</a:t>
            </a:r>
            <a:r>
              <a:rPr lang="ru-RU" sz="2900" b="1" i="0" dirty="0" smtClean="0">
                <a:solidFill>
                  <a:schemeClr val="tx1"/>
                </a:solidFill>
                <a:effectLst/>
                <a:latin typeface="Calibri" pitchFamily="34" charset="0"/>
                <a:cs typeface="Calibri" pitchFamily="34" charset="0"/>
              </a:rPr>
              <a:t>.</a:t>
            </a:r>
          </a:p>
          <a:p>
            <a:pPr marL="0" indent="0" algn="just">
              <a:buNone/>
            </a:pPr>
            <a:endParaRPr lang="ru-RU" sz="2900" b="1" i="0" dirty="0">
              <a:solidFill>
                <a:schemeClr val="tx1"/>
              </a:solidFill>
              <a:effectLst/>
              <a:latin typeface="Calibri" pitchFamily="34" charset="0"/>
              <a:cs typeface="Calibri" pitchFamily="34" charset="0"/>
            </a:endParaRPr>
          </a:p>
          <a:p>
            <a:pPr marL="0" indent="0" algn="just">
              <a:buNone/>
            </a:pPr>
            <a:r>
              <a:rPr lang="ru-RU" sz="2900" b="1" dirty="0">
                <a:solidFill>
                  <a:schemeClr val="tx1"/>
                </a:solidFill>
                <a:latin typeface="Calibri" pitchFamily="34" charset="0"/>
                <a:cs typeface="Calibri" pitchFamily="34" charset="0"/>
              </a:rPr>
              <a:t>Отраслевые (функциональные) органы Администрации города Оренбурга (департаменты, управления, комитеты, отделы и т.д.) осуществляют полномочия по решению вопросов местного значения в рамках своей компетенции, а также по обеспечению исполнения полномочий Администрации города Оренбурга, Главы города Оренбурга</a:t>
            </a:r>
            <a:r>
              <a:rPr lang="ru-RU" sz="2900" b="1" dirty="0" smtClean="0">
                <a:solidFill>
                  <a:schemeClr val="tx1"/>
                </a:solidFill>
                <a:latin typeface="Calibri" pitchFamily="34" charset="0"/>
                <a:cs typeface="Calibri" pitchFamily="34" charset="0"/>
              </a:rPr>
              <a:t>.</a:t>
            </a:r>
          </a:p>
          <a:p>
            <a:pPr marL="0" indent="0" algn="just">
              <a:buNone/>
            </a:pPr>
            <a:endParaRPr lang="ru-RU" sz="2900" b="1" dirty="0">
              <a:solidFill>
                <a:schemeClr val="tx1"/>
              </a:solidFill>
              <a:latin typeface="Calibri" pitchFamily="34" charset="0"/>
              <a:cs typeface="Calibri" pitchFamily="34" charset="0"/>
            </a:endParaRPr>
          </a:p>
          <a:p>
            <a:pPr marL="0" indent="0" algn="just">
              <a:buNone/>
            </a:pPr>
            <a:r>
              <a:rPr lang="ru-RU" sz="2900" b="1" i="0" dirty="0">
                <a:solidFill>
                  <a:schemeClr val="tx1"/>
                </a:solidFill>
                <a:effectLst/>
                <a:latin typeface="Calibri" pitchFamily="34" charset="0"/>
                <a:cs typeface="Calibri" pitchFamily="34" charset="0"/>
              </a:rPr>
              <a:t>Территориальными органами Администрации города Оренбурга являются администрации округов.</a:t>
            </a:r>
          </a:p>
          <a:p>
            <a:endParaRPr lang="ru-RU" dirty="0"/>
          </a:p>
        </p:txBody>
      </p:sp>
      <p:sp>
        <p:nvSpPr>
          <p:cNvPr id="3" name="Номер слайда 2"/>
          <p:cNvSpPr>
            <a:spLocks noGrp="1"/>
          </p:cNvSpPr>
          <p:nvPr>
            <p:ph type="sldNum" sz="quarter" idx="12"/>
          </p:nvPr>
        </p:nvSpPr>
        <p:spPr>
          <a:xfrm>
            <a:off x="10763250" y="6446763"/>
            <a:ext cx="655074" cy="365125"/>
          </a:xfrm>
        </p:spPr>
        <p:txBody>
          <a:bodyPr/>
          <a:lstStyle/>
          <a:p>
            <a:fld id="{9D3197B4-9225-4703-91FB-A4593262BF03}" type="slidenum">
              <a:rPr lang="ru-RU" sz="1600" smtClean="0">
                <a:solidFill>
                  <a:schemeClr val="tx1">
                    <a:lumMod val="95000"/>
                    <a:lumOff val="5000"/>
                  </a:schemeClr>
                </a:solidFill>
              </a:rPr>
              <a:t>2</a:t>
            </a:fld>
            <a:endParaRPr lang="ru-RU" sz="1600" dirty="0">
              <a:solidFill>
                <a:schemeClr val="tx1">
                  <a:lumMod val="95000"/>
                  <a:lumOff val="5000"/>
                </a:schemeClr>
              </a:solidFill>
            </a:endParaRPr>
          </a:p>
        </p:txBody>
      </p:sp>
      <p:grpSp>
        <p:nvGrpSpPr>
          <p:cNvPr id="5" name="Group 23722"/>
          <p:cNvGrpSpPr/>
          <p:nvPr/>
        </p:nvGrpSpPr>
        <p:grpSpPr>
          <a:xfrm>
            <a:off x="11418324" y="6446763"/>
            <a:ext cx="790265" cy="304083"/>
            <a:chOff x="0" y="0"/>
            <a:chExt cx="540006" cy="240970"/>
          </a:xfrm>
        </p:grpSpPr>
        <p:sp>
          <p:nvSpPr>
            <p:cNvPr id="6"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dirty="0"/>
            </a:p>
          </p:txBody>
        </p:sp>
      </p:grpSp>
    </p:spTree>
    <p:extLst>
      <p:ext uri="{BB962C8B-B14F-4D97-AF65-F5344CB8AC3E}">
        <p14:creationId xmlns:p14="http://schemas.microsoft.com/office/powerpoint/2010/main" val="21718280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22479"/>
          <p:cNvGrpSpPr/>
          <p:nvPr/>
        </p:nvGrpSpPr>
        <p:grpSpPr>
          <a:xfrm>
            <a:off x="3074196" y="893870"/>
            <a:ext cx="6099949" cy="550545"/>
            <a:chOff x="1074607" y="0"/>
            <a:chExt cx="4655422" cy="550596"/>
          </a:xfrm>
        </p:grpSpPr>
        <p:sp>
          <p:nvSpPr>
            <p:cNvPr id="43" name="Shape 2931"/>
            <p:cNvSpPr/>
            <p:nvPr/>
          </p:nvSpPr>
          <p:spPr>
            <a:xfrm>
              <a:off x="1081762" y="0"/>
              <a:ext cx="4648267" cy="550596"/>
            </a:xfrm>
            <a:custGeom>
              <a:avLst/>
              <a:gdLst/>
              <a:ahLst/>
              <a:cxnLst/>
              <a:rect l="0" t="0" r="0" b="0"/>
              <a:pathLst>
                <a:path w="7462597" h="550596">
                  <a:moveTo>
                    <a:pt x="71996" y="0"/>
                  </a:moveTo>
                  <a:lnTo>
                    <a:pt x="7390600" y="0"/>
                  </a:lnTo>
                  <a:cubicBezTo>
                    <a:pt x="7462597" y="0"/>
                    <a:pt x="7462597" y="71996"/>
                    <a:pt x="7462597" y="71996"/>
                  </a:cubicBezTo>
                  <a:lnTo>
                    <a:pt x="7462597" y="478599"/>
                  </a:lnTo>
                  <a:cubicBezTo>
                    <a:pt x="7462597" y="550596"/>
                    <a:pt x="7390600" y="550596"/>
                    <a:pt x="7390600" y="550596"/>
                  </a:cubicBezTo>
                  <a:lnTo>
                    <a:pt x="71996" y="550596"/>
                  </a:lnTo>
                  <a:cubicBezTo>
                    <a:pt x="0" y="550596"/>
                    <a:pt x="0" y="478599"/>
                    <a:pt x="0" y="478599"/>
                  </a:cubicBezTo>
                  <a:lnTo>
                    <a:pt x="0" y="71996"/>
                  </a:lnTo>
                  <a:cubicBezTo>
                    <a:pt x="0" y="0"/>
                    <a:pt x="71996" y="0"/>
                    <a:pt x="71996" y="0"/>
                  </a:cubicBezTo>
                  <a:close/>
                </a:path>
              </a:pathLst>
            </a:custGeom>
            <a:ln w="0" cap="flat">
              <a:miter lim="127000"/>
            </a:ln>
          </p:spPr>
          <p:style>
            <a:lnRef idx="0">
              <a:srgbClr val="000000">
                <a:alpha val="0"/>
              </a:srgbClr>
            </a:lnRef>
            <a:fillRef idx="1">
              <a:srgbClr val="A0D4ED"/>
            </a:fillRef>
            <a:effectRef idx="0">
              <a:scrgbClr r="0" g="0" b="0"/>
            </a:effectRef>
            <a:fontRef idx="none"/>
          </p:style>
          <p:txBody>
            <a:bodyPr/>
            <a:lstStyle/>
            <a:p>
              <a:endParaRPr lang="ru-RU"/>
            </a:p>
          </p:txBody>
        </p:sp>
        <p:sp>
          <p:nvSpPr>
            <p:cNvPr id="44" name="Shape 2932"/>
            <p:cNvSpPr/>
            <p:nvPr/>
          </p:nvSpPr>
          <p:spPr>
            <a:xfrm>
              <a:off x="1074607" y="0"/>
              <a:ext cx="4655422" cy="550596"/>
            </a:xfrm>
            <a:custGeom>
              <a:avLst/>
              <a:gdLst/>
              <a:ahLst/>
              <a:cxnLst/>
              <a:rect l="0" t="0" r="0" b="0"/>
              <a:pathLst>
                <a:path w="7462597" h="550596">
                  <a:moveTo>
                    <a:pt x="71996" y="0"/>
                  </a:moveTo>
                  <a:cubicBezTo>
                    <a:pt x="71996" y="0"/>
                    <a:pt x="0" y="0"/>
                    <a:pt x="0" y="71996"/>
                  </a:cubicBezTo>
                  <a:lnTo>
                    <a:pt x="0" y="478599"/>
                  </a:lnTo>
                  <a:cubicBezTo>
                    <a:pt x="0" y="478599"/>
                    <a:pt x="0" y="550596"/>
                    <a:pt x="71996" y="550596"/>
                  </a:cubicBezTo>
                  <a:lnTo>
                    <a:pt x="7390600" y="550596"/>
                  </a:lnTo>
                  <a:cubicBezTo>
                    <a:pt x="7390600" y="550596"/>
                    <a:pt x="7462597" y="550596"/>
                    <a:pt x="7462597" y="478599"/>
                  </a:cubicBezTo>
                  <a:lnTo>
                    <a:pt x="7462597" y="71996"/>
                  </a:lnTo>
                  <a:cubicBezTo>
                    <a:pt x="7462597" y="71996"/>
                    <a:pt x="7462597" y="0"/>
                    <a:pt x="7390600" y="0"/>
                  </a:cubicBezTo>
                  <a:lnTo>
                    <a:pt x="71996"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grpSp>
      <p:grpSp>
        <p:nvGrpSpPr>
          <p:cNvPr id="45" name="Group 22483"/>
          <p:cNvGrpSpPr/>
          <p:nvPr/>
        </p:nvGrpSpPr>
        <p:grpSpPr>
          <a:xfrm>
            <a:off x="5243513" y="0"/>
            <a:ext cx="6948487" cy="779780"/>
            <a:chOff x="0" y="0"/>
            <a:chExt cx="5283012" cy="779996"/>
          </a:xfrm>
        </p:grpSpPr>
        <p:sp>
          <p:nvSpPr>
            <p:cNvPr id="46" name="Shape 2962"/>
            <p:cNvSpPr/>
            <p:nvPr/>
          </p:nvSpPr>
          <p:spPr>
            <a:xfrm>
              <a:off x="0" y="0"/>
              <a:ext cx="5283012" cy="779996"/>
            </a:xfrm>
            <a:custGeom>
              <a:avLst/>
              <a:gdLst/>
              <a:ahLst/>
              <a:cxnLst/>
              <a:rect l="0" t="0" r="0" b="0"/>
              <a:pathLst>
                <a:path w="5283012" h="779996">
                  <a:moveTo>
                    <a:pt x="0" y="0"/>
                  </a:moveTo>
                  <a:lnTo>
                    <a:pt x="5283012" y="0"/>
                  </a:lnTo>
                  <a:lnTo>
                    <a:pt x="5283012" y="779996"/>
                  </a:lnTo>
                  <a:lnTo>
                    <a:pt x="152400" y="779996"/>
                  </a:lnTo>
                  <a:cubicBezTo>
                    <a:pt x="152400" y="779996"/>
                    <a:pt x="0" y="779996"/>
                    <a:pt x="0" y="627596"/>
                  </a:cubicBez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47" name="Rectangle 22420"/>
            <p:cNvSpPr/>
            <p:nvPr/>
          </p:nvSpPr>
          <p:spPr>
            <a:xfrm>
              <a:off x="93006" y="191881"/>
              <a:ext cx="302687" cy="262206"/>
            </a:xfrm>
            <a:prstGeom prst="rect">
              <a:avLst/>
            </a:prstGeom>
            <a:ln>
              <a:noFill/>
            </a:ln>
          </p:spPr>
          <p:txBody>
            <a:bodyPr vert="horz" lIns="0" tIns="0" rIns="0" bIns="0" rtlCol="0">
              <a:noAutofit/>
            </a:bodyPr>
            <a:lstStyle/>
            <a:p>
              <a:pPr>
                <a:lnSpc>
                  <a:spcPct val="107000"/>
                </a:lnSpc>
                <a:spcAft>
                  <a:spcPts val="800"/>
                </a:spcAft>
              </a:pPr>
              <a:r>
                <a:rPr lang="ru-RU" sz="1600" b="1" dirty="0" smtClean="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14</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48" name="Rectangle 22421"/>
            <p:cNvSpPr/>
            <p:nvPr/>
          </p:nvSpPr>
          <p:spPr>
            <a:xfrm>
              <a:off x="320590" y="191881"/>
              <a:ext cx="2870389"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 ГАРАНТИИ ПРЕДОСТАВЛЯЕМЫЕ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49" name="Rectangle 2964"/>
            <p:cNvSpPr/>
            <p:nvPr/>
          </p:nvSpPr>
          <p:spPr>
            <a:xfrm>
              <a:off x="525009" y="435721"/>
              <a:ext cx="4075191"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latin typeface="Century Gothic" panose="020B0502020202020204" pitchFamily="34" charset="0"/>
                  <a:ea typeface="Calibri" panose="020F0502020204030204" pitchFamily="34" charset="0"/>
                </a:rPr>
                <a:t>МУНИЦИПАЛЬНОМУ СЛУЖАЩЕМУ</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50" name="Shape 2965"/>
            <p:cNvSpPr/>
            <p:nvPr/>
          </p:nvSpPr>
          <p:spPr>
            <a:xfrm>
              <a:off x="3954074" y="173956"/>
              <a:ext cx="82614" cy="413402"/>
            </a:xfrm>
            <a:custGeom>
              <a:avLst/>
              <a:gdLst/>
              <a:ahLst/>
              <a:cxnLst/>
              <a:rect l="0" t="0" r="0" b="0"/>
              <a:pathLst>
                <a:path w="82614" h="413402">
                  <a:moveTo>
                    <a:pt x="82614" y="0"/>
                  </a:moveTo>
                  <a:lnTo>
                    <a:pt x="82614" y="22776"/>
                  </a:lnTo>
                  <a:lnTo>
                    <a:pt x="20396" y="53687"/>
                  </a:lnTo>
                  <a:lnTo>
                    <a:pt x="20396" y="198454"/>
                  </a:lnTo>
                  <a:cubicBezTo>
                    <a:pt x="20396" y="260456"/>
                    <a:pt x="39698" y="319619"/>
                    <a:pt x="73414" y="368896"/>
                  </a:cubicBezTo>
                  <a:lnTo>
                    <a:pt x="82614" y="380429"/>
                  </a:lnTo>
                  <a:lnTo>
                    <a:pt x="82614" y="413402"/>
                  </a:lnTo>
                  <a:lnTo>
                    <a:pt x="57455" y="382211"/>
                  </a:lnTo>
                  <a:cubicBezTo>
                    <a:pt x="19862" y="327982"/>
                    <a:pt x="0" y="264444"/>
                    <a:pt x="0" y="198454"/>
                  </a:cubicBezTo>
                  <a:lnTo>
                    <a:pt x="0" y="41051"/>
                  </a:lnTo>
                  <a:lnTo>
                    <a:pt x="82614"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1" name="Shape 2966"/>
            <p:cNvSpPr/>
            <p:nvPr/>
          </p:nvSpPr>
          <p:spPr>
            <a:xfrm>
              <a:off x="3896162" y="107942"/>
              <a:ext cx="140526" cy="560011"/>
            </a:xfrm>
            <a:custGeom>
              <a:avLst/>
              <a:gdLst/>
              <a:ahLst/>
              <a:cxnLst/>
              <a:rect l="0" t="0" r="0" b="0"/>
              <a:pathLst>
                <a:path w="140526" h="560011">
                  <a:moveTo>
                    <a:pt x="140526" y="0"/>
                  </a:moveTo>
                  <a:lnTo>
                    <a:pt x="140526" y="22771"/>
                  </a:lnTo>
                  <a:lnTo>
                    <a:pt x="20396" y="82451"/>
                  </a:lnTo>
                  <a:lnTo>
                    <a:pt x="20396" y="263883"/>
                  </a:lnTo>
                  <a:cubicBezTo>
                    <a:pt x="20396" y="338229"/>
                    <a:pt x="42787" y="409806"/>
                    <a:pt x="85141" y="470906"/>
                  </a:cubicBezTo>
                  <a:cubicBezTo>
                    <a:pt x="95726" y="486181"/>
                    <a:pt x="107364" y="500517"/>
                    <a:pt x="119954" y="513836"/>
                  </a:cubicBezTo>
                  <a:lnTo>
                    <a:pt x="140526" y="532531"/>
                  </a:lnTo>
                  <a:lnTo>
                    <a:pt x="140526" y="560011"/>
                  </a:lnTo>
                  <a:lnTo>
                    <a:pt x="105149" y="527861"/>
                  </a:lnTo>
                  <a:cubicBezTo>
                    <a:pt x="91852" y="513795"/>
                    <a:pt x="79559" y="498656"/>
                    <a:pt x="68376" y="482527"/>
                  </a:cubicBezTo>
                  <a:cubicBezTo>
                    <a:pt x="23647" y="417998"/>
                    <a:pt x="0" y="342395"/>
                    <a:pt x="0" y="263883"/>
                  </a:cubicBezTo>
                  <a:lnTo>
                    <a:pt x="0" y="69815"/>
                  </a:lnTo>
                  <a:lnTo>
                    <a:pt x="140526"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2" name="Shape 2967"/>
            <p:cNvSpPr/>
            <p:nvPr/>
          </p:nvSpPr>
          <p:spPr>
            <a:xfrm>
              <a:off x="4036687" y="554385"/>
              <a:ext cx="130322" cy="184966"/>
            </a:xfrm>
            <a:custGeom>
              <a:avLst/>
              <a:gdLst/>
              <a:ahLst/>
              <a:cxnLst/>
              <a:rect l="0" t="0" r="0" b="0"/>
              <a:pathLst>
                <a:path w="130322" h="184966">
                  <a:moveTo>
                    <a:pt x="0" y="0"/>
                  </a:moveTo>
                  <a:lnTo>
                    <a:pt x="18715" y="23462"/>
                  </a:lnTo>
                  <a:cubicBezTo>
                    <a:pt x="49179" y="56383"/>
                    <a:pt x="87066" y="82752"/>
                    <a:pt x="130315" y="99597"/>
                  </a:cubicBezTo>
                  <a:lnTo>
                    <a:pt x="130322" y="99593"/>
                  </a:lnTo>
                  <a:lnTo>
                    <a:pt x="130322" y="184964"/>
                  </a:lnTo>
                  <a:lnTo>
                    <a:pt x="130315" y="184966"/>
                  </a:lnTo>
                  <a:lnTo>
                    <a:pt x="108597" y="176825"/>
                  </a:lnTo>
                  <a:cubicBezTo>
                    <a:pt x="71837" y="163052"/>
                    <a:pt x="37833" y="143996"/>
                    <a:pt x="7427" y="120318"/>
                  </a:cubicBezTo>
                  <a:lnTo>
                    <a:pt x="0" y="113568"/>
                  </a:lnTo>
                  <a:lnTo>
                    <a:pt x="0" y="86089"/>
                  </a:lnTo>
                  <a:lnTo>
                    <a:pt x="19956" y="104224"/>
                  </a:lnTo>
                  <a:cubicBezTo>
                    <a:pt x="48746" y="126641"/>
                    <a:pt x="80943" y="144682"/>
                    <a:pt x="115748" y="157725"/>
                  </a:cubicBezTo>
                  <a:lnTo>
                    <a:pt x="120129" y="159363"/>
                  </a:lnTo>
                  <a:lnTo>
                    <a:pt x="120129" y="117491"/>
                  </a:lnTo>
                  <a:cubicBezTo>
                    <a:pt x="75933" y="99832"/>
                    <a:pt x="36688" y="72978"/>
                    <a:pt x="4542" y="38603"/>
                  </a:cubicBezTo>
                  <a:lnTo>
                    <a:pt x="0" y="32972"/>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3" name="Shape 2968"/>
            <p:cNvSpPr/>
            <p:nvPr/>
          </p:nvSpPr>
          <p:spPr>
            <a:xfrm>
              <a:off x="4036687" y="43200"/>
              <a:ext cx="130322" cy="184925"/>
            </a:xfrm>
            <a:custGeom>
              <a:avLst/>
              <a:gdLst/>
              <a:ahLst/>
              <a:cxnLst/>
              <a:rect l="0" t="0" r="0" b="0"/>
              <a:pathLst>
                <a:path w="130322" h="184925">
                  <a:moveTo>
                    <a:pt x="130315" y="0"/>
                  </a:moveTo>
                  <a:lnTo>
                    <a:pt x="130322" y="3"/>
                  </a:lnTo>
                  <a:lnTo>
                    <a:pt x="130322" y="184925"/>
                  </a:lnTo>
                  <a:lnTo>
                    <a:pt x="120117" y="184925"/>
                  </a:lnTo>
                  <a:lnTo>
                    <a:pt x="120117" y="93853"/>
                  </a:lnTo>
                  <a:lnTo>
                    <a:pt x="0" y="153531"/>
                  </a:lnTo>
                  <a:lnTo>
                    <a:pt x="0" y="130755"/>
                  </a:lnTo>
                  <a:lnTo>
                    <a:pt x="120117" y="71069"/>
                  </a:lnTo>
                  <a:lnTo>
                    <a:pt x="120117" y="27838"/>
                  </a:lnTo>
                  <a:lnTo>
                    <a:pt x="0" y="87513"/>
                  </a:lnTo>
                  <a:lnTo>
                    <a:pt x="0" y="64742"/>
                  </a:lnTo>
                  <a:lnTo>
                    <a:pt x="13031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4" name="Shape 2969"/>
            <p:cNvSpPr/>
            <p:nvPr/>
          </p:nvSpPr>
          <p:spPr>
            <a:xfrm>
              <a:off x="4167009" y="551464"/>
              <a:ext cx="130314" cy="187885"/>
            </a:xfrm>
            <a:custGeom>
              <a:avLst/>
              <a:gdLst/>
              <a:ahLst/>
              <a:cxnLst/>
              <a:rect l="0" t="0" r="0" b="0"/>
              <a:pathLst>
                <a:path w="130314" h="187885">
                  <a:moveTo>
                    <a:pt x="130314" y="0"/>
                  </a:moveTo>
                  <a:lnTo>
                    <a:pt x="130314" y="35896"/>
                  </a:lnTo>
                  <a:lnTo>
                    <a:pt x="125773" y="41524"/>
                  </a:lnTo>
                  <a:cubicBezTo>
                    <a:pt x="93625" y="75900"/>
                    <a:pt x="54387" y="102753"/>
                    <a:pt x="10191" y="120412"/>
                  </a:cubicBezTo>
                  <a:lnTo>
                    <a:pt x="10191" y="162284"/>
                  </a:lnTo>
                  <a:lnTo>
                    <a:pt x="14560" y="160646"/>
                  </a:lnTo>
                  <a:cubicBezTo>
                    <a:pt x="49364" y="147603"/>
                    <a:pt x="81562" y="129563"/>
                    <a:pt x="110353" y="107145"/>
                  </a:cubicBezTo>
                  <a:lnTo>
                    <a:pt x="130314" y="89007"/>
                  </a:lnTo>
                  <a:lnTo>
                    <a:pt x="130314" y="116495"/>
                  </a:lnTo>
                  <a:lnTo>
                    <a:pt x="122893" y="123240"/>
                  </a:lnTo>
                  <a:cubicBezTo>
                    <a:pt x="92487" y="146917"/>
                    <a:pt x="58483" y="165974"/>
                    <a:pt x="21723" y="179747"/>
                  </a:cubicBezTo>
                  <a:lnTo>
                    <a:pt x="0" y="187885"/>
                  </a:lnTo>
                  <a:lnTo>
                    <a:pt x="0" y="102515"/>
                  </a:lnTo>
                  <a:lnTo>
                    <a:pt x="41378" y="82608"/>
                  </a:lnTo>
                  <a:cubicBezTo>
                    <a:pt x="64388" y="69271"/>
                    <a:pt x="85341" y="53030"/>
                    <a:pt x="103826" y="34475"/>
                  </a:cubicBezTo>
                  <a:lnTo>
                    <a:pt x="130314"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5" name="Shape 2970"/>
            <p:cNvSpPr/>
            <p:nvPr/>
          </p:nvSpPr>
          <p:spPr>
            <a:xfrm>
              <a:off x="4167009" y="43204"/>
              <a:ext cx="130314" cy="184921"/>
            </a:xfrm>
            <a:custGeom>
              <a:avLst/>
              <a:gdLst/>
              <a:ahLst/>
              <a:cxnLst/>
              <a:rect l="0" t="0" r="0" b="0"/>
              <a:pathLst>
                <a:path w="130314" h="184921">
                  <a:moveTo>
                    <a:pt x="0" y="0"/>
                  </a:moveTo>
                  <a:lnTo>
                    <a:pt x="130314" y="64741"/>
                  </a:lnTo>
                  <a:lnTo>
                    <a:pt x="130314" y="87512"/>
                  </a:lnTo>
                  <a:lnTo>
                    <a:pt x="10191" y="27835"/>
                  </a:lnTo>
                  <a:lnTo>
                    <a:pt x="10191" y="71066"/>
                  </a:lnTo>
                  <a:lnTo>
                    <a:pt x="130314" y="130751"/>
                  </a:lnTo>
                  <a:lnTo>
                    <a:pt x="130314" y="153526"/>
                  </a:lnTo>
                  <a:lnTo>
                    <a:pt x="10191" y="93850"/>
                  </a:lnTo>
                  <a:lnTo>
                    <a:pt x="10191" y="184921"/>
                  </a:lnTo>
                  <a:lnTo>
                    <a:pt x="0" y="184921"/>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6" name="Shape 2971"/>
            <p:cNvSpPr/>
            <p:nvPr/>
          </p:nvSpPr>
          <p:spPr>
            <a:xfrm>
              <a:off x="4297322" y="173955"/>
              <a:ext cx="82621" cy="413405"/>
            </a:xfrm>
            <a:custGeom>
              <a:avLst/>
              <a:gdLst/>
              <a:ahLst/>
              <a:cxnLst/>
              <a:rect l="0" t="0" r="0" b="0"/>
              <a:pathLst>
                <a:path w="82621" h="413405">
                  <a:moveTo>
                    <a:pt x="0" y="0"/>
                  </a:moveTo>
                  <a:lnTo>
                    <a:pt x="82621" y="41051"/>
                  </a:lnTo>
                  <a:lnTo>
                    <a:pt x="82621" y="198455"/>
                  </a:lnTo>
                  <a:cubicBezTo>
                    <a:pt x="82621" y="264444"/>
                    <a:pt x="62757" y="327983"/>
                    <a:pt x="25165" y="382211"/>
                  </a:cubicBezTo>
                  <a:lnTo>
                    <a:pt x="0" y="413405"/>
                  </a:lnTo>
                  <a:lnTo>
                    <a:pt x="0" y="377509"/>
                  </a:lnTo>
                  <a:lnTo>
                    <a:pt x="21159" y="349968"/>
                  </a:lnTo>
                  <a:cubicBezTo>
                    <a:pt x="47444" y="304785"/>
                    <a:pt x="62224" y="252706"/>
                    <a:pt x="62224" y="198455"/>
                  </a:cubicBezTo>
                  <a:lnTo>
                    <a:pt x="62224" y="53688"/>
                  </a:lnTo>
                  <a:lnTo>
                    <a:pt x="0" y="2277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7" name="Shape 2972"/>
            <p:cNvSpPr/>
            <p:nvPr/>
          </p:nvSpPr>
          <p:spPr>
            <a:xfrm>
              <a:off x="4297322" y="107945"/>
              <a:ext cx="140519" cy="560014"/>
            </a:xfrm>
            <a:custGeom>
              <a:avLst/>
              <a:gdLst/>
              <a:ahLst/>
              <a:cxnLst/>
              <a:rect l="0" t="0" r="0" b="0"/>
              <a:pathLst>
                <a:path w="140519" h="560014">
                  <a:moveTo>
                    <a:pt x="0" y="0"/>
                  </a:moveTo>
                  <a:lnTo>
                    <a:pt x="140519" y="69812"/>
                  </a:lnTo>
                  <a:lnTo>
                    <a:pt x="140519" y="263880"/>
                  </a:lnTo>
                  <a:cubicBezTo>
                    <a:pt x="140519" y="342392"/>
                    <a:pt x="116872" y="417995"/>
                    <a:pt x="72155" y="482523"/>
                  </a:cubicBezTo>
                  <a:cubicBezTo>
                    <a:pt x="60973" y="498653"/>
                    <a:pt x="48680" y="513792"/>
                    <a:pt x="35382" y="527858"/>
                  </a:cubicBezTo>
                  <a:lnTo>
                    <a:pt x="0" y="560014"/>
                  </a:lnTo>
                  <a:lnTo>
                    <a:pt x="0" y="532525"/>
                  </a:lnTo>
                  <a:lnTo>
                    <a:pt x="20570" y="513833"/>
                  </a:lnTo>
                  <a:cubicBezTo>
                    <a:pt x="33162" y="500514"/>
                    <a:pt x="44803" y="486178"/>
                    <a:pt x="55391" y="470903"/>
                  </a:cubicBezTo>
                  <a:cubicBezTo>
                    <a:pt x="97733" y="409803"/>
                    <a:pt x="120123" y="338226"/>
                    <a:pt x="120123" y="263880"/>
                  </a:cubicBezTo>
                  <a:lnTo>
                    <a:pt x="120123" y="82448"/>
                  </a:lnTo>
                  <a:lnTo>
                    <a:pt x="0" y="22771"/>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8" name="Shape 2973"/>
            <p:cNvSpPr/>
            <p:nvPr/>
          </p:nvSpPr>
          <p:spPr>
            <a:xfrm>
              <a:off x="4027198" y="326078"/>
              <a:ext cx="39732" cy="168415"/>
            </a:xfrm>
            <a:custGeom>
              <a:avLst/>
              <a:gdLst/>
              <a:ahLst/>
              <a:cxnLst/>
              <a:rect l="0" t="0" r="0" b="0"/>
              <a:pathLst>
                <a:path w="39732" h="168415">
                  <a:moveTo>
                    <a:pt x="0" y="0"/>
                  </a:moveTo>
                  <a:lnTo>
                    <a:pt x="39732" y="0"/>
                  </a:lnTo>
                  <a:lnTo>
                    <a:pt x="39732" y="20383"/>
                  </a:lnTo>
                  <a:lnTo>
                    <a:pt x="20396" y="20383"/>
                  </a:lnTo>
                  <a:lnTo>
                    <a:pt x="20396" y="148006"/>
                  </a:lnTo>
                  <a:lnTo>
                    <a:pt x="39732" y="148006"/>
                  </a:lnTo>
                  <a:lnTo>
                    <a:pt x="39732" y="168415"/>
                  </a:lnTo>
                  <a:lnTo>
                    <a:pt x="0" y="16841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9" name="Shape 2974"/>
            <p:cNvSpPr/>
            <p:nvPr/>
          </p:nvSpPr>
          <p:spPr>
            <a:xfrm>
              <a:off x="4066929" y="326078"/>
              <a:ext cx="39719" cy="168415"/>
            </a:xfrm>
            <a:custGeom>
              <a:avLst/>
              <a:gdLst/>
              <a:ahLst/>
              <a:cxnLst/>
              <a:rect l="0" t="0" r="0" b="0"/>
              <a:pathLst>
                <a:path w="39719" h="168415">
                  <a:moveTo>
                    <a:pt x="0" y="0"/>
                  </a:moveTo>
                  <a:lnTo>
                    <a:pt x="39719" y="0"/>
                  </a:lnTo>
                  <a:lnTo>
                    <a:pt x="39719" y="168415"/>
                  </a:lnTo>
                  <a:lnTo>
                    <a:pt x="0" y="168415"/>
                  </a:lnTo>
                  <a:lnTo>
                    <a:pt x="0" y="148006"/>
                  </a:lnTo>
                  <a:lnTo>
                    <a:pt x="19336" y="148006"/>
                  </a:lnTo>
                  <a:lnTo>
                    <a:pt x="19336" y="20383"/>
                  </a:lnTo>
                  <a:lnTo>
                    <a:pt x="0" y="20383"/>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0" name="Shape 2975"/>
            <p:cNvSpPr/>
            <p:nvPr/>
          </p:nvSpPr>
          <p:spPr>
            <a:xfrm>
              <a:off x="4120898" y="264370"/>
              <a:ext cx="185915" cy="230124"/>
            </a:xfrm>
            <a:custGeom>
              <a:avLst/>
              <a:gdLst/>
              <a:ahLst/>
              <a:cxnLst/>
              <a:rect l="0" t="0" r="0" b="0"/>
              <a:pathLst>
                <a:path w="185915" h="230124">
                  <a:moveTo>
                    <a:pt x="39154" y="0"/>
                  </a:moveTo>
                  <a:lnTo>
                    <a:pt x="84747" y="0"/>
                  </a:lnTo>
                  <a:lnTo>
                    <a:pt x="106616" y="28550"/>
                  </a:lnTo>
                  <a:lnTo>
                    <a:pt x="96482" y="66167"/>
                  </a:lnTo>
                  <a:lnTo>
                    <a:pt x="96913" y="66739"/>
                  </a:lnTo>
                  <a:lnTo>
                    <a:pt x="185915" y="66637"/>
                  </a:lnTo>
                  <a:lnTo>
                    <a:pt x="185915" y="127495"/>
                  </a:lnTo>
                  <a:lnTo>
                    <a:pt x="179577" y="127495"/>
                  </a:lnTo>
                  <a:lnTo>
                    <a:pt x="179577" y="164579"/>
                  </a:lnTo>
                  <a:lnTo>
                    <a:pt x="173253" y="164579"/>
                  </a:lnTo>
                  <a:lnTo>
                    <a:pt x="173253" y="201905"/>
                  </a:lnTo>
                  <a:lnTo>
                    <a:pt x="166929" y="201905"/>
                  </a:lnTo>
                  <a:lnTo>
                    <a:pt x="166929" y="230124"/>
                  </a:lnTo>
                  <a:lnTo>
                    <a:pt x="31128" y="230124"/>
                  </a:lnTo>
                  <a:lnTo>
                    <a:pt x="0" y="198996"/>
                  </a:lnTo>
                  <a:lnTo>
                    <a:pt x="0" y="148171"/>
                  </a:lnTo>
                  <a:lnTo>
                    <a:pt x="20396" y="148171"/>
                  </a:lnTo>
                  <a:lnTo>
                    <a:pt x="20396" y="190538"/>
                  </a:lnTo>
                  <a:lnTo>
                    <a:pt x="39573" y="209728"/>
                  </a:lnTo>
                  <a:lnTo>
                    <a:pt x="146532" y="209728"/>
                  </a:lnTo>
                  <a:lnTo>
                    <a:pt x="146532" y="201905"/>
                  </a:lnTo>
                  <a:lnTo>
                    <a:pt x="118135" y="201905"/>
                  </a:lnTo>
                  <a:lnTo>
                    <a:pt x="118135" y="181508"/>
                  </a:lnTo>
                  <a:lnTo>
                    <a:pt x="152870" y="181508"/>
                  </a:lnTo>
                  <a:lnTo>
                    <a:pt x="152870" y="164579"/>
                  </a:lnTo>
                  <a:lnTo>
                    <a:pt x="116980" y="164579"/>
                  </a:lnTo>
                  <a:lnTo>
                    <a:pt x="116980" y="144183"/>
                  </a:lnTo>
                  <a:lnTo>
                    <a:pt x="159194" y="144183"/>
                  </a:lnTo>
                  <a:lnTo>
                    <a:pt x="159194" y="127495"/>
                  </a:lnTo>
                  <a:lnTo>
                    <a:pt x="116980" y="127495"/>
                  </a:lnTo>
                  <a:lnTo>
                    <a:pt x="116980" y="107099"/>
                  </a:lnTo>
                  <a:lnTo>
                    <a:pt x="165519" y="107099"/>
                  </a:lnTo>
                  <a:lnTo>
                    <a:pt x="165519" y="87058"/>
                  </a:lnTo>
                  <a:lnTo>
                    <a:pt x="86868" y="87147"/>
                  </a:lnTo>
                  <a:lnTo>
                    <a:pt x="74168" y="70587"/>
                  </a:lnTo>
                  <a:lnTo>
                    <a:pt x="84303" y="32969"/>
                  </a:lnTo>
                  <a:lnTo>
                    <a:pt x="74676" y="20396"/>
                  </a:lnTo>
                  <a:lnTo>
                    <a:pt x="54775" y="20396"/>
                  </a:lnTo>
                  <a:lnTo>
                    <a:pt x="36766" y="87198"/>
                  </a:lnTo>
                  <a:lnTo>
                    <a:pt x="2768" y="87236"/>
                  </a:lnTo>
                  <a:lnTo>
                    <a:pt x="2743" y="66840"/>
                  </a:lnTo>
                  <a:lnTo>
                    <a:pt x="21145" y="66827"/>
                  </a:lnTo>
                  <a:lnTo>
                    <a:pt x="39154"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1" name="Shape 2976"/>
            <p:cNvSpPr/>
            <p:nvPr/>
          </p:nvSpPr>
          <p:spPr>
            <a:xfrm>
              <a:off x="4265155" y="129195"/>
              <a:ext cx="123342" cy="75032"/>
            </a:xfrm>
            <a:custGeom>
              <a:avLst/>
              <a:gdLst/>
              <a:ahLst/>
              <a:cxnLst/>
              <a:rect l="0" t="0" r="0" b="0"/>
              <a:pathLst>
                <a:path w="123342" h="75032">
                  <a:moveTo>
                    <a:pt x="9080" y="0"/>
                  </a:moveTo>
                  <a:lnTo>
                    <a:pt x="123342" y="56769"/>
                  </a:lnTo>
                  <a:lnTo>
                    <a:pt x="114274" y="75032"/>
                  </a:lnTo>
                  <a:lnTo>
                    <a:pt x="0" y="18263"/>
                  </a:lnTo>
                  <a:lnTo>
                    <a:pt x="908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2" name="Shape 2977"/>
            <p:cNvSpPr/>
            <p:nvPr/>
          </p:nvSpPr>
          <p:spPr>
            <a:xfrm>
              <a:off x="4234713" y="114069"/>
              <a:ext cx="27343" cy="27330"/>
            </a:xfrm>
            <a:custGeom>
              <a:avLst/>
              <a:gdLst/>
              <a:ahLst/>
              <a:cxnLst/>
              <a:rect l="0" t="0" r="0" b="0"/>
              <a:pathLst>
                <a:path w="27343" h="27330">
                  <a:moveTo>
                    <a:pt x="9068" y="0"/>
                  </a:moveTo>
                  <a:lnTo>
                    <a:pt x="27343" y="9068"/>
                  </a:lnTo>
                  <a:lnTo>
                    <a:pt x="18263" y="27330"/>
                  </a:lnTo>
                  <a:lnTo>
                    <a:pt x="0" y="18263"/>
                  </a:lnTo>
                  <a:lnTo>
                    <a:pt x="90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3" name="Shape 2978"/>
            <p:cNvSpPr/>
            <p:nvPr/>
          </p:nvSpPr>
          <p:spPr>
            <a:xfrm>
              <a:off x="4204272" y="98931"/>
              <a:ext cx="27343" cy="27343"/>
            </a:xfrm>
            <a:custGeom>
              <a:avLst/>
              <a:gdLst/>
              <a:ahLst/>
              <a:cxnLst/>
              <a:rect l="0" t="0" r="0" b="0"/>
              <a:pathLst>
                <a:path w="27343" h="27343">
                  <a:moveTo>
                    <a:pt x="9080" y="0"/>
                  </a:moveTo>
                  <a:lnTo>
                    <a:pt x="27343" y="9081"/>
                  </a:lnTo>
                  <a:lnTo>
                    <a:pt x="18262" y="27343"/>
                  </a:lnTo>
                  <a:lnTo>
                    <a:pt x="0" y="18275"/>
                  </a:lnTo>
                  <a:lnTo>
                    <a:pt x="908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4" name="Shape 2979"/>
            <p:cNvSpPr/>
            <p:nvPr/>
          </p:nvSpPr>
          <p:spPr>
            <a:xfrm>
              <a:off x="4143871" y="610528"/>
              <a:ext cx="27139" cy="27127"/>
            </a:xfrm>
            <a:custGeom>
              <a:avLst/>
              <a:gdLst/>
              <a:ahLst/>
              <a:cxnLst/>
              <a:rect l="0" t="0" r="0" b="0"/>
              <a:pathLst>
                <a:path w="27139" h="27127">
                  <a:moveTo>
                    <a:pt x="9372" y="0"/>
                  </a:moveTo>
                  <a:cubicBezTo>
                    <a:pt x="15151" y="2997"/>
                    <a:pt x="21133" y="5804"/>
                    <a:pt x="27139" y="8382"/>
                  </a:cubicBezTo>
                  <a:lnTo>
                    <a:pt x="19126" y="27127"/>
                  </a:lnTo>
                  <a:cubicBezTo>
                    <a:pt x="12662" y="24371"/>
                    <a:pt x="6235" y="21336"/>
                    <a:pt x="0" y="18123"/>
                  </a:cubicBezTo>
                  <a:lnTo>
                    <a:pt x="937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5" name="Shape 2980"/>
            <p:cNvSpPr/>
            <p:nvPr/>
          </p:nvSpPr>
          <p:spPr>
            <a:xfrm>
              <a:off x="4113632" y="593764"/>
              <a:ext cx="28118" cy="28118"/>
            </a:xfrm>
            <a:custGeom>
              <a:avLst/>
              <a:gdLst/>
              <a:ahLst/>
              <a:cxnLst/>
              <a:rect l="0" t="0" r="0" b="0"/>
              <a:pathLst>
                <a:path w="28118" h="28118">
                  <a:moveTo>
                    <a:pt x="11506" y="0"/>
                  </a:moveTo>
                  <a:cubicBezTo>
                    <a:pt x="16891" y="3670"/>
                    <a:pt x="22479" y="7188"/>
                    <a:pt x="28118" y="10465"/>
                  </a:cubicBezTo>
                  <a:lnTo>
                    <a:pt x="17882" y="28118"/>
                  </a:lnTo>
                  <a:cubicBezTo>
                    <a:pt x="11799" y="24574"/>
                    <a:pt x="5791" y="20790"/>
                    <a:pt x="0" y="16828"/>
                  </a:cubicBezTo>
                  <a:lnTo>
                    <a:pt x="11506"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6" name="Shape 2981"/>
            <p:cNvSpPr/>
            <p:nvPr/>
          </p:nvSpPr>
          <p:spPr>
            <a:xfrm>
              <a:off x="4039464" y="525172"/>
              <a:ext cx="75057" cy="77191"/>
            </a:xfrm>
            <a:custGeom>
              <a:avLst/>
              <a:gdLst/>
              <a:ahLst/>
              <a:cxnLst/>
              <a:rect l="0" t="0" r="0" b="0"/>
              <a:pathLst>
                <a:path w="75057" h="77191">
                  <a:moveTo>
                    <a:pt x="16751" y="0"/>
                  </a:moveTo>
                  <a:cubicBezTo>
                    <a:pt x="32982" y="23406"/>
                    <a:pt x="52591" y="43904"/>
                    <a:pt x="75057" y="60935"/>
                  </a:cubicBezTo>
                  <a:lnTo>
                    <a:pt x="62725" y="77191"/>
                  </a:lnTo>
                  <a:cubicBezTo>
                    <a:pt x="38544" y="58852"/>
                    <a:pt x="17437" y="36792"/>
                    <a:pt x="0" y="11621"/>
                  </a:cubicBezTo>
                  <a:lnTo>
                    <a:pt x="16751"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7" name="Shape 2982"/>
            <p:cNvSpPr/>
            <p:nvPr/>
          </p:nvSpPr>
          <p:spPr>
            <a:xfrm>
              <a:off x="4277782" y="310380"/>
              <a:ext cx="68161" cy="226416"/>
            </a:xfrm>
            <a:custGeom>
              <a:avLst/>
              <a:gdLst/>
              <a:ahLst/>
              <a:cxnLst/>
              <a:rect l="0" t="0" r="0" b="0"/>
              <a:pathLst>
                <a:path w="68161" h="226416">
                  <a:moveTo>
                    <a:pt x="47765" y="0"/>
                  </a:moveTo>
                  <a:lnTo>
                    <a:pt x="68161" y="0"/>
                  </a:lnTo>
                  <a:lnTo>
                    <a:pt x="68161" y="62039"/>
                  </a:lnTo>
                  <a:cubicBezTo>
                    <a:pt x="68161" y="121069"/>
                    <a:pt x="50394" y="177902"/>
                    <a:pt x="16764" y="226416"/>
                  </a:cubicBezTo>
                  <a:lnTo>
                    <a:pt x="0" y="214795"/>
                  </a:lnTo>
                  <a:cubicBezTo>
                    <a:pt x="31255" y="169710"/>
                    <a:pt x="47765" y="116891"/>
                    <a:pt x="47765" y="62039"/>
                  </a:cubicBezTo>
                  <a:lnTo>
                    <a:pt x="4776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8" name="Shape 26816"/>
            <p:cNvSpPr/>
            <p:nvPr/>
          </p:nvSpPr>
          <p:spPr>
            <a:xfrm>
              <a:off x="4325546" y="276382"/>
              <a:ext cx="20396" cy="20396"/>
            </a:xfrm>
            <a:custGeom>
              <a:avLst/>
              <a:gdLst/>
              <a:ahLst/>
              <a:cxnLst/>
              <a:rect l="0" t="0" r="0" b="0"/>
              <a:pathLst>
                <a:path w="20396" h="20396">
                  <a:moveTo>
                    <a:pt x="0" y="0"/>
                  </a:moveTo>
                  <a:lnTo>
                    <a:pt x="20396" y="0"/>
                  </a:lnTo>
                  <a:lnTo>
                    <a:pt x="20396" y="20396"/>
                  </a:lnTo>
                  <a:lnTo>
                    <a:pt x="0" y="20396"/>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9" name="Shape 26817"/>
            <p:cNvSpPr/>
            <p:nvPr/>
          </p:nvSpPr>
          <p:spPr>
            <a:xfrm>
              <a:off x="4325546" y="242384"/>
              <a:ext cx="20396" cy="20396"/>
            </a:xfrm>
            <a:custGeom>
              <a:avLst/>
              <a:gdLst/>
              <a:ahLst/>
              <a:cxnLst/>
              <a:rect l="0" t="0" r="0" b="0"/>
              <a:pathLst>
                <a:path w="20396" h="20396">
                  <a:moveTo>
                    <a:pt x="0" y="0"/>
                  </a:moveTo>
                  <a:lnTo>
                    <a:pt x="20396" y="0"/>
                  </a:lnTo>
                  <a:lnTo>
                    <a:pt x="20396" y="20396"/>
                  </a:lnTo>
                  <a:lnTo>
                    <a:pt x="0" y="20396"/>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grpSp>
      <p:sp>
        <p:nvSpPr>
          <p:cNvPr id="70" name="Прямоугольник 69"/>
          <p:cNvSpPr/>
          <p:nvPr/>
        </p:nvSpPr>
        <p:spPr>
          <a:xfrm>
            <a:off x="2421053" y="964511"/>
            <a:ext cx="7590478" cy="369332"/>
          </a:xfrm>
          <a:prstGeom prst="rect">
            <a:avLst/>
          </a:prstGeom>
        </p:spPr>
        <p:txBody>
          <a:bodyPr wrap="square">
            <a:spAutoFit/>
          </a:bodyPr>
          <a:lstStyle/>
          <a:p>
            <a:pPr algn="ctr"/>
            <a:r>
              <a:rPr lang="ru-RU" b="1" dirty="0">
                <a:latin typeface="Times New Roman"/>
              </a:rPr>
              <a:t>Муниципальному служащему гарантируются:</a:t>
            </a:r>
          </a:p>
        </p:txBody>
      </p:sp>
      <p:sp>
        <p:nvSpPr>
          <p:cNvPr id="115" name="Номер слайда 114"/>
          <p:cNvSpPr>
            <a:spLocks noGrp="1"/>
          </p:cNvSpPr>
          <p:nvPr>
            <p:ph type="sldNum" sz="quarter" idx="12"/>
          </p:nvPr>
        </p:nvSpPr>
        <p:spPr>
          <a:xfrm>
            <a:off x="10932692" y="6446762"/>
            <a:ext cx="421108" cy="274713"/>
          </a:xfrm>
        </p:spPr>
        <p:txBody>
          <a:bodyPr/>
          <a:lstStyle/>
          <a:p>
            <a:fld id="{9D3197B4-9225-4703-91FB-A4593262BF03}" type="slidenum">
              <a:rPr lang="ru-RU" sz="1600" smtClean="0">
                <a:solidFill>
                  <a:schemeClr val="tx1">
                    <a:lumMod val="95000"/>
                    <a:lumOff val="5000"/>
                  </a:schemeClr>
                </a:solidFill>
              </a:rPr>
              <a:t>20</a:t>
            </a:fld>
            <a:endParaRPr lang="ru-RU" sz="1600" dirty="0">
              <a:solidFill>
                <a:schemeClr val="tx1">
                  <a:lumMod val="95000"/>
                  <a:lumOff val="5000"/>
                </a:schemeClr>
              </a:solidFill>
            </a:endParaRPr>
          </a:p>
        </p:txBody>
      </p:sp>
      <p:grpSp>
        <p:nvGrpSpPr>
          <p:cNvPr id="116" name="Group 23722"/>
          <p:cNvGrpSpPr/>
          <p:nvPr/>
        </p:nvGrpSpPr>
        <p:grpSpPr>
          <a:xfrm>
            <a:off x="11418324" y="6446763"/>
            <a:ext cx="790265" cy="304083"/>
            <a:chOff x="0" y="0"/>
            <a:chExt cx="540006" cy="240970"/>
          </a:xfrm>
        </p:grpSpPr>
        <p:sp>
          <p:nvSpPr>
            <p:cNvPr id="117"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118"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4" name="Загнутый угол 3"/>
          <p:cNvSpPr/>
          <p:nvPr/>
        </p:nvSpPr>
        <p:spPr>
          <a:xfrm>
            <a:off x="274225" y="1527349"/>
            <a:ext cx="11713459" cy="3587262"/>
          </a:xfrm>
          <a:prstGeom prst="foldedCorner">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endParaRPr lang="ru-RU" sz="1400" b="1" dirty="0" smtClean="0">
              <a:latin typeface="Times New Roman"/>
            </a:endParaRPr>
          </a:p>
          <a:p>
            <a:pPr algn="just"/>
            <a:endParaRPr lang="ru-RU" sz="1400" b="1" dirty="0">
              <a:latin typeface="Times New Roman"/>
            </a:endParaRPr>
          </a:p>
          <a:p>
            <a:pPr algn="just"/>
            <a:r>
              <a:rPr lang="ru-RU" sz="1500" dirty="0">
                <a:latin typeface="Times New Roman"/>
              </a:rPr>
              <a:t>1) условия работы, обеспечивающие исполнение им должностных обязанностей в соответствии с должностной инструкцией;</a:t>
            </a:r>
          </a:p>
          <a:p>
            <a:pPr algn="just"/>
            <a:r>
              <a:rPr lang="ru-RU" sz="1500" dirty="0">
                <a:latin typeface="Times New Roman"/>
              </a:rPr>
              <a:t>2) право на своевременное и в полном объеме получение денежного содержания;</a:t>
            </a:r>
          </a:p>
          <a:p>
            <a:pPr algn="just"/>
            <a:r>
              <a:rPr lang="ru-RU" sz="1500" dirty="0">
                <a:latin typeface="Times New Roman"/>
              </a:rPr>
              <a:t>3) отдых, обеспечиваемый установлением нормальной продолжительности рабочего (служебного) времени, предоставлением выходных дней и нерабочих праздничных дней, а также ежегодного оплачиваемого отпуска;</a:t>
            </a:r>
          </a:p>
          <a:p>
            <a:pPr algn="just"/>
            <a:r>
              <a:rPr lang="ru-RU" sz="1500" dirty="0">
                <a:latin typeface="Times New Roman"/>
              </a:rPr>
              <a:t>4) медицинское обслуживание муниципального служащего и членов его семьи, в том числе после выхода муниципального служащего на пенсию;</a:t>
            </a:r>
          </a:p>
          <a:p>
            <a:pPr algn="just"/>
            <a:r>
              <a:rPr lang="ru-RU" sz="1500" dirty="0">
                <a:latin typeface="Times New Roman"/>
              </a:rPr>
              <a:t>5) пенсионное обеспечение за выслугу лет и в связи с инвалидностью, а также пенсионное обеспечение членов семьи муниципального служащего в случае его смерти, наступившей в связи с исполнением им должностных обязанностей;</a:t>
            </a:r>
          </a:p>
          <a:p>
            <a:pPr algn="just"/>
            <a:r>
              <a:rPr lang="ru-RU" sz="1500" dirty="0">
                <a:latin typeface="Times New Roman"/>
              </a:rPr>
              <a:t>6) обязательное государственное страхование на случай причинения вреда здоровью и имуществу муниципального служащего в связи с исполнением им должностных обязанностей;</a:t>
            </a:r>
          </a:p>
          <a:p>
            <a:pPr algn="just"/>
            <a:r>
              <a:rPr lang="ru-RU" sz="1500" dirty="0">
                <a:latin typeface="Times New Roman"/>
              </a:rPr>
              <a:t>7) обязательное государственное социальное страхование на случай заболевания или утраты трудоспособности в период прохождения муниципальным служащим муниципальной службы или после ее прекращения, но наступивших в связи с исполнением им должностных обязанностей;</a:t>
            </a:r>
          </a:p>
          <a:p>
            <a:pPr algn="just"/>
            <a:r>
              <a:rPr lang="ru-RU" sz="1500" dirty="0">
                <a:latin typeface="Times New Roman"/>
              </a:rPr>
              <a:t>8) защита муниципального служащего и членов его семьи от насилия, угроз и других неправомерных действий в связи с исполнением им должностных обязанностей в случаях, порядке и на условиях, установленных федеральными законами.</a:t>
            </a:r>
          </a:p>
        </p:txBody>
      </p:sp>
      <p:sp>
        <p:nvSpPr>
          <p:cNvPr id="5" name="Загнутый угол 4"/>
          <p:cNvSpPr/>
          <p:nvPr/>
        </p:nvSpPr>
        <p:spPr>
          <a:xfrm>
            <a:off x="274225" y="5305530"/>
            <a:ext cx="11713459" cy="1004835"/>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ru-RU" sz="1500" dirty="0">
                <a:solidFill>
                  <a:schemeClr val="tx1"/>
                </a:solidFill>
                <a:latin typeface="Times New Roman"/>
              </a:rPr>
              <a:t>При расторжении трудового договора с муниципальным служащим в связи с ликвидацией органа местного самоуправления либо сокращением штата работников органа местного самоуправления муниципальному служащему предоставляются гарантии, установленные трудовым законодательством для работников в случае их увольнения в связи с ликвидацией организации либо сокращением штата работников организации.</a:t>
            </a:r>
          </a:p>
        </p:txBody>
      </p:sp>
    </p:spTree>
    <p:extLst>
      <p:ext uri="{BB962C8B-B14F-4D97-AF65-F5344CB8AC3E}">
        <p14:creationId xmlns:p14="http://schemas.microsoft.com/office/powerpoint/2010/main" val="1746914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962"/>
          <p:cNvSpPr/>
          <p:nvPr/>
        </p:nvSpPr>
        <p:spPr>
          <a:xfrm>
            <a:off x="2632668" y="1"/>
            <a:ext cx="9473187" cy="666506"/>
          </a:xfrm>
          <a:custGeom>
            <a:avLst/>
            <a:gdLst/>
            <a:ahLst/>
            <a:cxnLst/>
            <a:rect l="0" t="0" r="0" b="0"/>
            <a:pathLst>
              <a:path w="5283012" h="779996">
                <a:moveTo>
                  <a:pt x="0" y="0"/>
                </a:moveTo>
                <a:lnTo>
                  <a:pt x="5283012" y="0"/>
                </a:lnTo>
                <a:lnTo>
                  <a:pt x="5283012" y="779996"/>
                </a:lnTo>
                <a:lnTo>
                  <a:pt x="152400" y="779996"/>
                </a:lnTo>
                <a:cubicBezTo>
                  <a:pt x="152400" y="779996"/>
                  <a:pt x="0" y="779996"/>
                  <a:pt x="0" y="627596"/>
                </a:cubicBez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pPr marL="1442085" marR="938530" indent="-431800"/>
            <a:r>
              <a:rPr lang="ru-RU" sz="2000" b="1" kern="0" dirty="0" smtClean="0">
                <a:solidFill>
                  <a:schemeClr val="bg1"/>
                </a:solidFill>
                <a:latin typeface="Century Gothic" panose="020B0502020202020204" pitchFamily="34" charset="0"/>
                <a:ea typeface="Century Gothic" panose="020B0502020202020204" pitchFamily="34" charset="0"/>
                <a:cs typeface="Century Gothic" panose="020B0502020202020204" pitchFamily="34" charset="0"/>
              </a:rPr>
              <a:t>15│ </a:t>
            </a:r>
            <a:r>
              <a:rPr lang="ru-RU" sz="2000" b="1" kern="0" dirty="0">
                <a:solidFill>
                  <a:schemeClr val="bg1"/>
                </a:solidFill>
                <a:latin typeface="Century Gothic" panose="020B0502020202020204" pitchFamily="34" charset="0"/>
                <a:ea typeface="Century Gothic" panose="020B0502020202020204" pitchFamily="34" charset="0"/>
                <a:cs typeface="Century Gothic" panose="020B0502020202020204" pitchFamily="34" charset="0"/>
              </a:rPr>
              <a:t>ОБЯЗАННОСТИ МУНИЦИПАЛЬНОГО СЛУЖАЩЕГО </a:t>
            </a:r>
          </a:p>
          <a:p>
            <a:pPr marL="1442085" marR="938530" indent="-431800"/>
            <a:r>
              <a:rPr lang="ru-RU" sz="2000" b="1" kern="0" dirty="0">
                <a:solidFill>
                  <a:schemeClr val="bg1"/>
                </a:solidFill>
                <a:latin typeface="Century Gothic" panose="020B0502020202020204" pitchFamily="34" charset="0"/>
                <a:ea typeface="Century Gothic" panose="020B0502020202020204" pitchFamily="34" charset="0"/>
                <a:cs typeface="Century Gothic" panose="020B0502020202020204" pitchFamily="34" charset="0"/>
              </a:rPr>
              <a:t>В СФЕРЕ ПРОТИВОДЕЙСТВИЯ КОРРУПЦИИ</a:t>
            </a:r>
          </a:p>
          <a:p>
            <a:pPr marL="172085" marR="179705" indent="-6350" algn="ctr">
              <a:lnSpc>
                <a:spcPts val="1680"/>
              </a:lnSpc>
              <a:spcAft>
                <a:spcPts val="0"/>
              </a:spcAft>
            </a:pPr>
            <a:r>
              <a:rPr lang="ru-RU" sz="1400" b="1" dirty="0">
                <a:solidFill>
                  <a:schemeClr val="bg1"/>
                </a:solidFill>
                <a:latin typeface="Century Gothic" panose="020B0502020202020204" pitchFamily="34" charset="0"/>
                <a:ea typeface="Century Gothic" panose="020B0502020202020204" pitchFamily="34" charset="0"/>
                <a:cs typeface="Century Gothic" panose="020B0502020202020204" pitchFamily="34" charset="0"/>
              </a:rPr>
              <a:t>                          </a:t>
            </a:r>
            <a:endParaRPr lang="ru-RU" sz="1400" dirty="0"/>
          </a:p>
        </p:txBody>
      </p:sp>
      <p:grpSp>
        <p:nvGrpSpPr>
          <p:cNvPr id="5" name="Group 22238"/>
          <p:cNvGrpSpPr/>
          <p:nvPr/>
        </p:nvGrpSpPr>
        <p:grpSpPr>
          <a:xfrm>
            <a:off x="120579" y="79131"/>
            <a:ext cx="11985276" cy="6221185"/>
            <a:chOff x="162468" y="102000"/>
            <a:chExt cx="7248033" cy="6221754"/>
          </a:xfrm>
        </p:grpSpPr>
        <p:sp>
          <p:nvSpPr>
            <p:cNvPr id="6" name="Shape 3059"/>
            <p:cNvSpPr/>
            <p:nvPr/>
          </p:nvSpPr>
          <p:spPr>
            <a:xfrm>
              <a:off x="162468" y="1112501"/>
              <a:ext cx="7248033" cy="5211253"/>
            </a:xfrm>
            <a:custGeom>
              <a:avLst/>
              <a:gdLst/>
              <a:ahLst/>
              <a:cxnLst/>
              <a:rect l="0" t="0" r="0" b="0"/>
              <a:pathLst>
                <a:path w="7462597" h="5768988">
                  <a:moveTo>
                    <a:pt x="152400" y="0"/>
                  </a:moveTo>
                  <a:cubicBezTo>
                    <a:pt x="152400" y="0"/>
                    <a:pt x="0" y="0"/>
                    <a:pt x="0" y="152400"/>
                  </a:cubicBezTo>
                  <a:lnTo>
                    <a:pt x="0" y="5616588"/>
                  </a:lnTo>
                  <a:cubicBezTo>
                    <a:pt x="0" y="5616588"/>
                    <a:pt x="0" y="5768988"/>
                    <a:pt x="152400" y="5768988"/>
                  </a:cubicBezTo>
                  <a:lnTo>
                    <a:pt x="7310197" y="5768988"/>
                  </a:lnTo>
                  <a:cubicBezTo>
                    <a:pt x="7310197" y="5768988"/>
                    <a:pt x="7462597" y="5768988"/>
                    <a:pt x="7462597" y="5616588"/>
                  </a:cubicBezTo>
                  <a:lnTo>
                    <a:pt x="7462597" y="152400"/>
                  </a:lnTo>
                  <a:cubicBezTo>
                    <a:pt x="7462597" y="152400"/>
                    <a:pt x="7462597" y="0"/>
                    <a:pt x="7310197" y="0"/>
                  </a:cubicBezTo>
                  <a:lnTo>
                    <a:pt x="152400" y="0"/>
                  </a:lnTo>
                  <a:close/>
                </a:path>
              </a:pathLst>
            </a:custGeom>
            <a:ln w="25400" cap="flat">
              <a:miter lim="100000"/>
            </a:ln>
          </p:spPr>
          <p:style>
            <a:lnRef idx="1">
              <a:srgbClr val="E4322B"/>
            </a:lnRef>
            <a:fillRef idx="0">
              <a:srgbClr val="000000">
                <a:alpha val="0"/>
              </a:srgbClr>
            </a:fillRef>
            <a:effectRef idx="0">
              <a:scrgbClr r="0" g="0" b="0"/>
            </a:effectRef>
            <a:fontRef idx="none"/>
          </p:style>
          <p:txBody>
            <a:bodyPr/>
            <a:lstStyle/>
            <a:p>
              <a:endParaRPr lang="ru-RU"/>
            </a:p>
          </p:txBody>
        </p:sp>
        <p:sp>
          <p:nvSpPr>
            <p:cNvPr id="7" name="Shape 3060"/>
            <p:cNvSpPr/>
            <p:nvPr/>
          </p:nvSpPr>
          <p:spPr>
            <a:xfrm>
              <a:off x="239302" y="843972"/>
              <a:ext cx="6983997" cy="511645"/>
            </a:xfrm>
            <a:custGeom>
              <a:avLst/>
              <a:gdLst/>
              <a:ahLst/>
              <a:cxnLst/>
              <a:rect l="0" t="0" r="0" b="0"/>
              <a:pathLst>
                <a:path w="6983997" h="511645">
                  <a:moveTo>
                    <a:pt x="240576" y="0"/>
                  </a:moveTo>
                  <a:cubicBezTo>
                    <a:pt x="243446" y="0"/>
                    <a:pt x="246228" y="356"/>
                    <a:pt x="249072" y="470"/>
                  </a:cubicBezTo>
                  <a:lnTo>
                    <a:pt x="249072" y="0"/>
                  </a:lnTo>
                  <a:lnTo>
                    <a:pt x="6734925" y="0"/>
                  </a:lnTo>
                  <a:lnTo>
                    <a:pt x="6734925" y="470"/>
                  </a:lnTo>
                  <a:cubicBezTo>
                    <a:pt x="6737770" y="356"/>
                    <a:pt x="6740551" y="0"/>
                    <a:pt x="6743408" y="0"/>
                  </a:cubicBezTo>
                  <a:cubicBezTo>
                    <a:pt x="6876288" y="0"/>
                    <a:pt x="6983997" y="114541"/>
                    <a:pt x="6983997" y="255829"/>
                  </a:cubicBezTo>
                  <a:cubicBezTo>
                    <a:pt x="6983997" y="397116"/>
                    <a:pt x="6876288" y="511645"/>
                    <a:pt x="6743408" y="511645"/>
                  </a:cubicBezTo>
                  <a:cubicBezTo>
                    <a:pt x="6740551" y="511645"/>
                    <a:pt x="6737770" y="511302"/>
                    <a:pt x="6734925" y="511188"/>
                  </a:cubicBezTo>
                  <a:lnTo>
                    <a:pt x="6734925" y="511645"/>
                  </a:lnTo>
                  <a:lnTo>
                    <a:pt x="249072" y="511645"/>
                  </a:lnTo>
                  <a:lnTo>
                    <a:pt x="249072" y="511188"/>
                  </a:lnTo>
                  <a:cubicBezTo>
                    <a:pt x="246228" y="511302"/>
                    <a:pt x="243446" y="511645"/>
                    <a:pt x="240576" y="511645"/>
                  </a:cubicBezTo>
                  <a:cubicBezTo>
                    <a:pt x="107709" y="511645"/>
                    <a:pt x="0" y="397116"/>
                    <a:pt x="0" y="255829"/>
                  </a:cubicBezTo>
                  <a:cubicBezTo>
                    <a:pt x="0" y="114541"/>
                    <a:pt x="107709" y="0"/>
                    <a:pt x="240576" y="0"/>
                  </a:cubicBezTo>
                  <a:close/>
                </a:path>
              </a:pathLst>
            </a:custGeom>
            <a:ln w="0" cap="flat">
              <a:miter lim="100000"/>
            </a:ln>
          </p:spPr>
          <p:style>
            <a:lnRef idx="0">
              <a:srgbClr val="000000">
                <a:alpha val="0"/>
              </a:srgbClr>
            </a:lnRef>
            <a:fillRef idx="1">
              <a:srgbClr val="5C83B1"/>
            </a:fillRef>
            <a:effectRef idx="0">
              <a:scrgbClr r="0" g="0" b="0"/>
            </a:effectRef>
            <a:fontRef idx="none"/>
          </p:style>
          <p:txBody>
            <a:bodyPr/>
            <a:lstStyle/>
            <a:p>
              <a:endParaRPr lang="ru-RU"/>
            </a:p>
          </p:txBody>
        </p:sp>
        <p:sp>
          <p:nvSpPr>
            <p:cNvPr id="9" name="Shape 3064"/>
            <p:cNvSpPr/>
            <p:nvPr/>
          </p:nvSpPr>
          <p:spPr>
            <a:xfrm>
              <a:off x="6886695" y="102000"/>
              <a:ext cx="63360" cy="40500"/>
            </a:xfrm>
            <a:custGeom>
              <a:avLst/>
              <a:gdLst/>
              <a:ahLst/>
              <a:cxnLst/>
              <a:rect l="0" t="0" r="0" b="0"/>
              <a:pathLst>
                <a:path w="63360" h="40500">
                  <a:moveTo>
                    <a:pt x="31508" y="0"/>
                  </a:moveTo>
                  <a:cubicBezTo>
                    <a:pt x="46380" y="0"/>
                    <a:pt x="59372" y="10579"/>
                    <a:pt x="62370" y="25159"/>
                  </a:cubicBezTo>
                  <a:cubicBezTo>
                    <a:pt x="63360" y="30023"/>
                    <a:pt x="60236" y="34773"/>
                    <a:pt x="55359" y="35789"/>
                  </a:cubicBezTo>
                  <a:cubicBezTo>
                    <a:pt x="50495" y="36779"/>
                    <a:pt x="45745" y="33668"/>
                    <a:pt x="44742" y="28791"/>
                  </a:cubicBezTo>
                  <a:cubicBezTo>
                    <a:pt x="43446" y="22530"/>
                    <a:pt x="37884" y="17996"/>
                    <a:pt x="31508" y="17996"/>
                  </a:cubicBezTo>
                  <a:cubicBezTo>
                    <a:pt x="24054" y="17996"/>
                    <a:pt x="18008" y="24054"/>
                    <a:pt x="18008" y="31496"/>
                  </a:cubicBezTo>
                  <a:cubicBezTo>
                    <a:pt x="18008" y="36474"/>
                    <a:pt x="13983" y="40500"/>
                    <a:pt x="9004" y="40500"/>
                  </a:cubicBezTo>
                  <a:cubicBezTo>
                    <a:pt x="4025" y="40500"/>
                    <a:pt x="0" y="36474"/>
                    <a:pt x="0" y="31496"/>
                  </a:cubicBezTo>
                  <a:cubicBezTo>
                    <a:pt x="0" y="14135"/>
                    <a:pt x="14135" y="0"/>
                    <a:pt x="31508"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0" name="Shape 3065"/>
            <p:cNvSpPr/>
            <p:nvPr/>
          </p:nvSpPr>
          <p:spPr>
            <a:xfrm>
              <a:off x="6930292" y="119043"/>
              <a:ext cx="65354" cy="198958"/>
            </a:xfrm>
            <a:custGeom>
              <a:avLst/>
              <a:gdLst/>
              <a:ahLst/>
              <a:cxnLst/>
              <a:rect l="0" t="0" r="0" b="0"/>
              <a:pathLst>
                <a:path w="65354" h="198958">
                  <a:moveTo>
                    <a:pt x="7747" y="1194"/>
                  </a:moveTo>
                  <a:cubicBezTo>
                    <a:pt x="12560" y="0"/>
                    <a:pt x="17463" y="2896"/>
                    <a:pt x="18682" y="7722"/>
                  </a:cubicBezTo>
                  <a:lnTo>
                    <a:pt x="64135" y="187757"/>
                  </a:lnTo>
                  <a:cubicBezTo>
                    <a:pt x="65354" y="192583"/>
                    <a:pt x="62433" y="197460"/>
                    <a:pt x="57607" y="198692"/>
                  </a:cubicBezTo>
                  <a:cubicBezTo>
                    <a:pt x="56871" y="198869"/>
                    <a:pt x="56121" y="198958"/>
                    <a:pt x="55397" y="198958"/>
                  </a:cubicBezTo>
                  <a:cubicBezTo>
                    <a:pt x="51371" y="198958"/>
                    <a:pt x="47714" y="196240"/>
                    <a:pt x="46672" y="192164"/>
                  </a:cubicBezTo>
                  <a:lnTo>
                    <a:pt x="1219" y="12129"/>
                  </a:lnTo>
                  <a:cubicBezTo>
                    <a:pt x="0" y="7303"/>
                    <a:pt x="2921" y="2413"/>
                    <a:pt x="7747" y="1194"/>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1" name="Shape 3066"/>
            <p:cNvSpPr/>
            <p:nvPr/>
          </p:nvSpPr>
          <p:spPr>
            <a:xfrm>
              <a:off x="6976703" y="300001"/>
              <a:ext cx="27000" cy="27000"/>
            </a:xfrm>
            <a:custGeom>
              <a:avLst/>
              <a:gdLst/>
              <a:ahLst/>
              <a:cxnLst/>
              <a:rect l="0" t="0" r="0" b="0"/>
              <a:pathLst>
                <a:path w="27000" h="27000">
                  <a:moveTo>
                    <a:pt x="8992" y="0"/>
                  </a:moveTo>
                  <a:cubicBezTo>
                    <a:pt x="13970" y="0"/>
                    <a:pt x="17996" y="4026"/>
                    <a:pt x="17996" y="9004"/>
                  </a:cubicBezTo>
                  <a:lnTo>
                    <a:pt x="17996" y="9017"/>
                  </a:lnTo>
                  <a:cubicBezTo>
                    <a:pt x="22975" y="9017"/>
                    <a:pt x="27000" y="13030"/>
                    <a:pt x="27000" y="18009"/>
                  </a:cubicBezTo>
                  <a:cubicBezTo>
                    <a:pt x="27000" y="22974"/>
                    <a:pt x="22975" y="27000"/>
                    <a:pt x="17996" y="27000"/>
                  </a:cubicBezTo>
                  <a:cubicBezTo>
                    <a:pt x="8065" y="27000"/>
                    <a:pt x="0" y="18923"/>
                    <a:pt x="0" y="9004"/>
                  </a:cubicBezTo>
                  <a:cubicBezTo>
                    <a:pt x="0" y="4026"/>
                    <a:pt x="4013" y="0"/>
                    <a:pt x="8992"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2" name="Shape 3067"/>
            <p:cNvSpPr/>
            <p:nvPr/>
          </p:nvSpPr>
          <p:spPr>
            <a:xfrm>
              <a:off x="6886695" y="124504"/>
              <a:ext cx="18008" cy="247498"/>
            </a:xfrm>
            <a:custGeom>
              <a:avLst/>
              <a:gdLst/>
              <a:ahLst/>
              <a:cxnLst/>
              <a:rect l="0" t="0" r="0" b="0"/>
              <a:pathLst>
                <a:path w="18008" h="247498">
                  <a:moveTo>
                    <a:pt x="9004" y="0"/>
                  </a:moveTo>
                  <a:cubicBezTo>
                    <a:pt x="13983" y="0"/>
                    <a:pt x="18008" y="4013"/>
                    <a:pt x="18008" y="8992"/>
                  </a:cubicBezTo>
                  <a:lnTo>
                    <a:pt x="18008" y="238493"/>
                  </a:lnTo>
                  <a:cubicBezTo>
                    <a:pt x="18008" y="243472"/>
                    <a:pt x="13983" y="247498"/>
                    <a:pt x="9004" y="247498"/>
                  </a:cubicBezTo>
                  <a:cubicBezTo>
                    <a:pt x="4025" y="247498"/>
                    <a:pt x="0" y="243472"/>
                    <a:pt x="0" y="238493"/>
                  </a:cubicBezTo>
                  <a:lnTo>
                    <a:pt x="0" y="8992"/>
                  </a:ln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3" name="Shape 3068"/>
            <p:cNvSpPr/>
            <p:nvPr/>
          </p:nvSpPr>
          <p:spPr>
            <a:xfrm>
              <a:off x="6886695" y="354004"/>
              <a:ext cx="72009" cy="71996"/>
            </a:xfrm>
            <a:custGeom>
              <a:avLst/>
              <a:gdLst/>
              <a:ahLst/>
              <a:cxnLst/>
              <a:rect l="0" t="0" r="0" b="0"/>
              <a:pathLst>
                <a:path w="72009" h="71996">
                  <a:moveTo>
                    <a:pt x="9004" y="0"/>
                  </a:moveTo>
                  <a:cubicBezTo>
                    <a:pt x="13983" y="0"/>
                    <a:pt x="18008" y="4013"/>
                    <a:pt x="18008" y="8992"/>
                  </a:cubicBezTo>
                  <a:cubicBezTo>
                    <a:pt x="18008" y="33807"/>
                    <a:pt x="38189" y="54000"/>
                    <a:pt x="63005" y="54000"/>
                  </a:cubicBezTo>
                  <a:cubicBezTo>
                    <a:pt x="67983" y="54000"/>
                    <a:pt x="72009" y="58014"/>
                    <a:pt x="72009" y="62992"/>
                  </a:cubicBezTo>
                  <a:cubicBezTo>
                    <a:pt x="72009" y="67970"/>
                    <a:pt x="67983" y="71996"/>
                    <a:pt x="63005" y="71996"/>
                  </a:cubicBezTo>
                  <a:cubicBezTo>
                    <a:pt x="28270" y="71996"/>
                    <a:pt x="0" y="43726"/>
                    <a:pt x="0" y="8992"/>
                  </a:cubicBezTo>
                  <a:cubicBezTo>
                    <a:pt x="0" y="4013"/>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4" name="Shape 3069"/>
            <p:cNvSpPr/>
            <p:nvPr/>
          </p:nvSpPr>
          <p:spPr>
            <a:xfrm>
              <a:off x="6940702" y="408004"/>
              <a:ext cx="81000" cy="17996"/>
            </a:xfrm>
            <a:custGeom>
              <a:avLst/>
              <a:gdLst/>
              <a:ahLst/>
              <a:cxnLst/>
              <a:rect l="0" t="0" r="0" b="0"/>
              <a:pathLst>
                <a:path w="81000" h="17996">
                  <a:moveTo>
                    <a:pt x="8992" y="0"/>
                  </a:moveTo>
                  <a:lnTo>
                    <a:pt x="71996" y="0"/>
                  </a:lnTo>
                  <a:cubicBezTo>
                    <a:pt x="76975" y="0"/>
                    <a:pt x="81000" y="4013"/>
                    <a:pt x="81000" y="8992"/>
                  </a:cubicBezTo>
                  <a:cubicBezTo>
                    <a:pt x="81000" y="13970"/>
                    <a:pt x="76975" y="17996"/>
                    <a:pt x="71996" y="17996"/>
                  </a:cubicBezTo>
                  <a:lnTo>
                    <a:pt x="8992" y="17996"/>
                  </a:lnTo>
                  <a:cubicBezTo>
                    <a:pt x="4013" y="17996"/>
                    <a:pt x="0" y="13970"/>
                    <a:pt x="0" y="8992"/>
                  </a:cubicBezTo>
                  <a:cubicBezTo>
                    <a:pt x="0" y="4013"/>
                    <a:pt x="4013" y="0"/>
                    <a:pt x="8992"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5" name="Shape 3070"/>
            <p:cNvSpPr/>
            <p:nvPr/>
          </p:nvSpPr>
          <p:spPr>
            <a:xfrm>
              <a:off x="6886698" y="237000"/>
              <a:ext cx="63005" cy="40500"/>
            </a:xfrm>
            <a:custGeom>
              <a:avLst/>
              <a:gdLst/>
              <a:ahLst/>
              <a:cxnLst/>
              <a:rect l="0" t="0" r="0" b="0"/>
              <a:pathLst>
                <a:path w="63005" h="40500">
                  <a:moveTo>
                    <a:pt x="31497" y="0"/>
                  </a:moveTo>
                  <a:cubicBezTo>
                    <a:pt x="48870" y="0"/>
                    <a:pt x="63005" y="14135"/>
                    <a:pt x="63005" y="31496"/>
                  </a:cubicBezTo>
                  <a:cubicBezTo>
                    <a:pt x="63005" y="36474"/>
                    <a:pt x="58979" y="40500"/>
                    <a:pt x="54001" y="40500"/>
                  </a:cubicBezTo>
                  <a:cubicBezTo>
                    <a:pt x="49022" y="40500"/>
                    <a:pt x="44996" y="36474"/>
                    <a:pt x="44996" y="31496"/>
                  </a:cubicBezTo>
                  <a:cubicBezTo>
                    <a:pt x="44996" y="24054"/>
                    <a:pt x="38951" y="17996"/>
                    <a:pt x="31497" y="17996"/>
                  </a:cubicBezTo>
                  <a:cubicBezTo>
                    <a:pt x="24054" y="17996"/>
                    <a:pt x="17996" y="24054"/>
                    <a:pt x="17996" y="31496"/>
                  </a:cubicBezTo>
                  <a:cubicBezTo>
                    <a:pt x="17996" y="36474"/>
                    <a:pt x="13983" y="40500"/>
                    <a:pt x="9004" y="40500"/>
                  </a:cubicBezTo>
                  <a:cubicBezTo>
                    <a:pt x="4026" y="40500"/>
                    <a:pt x="0" y="36474"/>
                    <a:pt x="0" y="31496"/>
                  </a:cubicBezTo>
                  <a:cubicBezTo>
                    <a:pt x="0" y="14135"/>
                    <a:pt x="14136" y="0"/>
                    <a:pt x="31497"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6" name="Shape 3071"/>
            <p:cNvSpPr/>
            <p:nvPr/>
          </p:nvSpPr>
          <p:spPr>
            <a:xfrm>
              <a:off x="6765204" y="192004"/>
              <a:ext cx="40500" cy="62979"/>
            </a:xfrm>
            <a:custGeom>
              <a:avLst/>
              <a:gdLst/>
              <a:ahLst/>
              <a:cxnLst/>
              <a:rect l="0" t="0" r="0" b="0"/>
              <a:pathLst>
                <a:path w="40500" h="62979">
                  <a:moveTo>
                    <a:pt x="9004" y="0"/>
                  </a:moveTo>
                  <a:cubicBezTo>
                    <a:pt x="26377" y="0"/>
                    <a:pt x="40500" y="14122"/>
                    <a:pt x="40500" y="31483"/>
                  </a:cubicBezTo>
                  <a:cubicBezTo>
                    <a:pt x="40500" y="48857"/>
                    <a:pt x="26377" y="62979"/>
                    <a:pt x="9004" y="62979"/>
                  </a:cubicBezTo>
                  <a:cubicBezTo>
                    <a:pt x="4025" y="62979"/>
                    <a:pt x="0" y="58953"/>
                    <a:pt x="0" y="53975"/>
                  </a:cubicBezTo>
                  <a:cubicBezTo>
                    <a:pt x="0" y="48997"/>
                    <a:pt x="4025" y="44983"/>
                    <a:pt x="9004" y="44983"/>
                  </a:cubicBezTo>
                  <a:cubicBezTo>
                    <a:pt x="16434" y="44983"/>
                    <a:pt x="22492" y="38925"/>
                    <a:pt x="22492" y="31483"/>
                  </a:cubicBezTo>
                  <a:cubicBezTo>
                    <a:pt x="22492" y="24054"/>
                    <a:pt x="16434" y="17996"/>
                    <a:pt x="9004" y="17996"/>
                  </a:cubicBezTo>
                  <a:cubicBezTo>
                    <a:pt x="4025" y="17996"/>
                    <a:pt x="0" y="13970"/>
                    <a:pt x="0" y="8992"/>
                  </a:cubicBez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7" name="Shape 3072"/>
            <p:cNvSpPr/>
            <p:nvPr/>
          </p:nvSpPr>
          <p:spPr>
            <a:xfrm>
              <a:off x="6765204" y="237004"/>
              <a:ext cx="40500" cy="62979"/>
            </a:xfrm>
            <a:custGeom>
              <a:avLst/>
              <a:gdLst/>
              <a:ahLst/>
              <a:cxnLst/>
              <a:rect l="0" t="0" r="0" b="0"/>
              <a:pathLst>
                <a:path w="40500" h="62979">
                  <a:moveTo>
                    <a:pt x="9004" y="0"/>
                  </a:moveTo>
                  <a:cubicBezTo>
                    <a:pt x="26377" y="0"/>
                    <a:pt x="40500" y="14122"/>
                    <a:pt x="40500" y="31483"/>
                  </a:cubicBezTo>
                  <a:cubicBezTo>
                    <a:pt x="40500" y="48857"/>
                    <a:pt x="26377" y="62979"/>
                    <a:pt x="9004" y="62979"/>
                  </a:cubicBezTo>
                  <a:cubicBezTo>
                    <a:pt x="4025" y="62979"/>
                    <a:pt x="0" y="58953"/>
                    <a:pt x="0" y="53975"/>
                  </a:cubicBezTo>
                  <a:cubicBezTo>
                    <a:pt x="0" y="48997"/>
                    <a:pt x="4025" y="44983"/>
                    <a:pt x="9004" y="44983"/>
                  </a:cubicBezTo>
                  <a:cubicBezTo>
                    <a:pt x="16434" y="44983"/>
                    <a:pt x="22492" y="38925"/>
                    <a:pt x="22492" y="31483"/>
                  </a:cubicBezTo>
                  <a:cubicBezTo>
                    <a:pt x="22492" y="24054"/>
                    <a:pt x="16434" y="17996"/>
                    <a:pt x="9004" y="17996"/>
                  </a:cubicBezTo>
                  <a:cubicBezTo>
                    <a:pt x="4025" y="17996"/>
                    <a:pt x="0" y="13970"/>
                    <a:pt x="0" y="8992"/>
                  </a:cubicBez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8" name="Shape 3073"/>
            <p:cNvSpPr/>
            <p:nvPr/>
          </p:nvSpPr>
          <p:spPr>
            <a:xfrm>
              <a:off x="6765204" y="282004"/>
              <a:ext cx="40500" cy="62979"/>
            </a:xfrm>
            <a:custGeom>
              <a:avLst/>
              <a:gdLst/>
              <a:ahLst/>
              <a:cxnLst/>
              <a:rect l="0" t="0" r="0" b="0"/>
              <a:pathLst>
                <a:path w="40500" h="62979">
                  <a:moveTo>
                    <a:pt x="9004" y="0"/>
                  </a:moveTo>
                  <a:cubicBezTo>
                    <a:pt x="26377" y="0"/>
                    <a:pt x="40500" y="14122"/>
                    <a:pt x="40500" y="31483"/>
                  </a:cubicBezTo>
                  <a:cubicBezTo>
                    <a:pt x="40500" y="48857"/>
                    <a:pt x="26377" y="62979"/>
                    <a:pt x="9004" y="62979"/>
                  </a:cubicBezTo>
                  <a:cubicBezTo>
                    <a:pt x="4025" y="62979"/>
                    <a:pt x="0" y="58953"/>
                    <a:pt x="0" y="53975"/>
                  </a:cubicBezTo>
                  <a:cubicBezTo>
                    <a:pt x="0" y="48997"/>
                    <a:pt x="4025" y="44983"/>
                    <a:pt x="9004" y="44983"/>
                  </a:cubicBezTo>
                  <a:cubicBezTo>
                    <a:pt x="16434" y="44983"/>
                    <a:pt x="22492" y="38925"/>
                    <a:pt x="22492" y="31483"/>
                  </a:cubicBezTo>
                  <a:cubicBezTo>
                    <a:pt x="22492" y="24054"/>
                    <a:pt x="16434" y="17996"/>
                    <a:pt x="9004" y="17996"/>
                  </a:cubicBezTo>
                  <a:cubicBezTo>
                    <a:pt x="4025" y="17996"/>
                    <a:pt x="0" y="13983"/>
                    <a:pt x="0" y="8992"/>
                  </a:cubicBez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9" name="Shape 3074"/>
            <p:cNvSpPr/>
            <p:nvPr/>
          </p:nvSpPr>
          <p:spPr>
            <a:xfrm>
              <a:off x="6765204" y="327004"/>
              <a:ext cx="40500" cy="62979"/>
            </a:xfrm>
            <a:custGeom>
              <a:avLst/>
              <a:gdLst/>
              <a:ahLst/>
              <a:cxnLst/>
              <a:rect l="0" t="0" r="0" b="0"/>
              <a:pathLst>
                <a:path w="40500" h="62979">
                  <a:moveTo>
                    <a:pt x="9004" y="0"/>
                  </a:moveTo>
                  <a:cubicBezTo>
                    <a:pt x="26377" y="0"/>
                    <a:pt x="40500" y="14122"/>
                    <a:pt x="40500" y="31483"/>
                  </a:cubicBezTo>
                  <a:cubicBezTo>
                    <a:pt x="40500" y="48857"/>
                    <a:pt x="26377" y="62979"/>
                    <a:pt x="9004" y="62979"/>
                  </a:cubicBezTo>
                  <a:cubicBezTo>
                    <a:pt x="4025" y="62979"/>
                    <a:pt x="0" y="58953"/>
                    <a:pt x="0" y="53975"/>
                  </a:cubicBezTo>
                  <a:cubicBezTo>
                    <a:pt x="0" y="48997"/>
                    <a:pt x="4025" y="44983"/>
                    <a:pt x="9004" y="44983"/>
                  </a:cubicBezTo>
                  <a:cubicBezTo>
                    <a:pt x="16434" y="44983"/>
                    <a:pt x="22492" y="38925"/>
                    <a:pt x="22492" y="31483"/>
                  </a:cubicBezTo>
                  <a:cubicBezTo>
                    <a:pt x="22492" y="24054"/>
                    <a:pt x="16434" y="17996"/>
                    <a:pt x="9004" y="17996"/>
                  </a:cubicBezTo>
                  <a:cubicBezTo>
                    <a:pt x="4025" y="17996"/>
                    <a:pt x="0" y="13983"/>
                    <a:pt x="0" y="9004"/>
                  </a:cubicBez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0" name="Shape 3075"/>
            <p:cNvSpPr/>
            <p:nvPr/>
          </p:nvSpPr>
          <p:spPr>
            <a:xfrm>
              <a:off x="6931694" y="259496"/>
              <a:ext cx="18008" cy="76505"/>
            </a:xfrm>
            <a:custGeom>
              <a:avLst/>
              <a:gdLst/>
              <a:ahLst/>
              <a:cxnLst/>
              <a:rect l="0" t="0" r="0" b="0"/>
              <a:pathLst>
                <a:path w="18008" h="76505">
                  <a:moveTo>
                    <a:pt x="9004" y="0"/>
                  </a:moveTo>
                  <a:cubicBezTo>
                    <a:pt x="13983" y="0"/>
                    <a:pt x="18008" y="4026"/>
                    <a:pt x="18008" y="9004"/>
                  </a:cubicBezTo>
                  <a:lnTo>
                    <a:pt x="18008" y="67501"/>
                  </a:lnTo>
                  <a:cubicBezTo>
                    <a:pt x="18008" y="72479"/>
                    <a:pt x="13983" y="76505"/>
                    <a:pt x="9004" y="76505"/>
                  </a:cubicBezTo>
                  <a:cubicBezTo>
                    <a:pt x="4025" y="76505"/>
                    <a:pt x="0" y="72479"/>
                    <a:pt x="0" y="67501"/>
                  </a:cubicBezTo>
                  <a:lnTo>
                    <a:pt x="0" y="9004"/>
                  </a:lnTo>
                  <a:cubicBezTo>
                    <a:pt x="0" y="4026"/>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1" name="Shape 3076"/>
            <p:cNvSpPr/>
            <p:nvPr/>
          </p:nvSpPr>
          <p:spPr>
            <a:xfrm>
              <a:off x="6985699" y="309005"/>
              <a:ext cx="36004" cy="17996"/>
            </a:xfrm>
            <a:custGeom>
              <a:avLst/>
              <a:gdLst/>
              <a:ahLst/>
              <a:cxnLst/>
              <a:rect l="0" t="0" r="0" b="0"/>
              <a:pathLst>
                <a:path w="36004" h="17996">
                  <a:moveTo>
                    <a:pt x="9004" y="0"/>
                  </a:moveTo>
                  <a:lnTo>
                    <a:pt x="27000" y="0"/>
                  </a:lnTo>
                  <a:cubicBezTo>
                    <a:pt x="31979" y="0"/>
                    <a:pt x="36004" y="4013"/>
                    <a:pt x="36004" y="8992"/>
                  </a:cubicBezTo>
                  <a:cubicBezTo>
                    <a:pt x="36004" y="13970"/>
                    <a:pt x="31979" y="17996"/>
                    <a:pt x="27000" y="17996"/>
                  </a:cubicBezTo>
                  <a:lnTo>
                    <a:pt x="9004" y="17996"/>
                  </a:lnTo>
                  <a:cubicBezTo>
                    <a:pt x="4025" y="17996"/>
                    <a:pt x="0" y="13970"/>
                    <a:pt x="0" y="8992"/>
                  </a:cubicBez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2" name="Shape 3077"/>
            <p:cNvSpPr/>
            <p:nvPr/>
          </p:nvSpPr>
          <p:spPr>
            <a:xfrm>
              <a:off x="7003694" y="300000"/>
              <a:ext cx="18008" cy="135001"/>
            </a:xfrm>
            <a:custGeom>
              <a:avLst/>
              <a:gdLst/>
              <a:ahLst/>
              <a:cxnLst/>
              <a:rect l="0" t="0" r="0" b="0"/>
              <a:pathLst>
                <a:path w="18008" h="135001">
                  <a:moveTo>
                    <a:pt x="9004" y="0"/>
                  </a:moveTo>
                  <a:cubicBezTo>
                    <a:pt x="13983" y="0"/>
                    <a:pt x="18008" y="4026"/>
                    <a:pt x="18008" y="9004"/>
                  </a:cubicBezTo>
                  <a:lnTo>
                    <a:pt x="18008" y="125997"/>
                  </a:lnTo>
                  <a:cubicBezTo>
                    <a:pt x="18008" y="130975"/>
                    <a:pt x="13983" y="135001"/>
                    <a:pt x="9004" y="135001"/>
                  </a:cubicBezTo>
                  <a:cubicBezTo>
                    <a:pt x="4025" y="135001"/>
                    <a:pt x="0" y="130975"/>
                    <a:pt x="0" y="125997"/>
                  </a:cubicBezTo>
                  <a:lnTo>
                    <a:pt x="0" y="9004"/>
                  </a:lnTo>
                  <a:cubicBezTo>
                    <a:pt x="0" y="4026"/>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3" name="Shape 3078"/>
            <p:cNvSpPr/>
            <p:nvPr/>
          </p:nvSpPr>
          <p:spPr>
            <a:xfrm>
              <a:off x="7003694" y="417005"/>
              <a:ext cx="45009" cy="17996"/>
            </a:xfrm>
            <a:custGeom>
              <a:avLst/>
              <a:gdLst/>
              <a:ahLst/>
              <a:cxnLst/>
              <a:rect l="0" t="0" r="0" b="0"/>
              <a:pathLst>
                <a:path w="45009" h="17996">
                  <a:moveTo>
                    <a:pt x="9005" y="0"/>
                  </a:moveTo>
                  <a:lnTo>
                    <a:pt x="36005" y="0"/>
                  </a:lnTo>
                  <a:cubicBezTo>
                    <a:pt x="40984" y="0"/>
                    <a:pt x="45009" y="4013"/>
                    <a:pt x="45009" y="8992"/>
                  </a:cubicBezTo>
                  <a:cubicBezTo>
                    <a:pt x="45009" y="13970"/>
                    <a:pt x="40984" y="17996"/>
                    <a:pt x="36005" y="17996"/>
                  </a:cubicBezTo>
                  <a:lnTo>
                    <a:pt x="9005" y="17996"/>
                  </a:lnTo>
                  <a:cubicBezTo>
                    <a:pt x="4026" y="17996"/>
                    <a:pt x="0" y="13970"/>
                    <a:pt x="0" y="8992"/>
                  </a:cubicBezTo>
                  <a:cubicBezTo>
                    <a:pt x="0" y="4013"/>
                    <a:pt x="4026" y="0"/>
                    <a:pt x="9005"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4" name="Shape 3079"/>
            <p:cNvSpPr/>
            <p:nvPr/>
          </p:nvSpPr>
          <p:spPr>
            <a:xfrm>
              <a:off x="7003694" y="300005"/>
              <a:ext cx="45009" cy="17996"/>
            </a:xfrm>
            <a:custGeom>
              <a:avLst/>
              <a:gdLst/>
              <a:ahLst/>
              <a:cxnLst/>
              <a:rect l="0" t="0" r="0" b="0"/>
              <a:pathLst>
                <a:path w="45009" h="17996">
                  <a:moveTo>
                    <a:pt x="9005" y="0"/>
                  </a:moveTo>
                  <a:lnTo>
                    <a:pt x="36005" y="0"/>
                  </a:lnTo>
                  <a:cubicBezTo>
                    <a:pt x="40984" y="0"/>
                    <a:pt x="45009" y="4013"/>
                    <a:pt x="45009" y="8992"/>
                  </a:cubicBezTo>
                  <a:cubicBezTo>
                    <a:pt x="45009" y="13970"/>
                    <a:pt x="40984" y="17996"/>
                    <a:pt x="36005" y="17996"/>
                  </a:cubicBezTo>
                  <a:lnTo>
                    <a:pt x="9005" y="17996"/>
                  </a:lnTo>
                  <a:cubicBezTo>
                    <a:pt x="4026" y="17996"/>
                    <a:pt x="0" y="13970"/>
                    <a:pt x="0" y="8992"/>
                  </a:cubicBezTo>
                  <a:cubicBezTo>
                    <a:pt x="0" y="4013"/>
                    <a:pt x="4026" y="0"/>
                    <a:pt x="9005"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5" name="Shape 3080"/>
            <p:cNvSpPr/>
            <p:nvPr/>
          </p:nvSpPr>
          <p:spPr>
            <a:xfrm>
              <a:off x="7030695" y="281996"/>
              <a:ext cx="18008" cy="171006"/>
            </a:xfrm>
            <a:custGeom>
              <a:avLst/>
              <a:gdLst/>
              <a:ahLst/>
              <a:cxnLst/>
              <a:rect l="0" t="0" r="0" b="0"/>
              <a:pathLst>
                <a:path w="18008" h="171006">
                  <a:moveTo>
                    <a:pt x="9004" y="0"/>
                  </a:moveTo>
                  <a:cubicBezTo>
                    <a:pt x="13983" y="0"/>
                    <a:pt x="18008" y="4026"/>
                    <a:pt x="18008" y="9004"/>
                  </a:cubicBezTo>
                  <a:lnTo>
                    <a:pt x="18008" y="162001"/>
                  </a:lnTo>
                  <a:cubicBezTo>
                    <a:pt x="18008" y="166980"/>
                    <a:pt x="13983" y="171006"/>
                    <a:pt x="9004" y="171006"/>
                  </a:cubicBezTo>
                  <a:cubicBezTo>
                    <a:pt x="4025" y="171006"/>
                    <a:pt x="0" y="166980"/>
                    <a:pt x="0" y="162001"/>
                  </a:cubicBezTo>
                  <a:lnTo>
                    <a:pt x="0" y="9004"/>
                  </a:lnTo>
                  <a:cubicBezTo>
                    <a:pt x="0" y="4026"/>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6" name="Shape 3081"/>
            <p:cNvSpPr/>
            <p:nvPr/>
          </p:nvSpPr>
          <p:spPr>
            <a:xfrm>
              <a:off x="7030698" y="435006"/>
              <a:ext cx="63005" cy="17996"/>
            </a:xfrm>
            <a:custGeom>
              <a:avLst/>
              <a:gdLst/>
              <a:ahLst/>
              <a:cxnLst/>
              <a:rect l="0" t="0" r="0" b="0"/>
              <a:pathLst>
                <a:path w="63005" h="17996">
                  <a:moveTo>
                    <a:pt x="9004" y="0"/>
                  </a:moveTo>
                  <a:lnTo>
                    <a:pt x="54001" y="0"/>
                  </a:lnTo>
                  <a:cubicBezTo>
                    <a:pt x="58979" y="0"/>
                    <a:pt x="63005" y="4013"/>
                    <a:pt x="63005" y="8992"/>
                  </a:cubicBezTo>
                  <a:cubicBezTo>
                    <a:pt x="63005" y="13970"/>
                    <a:pt x="58979" y="17996"/>
                    <a:pt x="54001" y="17996"/>
                  </a:cubicBezTo>
                  <a:lnTo>
                    <a:pt x="9004" y="17996"/>
                  </a:lnTo>
                  <a:cubicBezTo>
                    <a:pt x="4026" y="17996"/>
                    <a:pt x="0" y="13970"/>
                    <a:pt x="0" y="8992"/>
                  </a:cubicBezTo>
                  <a:cubicBezTo>
                    <a:pt x="0" y="4013"/>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7" name="Shape 3082"/>
            <p:cNvSpPr/>
            <p:nvPr/>
          </p:nvSpPr>
          <p:spPr>
            <a:xfrm>
              <a:off x="7030698" y="282005"/>
              <a:ext cx="63005" cy="17996"/>
            </a:xfrm>
            <a:custGeom>
              <a:avLst/>
              <a:gdLst/>
              <a:ahLst/>
              <a:cxnLst/>
              <a:rect l="0" t="0" r="0" b="0"/>
              <a:pathLst>
                <a:path w="63005" h="17996">
                  <a:moveTo>
                    <a:pt x="9004" y="0"/>
                  </a:moveTo>
                  <a:lnTo>
                    <a:pt x="54001" y="0"/>
                  </a:lnTo>
                  <a:cubicBezTo>
                    <a:pt x="58979" y="0"/>
                    <a:pt x="63005" y="4013"/>
                    <a:pt x="63005" y="8992"/>
                  </a:cubicBezTo>
                  <a:cubicBezTo>
                    <a:pt x="63005" y="13970"/>
                    <a:pt x="58979" y="17996"/>
                    <a:pt x="54001" y="17996"/>
                  </a:cubicBezTo>
                  <a:lnTo>
                    <a:pt x="9004" y="17996"/>
                  </a:lnTo>
                  <a:cubicBezTo>
                    <a:pt x="4026" y="17996"/>
                    <a:pt x="0" y="13970"/>
                    <a:pt x="0" y="8992"/>
                  </a:cubicBezTo>
                  <a:cubicBezTo>
                    <a:pt x="0" y="4013"/>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8" name="Shape 3083"/>
            <p:cNvSpPr/>
            <p:nvPr/>
          </p:nvSpPr>
          <p:spPr>
            <a:xfrm>
              <a:off x="6589695" y="237000"/>
              <a:ext cx="18008" cy="135001"/>
            </a:xfrm>
            <a:custGeom>
              <a:avLst/>
              <a:gdLst/>
              <a:ahLst/>
              <a:cxnLst/>
              <a:rect l="0" t="0" r="0" b="0"/>
              <a:pathLst>
                <a:path w="18008" h="135001">
                  <a:moveTo>
                    <a:pt x="9004" y="0"/>
                  </a:moveTo>
                  <a:cubicBezTo>
                    <a:pt x="13983" y="0"/>
                    <a:pt x="18008" y="4026"/>
                    <a:pt x="18008" y="9004"/>
                  </a:cubicBezTo>
                  <a:lnTo>
                    <a:pt x="18008" y="125997"/>
                  </a:lnTo>
                  <a:cubicBezTo>
                    <a:pt x="18008" y="130975"/>
                    <a:pt x="13983" y="135001"/>
                    <a:pt x="9004" y="135001"/>
                  </a:cubicBezTo>
                  <a:cubicBezTo>
                    <a:pt x="4025" y="135001"/>
                    <a:pt x="0" y="130975"/>
                    <a:pt x="0" y="125997"/>
                  </a:cubicBezTo>
                  <a:lnTo>
                    <a:pt x="0" y="9004"/>
                  </a:lnTo>
                  <a:cubicBezTo>
                    <a:pt x="0" y="4026"/>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9" name="Shape 3084"/>
            <p:cNvSpPr/>
            <p:nvPr/>
          </p:nvSpPr>
          <p:spPr>
            <a:xfrm>
              <a:off x="6562694" y="354005"/>
              <a:ext cx="45009" cy="17996"/>
            </a:xfrm>
            <a:custGeom>
              <a:avLst/>
              <a:gdLst/>
              <a:ahLst/>
              <a:cxnLst/>
              <a:rect l="0" t="0" r="0" b="0"/>
              <a:pathLst>
                <a:path w="45009" h="17996">
                  <a:moveTo>
                    <a:pt x="9005" y="0"/>
                  </a:moveTo>
                  <a:lnTo>
                    <a:pt x="36005" y="0"/>
                  </a:lnTo>
                  <a:cubicBezTo>
                    <a:pt x="40984" y="0"/>
                    <a:pt x="45009" y="4013"/>
                    <a:pt x="45009" y="8992"/>
                  </a:cubicBezTo>
                  <a:cubicBezTo>
                    <a:pt x="45009" y="13970"/>
                    <a:pt x="40984" y="17996"/>
                    <a:pt x="36005" y="17996"/>
                  </a:cubicBezTo>
                  <a:lnTo>
                    <a:pt x="9005" y="17996"/>
                  </a:lnTo>
                  <a:cubicBezTo>
                    <a:pt x="4026" y="17996"/>
                    <a:pt x="0" y="13970"/>
                    <a:pt x="0" y="8992"/>
                  </a:cubicBezTo>
                  <a:cubicBezTo>
                    <a:pt x="0" y="4013"/>
                    <a:pt x="4026" y="0"/>
                    <a:pt x="9005"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0" name="Shape 3085"/>
            <p:cNvSpPr/>
            <p:nvPr/>
          </p:nvSpPr>
          <p:spPr>
            <a:xfrm>
              <a:off x="6562694" y="237005"/>
              <a:ext cx="45009" cy="17996"/>
            </a:xfrm>
            <a:custGeom>
              <a:avLst/>
              <a:gdLst/>
              <a:ahLst/>
              <a:cxnLst/>
              <a:rect l="0" t="0" r="0" b="0"/>
              <a:pathLst>
                <a:path w="45009" h="17996">
                  <a:moveTo>
                    <a:pt x="9005" y="0"/>
                  </a:moveTo>
                  <a:lnTo>
                    <a:pt x="36005" y="0"/>
                  </a:lnTo>
                  <a:cubicBezTo>
                    <a:pt x="40984" y="0"/>
                    <a:pt x="45009" y="4013"/>
                    <a:pt x="45009" y="8992"/>
                  </a:cubicBezTo>
                  <a:cubicBezTo>
                    <a:pt x="45009" y="13970"/>
                    <a:pt x="40984" y="17996"/>
                    <a:pt x="36005" y="17996"/>
                  </a:cubicBezTo>
                  <a:lnTo>
                    <a:pt x="9005" y="17996"/>
                  </a:lnTo>
                  <a:cubicBezTo>
                    <a:pt x="4026" y="17996"/>
                    <a:pt x="0" y="13970"/>
                    <a:pt x="0" y="8992"/>
                  </a:cubicBezTo>
                  <a:cubicBezTo>
                    <a:pt x="0" y="4013"/>
                    <a:pt x="4026" y="0"/>
                    <a:pt x="9005"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1" name="Shape 3086"/>
            <p:cNvSpPr/>
            <p:nvPr/>
          </p:nvSpPr>
          <p:spPr>
            <a:xfrm>
              <a:off x="6562695" y="218996"/>
              <a:ext cx="18008" cy="171006"/>
            </a:xfrm>
            <a:custGeom>
              <a:avLst/>
              <a:gdLst/>
              <a:ahLst/>
              <a:cxnLst/>
              <a:rect l="0" t="0" r="0" b="0"/>
              <a:pathLst>
                <a:path w="18008" h="171006">
                  <a:moveTo>
                    <a:pt x="9004" y="0"/>
                  </a:moveTo>
                  <a:cubicBezTo>
                    <a:pt x="13983" y="0"/>
                    <a:pt x="18008" y="4026"/>
                    <a:pt x="18008" y="9004"/>
                  </a:cubicBezTo>
                  <a:lnTo>
                    <a:pt x="18008" y="162001"/>
                  </a:lnTo>
                  <a:cubicBezTo>
                    <a:pt x="18008" y="166980"/>
                    <a:pt x="13983" y="171006"/>
                    <a:pt x="9004" y="171006"/>
                  </a:cubicBezTo>
                  <a:cubicBezTo>
                    <a:pt x="4025" y="171006"/>
                    <a:pt x="0" y="166980"/>
                    <a:pt x="0" y="162001"/>
                  </a:cubicBezTo>
                  <a:lnTo>
                    <a:pt x="0" y="9004"/>
                  </a:lnTo>
                  <a:cubicBezTo>
                    <a:pt x="0" y="4026"/>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2" name="Shape 3087"/>
            <p:cNvSpPr/>
            <p:nvPr/>
          </p:nvSpPr>
          <p:spPr>
            <a:xfrm>
              <a:off x="6517699" y="372005"/>
              <a:ext cx="63005" cy="17996"/>
            </a:xfrm>
            <a:custGeom>
              <a:avLst/>
              <a:gdLst/>
              <a:ahLst/>
              <a:cxnLst/>
              <a:rect l="0" t="0" r="0" b="0"/>
              <a:pathLst>
                <a:path w="63005" h="17996">
                  <a:moveTo>
                    <a:pt x="9004" y="0"/>
                  </a:moveTo>
                  <a:lnTo>
                    <a:pt x="54001" y="0"/>
                  </a:lnTo>
                  <a:cubicBezTo>
                    <a:pt x="58979" y="0"/>
                    <a:pt x="63005" y="4013"/>
                    <a:pt x="63005" y="8992"/>
                  </a:cubicBezTo>
                  <a:cubicBezTo>
                    <a:pt x="63005" y="13970"/>
                    <a:pt x="58979" y="17996"/>
                    <a:pt x="54001" y="17996"/>
                  </a:cubicBezTo>
                  <a:lnTo>
                    <a:pt x="9004" y="17996"/>
                  </a:lnTo>
                  <a:cubicBezTo>
                    <a:pt x="4026" y="17996"/>
                    <a:pt x="0" y="13970"/>
                    <a:pt x="0" y="8992"/>
                  </a:cubicBezTo>
                  <a:cubicBezTo>
                    <a:pt x="0" y="4013"/>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3" name="Shape 3088"/>
            <p:cNvSpPr/>
            <p:nvPr/>
          </p:nvSpPr>
          <p:spPr>
            <a:xfrm>
              <a:off x="6517699" y="219005"/>
              <a:ext cx="63005" cy="17996"/>
            </a:xfrm>
            <a:custGeom>
              <a:avLst/>
              <a:gdLst/>
              <a:ahLst/>
              <a:cxnLst/>
              <a:rect l="0" t="0" r="0" b="0"/>
              <a:pathLst>
                <a:path w="63005" h="17996">
                  <a:moveTo>
                    <a:pt x="9004" y="0"/>
                  </a:moveTo>
                  <a:lnTo>
                    <a:pt x="54001" y="0"/>
                  </a:lnTo>
                  <a:cubicBezTo>
                    <a:pt x="58979" y="0"/>
                    <a:pt x="63005" y="4013"/>
                    <a:pt x="63005" y="8992"/>
                  </a:cubicBezTo>
                  <a:cubicBezTo>
                    <a:pt x="63005" y="13970"/>
                    <a:pt x="58979" y="17996"/>
                    <a:pt x="54001" y="17996"/>
                  </a:cubicBezTo>
                  <a:lnTo>
                    <a:pt x="9004" y="17996"/>
                  </a:lnTo>
                  <a:cubicBezTo>
                    <a:pt x="4026" y="17996"/>
                    <a:pt x="0" y="13970"/>
                    <a:pt x="0" y="8992"/>
                  </a:cubicBezTo>
                  <a:cubicBezTo>
                    <a:pt x="0" y="4013"/>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4" name="Shape 3089"/>
            <p:cNvSpPr/>
            <p:nvPr/>
          </p:nvSpPr>
          <p:spPr>
            <a:xfrm>
              <a:off x="6589699" y="246006"/>
              <a:ext cx="36004" cy="17996"/>
            </a:xfrm>
            <a:custGeom>
              <a:avLst/>
              <a:gdLst/>
              <a:ahLst/>
              <a:cxnLst/>
              <a:rect l="0" t="0" r="0" b="0"/>
              <a:pathLst>
                <a:path w="36004" h="17996">
                  <a:moveTo>
                    <a:pt x="9004" y="0"/>
                  </a:moveTo>
                  <a:lnTo>
                    <a:pt x="27000" y="0"/>
                  </a:lnTo>
                  <a:cubicBezTo>
                    <a:pt x="31979" y="0"/>
                    <a:pt x="36004" y="4013"/>
                    <a:pt x="36004" y="8992"/>
                  </a:cubicBezTo>
                  <a:cubicBezTo>
                    <a:pt x="36004" y="13970"/>
                    <a:pt x="31979" y="17996"/>
                    <a:pt x="27000" y="17996"/>
                  </a:cubicBezTo>
                  <a:lnTo>
                    <a:pt x="9004" y="17996"/>
                  </a:lnTo>
                  <a:cubicBezTo>
                    <a:pt x="4025" y="17996"/>
                    <a:pt x="0" y="13970"/>
                    <a:pt x="0" y="8992"/>
                  </a:cubicBez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5" name="Shape 3090"/>
            <p:cNvSpPr/>
            <p:nvPr/>
          </p:nvSpPr>
          <p:spPr>
            <a:xfrm>
              <a:off x="6589699" y="345004"/>
              <a:ext cx="36004" cy="17996"/>
            </a:xfrm>
            <a:custGeom>
              <a:avLst/>
              <a:gdLst/>
              <a:ahLst/>
              <a:cxnLst/>
              <a:rect l="0" t="0" r="0" b="0"/>
              <a:pathLst>
                <a:path w="36004" h="17996">
                  <a:moveTo>
                    <a:pt x="9004" y="0"/>
                  </a:moveTo>
                  <a:lnTo>
                    <a:pt x="27000" y="0"/>
                  </a:lnTo>
                  <a:cubicBezTo>
                    <a:pt x="31979" y="0"/>
                    <a:pt x="36004" y="4013"/>
                    <a:pt x="36004" y="8992"/>
                  </a:cubicBezTo>
                  <a:cubicBezTo>
                    <a:pt x="36004" y="13970"/>
                    <a:pt x="31979" y="17996"/>
                    <a:pt x="27000" y="17996"/>
                  </a:cubicBezTo>
                  <a:lnTo>
                    <a:pt x="9004" y="17996"/>
                  </a:lnTo>
                  <a:cubicBezTo>
                    <a:pt x="4025" y="17996"/>
                    <a:pt x="0" y="13970"/>
                    <a:pt x="0" y="8992"/>
                  </a:cubicBezTo>
                  <a:cubicBezTo>
                    <a:pt x="0" y="4013"/>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6" name="Shape 3091"/>
            <p:cNvSpPr/>
            <p:nvPr/>
          </p:nvSpPr>
          <p:spPr>
            <a:xfrm>
              <a:off x="6606818" y="191996"/>
              <a:ext cx="73762" cy="72006"/>
            </a:xfrm>
            <a:custGeom>
              <a:avLst/>
              <a:gdLst/>
              <a:ahLst/>
              <a:cxnLst/>
              <a:rect l="0" t="0" r="0" b="0"/>
              <a:pathLst>
                <a:path w="73762" h="72006">
                  <a:moveTo>
                    <a:pt x="63881" y="0"/>
                  </a:moveTo>
                  <a:cubicBezTo>
                    <a:pt x="66184" y="0"/>
                    <a:pt x="68485" y="879"/>
                    <a:pt x="70244" y="2638"/>
                  </a:cubicBezTo>
                  <a:cubicBezTo>
                    <a:pt x="73762" y="6156"/>
                    <a:pt x="73762" y="11846"/>
                    <a:pt x="70244" y="15364"/>
                  </a:cubicBezTo>
                  <a:lnTo>
                    <a:pt x="16243" y="69364"/>
                  </a:lnTo>
                  <a:cubicBezTo>
                    <a:pt x="14491" y="71117"/>
                    <a:pt x="12180" y="72006"/>
                    <a:pt x="9881" y="72006"/>
                  </a:cubicBezTo>
                  <a:cubicBezTo>
                    <a:pt x="7582" y="72006"/>
                    <a:pt x="5271" y="71117"/>
                    <a:pt x="3518" y="69364"/>
                  </a:cubicBezTo>
                  <a:cubicBezTo>
                    <a:pt x="0" y="65846"/>
                    <a:pt x="0" y="60169"/>
                    <a:pt x="3518" y="56639"/>
                  </a:cubicBezTo>
                  <a:lnTo>
                    <a:pt x="57518" y="2638"/>
                  </a:lnTo>
                  <a:cubicBezTo>
                    <a:pt x="59277" y="879"/>
                    <a:pt x="61579" y="0"/>
                    <a:pt x="63881"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7" name="Shape 3092"/>
            <p:cNvSpPr/>
            <p:nvPr/>
          </p:nvSpPr>
          <p:spPr>
            <a:xfrm>
              <a:off x="6661698" y="192005"/>
              <a:ext cx="121514" cy="17996"/>
            </a:xfrm>
            <a:custGeom>
              <a:avLst/>
              <a:gdLst/>
              <a:ahLst/>
              <a:cxnLst/>
              <a:rect l="0" t="0" r="0" b="0"/>
              <a:pathLst>
                <a:path w="121514" h="17996">
                  <a:moveTo>
                    <a:pt x="9004" y="0"/>
                  </a:moveTo>
                  <a:lnTo>
                    <a:pt x="112509" y="0"/>
                  </a:lnTo>
                  <a:cubicBezTo>
                    <a:pt x="117488" y="0"/>
                    <a:pt x="121514" y="4013"/>
                    <a:pt x="121514" y="8992"/>
                  </a:cubicBezTo>
                  <a:cubicBezTo>
                    <a:pt x="121514" y="13970"/>
                    <a:pt x="117488" y="17996"/>
                    <a:pt x="112509" y="17996"/>
                  </a:cubicBezTo>
                  <a:lnTo>
                    <a:pt x="9004" y="17996"/>
                  </a:lnTo>
                  <a:cubicBezTo>
                    <a:pt x="4026" y="17996"/>
                    <a:pt x="0" y="13970"/>
                    <a:pt x="0" y="8992"/>
                  </a:cubicBezTo>
                  <a:cubicBezTo>
                    <a:pt x="0" y="4013"/>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8" name="Shape 3093"/>
            <p:cNvSpPr/>
            <p:nvPr/>
          </p:nvSpPr>
          <p:spPr>
            <a:xfrm>
              <a:off x="6652694" y="372005"/>
              <a:ext cx="130518" cy="17996"/>
            </a:xfrm>
            <a:custGeom>
              <a:avLst/>
              <a:gdLst/>
              <a:ahLst/>
              <a:cxnLst/>
              <a:rect l="0" t="0" r="0" b="0"/>
              <a:pathLst>
                <a:path w="130518" h="17996">
                  <a:moveTo>
                    <a:pt x="9004" y="0"/>
                  </a:moveTo>
                  <a:lnTo>
                    <a:pt x="121514" y="0"/>
                  </a:lnTo>
                  <a:cubicBezTo>
                    <a:pt x="126492" y="0"/>
                    <a:pt x="130518" y="4013"/>
                    <a:pt x="130518" y="8992"/>
                  </a:cubicBezTo>
                  <a:cubicBezTo>
                    <a:pt x="130518" y="13970"/>
                    <a:pt x="126492" y="17996"/>
                    <a:pt x="121514" y="17996"/>
                  </a:cubicBezTo>
                  <a:lnTo>
                    <a:pt x="9004" y="17996"/>
                  </a:lnTo>
                  <a:cubicBezTo>
                    <a:pt x="4026" y="17996"/>
                    <a:pt x="0" y="13970"/>
                    <a:pt x="0" y="8992"/>
                  </a:cubicBezTo>
                  <a:cubicBezTo>
                    <a:pt x="0" y="4013"/>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39" name="Shape 3094"/>
            <p:cNvSpPr/>
            <p:nvPr/>
          </p:nvSpPr>
          <p:spPr>
            <a:xfrm>
              <a:off x="6606419" y="344706"/>
              <a:ext cx="65545" cy="45295"/>
            </a:xfrm>
            <a:custGeom>
              <a:avLst/>
              <a:gdLst/>
              <a:ahLst/>
              <a:cxnLst/>
              <a:rect l="0" t="0" r="0" b="0"/>
              <a:pathLst>
                <a:path w="65545" h="45295">
                  <a:moveTo>
                    <a:pt x="8083" y="559"/>
                  </a:moveTo>
                  <a:cubicBezTo>
                    <a:pt x="10319" y="0"/>
                    <a:pt x="12770" y="292"/>
                    <a:pt x="14910" y="1568"/>
                  </a:cubicBezTo>
                  <a:lnTo>
                    <a:pt x="59906" y="28569"/>
                  </a:lnTo>
                  <a:cubicBezTo>
                    <a:pt x="64173" y="31121"/>
                    <a:pt x="65545" y="36659"/>
                    <a:pt x="62992" y="40926"/>
                  </a:cubicBezTo>
                  <a:cubicBezTo>
                    <a:pt x="61302" y="43732"/>
                    <a:pt x="58331" y="45295"/>
                    <a:pt x="55270" y="45295"/>
                  </a:cubicBezTo>
                  <a:cubicBezTo>
                    <a:pt x="53695" y="45295"/>
                    <a:pt x="52095" y="44875"/>
                    <a:pt x="50647" y="44012"/>
                  </a:cubicBezTo>
                  <a:lnTo>
                    <a:pt x="5638" y="17012"/>
                  </a:lnTo>
                  <a:cubicBezTo>
                    <a:pt x="1384" y="14459"/>
                    <a:pt x="0" y="8922"/>
                    <a:pt x="2553" y="4655"/>
                  </a:cubicBezTo>
                  <a:cubicBezTo>
                    <a:pt x="3829" y="2527"/>
                    <a:pt x="5848" y="1118"/>
                    <a:pt x="8083" y="559"/>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0" name="Shape 3095"/>
            <p:cNvSpPr/>
            <p:nvPr/>
          </p:nvSpPr>
          <p:spPr>
            <a:xfrm>
              <a:off x="6669492" y="145790"/>
              <a:ext cx="38405" cy="64211"/>
            </a:xfrm>
            <a:custGeom>
              <a:avLst/>
              <a:gdLst/>
              <a:ahLst/>
              <a:cxnLst/>
              <a:rect l="0" t="0" r="0" b="0"/>
              <a:pathLst>
                <a:path w="38405" h="64211">
                  <a:moveTo>
                    <a:pt x="6871" y="1842"/>
                  </a:moveTo>
                  <a:cubicBezTo>
                    <a:pt x="11456" y="0"/>
                    <a:pt x="16726" y="2248"/>
                    <a:pt x="18568" y="6871"/>
                  </a:cubicBezTo>
                  <a:lnTo>
                    <a:pt x="36576" y="51867"/>
                  </a:lnTo>
                  <a:cubicBezTo>
                    <a:pt x="38405" y="56490"/>
                    <a:pt x="36157" y="61722"/>
                    <a:pt x="31547" y="63576"/>
                  </a:cubicBezTo>
                  <a:cubicBezTo>
                    <a:pt x="30455" y="64008"/>
                    <a:pt x="29325" y="64211"/>
                    <a:pt x="28207" y="64211"/>
                  </a:cubicBezTo>
                  <a:cubicBezTo>
                    <a:pt x="24638" y="64211"/>
                    <a:pt x="21260" y="62078"/>
                    <a:pt x="19838" y="58547"/>
                  </a:cubicBezTo>
                  <a:lnTo>
                    <a:pt x="1842" y="13551"/>
                  </a:lnTo>
                  <a:cubicBezTo>
                    <a:pt x="0" y="8928"/>
                    <a:pt x="2248" y="3696"/>
                    <a:pt x="6871" y="1842"/>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1" name="Shape 3096"/>
            <p:cNvSpPr/>
            <p:nvPr/>
          </p:nvSpPr>
          <p:spPr>
            <a:xfrm>
              <a:off x="6741500" y="145790"/>
              <a:ext cx="38405" cy="64211"/>
            </a:xfrm>
            <a:custGeom>
              <a:avLst/>
              <a:gdLst/>
              <a:ahLst/>
              <a:cxnLst/>
              <a:rect l="0" t="0" r="0" b="0"/>
              <a:pathLst>
                <a:path w="38405" h="64211">
                  <a:moveTo>
                    <a:pt x="31534" y="1842"/>
                  </a:moveTo>
                  <a:cubicBezTo>
                    <a:pt x="36157" y="3696"/>
                    <a:pt x="38405" y="8928"/>
                    <a:pt x="36563" y="13551"/>
                  </a:cubicBezTo>
                  <a:lnTo>
                    <a:pt x="18567" y="58547"/>
                  </a:lnTo>
                  <a:cubicBezTo>
                    <a:pt x="17145" y="62078"/>
                    <a:pt x="13767" y="64211"/>
                    <a:pt x="10198" y="64211"/>
                  </a:cubicBezTo>
                  <a:cubicBezTo>
                    <a:pt x="9080" y="64211"/>
                    <a:pt x="7950" y="64008"/>
                    <a:pt x="6858" y="63576"/>
                  </a:cubicBezTo>
                  <a:cubicBezTo>
                    <a:pt x="2248" y="61722"/>
                    <a:pt x="0" y="56490"/>
                    <a:pt x="1829" y="51867"/>
                  </a:cubicBezTo>
                  <a:lnTo>
                    <a:pt x="19837" y="6871"/>
                  </a:lnTo>
                  <a:cubicBezTo>
                    <a:pt x="21679" y="2235"/>
                    <a:pt x="26962" y="0"/>
                    <a:pt x="31534" y="1842"/>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2" name="Shape 3097"/>
            <p:cNvSpPr/>
            <p:nvPr/>
          </p:nvSpPr>
          <p:spPr>
            <a:xfrm>
              <a:off x="6669585" y="141645"/>
              <a:ext cx="110224" cy="27316"/>
            </a:xfrm>
            <a:custGeom>
              <a:avLst/>
              <a:gdLst/>
              <a:ahLst/>
              <a:cxnLst/>
              <a:rect l="0" t="0" r="0" b="0"/>
              <a:pathLst>
                <a:path w="110224" h="27316">
                  <a:moveTo>
                    <a:pt x="42301" y="1716"/>
                  </a:moveTo>
                  <a:cubicBezTo>
                    <a:pt x="48056" y="2288"/>
                    <a:pt x="53857" y="3662"/>
                    <a:pt x="59131" y="6298"/>
                  </a:cubicBezTo>
                  <a:cubicBezTo>
                    <a:pt x="71171" y="12317"/>
                    <a:pt x="90742" y="7987"/>
                    <a:pt x="97257" y="5815"/>
                  </a:cubicBezTo>
                  <a:cubicBezTo>
                    <a:pt x="102019" y="4228"/>
                    <a:pt x="107073" y="6793"/>
                    <a:pt x="108648" y="11505"/>
                  </a:cubicBezTo>
                  <a:cubicBezTo>
                    <a:pt x="110224" y="16216"/>
                    <a:pt x="107670" y="21322"/>
                    <a:pt x="102959" y="22884"/>
                  </a:cubicBezTo>
                  <a:cubicBezTo>
                    <a:pt x="102159" y="23163"/>
                    <a:pt x="89433" y="27316"/>
                    <a:pt x="74816" y="27316"/>
                  </a:cubicBezTo>
                  <a:cubicBezTo>
                    <a:pt x="66916" y="27316"/>
                    <a:pt x="58483" y="26097"/>
                    <a:pt x="51079" y="22401"/>
                  </a:cubicBezTo>
                  <a:cubicBezTo>
                    <a:pt x="39053" y="16381"/>
                    <a:pt x="19469" y="20712"/>
                    <a:pt x="12954" y="22884"/>
                  </a:cubicBezTo>
                  <a:cubicBezTo>
                    <a:pt x="8204" y="24471"/>
                    <a:pt x="3149" y="21919"/>
                    <a:pt x="1574" y="17194"/>
                  </a:cubicBezTo>
                  <a:cubicBezTo>
                    <a:pt x="0" y="12483"/>
                    <a:pt x="2553" y="7377"/>
                    <a:pt x="7265" y="5815"/>
                  </a:cubicBezTo>
                  <a:cubicBezTo>
                    <a:pt x="8189" y="5501"/>
                    <a:pt x="25036" y="0"/>
                    <a:pt x="42301" y="1716"/>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3" name="Shape 3098"/>
            <p:cNvSpPr/>
            <p:nvPr/>
          </p:nvSpPr>
          <p:spPr>
            <a:xfrm>
              <a:off x="6571703" y="370263"/>
              <a:ext cx="305994" cy="307737"/>
            </a:xfrm>
            <a:custGeom>
              <a:avLst/>
              <a:gdLst/>
              <a:ahLst/>
              <a:cxnLst/>
              <a:rect l="0" t="0" r="0" b="0"/>
              <a:pathLst>
                <a:path w="305994" h="307737">
                  <a:moveTo>
                    <a:pt x="209321" y="364"/>
                  </a:moveTo>
                  <a:cubicBezTo>
                    <a:pt x="211595" y="0"/>
                    <a:pt x="214008" y="505"/>
                    <a:pt x="216027" y="1972"/>
                  </a:cubicBezTo>
                  <a:cubicBezTo>
                    <a:pt x="274892" y="44682"/>
                    <a:pt x="305994" y="97526"/>
                    <a:pt x="305994" y="154740"/>
                  </a:cubicBezTo>
                  <a:cubicBezTo>
                    <a:pt x="305994" y="239106"/>
                    <a:pt x="237363" y="307737"/>
                    <a:pt x="152997" y="307737"/>
                  </a:cubicBezTo>
                  <a:cubicBezTo>
                    <a:pt x="68631" y="307737"/>
                    <a:pt x="0" y="239106"/>
                    <a:pt x="0" y="154740"/>
                  </a:cubicBezTo>
                  <a:cubicBezTo>
                    <a:pt x="0" y="98479"/>
                    <a:pt x="31115" y="46168"/>
                    <a:pt x="89967" y="3445"/>
                  </a:cubicBezTo>
                  <a:cubicBezTo>
                    <a:pt x="93980" y="524"/>
                    <a:pt x="99606" y="1413"/>
                    <a:pt x="102539" y="5451"/>
                  </a:cubicBezTo>
                  <a:cubicBezTo>
                    <a:pt x="105448" y="9465"/>
                    <a:pt x="104559" y="15103"/>
                    <a:pt x="100520" y="18024"/>
                  </a:cubicBezTo>
                  <a:cubicBezTo>
                    <a:pt x="45771" y="57775"/>
                    <a:pt x="17996" y="103775"/>
                    <a:pt x="17996" y="154740"/>
                  </a:cubicBezTo>
                  <a:cubicBezTo>
                    <a:pt x="17996" y="229175"/>
                    <a:pt x="78562" y="289741"/>
                    <a:pt x="152997" y="289741"/>
                  </a:cubicBezTo>
                  <a:cubicBezTo>
                    <a:pt x="227432" y="289741"/>
                    <a:pt x="287998" y="229175"/>
                    <a:pt x="287998" y="154740"/>
                  </a:cubicBezTo>
                  <a:cubicBezTo>
                    <a:pt x="287998" y="90034"/>
                    <a:pt x="243116" y="43869"/>
                    <a:pt x="205460" y="16539"/>
                  </a:cubicBezTo>
                  <a:cubicBezTo>
                    <a:pt x="201447" y="13618"/>
                    <a:pt x="200546" y="7992"/>
                    <a:pt x="203454" y="3966"/>
                  </a:cubicBezTo>
                  <a:cubicBezTo>
                    <a:pt x="204915" y="1959"/>
                    <a:pt x="207049" y="727"/>
                    <a:pt x="209321" y="364"/>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4" name="Shape 3099"/>
            <p:cNvSpPr/>
            <p:nvPr/>
          </p:nvSpPr>
          <p:spPr>
            <a:xfrm>
              <a:off x="6652703" y="452996"/>
              <a:ext cx="71996" cy="144005"/>
            </a:xfrm>
            <a:custGeom>
              <a:avLst/>
              <a:gdLst/>
              <a:ahLst/>
              <a:cxnLst/>
              <a:rect l="0" t="0" r="0" b="0"/>
              <a:pathLst>
                <a:path w="71996" h="144005">
                  <a:moveTo>
                    <a:pt x="71996" y="0"/>
                  </a:moveTo>
                  <a:lnTo>
                    <a:pt x="71996" y="18009"/>
                  </a:lnTo>
                  <a:cubicBezTo>
                    <a:pt x="42215" y="18009"/>
                    <a:pt x="17996" y="42227"/>
                    <a:pt x="17996" y="72009"/>
                  </a:cubicBezTo>
                  <a:cubicBezTo>
                    <a:pt x="17996" y="101790"/>
                    <a:pt x="42215" y="126009"/>
                    <a:pt x="71996" y="126009"/>
                  </a:cubicBezTo>
                  <a:lnTo>
                    <a:pt x="71996" y="144005"/>
                  </a:lnTo>
                  <a:cubicBezTo>
                    <a:pt x="32296" y="144005"/>
                    <a:pt x="0" y="111709"/>
                    <a:pt x="0" y="72009"/>
                  </a:cubicBezTo>
                  <a:cubicBezTo>
                    <a:pt x="0" y="32309"/>
                    <a:pt x="32296" y="0"/>
                    <a:pt x="71996"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5" name="Shape 3100"/>
            <p:cNvSpPr/>
            <p:nvPr/>
          </p:nvSpPr>
          <p:spPr>
            <a:xfrm>
              <a:off x="6724700" y="452996"/>
              <a:ext cx="71996" cy="144005"/>
            </a:xfrm>
            <a:custGeom>
              <a:avLst/>
              <a:gdLst/>
              <a:ahLst/>
              <a:cxnLst/>
              <a:rect l="0" t="0" r="0" b="0"/>
              <a:pathLst>
                <a:path w="71996" h="144005">
                  <a:moveTo>
                    <a:pt x="0" y="0"/>
                  </a:moveTo>
                  <a:cubicBezTo>
                    <a:pt x="39700" y="0"/>
                    <a:pt x="71996" y="32309"/>
                    <a:pt x="71996" y="72009"/>
                  </a:cubicBezTo>
                  <a:cubicBezTo>
                    <a:pt x="71996" y="111709"/>
                    <a:pt x="39700" y="144005"/>
                    <a:pt x="0" y="144005"/>
                  </a:cubicBezTo>
                  <a:lnTo>
                    <a:pt x="0" y="126009"/>
                  </a:lnTo>
                  <a:cubicBezTo>
                    <a:pt x="29781" y="126009"/>
                    <a:pt x="54001" y="101790"/>
                    <a:pt x="54001" y="72009"/>
                  </a:cubicBezTo>
                  <a:cubicBezTo>
                    <a:pt x="54001" y="42227"/>
                    <a:pt x="29781" y="18009"/>
                    <a:pt x="0" y="18009"/>
                  </a:cubicBez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46" name="Shape 3101"/>
            <p:cNvSpPr/>
            <p:nvPr/>
          </p:nvSpPr>
          <p:spPr>
            <a:xfrm>
              <a:off x="6715696" y="498000"/>
              <a:ext cx="18008" cy="54000"/>
            </a:xfrm>
            <a:custGeom>
              <a:avLst/>
              <a:gdLst/>
              <a:ahLst/>
              <a:cxnLst/>
              <a:rect l="0" t="0" r="0" b="0"/>
              <a:pathLst>
                <a:path w="18008" h="54000">
                  <a:moveTo>
                    <a:pt x="9004" y="0"/>
                  </a:moveTo>
                  <a:cubicBezTo>
                    <a:pt x="13983" y="0"/>
                    <a:pt x="18008" y="4026"/>
                    <a:pt x="18008" y="9004"/>
                  </a:cubicBezTo>
                  <a:lnTo>
                    <a:pt x="18008" y="44996"/>
                  </a:lnTo>
                  <a:cubicBezTo>
                    <a:pt x="18008" y="49974"/>
                    <a:pt x="13983" y="54000"/>
                    <a:pt x="9004" y="54000"/>
                  </a:cubicBezTo>
                  <a:cubicBezTo>
                    <a:pt x="4025" y="54000"/>
                    <a:pt x="0" y="49974"/>
                    <a:pt x="0" y="44996"/>
                  </a:cubicBezTo>
                  <a:lnTo>
                    <a:pt x="0" y="9004"/>
                  </a:lnTo>
                  <a:cubicBezTo>
                    <a:pt x="0" y="4026"/>
                    <a:pt x="4025"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grpSp>
      <p:sp>
        <p:nvSpPr>
          <p:cNvPr id="2" name="Прямоугольник 1"/>
          <p:cNvSpPr/>
          <p:nvPr/>
        </p:nvSpPr>
        <p:spPr>
          <a:xfrm>
            <a:off x="-119463" y="804283"/>
            <a:ext cx="11701463" cy="528350"/>
          </a:xfrm>
          <a:prstGeom prst="rect">
            <a:avLst/>
          </a:prstGeom>
        </p:spPr>
        <p:txBody>
          <a:bodyPr wrap="square">
            <a:spAutoFit/>
          </a:bodyPr>
          <a:lstStyle/>
          <a:p>
            <a:pPr marL="172085" marR="179705" indent="-6350" algn="ctr">
              <a:lnSpc>
                <a:spcPts val="1680"/>
              </a:lnSpc>
              <a:spcAft>
                <a:spcPts val="0"/>
              </a:spcAft>
            </a:pPr>
            <a:r>
              <a:rPr lang="ru-RU" sz="1400" b="1" dirty="0">
                <a:solidFill>
                  <a:schemeClr val="bg1"/>
                </a:solidFill>
                <a:latin typeface="Century Gothic" panose="020B0502020202020204" pitchFamily="34" charset="0"/>
                <a:ea typeface="Century Gothic" panose="020B0502020202020204" pitchFamily="34" charset="0"/>
                <a:cs typeface="Century Gothic" panose="020B0502020202020204" pitchFamily="34" charset="0"/>
              </a:rPr>
              <a:t>ОБЯЗАННОСТЬ ПО ПРЕДОСТАВЛЕНИЮ СВЕДЕНИЙ О ДОХОДАХ, РАСХОДАХ,                                                                                                                                                                           ИМУЩЕСТВЕ  И ОБЯЗАТЕЛЬСТВАХ  ИМУЩЕСТВЕННОГО ХАРАКТЕРА</a:t>
            </a:r>
            <a:endParaRPr lang="ru-RU" sz="1400" dirty="0">
              <a:solidFill>
                <a:schemeClr val="bg1"/>
              </a:solidFill>
              <a:effectLst/>
              <a:latin typeface="Calibri" panose="020F0502020204030204" pitchFamily="34" charset="0"/>
              <a:ea typeface="Calibri" panose="020F0502020204030204" pitchFamily="34" charset="0"/>
            </a:endParaRPr>
          </a:p>
        </p:txBody>
      </p:sp>
      <p:sp>
        <p:nvSpPr>
          <p:cNvPr id="47" name="Прямоугольник 46"/>
          <p:cNvSpPr/>
          <p:nvPr/>
        </p:nvSpPr>
        <p:spPr>
          <a:xfrm>
            <a:off x="247631" y="1520383"/>
            <a:ext cx="11700008" cy="5139869"/>
          </a:xfrm>
          <a:prstGeom prst="rect">
            <a:avLst/>
          </a:prstGeom>
        </p:spPr>
        <p:txBody>
          <a:bodyPr wrap="square">
            <a:spAutoFit/>
          </a:bodyPr>
          <a:lstStyle/>
          <a:p>
            <a:pPr algn="just"/>
            <a:r>
              <a:rPr lang="ru-RU" sz="1500" dirty="0">
                <a:latin typeface="Arial" pitchFamily="34" charset="0"/>
                <a:cs typeface="Arial" pitchFamily="34" charset="0"/>
              </a:rPr>
              <a:t>	Сведения о доходах, об имуществе и обязательствах имущественного характера, предусмотренные Федеральным законом от 25 декабря 2008 г. № 273-ФЗ "О противодействии коррупции" ( далее – сведения) представляются гражданином, претендующим на замещение должности муниципальной службы, включенной в перечни, утвержденных постановлением Администрации города Оренбурга от 06.03.2014 № 416-п «Об утверждении перечня должностей муниципальной службы администрации города Оренбурга и ее  отраслевых (функциональных) и территориальных органов, при назначении на которые граждане обязаны представлять сведения о своих доходах, об имуществе и обязательствах имущественного характера, а также сведения о доходах, об имуществе и обязательствах имущественного характера своих супруги (супруга)и несовершеннолетних детей, при замещении которых муниципальные служащие обязаны представлять сведения о своих доходах, расходах, об имуществе и обязательствах имущественного характера, а также сведения о доходах, расходах, об имуществе и обязательствах имущественного характера своих супруги (супруга) и несовершеннолетних детей» и постановлением Администрации города Оренбурга от 30.12.2016 № 4149-п «Об утверждении перечней должностей муниципальной службы в администрации города Оренбурга, ее отраслевых (функциональных) и территориальных органах, замещение которых связано с коррупционными рисками и функций отраслевых (функциональных) и территориальных органов администрации города Оренбурга, при реализации которых наиболее вероятно возникновение коррупции».</a:t>
            </a:r>
          </a:p>
          <a:p>
            <a:pPr algn="just"/>
            <a:r>
              <a:rPr lang="ru-RU" sz="1500" dirty="0">
                <a:latin typeface="Arial" pitchFamily="34" charset="0"/>
                <a:cs typeface="Arial" pitchFamily="34" charset="0"/>
              </a:rPr>
              <a:t>	Форма справки является унифицированной и заполняется с использованием актуальной на дату представления сведений версии специального программного обеспечения "Справки БК" (далее – СПО "Справки БК"). СПО "Справки БК" размещено на официальном сайте Президента Российской Федерации (http://www.kremlin.ru/structure/additional/12), ссылка на который также размещена на официальном сайте федеральной государственной информационной системы "Единая информационная система управления кадровым составом государственной гражданской службы Российской Федерации" (https://gossluzhba.gov.ru/anticorruption/spravki_bk).</a:t>
            </a:r>
          </a:p>
          <a:p>
            <a:pPr algn="just"/>
            <a:endParaRPr lang="ru-RU" sz="1400" dirty="0"/>
          </a:p>
          <a:p>
            <a:pPr algn="just"/>
            <a:endParaRPr lang="ru-RU" sz="1400" dirty="0"/>
          </a:p>
        </p:txBody>
      </p:sp>
      <p:sp>
        <p:nvSpPr>
          <p:cNvPr id="50" name="Номер слайда 49"/>
          <p:cNvSpPr>
            <a:spLocks noGrp="1"/>
          </p:cNvSpPr>
          <p:nvPr>
            <p:ph type="sldNum" sz="quarter" idx="12"/>
          </p:nvPr>
        </p:nvSpPr>
        <p:spPr>
          <a:xfrm>
            <a:off x="10808122" y="6446763"/>
            <a:ext cx="545678" cy="274712"/>
          </a:xfrm>
        </p:spPr>
        <p:txBody>
          <a:bodyPr/>
          <a:lstStyle/>
          <a:p>
            <a:fld id="{9D3197B4-9225-4703-91FB-A4593262BF03}" type="slidenum">
              <a:rPr lang="ru-RU" sz="1600" smtClean="0">
                <a:solidFill>
                  <a:schemeClr val="tx1">
                    <a:lumMod val="95000"/>
                    <a:lumOff val="5000"/>
                  </a:schemeClr>
                </a:solidFill>
              </a:rPr>
              <a:t>21</a:t>
            </a:fld>
            <a:endParaRPr lang="ru-RU" sz="1600" dirty="0">
              <a:solidFill>
                <a:schemeClr val="tx1">
                  <a:lumMod val="95000"/>
                  <a:lumOff val="5000"/>
                </a:schemeClr>
              </a:solidFill>
            </a:endParaRPr>
          </a:p>
        </p:txBody>
      </p:sp>
      <p:grpSp>
        <p:nvGrpSpPr>
          <p:cNvPr id="51" name="Group 23722"/>
          <p:cNvGrpSpPr/>
          <p:nvPr/>
        </p:nvGrpSpPr>
        <p:grpSpPr>
          <a:xfrm>
            <a:off x="11418324" y="6446763"/>
            <a:ext cx="790265" cy="304083"/>
            <a:chOff x="0" y="0"/>
            <a:chExt cx="540006" cy="240970"/>
          </a:xfrm>
        </p:grpSpPr>
        <p:sp>
          <p:nvSpPr>
            <p:cNvPr id="52"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53"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Tree>
    <p:extLst>
      <p:ext uri="{BB962C8B-B14F-4D97-AF65-F5344CB8AC3E}">
        <p14:creationId xmlns:p14="http://schemas.microsoft.com/office/powerpoint/2010/main" val="26647385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hape 3209"/>
          <p:cNvSpPr/>
          <p:nvPr/>
        </p:nvSpPr>
        <p:spPr>
          <a:xfrm>
            <a:off x="371788" y="5206564"/>
            <a:ext cx="11441668" cy="850797"/>
          </a:xfrm>
          <a:custGeom>
            <a:avLst/>
            <a:gdLst/>
            <a:ahLst/>
            <a:cxnLst/>
            <a:rect l="0" t="0" r="0" b="0"/>
            <a:pathLst>
              <a:path w="7174599" h="899808">
                <a:moveTo>
                  <a:pt x="71996" y="0"/>
                </a:moveTo>
                <a:lnTo>
                  <a:pt x="7102602" y="0"/>
                </a:lnTo>
                <a:cubicBezTo>
                  <a:pt x="7174599" y="0"/>
                  <a:pt x="7174599" y="71996"/>
                  <a:pt x="7174599" y="71996"/>
                </a:cubicBezTo>
                <a:lnTo>
                  <a:pt x="7174599" y="827799"/>
                </a:lnTo>
                <a:cubicBezTo>
                  <a:pt x="7174599" y="899808"/>
                  <a:pt x="7102602" y="899808"/>
                  <a:pt x="7102602" y="899808"/>
                </a:cubicBezTo>
                <a:lnTo>
                  <a:pt x="71996" y="899808"/>
                </a:lnTo>
                <a:cubicBezTo>
                  <a:pt x="0" y="899808"/>
                  <a:pt x="0" y="827799"/>
                  <a:pt x="0" y="827799"/>
                </a:cubicBezTo>
                <a:lnTo>
                  <a:pt x="0" y="71996"/>
                </a:lnTo>
                <a:cubicBezTo>
                  <a:pt x="0" y="0"/>
                  <a:pt x="71996" y="0"/>
                  <a:pt x="71996" y="0"/>
                </a:cubicBezTo>
                <a:close/>
              </a:path>
            </a:pathLst>
          </a:custGeom>
          <a:ln w="0" cap="flat">
            <a:miter lim="100000"/>
          </a:ln>
        </p:spPr>
        <p:style>
          <a:lnRef idx="0">
            <a:srgbClr val="000000">
              <a:alpha val="0"/>
            </a:srgbClr>
          </a:lnRef>
          <a:fillRef idx="1">
            <a:srgbClr val="E9B939"/>
          </a:fillRef>
          <a:effectRef idx="0">
            <a:scrgbClr r="0" g="0" b="0"/>
          </a:effectRef>
          <a:fontRef idx="none"/>
        </p:style>
        <p:txBody>
          <a:bodyPr/>
          <a:lstStyle/>
          <a:p>
            <a:endParaRPr lang="ru-RU"/>
          </a:p>
        </p:txBody>
      </p:sp>
      <p:sp>
        <p:nvSpPr>
          <p:cNvPr id="18" name="Shape 3207"/>
          <p:cNvSpPr/>
          <p:nvPr/>
        </p:nvSpPr>
        <p:spPr>
          <a:xfrm>
            <a:off x="1808995" y="4368355"/>
            <a:ext cx="8729413" cy="215836"/>
          </a:xfrm>
          <a:custGeom>
            <a:avLst/>
            <a:gdLst/>
            <a:ahLst/>
            <a:cxnLst/>
            <a:rect l="0" t="0" r="0" b="0"/>
            <a:pathLst>
              <a:path w="6995300" h="228270">
                <a:moveTo>
                  <a:pt x="88900" y="0"/>
                </a:moveTo>
                <a:lnTo>
                  <a:pt x="6906400" y="0"/>
                </a:lnTo>
                <a:cubicBezTo>
                  <a:pt x="6995300" y="0"/>
                  <a:pt x="6995300" y="88900"/>
                  <a:pt x="6995300" y="88900"/>
                </a:cubicBezTo>
                <a:lnTo>
                  <a:pt x="6995300" y="139370"/>
                </a:lnTo>
                <a:cubicBezTo>
                  <a:pt x="6995300" y="228270"/>
                  <a:pt x="6906400" y="228270"/>
                  <a:pt x="6906400" y="228270"/>
                </a:cubicBezTo>
                <a:lnTo>
                  <a:pt x="88900" y="228270"/>
                </a:lnTo>
                <a:cubicBezTo>
                  <a:pt x="0" y="228270"/>
                  <a:pt x="0" y="139370"/>
                  <a:pt x="0" y="139370"/>
                </a:cubicBezTo>
                <a:lnTo>
                  <a:pt x="0" y="88900"/>
                </a:lnTo>
                <a:cubicBezTo>
                  <a:pt x="0" y="0"/>
                  <a:pt x="88900" y="0"/>
                  <a:pt x="88900" y="0"/>
                </a:cubicBezTo>
                <a:close/>
              </a:path>
            </a:pathLst>
          </a:custGeom>
          <a:ln w="0" cap="flat">
            <a:miter lim="100000"/>
          </a:ln>
        </p:spPr>
        <p:style>
          <a:lnRef idx="0">
            <a:srgbClr val="000000">
              <a:alpha val="0"/>
            </a:srgbClr>
          </a:lnRef>
          <a:fillRef idx="1">
            <a:srgbClr val="5C83B1"/>
          </a:fillRef>
          <a:effectRef idx="0">
            <a:scrgbClr r="0" g="0" b="0"/>
          </a:effectRef>
          <a:fontRef idx="none"/>
        </p:style>
        <p:txBody>
          <a:bodyPr/>
          <a:lstStyle/>
          <a:p>
            <a:endParaRPr lang="ru-RU"/>
          </a:p>
        </p:txBody>
      </p:sp>
      <p:grpSp>
        <p:nvGrpSpPr>
          <p:cNvPr id="5" name="Group 22894"/>
          <p:cNvGrpSpPr/>
          <p:nvPr/>
        </p:nvGrpSpPr>
        <p:grpSpPr>
          <a:xfrm>
            <a:off x="263323" y="343267"/>
            <a:ext cx="11658600" cy="5856565"/>
            <a:chOff x="0" y="0"/>
            <a:chExt cx="7462597" cy="3922948"/>
          </a:xfrm>
        </p:grpSpPr>
        <p:sp>
          <p:nvSpPr>
            <p:cNvPr id="6" name="Shape 3153"/>
            <p:cNvSpPr/>
            <p:nvPr/>
          </p:nvSpPr>
          <p:spPr>
            <a:xfrm>
              <a:off x="0" y="126829"/>
              <a:ext cx="7462597" cy="3796119"/>
            </a:xfrm>
            <a:custGeom>
              <a:avLst/>
              <a:gdLst/>
              <a:ahLst/>
              <a:cxnLst/>
              <a:rect l="0" t="0" r="0" b="0"/>
              <a:pathLst>
                <a:path w="7462597" h="3796119">
                  <a:moveTo>
                    <a:pt x="152400" y="0"/>
                  </a:moveTo>
                  <a:cubicBezTo>
                    <a:pt x="152400" y="0"/>
                    <a:pt x="0" y="0"/>
                    <a:pt x="0" y="152400"/>
                  </a:cubicBezTo>
                  <a:lnTo>
                    <a:pt x="0" y="3643719"/>
                  </a:lnTo>
                  <a:cubicBezTo>
                    <a:pt x="0" y="3643719"/>
                    <a:pt x="0" y="3796119"/>
                    <a:pt x="152400" y="3796119"/>
                  </a:cubicBezTo>
                  <a:lnTo>
                    <a:pt x="7310197" y="3796119"/>
                  </a:lnTo>
                  <a:cubicBezTo>
                    <a:pt x="7310197" y="3796119"/>
                    <a:pt x="7462597" y="3796119"/>
                    <a:pt x="7462597" y="3643719"/>
                  </a:cubicBezTo>
                  <a:lnTo>
                    <a:pt x="7462597" y="152400"/>
                  </a:lnTo>
                  <a:cubicBezTo>
                    <a:pt x="7462597" y="152400"/>
                    <a:pt x="7462597" y="0"/>
                    <a:pt x="7310197" y="0"/>
                  </a:cubicBezTo>
                  <a:lnTo>
                    <a:pt x="152400" y="0"/>
                  </a:lnTo>
                  <a:close/>
                </a:path>
              </a:pathLst>
            </a:custGeom>
            <a:ln w="25400" cap="flat">
              <a:miter lim="100000"/>
            </a:ln>
          </p:spPr>
          <p:style>
            <a:lnRef idx="1">
              <a:srgbClr val="E4322B"/>
            </a:lnRef>
            <a:fillRef idx="0">
              <a:srgbClr val="000000">
                <a:alpha val="0"/>
              </a:srgbClr>
            </a:fillRef>
            <a:effectRef idx="0">
              <a:scrgbClr r="0" g="0" b="0"/>
            </a:effectRef>
            <a:fontRef idx="none"/>
          </p:style>
          <p:txBody>
            <a:bodyPr/>
            <a:lstStyle/>
            <a:p>
              <a:endParaRPr lang="ru-RU"/>
            </a:p>
          </p:txBody>
        </p:sp>
        <p:sp>
          <p:nvSpPr>
            <p:cNvPr id="7" name="Shape 3154"/>
            <p:cNvSpPr/>
            <p:nvPr/>
          </p:nvSpPr>
          <p:spPr>
            <a:xfrm>
              <a:off x="233648" y="0"/>
              <a:ext cx="6995300" cy="228270"/>
            </a:xfrm>
            <a:custGeom>
              <a:avLst/>
              <a:gdLst/>
              <a:ahLst/>
              <a:cxnLst/>
              <a:rect l="0" t="0" r="0" b="0"/>
              <a:pathLst>
                <a:path w="6995300" h="228270">
                  <a:moveTo>
                    <a:pt x="88900" y="0"/>
                  </a:moveTo>
                  <a:lnTo>
                    <a:pt x="6906400" y="0"/>
                  </a:lnTo>
                  <a:cubicBezTo>
                    <a:pt x="6995300" y="0"/>
                    <a:pt x="6995300" y="88900"/>
                    <a:pt x="6995300" y="88900"/>
                  </a:cubicBezTo>
                  <a:lnTo>
                    <a:pt x="6995300" y="139370"/>
                  </a:lnTo>
                  <a:cubicBezTo>
                    <a:pt x="6995300" y="228270"/>
                    <a:pt x="6906400" y="228270"/>
                    <a:pt x="6906400" y="228270"/>
                  </a:cubicBezTo>
                  <a:lnTo>
                    <a:pt x="88900" y="228270"/>
                  </a:lnTo>
                  <a:cubicBezTo>
                    <a:pt x="0" y="228270"/>
                    <a:pt x="0" y="139370"/>
                    <a:pt x="0" y="139370"/>
                  </a:cubicBezTo>
                  <a:lnTo>
                    <a:pt x="0" y="88900"/>
                  </a:lnTo>
                  <a:cubicBezTo>
                    <a:pt x="0" y="0"/>
                    <a:pt x="88900" y="0"/>
                    <a:pt x="88900" y="0"/>
                  </a:cubicBezTo>
                  <a:close/>
                </a:path>
              </a:pathLst>
            </a:custGeom>
            <a:ln w="0" cap="flat">
              <a:miter lim="100000"/>
            </a:ln>
          </p:spPr>
          <p:style>
            <a:lnRef idx="0">
              <a:srgbClr val="000000">
                <a:alpha val="0"/>
              </a:srgbClr>
            </a:lnRef>
            <a:fillRef idx="1">
              <a:srgbClr val="5C83B1"/>
            </a:fillRef>
            <a:effectRef idx="0">
              <a:scrgbClr r="0" g="0" b="0"/>
            </a:effectRef>
            <a:fontRef idx="none"/>
          </p:style>
          <p:txBody>
            <a:bodyPr/>
            <a:lstStyle/>
            <a:p>
              <a:r>
                <a:rPr lang="ru-RU" dirty="0">
                  <a:solidFill>
                    <a:schemeClr val="bg1"/>
                  </a:solidFill>
                </a:rPr>
                <a:t>                                                                </a:t>
              </a:r>
              <a:r>
                <a:rPr lang="ru-RU" b="1" dirty="0">
                  <a:solidFill>
                    <a:schemeClr val="bg1"/>
                  </a:solidFill>
                </a:rPr>
                <a:t>УРЕГУЛИРОВАНИЕ КОНФЛИКТА ИНТЕРЕСОВ</a:t>
              </a:r>
            </a:p>
          </p:txBody>
        </p:sp>
        <p:sp>
          <p:nvSpPr>
            <p:cNvPr id="8" name="Shape 3155"/>
            <p:cNvSpPr/>
            <p:nvPr/>
          </p:nvSpPr>
          <p:spPr>
            <a:xfrm>
              <a:off x="233648" y="0"/>
              <a:ext cx="6995300" cy="228270"/>
            </a:xfrm>
            <a:custGeom>
              <a:avLst/>
              <a:gdLst/>
              <a:ahLst/>
              <a:cxnLst/>
              <a:rect l="0" t="0" r="0" b="0"/>
              <a:pathLst>
                <a:path w="6995300" h="228270">
                  <a:moveTo>
                    <a:pt x="88900" y="0"/>
                  </a:moveTo>
                  <a:cubicBezTo>
                    <a:pt x="88900" y="0"/>
                    <a:pt x="0" y="0"/>
                    <a:pt x="0" y="88900"/>
                  </a:cubicBezTo>
                  <a:lnTo>
                    <a:pt x="0" y="139370"/>
                  </a:lnTo>
                  <a:cubicBezTo>
                    <a:pt x="0" y="139370"/>
                    <a:pt x="0" y="228270"/>
                    <a:pt x="88900" y="228270"/>
                  </a:cubicBezTo>
                  <a:lnTo>
                    <a:pt x="6906400" y="228270"/>
                  </a:lnTo>
                  <a:cubicBezTo>
                    <a:pt x="6906400" y="228270"/>
                    <a:pt x="6995300" y="228270"/>
                    <a:pt x="6995300" y="139370"/>
                  </a:cubicBezTo>
                  <a:lnTo>
                    <a:pt x="6995300" y="88900"/>
                  </a:lnTo>
                  <a:cubicBezTo>
                    <a:pt x="6995300" y="88900"/>
                    <a:pt x="6995300" y="0"/>
                    <a:pt x="6906400" y="0"/>
                  </a:cubicBezTo>
                  <a:lnTo>
                    <a:pt x="88900" y="0"/>
                  </a:lnTo>
                  <a:close/>
                </a:path>
              </a:pathLst>
            </a:custGeom>
            <a:ln w="12700" cap="flat">
              <a:miter lim="100000"/>
            </a:ln>
          </p:spPr>
          <p:style>
            <a:lnRef idx="1">
              <a:srgbClr val="A0D4ED"/>
            </a:lnRef>
            <a:fillRef idx="0">
              <a:srgbClr val="000000">
                <a:alpha val="0"/>
              </a:srgbClr>
            </a:fillRef>
            <a:effectRef idx="0">
              <a:scrgbClr r="0" g="0" b="0"/>
            </a:effectRef>
            <a:fontRef idx="none"/>
          </p:style>
          <p:txBody>
            <a:bodyPr/>
            <a:lstStyle/>
            <a:p>
              <a:endParaRPr lang="ru-RU" dirty="0"/>
            </a:p>
          </p:txBody>
        </p:sp>
      </p:grpSp>
      <p:sp>
        <p:nvSpPr>
          <p:cNvPr id="15" name="Прямоугольник 14"/>
          <p:cNvSpPr/>
          <p:nvPr/>
        </p:nvSpPr>
        <p:spPr>
          <a:xfrm>
            <a:off x="371787" y="816419"/>
            <a:ext cx="11441669" cy="3744615"/>
          </a:xfrm>
          <a:prstGeom prst="rect">
            <a:avLst/>
          </a:prstGeom>
        </p:spPr>
        <p:txBody>
          <a:bodyPr wrap="square">
            <a:spAutoFit/>
          </a:bodyPr>
          <a:lstStyle/>
          <a:p>
            <a:pPr marL="26670" marR="5080" indent="179705" algn="just"/>
            <a:r>
              <a:rPr lang="ru-RU" sz="1400" dirty="0">
                <a:solidFill>
                  <a:srgbClr val="181717"/>
                </a:solidFill>
                <a:latin typeface="Times New Roman" pitchFamily="18" charset="0"/>
                <a:ea typeface="Calibri" panose="020F0502020204030204" pitchFamily="34" charset="0"/>
                <a:cs typeface="Times New Roman" pitchFamily="18" charset="0"/>
              </a:rPr>
              <a:t>      </a:t>
            </a:r>
            <a:r>
              <a:rPr lang="ru-RU" sz="1400" dirty="0">
                <a:solidFill>
                  <a:srgbClr val="181717"/>
                </a:solidFill>
                <a:latin typeface="Calibri" pitchFamily="34" charset="0"/>
                <a:ea typeface="Calibri" pitchFamily="34" charset="0"/>
                <a:cs typeface="Calibri" pitchFamily="34" charset="0"/>
              </a:rPr>
              <a:t>На муниципальных служащих возложена обязанность по принятию мер по предотвращению и урегулированию конфликта интересов.</a:t>
            </a:r>
          </a:p>
          <a:p>
            <a:pPr marL="26670" marR="5080" indent="179705" algn="just"/>
            <a:r>
              <a:rPr lang="ru-RU" sz="1400" dirty="0">
                <a:solidFill>
                  <a:srgbClr val="181717"/>
                </a:solidFill>
                <a:latin typeface="Calibri" pitchFamily="34" charset="0"/>
                <a:ea typeface="Calibri" pitchFamily="34" charset="0"/>
                <a:cs typeface="Calibri" pitchFamily="34" charset="0"/>
              </a:rPr>
              <a:t>      Под конфликтом интересов понимается ситуация, при которой личная заинтересованность (прямая или косвенная) муниципального служащего влияет или может повлиять на надлежащее, объективное и беспристрастное исполнение им должностных (служебных) обязанностей.</a:t>
            </a:r>
          </a:p>
          <a:p>
            <a:pPr marL="26670" marR="5080" indent="179705" algn="just"/>
            <a:r>
              <a:rPr lang="ru-RU" sz="1400" dirty="0">
                <a:solidFill>
                  <a:srgbClr val="181717"/>
                </a:solidFill>
                <a:latin typeface="Calibri" pitchFamily="34" charset="0"/>
                <a:cs typeface="Calibri" pitchFamily="34" charset="0"/>
              </a:rPr>
              <a:t>       </a:t>
            </a:r>
            <a:r>
              <a:rPr lang="ru-RU" sz="1400" dirty="0">
                <a:latin typeface="Calibri" pitchFamily="34" charset="0"/>
                <a:cs typeface="Calibri" pitchFamily="34" charset="0"/>
              </a:rPr>
              <a:t>Под личной заинтересованностью понимается возможность получения доходов в виде денег, иного имущества, в том числе имущественных прав, услуг имущественного характера, результатов выполненных работ или каких-либо выгод (преимуществ) гражданским служащим и (или) состоящими с ним в близком родстве или свойстве лицами (родителями, супругами, детьми, братьями, сестрами, а также братьями, сестрами, родителями, детьми супругов и супругами детей), гражданами или организациями, с которыми гражданский служащий и (или) лица, состоящие с ним в близком родстве или свойстве, связаны имущественными, корпоративными или иными близкими отношениями.</a:t>
            </a:r>
          </a:p>
          <a:p>
            <a:pPr lvl="0" algn="just">
              <a:spcAft>
                <a:spcPts val="800"/>
              </a:spcAft>
            </a:pPr>
            <a:r>
              <a:rPr lang="ru-RU" sz="1400" dirty="0">
                <a:latin typeface="Calibri" pitchFamily="34" charset="0"/>
                <a:cs typeface="Calibri" pitchFamily="34" charset="0"/>
              </a:rPr>
              <a:t>О возникшем конфликте интересов или о возможности его возникновения муниципальный служащий   обязан   в   установленном   порядке   уведомить   представителя    нанимате</a:t>
            </a:r>
            <a:r>
              <a:rPr lang="ru-RU" sz="1400" spc="20" dirty="0">
                <a:solidFill>
                  <a:srgbClr val="181717"/>
                </a:solidFill>
                <a:latin typeface="Calibri" pitchFamily="34" charset="0"/>
                <a:ea typeface="Calibri" panose="020F0502020204030204" pitchFamily="34" charset="0"/>
                <a:cs typeface="Calibri" pitchFamily="34" charset="0"/>
              </a:rPr>
              <a:t>ля,</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как</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только</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ему</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станет</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об</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этом</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известно,</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и</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предпринять</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меры</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по</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предотвращению </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или</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урегулированию</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конфликта</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интересов.</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Предотвращение</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или</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урегулирование</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конфликта</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интересов</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может</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состоять</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в</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изменении</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должностного</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или</a:t>
            </a:r>
            <a:r>
              <a:rPr lang="ru-RU" sz="1400" spc="135" dirty="0">
                <a:solidFill>
                  <a:srgbClr val="181717"/>
                </a:solidFill>
                <a:latin typeface="Calibri" pitchFamily="34" charset="0"/>
                <a:ea typeface="Calibri" panose="020F0502020204030204" pitchFamily="34" charset="0"/>
                <a:cs typeface="Calibri" pitchFamily="34" charset="0"/>
              </a:rPr>
              <a:t> </a:t>
            </a:r>
            <a:r>
              <a:rPr lang="ru-RU" sz="1400" spc="35" dirty="0">
                <a:solidFill>
                  <a:srgbClr val="181717"/>
                </a:solidFill>
                <a:latin typeface="Calibri" pitchFamily="34" charset="0"/>
                <a:ea typeface="Calibri" panose="020F0502020204030204" pitchFamily="34" charset="0"/>
                <a:cs typeface="Calibri" pitchFamily="34" charset="0"/>
              </a:rPr>
              <a:t>служебного</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положения</a:t>
            </a:r>
            <a:r>
              <a:rPr lang="ru-RU" sz="1400" spc="70" dirty="0">
                <a:solidFill>
                  <a:srgbClr val="181717"/>
                </a:solidFill>
                <a:latin typeface="Calibri" pitchFamily="34" charset="0"/>
                <a:ea typeface="Calibri" panose="020F0502020204030204" pitchFamily="34" charset="0"/>
                <a:cs typeface="Calibri" pitchFamily="34" charset="0"/>
              </a:rPr>
              <a:t> муниципального </a:t>
            </a:r>
            <a:r>
              <a:rPr lang="ru-RU" sz="1400" spc="20" dirty="0">
                <a:solidFill>
                  <a:srgbClr val="181717"/>
                </a:solidFill>
                <a:latin typeface="Calibri" pitchFamily="34" charset="0"/>
                <a:ea typeface="Calibri" panose="020F0502020204030204" pitchFamily="34" charset="0"/>
                <a:cs typeface="Calibri" pitchFamily="34" charset="0"/>
              </a:rPr>
              <a:t>служащего,</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вплоть</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до</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его</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отстранения</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от</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исполнения</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долж</a:t>
            </a:r>
            <a:r>
              <a:rPr lang="ru-RU" sz="1400" spc="25" dirty="0">
                <a:solidFill>
                  <a:srgbClr val="181717"/>
                </a:solidFill>
                <a:latin typeface="Calibri" pitchFamily="34" charset="0"/>
                <a:ea typeface="Calibri" panose="020F0502020204030204" pitchFamily="34" charset="0"/>
                <a:cs typeface="Calibri" pitchFamily="34" charset="0"/>
              </a:rPr>
              <a:t>ностных</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обязанностей</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в</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установленном</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порядке</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и</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(или)</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в</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отказе</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его</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5" dirty="0">
                <a:solidFill>
                  <a:srgbClr val="181717"/>
                </a:solidFill>
                <a:latin typeface="Calibri" pitchFamily="34" charset="0"/>
                <a:ea typeface="Calibri" panose="020F0502020204030204" pitchFamily="34" charset="0"/>
                <a:cs typeface="Calibri" pitchFamily="34" charset="0"/>
              </a:rPr>
              <a:t>от</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выгоды,</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явившейся</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причиной</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возникновения</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конфликта</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интересов.</a:t>
            </a:r>
            <a:endParaRPr lang="ru-RU" sz="1400" spc="20" dirty="0">
              <a:solidFill>
                <a:srgbClr val="181717"/>
              </a:solidFill>
              <a:latin typeface="Calibri" panose="020F0502020204030204" pitchFamily="34" charset="0"/>
              <a:ea typeface="Calibri" panose="020F0502020204030204" pitchFamily="34" charset="0"/>
              <a:cs typeface="Calibri" pitchFamily="34" charset="0"/>
            </a:endParaRPr>
          </a:p>
          <a:p>
            <a:pPr lvl="0" algn="just">
              <a:spcAft>
                <a:spcPts val="800"/>
              </a:spcAft>
            </a:pPr>
            <a:r>
              <a:rPr lang="ru-RU" sz="1400" spc="20" dirty="0">
                <a:solidFill>
                  <a:srgbClr val="181717"/>
                </a:solidFill>
                <a:latin typeface="Calibri" panose="020F0502020204030204" pitchFamily="34" charset="0"/>
                <a:ea typeface="Calibri" panose="020F0502020204030204" pitchFamily="34" charset="0"/>
                <a:cs typeface="Calibri" pitchFamily="34" charset="0"/>
              </a:rPr>
              <a:t>           Непринятие</a:t>
            </a:r>
            <a:r>
              <a:rPr lang="ru-RU" sz="1400" spc="75" dirty="0">
                <a:solidFill>
                  <a:srgbClr val="181717"/>
                </a:solidFill>
                <a:latin typeface="Calibri" pitchFamily="34" charset="0"/>
                <a:ea typeface="Calibri" panose="020F0502020204030204" pitchFamily="34" charset="0"/>
                <a:cs typeface="Calibri" pitchFamily="34" charset="0"/>
              </a:rPr>
              <a:t> муниципальным </a:t>
            </a:r>
            <a:r>
              <a:rPr lang="ru-RU" sz="1400" spc="20" dirty="0">
                <a:solidFill>
                  <a:srgbClr val="181717"/>
                </a:solidFill>
                <a:latin typeface="Calibri" pitchFamily="34" charset="0"/>
                <a:ea typeface="Calibri" panose="020F0502020204030204" pitchFamily="34" charset="0"/>
                <a:cs typeface="Calibri" pitchFamily="34" charset="0"/>
              </a:rPr>
              <a:t>служащим,</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являющимся</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стороной</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конфликта</a:t>
            </a:r>
            <a:r>
              <a:rPr lang="ru-RU" sz="1400" spc="75" dirty="0">
                <a:solidFill>
                  <a:srgbClr val="181717"/>
                </a:solidFill>
                <a:latin typeface="Calibri" pitchFamily="34" charset="0"/>
                <a:ea typeface="Calibri" panose="020F0502020204030204" pitchFamily="34" charset="0"/>
                <a:cs typeface="Calibri" pitchFamily="34" charset="0"/>
              </a:rPr>
              <a:t> </a:t>
            </a:r>
            <a:r>
              <a:rPr lang="ru-RU" sz="1400" spc="20" dirty="0">
                <a:solidFill>
                  <a:srgbClr val="181717"/>
                </a:solidFill>
                <a:latin typeface="Calibri" pitchFamily="34" charset="0"/>
                <a:ea typeface="Calibri" panose="020F0502020204030204" pitchFamily="34" charset="0"/>
                <a:cs typeface="Calibri" pitchFamily="34" charset="0"/>
              </a:rPr>
              <a:t>интересов,</a:t>
            </a:r>
            <a:r>
              <a:rPr lang="ru-RU" sz="1400" spc="7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мер</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по</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предотвращению</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или</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урегулированию</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конфликта</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интересов</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является</a:t>
            </a:r>
            <a:r>
              <a:rPr lang="ru-RU" sz="1400" spc="13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правонарушением,</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влекущим</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увольнение</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указанного</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лица</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в</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связи</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с</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утратой</a:t>
            </a:r>
            <a:r>
              <a:rPr lang="ru-RU" sz="1400" spc="100" dirty="0">
                <a:solidFill>
                  <a:srgbClr val="181717"/>
                </a:solidFill>
                <a:latin typeface="Calibri" pitchFamily="34" charset="0"/>
                <a:ea typeface="Calibri" panose="020F0502020204030204" pitchFamily="34" charset="0"/>
                <a:cs typeface="Calibri" pitchFamily="34" charset="0"/>
              </a:rPr>
              <a:t> </a:t>
            </a:r>
            <a:r>
              <a:rPr lang="ru-RU" sz="1400" spc="30" dirty="0">
                <a:solidFill>
                  <a:srgbClr val="181717"/>
                </a:solidFill>
                <a:latin typeface="Calibri" pitchFamily="34" charset="0"/>
                <a:ea typeface="Calibri" panose="020F0502020204030204" pitchFamily="34" charset="0"/>
                <a:cs typeface="Calibri" pitchFamily="34" charset="0"/>
              </a:rPr>
              <a:t>доверия</a:t>
            </a:r>
            <a:endParaRPr lang="ru-RU" sz="1400" dirty="0">
              <a:solidFill>
                <a:srgbClr val="000000"/>
              </a:solidFill>
              <a:latin typeface="Calibri" pitchFamily="34" charset="0"/>
              <a:ea typeface="Calibri" panose="020F0502020204030204" pitchFamily="34" charset="0"/>
              <a:cs typeface="Calibri" pitchFamily="34" charset="0"/>
            </a:endParaRPr>
          </a:p>
          <a:p>
            <a:pPr marL="26670" marR="5080" indent="179705" algn="ctr"/>
            <a:endParaRPr lang="ru-RU" sz="1400" spc="30" dirty="0">
              <a:solidFill>
                <a:srgbClr val="181717"/>
              </a:solidFill>
              <a:latin typeface="Times New Roman" pitchFamily="18" charset="0"/>
              <a:ea typeface="Calibri" panose="020F0502020204030204" pitchFamily="34" charset="0"/>
              <a:cs typeface="Times New Roman" pitchFamily="18" charset="0"/>
            </a:endParaRPr>
          </a:p>
        </p:txBody>
      </p:sp>
      <p:sp>
        <p:nvSpPr>
          <p:cNvPr id="22" name="Номер слайда 21"/>
          <p:cNvSpPr>
            <a:spLocks noGrp="1"/>
          </p:cNvSpPr>
          <p:nvPr>
            <p:ph type="sldNum" sz="quarter" idx="12"/>
          </p:nvPr>
        </p:nvSpPr>
        <p:spPr>
          <a:xfrm>
            <a:off x="10681398" y="6446763"/>
            <a:ext cx="672402" cy="303943"/>
          </a:xfrm>
        </p:spPr>
        <p:txBody>
          <a:bodyPr/>
          <a:lstStyle/>
          <a:p>
            <a:fld id="{9D3197B4-9225-4703-91FB-A4593262BF03}" type="slidenum">
              <a:rPr lang="ru-RU" sz="1600" smtClean="0">
                <a:solidFill>
                  <a:schemeClr val="tx1">
                    <a:lumMod val="95000"/>
                    <a:lumOff val="5000"/>
                  </a:schemeClr>
                </a:solidFill>
              </a:rPr>
              <a:t>22</a:t>
            </a:fld>
            <a:endParaRPr lang="ru-RU" sz="1600" dirty="0">
              <a:solidFill>
                <a:schemeClr val="tx1">
                  <a:lumMod val="95000"/>
                  <a:lumOff val="5000"/>
                </a:schemeClr>
              </a:solidFill>
            </a:endParaRPr>
          </a:p>
        </p:txBody>
      </p:sp>
      <p:grpSp>
        <p:nvGrpSpPr>
          <p:cNvPr id="23" name="Group 23722"/>
          <p:cNvGrpSpPr/>
          <p:nvPr/>
        </p:nvGrpSpPr>
        <p:grpSpPr>
          <a:xfrm>
            <a:off x="11418324" y="6446763"/>
            <a:ext cx="790265" cy="304083"/>
            <a:chOff x="0" y="0"/>
            <a:chExt cx="540006" cy="240970"/>
          </a:xfrm>
        </p:grpSpPr>
        <p:sp>
          <p:nvSpPr>
            <p:cNvPr id="24"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25"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14" name="Shape 3204"/>
          <p:cNvSpPr/>
          <p:nvPr/>
        </p:nvSpPr>
        <p:spPr>
          <a:xfrm>
            <a:off x="371787" y="4343538"/>
            <a:ext cx="11441671" cy="794652"/>
          </a:xfrm>
          <a:custGeom>
            <a:avLst/>
            <a:gdLst/>
            <a:ahLst/>
            <a:cxnLst/>
            <a:rect l="0" t="0" r="0" b="0"/>
            <a:pathLst>
              <a:path w="7462597" h="1308849">
                <a:moveTo>
                  <a:pt x="152400" y="0"/>
                </a:moveTo>
                <a:cubicBezTo>
                  <a:pt x="152400" y="0"/>
                  <a:pt x="0" y="0"/>
                  <a:pt x="0" y="152400"/>
                </a:cubicBezTo>
                <a:lnTo>
                  <a:pt x="0" y="1156449"/>
                </a:lnTo>
                <a:cubicBezTo>
                  <a:pt x="0" y="1156449"/>
                  <a:pt x="0" y="1308849"/>
                  <a:pt x="152400" y="1308849"/>
                </a:cubicBezTo>
                <a:lnTo>
                  <a:pt x="7310197" y="1308849"/>
                </a:lnTo>
                <a:cubicBezTo>
                  <a:pt x="7310197" y="1308849"/>
                  <a:pt x="7462597" y="1308849"/>
                  <a:pt x="7462597" y="1156449"/>
                </a:cubicBezTo>
                <a:lnTo>
                  <a:pt x="7462597" y="152400"/>
                </a:lnTo>
                <a:cubicBezTo>
                  <a:pt x="7462597" y="152400"/>
                  <a:pt x="7462597" y="0"/>
                  <a:pt x="7310197" y="0"/>
                </a:cubicBezTo>
                <a:lnTo>
                  <a:pt x="152400" y="0"/>
                </a:lnTo>
                <a:close/>
              </a:path>
            </a:pathLst>
          </a:custGeom>
          <a:ln w="25400" cap="flat">
            <a:miter lim="100000"/>
          </a:ln>
        </p:spPr>
        <p:style>
          <a:lnRef idx="1">
            <a:srgbClr val="E4322B"/>
          </a:lnRef>
          <a:fillRef idx="0">
            <a:srgbClr val="000000">
              <a:alpha val="0"/>
            </a:srgbClr>
          </a:fillRef>
          <a:effectRef idx="0">
            <a:scrgbClr r="0" g="0" b="0"/>
          </a:effectRef>
          <a:fontRef idx="none"/>
        </p:style>
        <p:txBody>
          <a:bodyPr/>
          <a:lstStyle/>
          <a:p>
            <a:endParaRPr lang="ru-RU"/>
          </a:p>
        </p:txBody>
      </p:sp>
      <p:sp>
        <p:nvSpPr>
          <p:cNvPr id="16" name="Rectangle 3235"/>
          <p:cNvSpPr/>
          <p:nvPr/>
        </p:nvSpPr>
        <p:spPr>
          <a:xfrm>
            <a:off x="2789086" y="4343537"/>
            <a:ext cx="6976641" cy="240654"/>
          </a:xfrm>
          <a:prstGeom prst="rect">
            <a:avLst/>
          </a:prstGeom>
          <a:ln>
            <a:noFill/>
          </a:ln>
        </p:spPr>
        <p:txBody>
          <a:bodyPr vert="horz" lIns="0" tIns="0" rIns="0" bIns="0" rtlCol="0">
            <a:noAutofit/>
          </a:bodyPr>
          <a:lstStyle/>
          <a:p>
            <a:pPr algn="ctr">
              <a:lnSpc>
                <a:spcPct val="107000"/>
              </a:lnSpc>
              <a:spcAft>
                <a:spcPts val="800"/>
              </a:spcAft>
            </a:pPr>
            <a:r>
              <a:rPr lang="ru-RU" sz="14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ВЫПОЛНЕНИЕ ИНОЙ ОПЛАЧИВАЕМОЙ РАБОТЫ</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 name="Прямоугольник 1"/>
          <p:cNvSpPr/>
          <p:nvPr/>
        </p:nvSpPr>
        <p:spPr>
          <a:xfrm>
            <a:off x="522513" y="4584191"/>
            <a:ext cx="11153671" cy="553998"/>
          </a:xfrm>
          <a:prstGeom prst="rect">
            <a:avLst/>
          </a:prstGeom>
        </p:spPr>
        <p:txBody>
          <a:bodyPr wrap="square">
            <a:spAutoFit/>
          </a:bodyPr>
          <a:lstStyle/>
          <a:p>
            <a:pPr lvl="0" algn="just">
              <a:lnSpc>
                <a:spcPts val="1800"/>
              </a:lnSpc>
              <a:spcAft>
                <a:spcPts val="800"/>
              </a:spcAft>
            </a:pPr>
            <a:r>
              <a:rPr lang="ru-RU" sz="1700" spc="25" dirty="0">
                <a:solidFill>
                  <a:srgbClr val="181717"/>
                </a:solidFill>
                <a:latin typeface="Calibri" panose="020F0502020204030204" pitchFamily="34" charset="0"/>
                <a:ea typeface="Calibri" panose="020F0502020204030204" pitchFamily="34" charset="0"/>
              </a:rPr>
              <a:t>Муниципальный</a:t>
            </a:r>
            <a:r>
              <a:rPr lang="ru-RU" sz="1700" spc="75" dirty="0">
                <a:solidFill>
                  <a:srgbClr val="181717"/>
                </a:solidFill>
                <a:latin typeface="Calibri" panose="020F0502020204030204" pitchFamily="34" charset="0"/>
                <a:ea typeface="Calibri" panose="020F0502020204030204" pitchFamily="34" charset="0"/>
              </a:rPr>
              <a:t> </a:t>
            </a:r>
            <a:r>
              <a:rPr lang="ru-RU" sz="1700" spc="25" dirty="0">
                <a:solidFill>
                  <a:srgbClr val="181717"/>
                </a:solidFill>
                <a:latin typeface="Calibri" panose="020F0502020204030204" pitchFamily="34" charset="0"/>
                <a:ea typeface="Calibri" panose="020F0502020204030204" pitchFamily="34" charset="0"/>
              </a:rPr>
              <a:t>служащий</a:t>
            </a:r>
            <a:r>
              <a:rPr lang="ru-RU" sz="1700" spc="75" dirty="0">
                <a:solidFill>
                  <a:srgbClr val="181717"/>
                </a:solidFill>
                <a:latin typeface="Calibri" panose="020F0502020204030204" pitchFamily="34" charset="0"/>
                <a:ea typeface="Calibri" panose="020F0502020204030204" pitchFamily="34" charset="0"/>
              </a:rPr>
              <a:t> </a:t>
            </a:r>
            <a:r>
              <a:rPr lang="ru-RU" sz="1700" spc="25" dirty="0">
                <a:solidFill>
                  <a:srgbClr val="181717"/>
                </a:solidFill>
                <a:latin typeface="Calibri" panose="020F0502020204030204" pitchFamily="34" charset="0"/>
                <a:ea typeface="Calibri" panose="020F0502020204030204" pitchFamily="34" charset="0"/>
              </a:rPr>
              <a:t>вправе</a:t>
            </a:r>
            <a:r>
              <a:rPr lang="ru-RU" sz="1700" spc="75" dirty="0">
                <a:solidFill>
                  <a:srgbClr val="181717"/>
                </a:solidFill>
                <a:latin typeface="Calibri" panose="020F0502020204030204" pitchFamily="34" charset="0"/>
                <a:ea typeface="Calibri" panose="020F0502020204030204" pitchFamily="34" charset="0"/>
              </a:rPr>
              <a:t> </a:t>
            </a:r>
            <a:r>
              <a:rPr lang="ru-RU" sz="1700" spc="25" dirty="0">
                <a:solidFill>
                  <a:srgbClr val="181717"/>
                </a:solidFill>
                <a:latin typeface="Calibri" panose="020F0502020204030204" pitchFamily="34" charset="0"/>
                <a:ea typeface="Calibri" panose="020F0502020204030204" pitchFamily="34" charset="0"/>
              </a:rPr>
              <a:t>с</a:t>
            </a:r>
            <a:r>
              <a:rPr lang="ru-RU" sz="1700" spc="75" dirty="0">
                <a:solidFill>
                  <a:srgbClr val="181717"/>
                </a:solidFill>
                <a:latin typeface="Calibri" panose="020F0502020204030204" pitchFamily="34" charset="0"/>
                <a:ea typeface="Calibri" panose="020F0502020204030204" pitchFamily="34" charset="0"/>
              </a:rPr>
              <a:t> </a:t>
            </a:r>
            <a:r>
              <a:rPr lang="ru-RU" sz="1700" spc="25" dirty="0">
                <a:solidFill>
                  <a:srgbClr val="181717"/>
                </a:solidFill>
                <a:latin typeface="Calibri" panose="020F0502020204030204" pitchFamily="34" charset="0"/>
                <a:ea typeface="Calibri" panose="020F0502020204030204" pitchFamily="34" charset="0"/>
              </a:rPr>
              <a:t>предварительным</a:t>
            </a:r>
            <a:r>
              <a:rPr lang="ru-RU" sz="1700" spc="75" dirty="0">
                <a:solidFill>
                  <a:srgbClr val="181717"/>
                </a:solidFill>
                <a:latin typeface="Calibri" panose="020F0502020204030204" pitchFamily="34" charset="0"/>
                <a:ea typeface="Calibri" panose="020F0502020204030204" pitchFamily="34" charset="0"/>
              </a:rPr>
              <a:t> </a:t>
            </a:r>
            <a:r>
              <a:rPr lang="ru-RU" sz="1700" spc="25" dirty="0">
                <a:solidFill>
                  <a:srgbClr val="181717"/>
                </a:solidFill>
                <a:latin typeface="Calibri" panose="020F0502020204030204" pitchFamily="34" charset="0"/>
                <a:ea typeface="Calibri" panose="020F0502020204030204" pitchFamily="34" charset="0"/>
              </a:rPr>
              <a:t>уведомлением</a:t>
            </a:r>
            <a:r>
              <a:rPr lang="ru-RU" sz="1700" spc="75" dirty="0">
                <a:solidFill>
                  <a:srgbClr val="181717"/>
                </a:solidFill>
                <a:latin typeface="Calibri" panose="020F0502020204030204" pitchFamily="34" charset="0"/>
                <a:ea typeface="Calibri" panose="020F0502020204030204" pitchFamily="34" charset="0"/>
              </a:rPr>
              <a:t> </a:t>
            </a:r>
            <a:r>
              <a:rPr lang="ru-RU" sz="1700" spc="25" dirty="0">
                <a:solidFill>
                  <a:srgbClr val="181717"/>
                </a:solidFill>
                <a:latin typeface="Calibri" panose="020F0502020204030204" pitchFamily="34" charset="0"/>
                <a:ea typeface="Calibri" panose="020F0502020204030204" pitchFamily="34" charset="0"/>
              </a:rPr>
              <a:t>представителя </a:t>
            </a:r>
            <a:r>
              <a:rPr lang="ru-RU" sz="1700" spc="30" dirty="0">
                <a:solidFill>
                  <a:srgbClr val="181717"/>
                </a:solidFill>
                <a:latin typeface="Calibri" panose="020F0502020204030204" pitchFamily="34" charset="0"/>
                <a:ea typeface="Calibri" panose="020F0502020204030204" pitchFamily="34" charset="0"/>
              </a:rPr>
              <a:t>нанимателя</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выполнять</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иную</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оплачиваемую</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работу,</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если</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это</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не</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повлечет</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за</a:t>
            </a:r>
            <a:r>
              <a:rPr lang="ru-RU" sz="1700" spc="120" dirty="0">
                <a:solidFill>
                  <a:srgbClr val="181717"/>
                </a:solidFill>
                <a:latin typeface="Calibri" panose="020F0502020204030204" pitchFamily="34" charset="0"/>
                <a:ea typeface="Calibri" panose="020F0502020204030204" pitchFamily="34" charset="0"/>
              </a:rPr>
              <a:t> </a:t>
            </a:r>
            <a:r>
              <a:rPr lang="ru-RU" sz="1700" spc="30" dirty="0">
                <a:solidFill>
                  <a:srgbClr val="181717"/>
                </a:solidFill>
                <a:latin typeface="Calibri" panose="020F0502020204030204" pitchFamily="34" charset="0"/>
                <a:ea typeface="Calibri" panose="020F0502020204030204" pitchFamily="34" charset="0"/>
              </a:rPr>
              <a:t>собой конфликт интересов.</a:t>
            </a:r>
            <a:r>
              <a:rPr lang="ru-RU" sz="1700" spc="75" dirty="0">
                <a:solidFill>
                  <a:srgbClr val="181717"/>
                </a:solidFill>
                <a:latin typeface="Calibri" panose="020F0502020204030204" pitchFamily="34" charset="0"/>
                <a:ea typeface="Calibri" panose="020F0502020204030204" pitchFamily="34" charset="0"/>
              </a:rPr>
              <a:t> </a:t>
            </a:r>
            <a:endParaRPr lang="ru-RU" sz="1700" dirty="0">
              <a:solidFill>
                <a:srgbClr val="000000"/>
              </a:solidFill>
              <a:latin typeface="Calibri" panose="020F0502020204030204" pitchFamily="34" charset="0"/>
              <a:ea typeface="Calibri" panose="020F0502020204030204" pitchFamily="34" charset="0"/>
            </a:endParaRPr>
          </a:p>
        </p:txBody>
      </p:sp>
      <p:sp>
        <p:nvSpPr>
          <p:cNvPr id="21" name="Rectangle 3211"/>
          <p:cNvSpPr/>
          <p:nvPr/>
        </p:nvSpPr>
        <p:spPr>
          <a:xfrm rot="10800000" flipV="1">
            <a:off x="1147701" y="5254126"/>
            <a:ext cx="8416139" cy="755675"/>
          </a:xfrm>
          <a:prstGeom prst="rect">
            <a:avLst/>
          </a:prstGeom>
          <a:ln>
            <a:noFill/>
          </a:ln>
        </p:spPr>
        <p:txBody>
          <a:bodyPr vert="horz" lIns="0" tIns="0" rIns="0" bIns="0" rtlCol="0">
            <a:noAutofit/>
          </a:bodyPr>
          <a:lstStyle/>
          <a:p>
            <a:pPr>
              <a:lnSpc>
                <a:spcPts val="1000"/>
              </a:lnSpc>
            </a:pPr>
            <a:r>
              <a:rPr lang="ru-RU" sz="1200" spc="-15" dirty="0">
                <a:solidFill>
                  <a:srgbClr val="181717"/>
                </a:solidFill>
                <a:effectLst/>
                <a:latin typeface="Calibri" panose="020F0502020204030204" pitchFamily="34" charset="0"/>
                <a:ea typeface="Calibri" panose="020F0502020204030204" pitchFamily="34" charset="0"/>
              </a:rPr>
              <a:t>За</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несоблюдение</a:t>
            </a:r>
            <a:r>
              <a:rPr lang="ru-RU" sz="1200" spc="20" dirty="0">
                <a:solidFill>
                  <a:srgbClr val="181717"/>
                </a:solidFill>
                <a:effectLst/>
                <a:latin typeface="Calibri" panose="020F0502020204030204" pitchFamily="34" charset="0"/>
                <a:ea typeface="Calibri" panose="020F0502020204030204" pitchFamily="34" charset="0"/>
              </a:rPr>
              <a:t> муниципальным </a:t>
            </a:r>
            <a:r>
              <a:rPr lang="ru-RU" sz="1200" spc="-15" dirty="0">
                <a:solidFill>
                  <a:srgbClr val="181717"/>
                </a:solidFill>
                <a:effectLst/>
                <a:latin typeface="Calibri" panose="020F0502020204030204" pitchFamily="34" charset="0"/>
                <a:ea typeface="Calibri" panose="020F0502020204030204" pitchFamily="34" charset="0"/>
              </a:rPr>
              <a:t>служащим</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ограничений</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и</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запретов,</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требований</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о</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предотвращении</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или</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об</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урегулировании</a:t>
            </a:r>
            <a:r>
              <a:rPr lang="ru-RU" sz="1200" spc="20" dirty="0">
                <a:solidFill>
                  <a:srgbClr val="181717"/>
                </a:solidFill>
                <a:effectLst/>
                <a:latin typeface="Calibri" panose="020F0502020204030204" pitchFamily="34" charset="0"/>
                <a:ea typeface="Calibri" panose="020F0502020204030204" pitchFamily="34" charset="0"/>
              </a:rPr>
              <a:t> </a:t>
            </a:r>
            <a:r>
              <a:rPr lang="ru-RU" sz="1200" spc="-15" dirty="0">
                <a:solidFill>
                  <a:srgbClr val="181717"/>
                </a:solidFill>
                <a:effectLst/>
                <a:latin typeface="Calibri" panose="020F0502020204030204" pitchFamily="34" charset="0"/>
                <a:ea typeface="Calibri" panose="020F0502020204030204" pitchFamily="34" charset="0"/>
              </a:rPr>
              <a:t>конфликта </a:t>
            </a:r>
            <a:r>
              <a:rPr lang="ru-RU" sz="1200" spc="-10" dirty="0">
                <a:solidFill>
                  <a:srgbClr val="181717"/>
                </a:solidFill>
                <a:latin typeface="Calibri" panose="020F0502020204030204" pitchFamily="34" charset="0"/>
                <a:ea typeface="Calibri" panose="020F0502020204030204" pitchFamily="34" charset="0"/>
              </a:rPr>
              <a:t>интересов</a:t>
            </a:r>
            <a:r>
              <a:rPr lang="ru-RU" sz="1200" spc="25"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и</a:t>
            </a:r>
            <a:r>
              <a:rPr lang="ru-RU" sz="1200" spc="20"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неисполнение</a:t>
            </a:r>
            <a:r>
              <a:rPr lang="ru-RU" sz="1200" spc="25"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обязанностей,</a:t>
            </a:r>
            <a:r>
              <a:rPr lang="ru-RU" sz="1200" spc="25"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установленных</a:t>
            </a:r>
            <a:r>
              <a:rPr lang="ru-RU" sz="1200" spc="25"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в</a:t>
            </a:r>
            <a:r>
              <a:rPr lang="ru-RU" sz="1200" spc="25"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целях</a:t>
            </a:r>
            <a:r>
              <a:rPr lang="ru-RU" sz="1200" spc="25"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противодействия</a:t>
            </a:r>
            <a:r>
              <a:rPr lang="ru-RU" sz="1200" spc="20"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коррупции,</a:t>
            </a:r>
            <a:r>
              <a:rPr lang="ru-RU" sz="1200" spc="25"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налагаются</a:t>
            </a:r>
            <a:r>
              <a:rPr lang="ru-RU" sz="1200" spc="20" dirty="0">
                <a:solidFill>
                  <a:srgbClr val="181717"/>
                </a:solidFill>
                <a:latin typeface="Calibri" panose="020F0502020204030204" pitchFamily="34" charset="0"/>
                <a:ea typeface="Calibri" panose="020F0502020204030204" pitchFamily="34" charset="0"/>
              </a:rPr>
              <a:t> </a:t>
            </a:r>
            <a:r>
              <a:rPr lang="ru-RU" sz="1200" spc="-10" dirty="0">
                <a:solidFill>
                  <a:srgbClr val="181717"/>
                </a:solidFill>
                <a:latin typeface="Calibri" panose="020F0502020204030204" pitchFamily="34" charset="0"/>
                <a:ea typeface="Calibri" panose="020F0502020204030204" pitchFamily="34" charset="0"/>
              </a:rPr>
              <a:t>следующие взыскания:</a:t>
            </a:r>
            <a:r>
              <a:rPr lang="ru-RU" sz="1200" spc="35" dirty="0">
                <a:solidFill>
                  <a:srgbClr val="181717"/>
                </a:solidFill>
                <a:latin typeface="Calibri" panose="020F0502020204030204" pitchFamily="34" charset="0"/>
                <a:ea typeface="Calibri" panose="020F0502020204030204" pitchFamily="34" charset="0"/>
              </a:rPr>
              <a:t> </a:t>
            </a:r>
          </a:p>
          <a:p>
            <a:pPr marL="228600" indent="-228600">
              <a:lnSpc>
                <a:spcPts val="1000"/>
              </a:lnSpc>
              <a:buAutoNum type="arabicParenR"/>
            </a:pPr>
            <a:r>
              <a:rPr lang="ru-RU" sz="1200" spc="35" dirty="0">
                <a:solidFill>
                  <a:srgbClr val="181717"/>
                </a:solidFill>
                <a:latin typeface="Calibri" panose="020F0502020204030204" pitchFamily="34" charset="0"/>
                <a:ea typeface="Calibri" panose="020F0502020204030204" pitchFamily="34" charset="0"/>
              </a:rPr>
              <a:t>замечание;</a:t>
            </a:r>
          </a:p>
          <a:p>
            <a:pPr marL="228600" indent="-228600">
              <a:lnSpc>
                <a:spcPts val="1000"/>
              </a:lnSpc>
              <a:buAutoNum type="arabicParenR"/>
            </a:pPr>
            <a:r>
              <a:rPr lang="ru-RU" sz="1200" spc="35" dirty="0">
                <a:solidFill>
                  <a:srgbClr val="181717"/>
                </a:solidFill>
                <a:latin typeface="Calibri" panose="020F0502020204030204" pitchFamily="34" charset="0"/>
                <a:ea typeface="Calibri" panose="020F0502020204030204" pitchFamily="34" charset="0"/>
              </a:rPr>
              <a:t>выговор;</a:t>
            </a:r>
          </a:p>
          <a:p>
            <a:pPr>
              <a:lnSpc>
                <a:spcPts val="1000"/>
              </a:lnSpc>
            </a:pPr>
            <a:r>
              <a:rPr lang="ru-RU" sz="1200" dirty="0">
                <a:solidFill>
                  <a:srgbClr val="000000"/>
                </a:solidFill>
                <a:latin typeface="Calibri" panose="020F0502020204030204" pitchFamily="34" charset="0"/>
                <a:ea typeface="Calibri" panose="020F0502020204030204" pitchFamily="34" charset="0"/>
              </a:rPr>
              <a:t>3)    увольнение в связи с утратой доверия.</a:t>
            </a:r>
          </a:p>
          <a:p>
            <a:pPr>
              <a:lnSpc>
                <a:spcPct val="107000"/>
              </a:lnSpc>
              <a:spcAft>
                <a:spcPts val="800"/>
              </a:spcAft>
            </a:pPr>
            <a:r>
              <a:rPr lang="ru-RU" sz="850" spc="40" dirty="0">
                <a:solidFill>
                  <a:srgbClr val="181717"/>
                </a:solidFill>
                <a:effectLst/>
                <a:latin typeface="Calibri" panose="020F0502020204030204" pitchFamily="34" charset="0"/>
                <a:ea typeface="Calibri" panose="020F0502020204030204" pitchFamily="34" charset="0"/>
              </a:rPr>
              <a:t> </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26" name="Rectangle 3223"/>
          <p:cNvSpPr/>
          <p:nvPr/>
        </p:nvSpPr>
        <p:spPr>
          <a:xfrm>
            <a:off x="653789" y="4740864"/>
            <a:ext cx="260043" cy="942951"/>
          </a:xfrm>
          <a:prstGeom prst="rect">
            <a:avLst/>
          </a:prstGeom>
          <a:ln>
            <a:noFill/>
          </a:ln>
        </p:spPr>
        <p:txBody>
          <a:bodyPr vert="horz" lIns="0" tIns="0" rIns="0" bIns="0" rtlCol="0">
            <a:noAutofit/>
          </a:bodyPr>
          <a:lstStyle/>
          <a:p>
            <a:pPr>
              <a:lnSpc>
                <a:spcPct val="107000"/>
              </a:lnSpc>
              <a:spcAft>
                <a:spcPts val="800"/>
              </a:spcAft>
            </a:pPr>
            <a:r>
              <a:rPr lang="ru-RU" sz="11000" dirty="0">
                <a:solidFill>
                  <a:srgbClr val="A72A44"/>
                </a:solidFill>
                <a:effectLst/>
                <a:latin typeface="Times New Roman" panose="02020603050405020304" pitchFamily="18" charset="0"/>
                <a:ea typeface="Times New Roman" panose="02020603050405020304" pitchFamily="18" charset="0"/>
              </a:rPr>
              <a:t>!</a:t>
            </a:r>
            <a:endParaRPr lang="ru-RU" sz="11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609509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438"/>
          <p:cNvGrpSpPr/>
          <p:nvPr/>
        </p:nvGrpSpPr>
        <p:grpSpPr>
          <a:xfrm>
            <a:off x="172217" y="-6948"/>
            <a:ext cx="11672888" cy="6790689"/>
            <a:chOff x="0" y="0"/>
            <a:chExt cx="7871298" cy="6791299"/>
          </a:xfrm>
        </p:grpSpPr>
        <p:sp>
          <p:nvSpPr>
            <p:cNvPr id="3" name="Shape 3541"/>
            <p:cNvSpPr/>
            <p:nvPr/>
          </p:nvSpPr>
          <p:spPr>
            <a:xfrm>
              <a:off x="0" y="0"/>
              <a:ext cx="7110003" cy="779996"/>
            </a:xfrm>
            <a:custGeom>
              <a:avLst/>
              <a:gdLst/>
              <a:ahLst/>
              <a:cxnLst/>
              <a:rect l="0" t="0" r="0" b="0"/>
              <a:pathLst>
                <a:path w="7110003" h="779996">
                  <a:moveTo>
                    <a:pt x="0" y="0"/>
                  </a:moveTo>
                  <a:lnTo>
                    <a:pt x="7110003" y="0"/>
                  </a:lnTo>
                  <a:lnTo>
                    <a:pt x="7110003" y="627596"/>
                  </a:lnTo>
                  <a:cubicBezTo>
                    <a:pt x="7110003" y="779996"/>
                    <a:pt x="6957603" y="779996"/>
                    <a:pt x="6957603"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4" name="Shape 3544"/>
            <p:cNvSpPr/>
            <p:nvPr/>
          </p:nvSpPr>
          <p:spPr>
            <a:xfrm>
              <a:off x="833954" y="385106"/>
              <a:ext cx="104972" cy="289512"/>
            </a:xfrm>
            <a:custGeom>
              <a:avLst/>
              <a:gdLst/>
              <a:ahLst/>
              <a:cxnLst/>
              <a:rect l="0" t="0" r="0" b="0"/>
              <a:pathLst>
                <a:path w="104972" h="289512">
                  <a:moveTo>
                    <a:pt x="104972" y="0"/>
                  </a:moveTo>
                  <a:lnTo>
                    <a:pt x="104972" y="18116"/>
                  </a:lnTo>
                  <a:lnTo>
                    <a:pt x="50902" y="39068"/>
                  </a:lnTo>
                  <a:cubicBezTo>
                    <a:pt x="48933" y="39906"/>
                    <a:pt x="16878" y="54206"/>
                    <a:pt x="16878" y="92205"/>
                  </a:cubicBezTo>
                  <a:lnTo>
                    <a:pt x="16878" y="267973"/>
                  </a:lnTo>
                  <a:cubicBezTo>
                    <a:pt x="16878" y="270551"/>
                    <a:pt x="18961" y="272646"/>
                    <a:pt x="21539" y="272646"/>
                  </a:cubicBezTo>
                  <a:lnTo>
                    <a:pt x="66891" y="272646"/>
                  </a:lnTo>
                  <a:lnTo>
                    <a:pt x="66891" y="106492"/>
                  </a:lnTo>
                  <a:cubicBezTo>
                    <a:pt x="66891" y="101819"/>
                    <a:pt x="70675" y="98047"/>
                    <a:pt x="75336" y="98047"/>
                  </a:cubicBezTo>
                  <a:cubicBezTo>
                    <a:pt x="79997" y="98047"/>
                    <a:pt x="83769" y="101819"/>
                    <a:pt x="83769" y="106492"/>
                  </a:cubicBezTo>
                  <a:lnTo>
                    <a:pt x="83769" y="272646"/>
                  </a:lnTo>
                  <a:lnTo>
                    <a:pt x="101918" y="272646"/>
                  </a:lnTo>
                  <a:lnTo>
                    <a:pt x="104972" y="273909"/>
                  </a:lnTo>
                  <a:lnTo>
                    <a:pt x="104972" y="288249"/>
                  </a:lnTo>
                  <a:lnTo>
                    <a:pt x="101918" y="289512"/>
                  </a:lnTo>
                  <a:lnTo>
                    <a:pt x="21539" y="289512"/>
                  </a:lnTo>
                  <a:cubicBezTo>
                    <a:pt x="9665" y="289512"/>
                    <a:pt x="0" y="279847"/>
                    <a:pt x="0" y="267973"/>
                  </a:cubicBezTo>
                  <a:lnTo>
                    <a:pt x="0" y="92205"/>
                  </a:lnTo>
                  <a:cubicBezTo>
                    <a:pt x="0" y="42332"/>
                    <a:pt x="42710" y="24196"/>
                    <a:pt x="44526" y="23434"/>
                  </a:cubicBezTo>
                  <a:cubicBezTo>
                    <a:pt x="44590" y="23421"/>
                    <a:pt x="44640" y="23383"/>
                    <a:pt x="44691" y="23371"/>
                  </a:cubicBezTo>
                  <a:lnTo>
                    <a:pt x="10497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 name="Shape 3545"/>
            <p:cNvSpPr/>
            <p:nvPr/>
          </p:nvSpPr>
          <p:spPr>
            <a:xfrm>
              <a:off x="913901" y="148003"/>
              <a:ext cx="25025" cy="142128"/>
            </a:xfrm>
            <a:custGeom>
              <a:avLst/>
              <a:gdLst/>
              <a:ahLst/>
              <a:cxnLst/>
              <a:rect l="0" t="0" r="0" b="0"/>
              <a:pathLst>
                <a:path w="25025" h="142128">
                  <a:moveTo>
                    <a:pt x="25025" y="0"/>
                  </a:moveTo>
                  <a:lnTo>
                    <a:pt x="25025" y="96130"/>
                  </a:lnTo>
                  <a:lnTo>
                    <a:pt x="21711" y="98031"/>
                  </a:lnTo>
                  <a:cubicBezTo>
                    <a:pt x="18736" y="101251"/>
                    <a:pt x="16866" y="105343"/>
                    <a:pt x="16866" y="109852"/>
                  </a:cubicBezTo>
                  <a:cubicBezTo>
                    <a:pt x="16866" y="114417"/>
                    <a:pt x="18494" y="118726"/>
                    <a:pt x="21349" y="122093"/>
                  </a:cubicBezTo>
                  <a:lnTo>
                    <a:pt x="25025" y="124141"/>
                  </a:lnTo>
                  <a:lnTo>
                    <a:pt x="25025" y="142128"/>
                  </a:lnTo>
                  <a:lnTo>
                    <a:pt x="12433" y="136992"/>
                  </a:lnTo>
                  <a:cubicBezTo>
                    <a:pt x="4534" y="130210"/>
                    <a:pt x="0" y="120304"/>
                    <a:pt x="0" y="109852"/>
                  </a:cubicBezTo>
                  <a:cubicBezTo>
                    <a:pt x="0" y="101508"/>
                    <a:pt x="3061" y="93647"/>
                    <a:pt x="8699" y="87258"/>
                  </a:cubicBezTo>
                  <a:lnTo>
                    <a:pt x="8699" y="55204"/>
                  </a:lnTo>
                  <a:cubicBezTo>
                    <a:pt x="8699" y="44390"/>
                    <a:pt x="10348" y="33955"/>
                    <a:pt x="13408" y="24137"/>
                  </a:cubicBezTo>
                  <a:lnTo>
                    <a:pt x="25025"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 name="Shape 3546"/>
            <p:cNvSpPr/>
            <p:nvPr/>
          </p:nvSpPr>
          <p:spPr>
            <a:xfrm>
              <a:off x="938926" y="659015"/>
              <a:ext cx="5391" cy="14340"/>
            </a:xfrm>
            <a:custGeom>
              <a:avLst/>
              <a:gdLst/>
              <a:ahLst/>
              <a:cxnLst/>
              <a:rect l="0" t="0" r="0" b="0"/>
              <a:pathLst>
                <a:path w="5391" h="14340">
                  <a:moveTo>
                    <a:pt x="0" y="0"/>
                  </a:moveTo>
                  <a:lnTo>
                    <a:pt x="2916" y="1206"/>
                  </a:lnTo>
                  <a:cubicBezTo>
                    <a:pt x="4445" y="2731"/>
                    <a:pt x="5391" y="4840"/>
                    <a:pt x="5391" y="7170"/>
                  </a:cubicBezTo>
                  <a:cubicBezTo>
                    <a:pt x="5391" y="9500"/>
                    <a:pt x="4445" y="11609"/>
                    <a:pt x="2916" y="13134"/>
                  </a:cubicBezTo>
                  <a:lnTo>
                    <a:pt x="0" y="14340"/>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7" name="Shape 3547"/>
            <p:cNvSpPr/>
            <p:nvPr/>
          </p:nvSpPr>
          <p:spPr>
            <a:xfrm>
              <a:off x="966822" y="657752"/>
              <a:ext cx="21698" cy="16866"/>
            </a:xfrm>
            <a:custGeom>
              <a:avLst/>
              <a:gdLst/>
              <a:ahLst/>
              <a:cxnLst/>
              <a:rect l="0" t="0" r="0" b="0"/>
              <a:pathLst>
                <a:path w="21698" h="16866">
                  <a:moveTo>
                    <a:pt x="8433" y="0"/>
                  </a:moveTo>
                  <a:lnTo>
                    <a:pt x="21698" y="0"/>
                  </a:lnTo>
                  <a:lnTo>
                    <a:pt x="21698" y="16866"/>
                  </a:lnTo>
                  <a:lnTo>
                    <a:pt x="8433" y="16866"/>
                  </a:lnTo>
                  <a:cubicBezTo>
                    <a:pt x="3772" y="16866"/>
                    <a:pt x="0" y="13106"/>
                    <a:pt x="0" y="8433"/>
                  </a:cubicBezTo>
                  <a:cubicBezTo>
                    <a:pt x="0" y="3772"/>
                    <a:pt x="3772" y="0"/>
                    <a:pt x="8433"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8" name="Shape 3548"/>
            <p:cNvSpPr/>
            <p:nvPr/>
          </p:nvSpPr>
          <p:spPr>
            <a:xfrm>
              <a:off x="978252" y="559378"/>
              <a:ext cx="10268" cy="75832"/>
            </a:xfrm>
            <a:custGeom>
              <a:avLst/>
              <a:gdLst/>
              <a:ahLst/>
              <a:cxnLst/>
              <a:rect l="0" t="0" r="0" b="0"/>
              <a:pathLst>
                <a:path w="10268" h="75832">
                  <a:moveTo>
                    <a:pt x="10268" y="0"/>
                  </a:moveTo>
                  <a:lnTo>
                    <a:pt x="10268" y="75832"/>
                  </a:lnTo>
                  <a:lnTo>
                    <a:pt x="4267" y="69227"/>
                  </a:lnTo>
                  <a:cubicBezTo>
                    <a:pt x="1372" y="66039"/>
                    <a:pt x="0" y="61506"/>
                    <a:pt x="610" y="57099"/>
                  </a:cubicBezTo>
                  <a:cubicBezTo>
                    <a:pt x="622" y="57010"/>
                    <a:pt x="635" y="56921"/>
                    <a:pt x="648" y="56845"/>
                  </a:cubicBezTo>
                  <a:lnTo>
                    <a:pt x="10268"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9" name="Shape 3549"/>
            <p:cNvSpPr/>
            <p:nvPr/>
          </p:nvSpPr>
          <p:spPr>
            <a:xfrm>
              <a:off x="938926" y="106445"/>
              <a:ext cx="49593" cy="355752"/>
            </a:xfrm>
            <a:custGeom>
              <a:avLst/>
              <a:gdLst/>
              <a:ahLst/>
              <a:cxnLst/>
              <a:rect l="0" t="0" r="0" b="0"/>
              <a:pathLst>
                <a:path w="49593" h="355752">
                  <a:moveTo>
                    <a:pt x="49593" y="0"/>
                  </a:moveTo>
                  <a:lnTo>
                    <a:pt x="49593" y="19025"/>
                  </a:lnTo>
                  <a:lnTo>
                    <a:pt x="26264" y="34768"/>
                  </a:lnTo>
                  <a:cubicBezTo>
                    <a:pt x="10385" y="50648"/>
                    <a:pt x="552" y="72574"/>
                    <a:pt x="552" y="96761"/>
                  </a:cubicBezTo>
                  <a:lnTo>
                    <a:pt x="552" y="117627"/>
                  </a:lnTo>
                  <a:cubicBezTo>
                    <a:pt x="2838" y="116853"/>
                    <a:pt x="5925" y="116116"/>
                    <a:pt x="8617" y="115811"/>
                  </a:cubicBezTo>
                  <a:cubicBezTo>
                    <a:pt x="10395" y="108737"/>
                    <a:pt x="16999" y="103962"/>
                    <a:pt x="24263" y="104508"/>
                  </a:cubicBezTo>
                  <a:lnTo>
                    <a:pt x="49593" y="101929"/>
                  </a:lnTo>
                  <a:lnTo>
                    <a:pt x="49593" y="120784"/>
                  </a:lnTo>
                  <a:lnTo>
                    <a:pt x="25038" y="121463"/>
                  </a:lnTo>
                  <a:lnTo>
                    <a:pt x="25038" y="176886"/>
                  </a:lnTo>
                  <a:cubicBezTo>
                    <a:pt x="25038" y="195074"/>
                    <a:pt x="33187" y="212474"/>
                    <a:pt x="47164" y="224218"/>
                  </a:cubicBezTo>
                  <a:lnTo>
                    <a:pt x="49593" y="225703"/>
                  </a:lnTo>
                  <a:lnTo>
                    <a:pt x="49593" y="282984"/>
                  </a:lnTo>
                  <a:lnTo>
                    <a:pt x="46247" y="278854"/>
                  </a:lnTo>
                  <a:lnTo>
                    <a:pt x="22295" y="288125"/>
                  </a:lnTo>
                  <a:lnTo>
                    <a:pt x="47098" y="337845"/>
                  </a:lnTo>
                  <a:lnTo>
                    <a:pt x="49593" y="336072"/>
                  </a:lnTo>
                  <a:lnTo>
                    <a:pt x="49593" y="354336"/>
                  </a:lnTo>
                  <a:lnTo>
                    <a:pt x="46323" y="355752"/>
                  </a:lnTo>
                  <a:cubicBezTo>
                    <a:pt x="40811" y="355752"/>
                    <a:pt x="35643" y="352666"/>
                    <a:pt x="33103" y="347586"/>
                  </a:cubicBezTo>
                  <a:lnTo>
                    <a:pt x="6496" y="294259"/>
                  </a:lnTo>
                  <a:lnTo>
                    <a:pt x="0" y="296776"/>
                  </a:lnTo>
                  <a:lnTo>
                    <a:pt x="0" y="278661"/>
                  </a:lnTo>
                  <a:lnTo>
                    <a:pt x="40481" y="262966"/>
                  </a:lnTo>
                  <a:lnTo>
                    <a:pt x="40481" y="240563"/>
                  </a:lnTo>
                  <a:cubicBezTo>
                    <a:pt x="23095" y="227927"/>
                    <a:pt x="11665" y="208763"/>
                    <a:pt x="8858" y="187300"/>
                  </a:cubicBezTo>
                  <a:lnTo>
                    <a:pt x="0" y="183686"/>
                  </a:lnTo>
                  <a:lnTo>
                    <a:pt x="0" y="165699"/>
                  </a:lnTo>
                  <a:lnTo>
                    <a:pt x="8160" y="170243"/>
                  </a:lnTo>
                  <a:lnTo>
                    <a:pt x="8160" y="133007"/>
                  </a:lnTo>
                  <a:lnTo>
                    <a:pt x="0" y="137688"/>
                  </a:lnTo>
                  <a:lnTo>
                    <a:pt x="0" y="41558"/>
                  </a:lnTo>
                  <a:lnTo>
                    <a:pt x="1555" y="38327"/>
                  </a:lnTo>
                  <a:cubicBezTo>
                    <a:pt x="12841" y="21632"/>
                    <a:pt x="28816" y="8357"/>
                    <a:pt x="47577" y="408"/>
                  </a:cubicBezTo>
                  <a:lnTo>
                    <a:pt x="49593"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0" name="Shape 3550"/>
            <p:cNvSpPr/>
            <p:nvPr/>
          </p:nvSpPr>
          <p:spPr>
            <a:xfrm>
              <a:off x="988520" y="332148"/>
              <a:ext cx="39529" cy="342470"/>
            </a:xfrm>
            <a:custGeom>
              <a:avLst/>
              <a:gdLst/>
              <a:ahLst/>
              <a:cxnLst/>
              <a:rect l="0" t="0" r="0" b="0"/>
              <a:pathLst>
                <a:path w="39529" h="342470">
                  <a:moveTo>
                    <a:pt x="0" y="0"/>
                  </a:moveTo>
                  <a:lnTo>
                    <a:pt x="13405" y="8194"/>
                  </a:lnTo>
                  <a:lnTo>
                    <a:pt x="39529" y="13335"/>
                  </a:lnTo>
                  <a:lnTo>
                    <a:pt x="39529" y="30214"/>
                  </a:lnTo>
                  <a:lnTo>
                    <a:pt x="7766" y="24195"/>
                  </a:lnTo>
                  <a:lnTo>
                    <a:pt x="7766" y="39994"/>
                  </a:lnTo>
                  <a:lnTo>
                    <a:pt x="39529" y="79186"/>
                  </a:lnTo>
                  <a:lnTo>
                    <a:pt x="39529" y="102999"/>
                  </a:lnTo>
                  <a:lnTo>
                    <a:pt x="22574" y="115038"/>
                  </a:lnTo>
                  <a:lnTo>
                    <a:pt x="29000" y="124716"/>
                  </a:lnTo>
                  <a:lnTo>
                    <a:pt x="39529" y="124716"/>
                  </a:lnTo>
                  <a:lnTo>
                    <a:pt x="39529" y="141594"/>
                  </a:lnTo>
                  <a:lnTo>
                    <a:pt x="31617" y="141594"/>
                  </a:lnTo>
                  <a:lnTo>
                    <a:pt x="7195" y="285891"/>
                  </a:lnTo>
                  <a:lnTo>
                    <a:pt x="39529" y="321464"/>
                  </a:lnTo>
                  <a:lnTo>
                    <a:pt x="39529" y="342470"/>
                  </a:lnTo>
                  <a:lnTo>
                    <a:pt x="0" y="342470"/>
                  </a:lnTo>
                  <a:lnTo>
                    <a:pt x="0" y="325604"/>
                  </a:lnTo>
                  <a:lnTo>
                    <a:pt x="20479" y="325604"/>
                  </a:lnTo>
                  <a:lnTo>
                    <a:pt x="0" y="303063"/>
                  </a:lnTo>
                  <a:lnTo>
                    <a:pt x="0" y="227231"/>
                  </a:lnTo>
                  <a:lnTo>
                    <a:pt x="15602" y="135041"/>
                  </a:lnTo>
                  <a:lnTo>
                    <a:pt x="8808" y="124817"/>
                  </a:lnTo>
                  <a:lnTo>
                    <a:pt x="0" y="128633"/>
                  </a:lnTo>
                  <a:lnTo>
                    <a:pt x="0" y="110369"/>
                  </a:lnTo>
                  <a:lnTo>
                    <a:pt x="7091" y="105329"/>
                  </a:lnTo>
                  <a:cubicBezTo>
                    <a:pt x="12414" y="101548"/>
                    <a:pt x="19507" y="96509"/>
                    <a:pt x="27299" y="90972"/>
                  </a:cubicBezTo>
                  <a:lnTo>
                    <a:pt x="0" y="57281"/>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1" name="Shape 3551"/>
            <p:cNvSpPr/>
            <p:nvPr/>
          </p:nvSpPr>
          <p:spPr>
            <a:xfrm>
              <a:off x="988520" y="199417"/>
              <a:ext cx="39529" cy="27812"/>
            </a:xfrm>
            <a:custGeom>
              <a:avLst/>
              <a:gdLst/>
              <a:ahLst/>
              <a:cxnLst/>
              <a:rect l="0" t="0" r="0" b="0"/>
              <a:pathLst>
                <a:path w="39529" h="27812">
                  <a:moveTo>
                    <a:pt x="39529" y="0"/>
                  </a:moveTo>
                  <a:lnTo>
                    <a:pt x="39529" y="18381"/>
                  </a:lnTo>
                  <a:lnTo>
                    <a:pt x="30259" y="22485"/>
                  </a:lnTo>
                  <a:cubicBezTo>
                    <a:pt x="21283" y="24938"/>
                    <a:pt x="12132" y="26708"/>
                    <a:pt x="2949" y="27730"/>
                  </a:cubicBezTo>
                  <a:lnTo>
                    <a:pt x="0" y="27812"/>
                  </a:lnTo>
                  <a:lnTo>
                    <a:pt x="0" y="8956"/>
                  </a:lnTo>
                  <a:lnTo>
                    <a:pt x="25219" y="6388"/>
                  </a:lnTo>
                  <a:lnTo>
                    <a:pt x="39529"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2" name="Shape 3552"/>
            <p:cNvSpPr/>
            <p:nvPr/>
          </p:nvSpPr>
          <p:spPr>
            <a:xfrm>
              <a:off x="988520" y="98622"/>
              <a:ext cx="39529" cy="26849"/>
            </a:xfrm>
            <a:custGeom>
              <a:avLst/>
              <a:gdLst/>
              <a:ahLst/>
              <a:cxnLst/>
              <a:rect l="0" t="0" r="0" b="0"/>
              <a:pathLst>
                <a:path w="39529" h="26849">
                  <a:moveTo>
                    <a:pt x="38652" y="0"/>
                  </a:moveTo>
                  <a:lnTo>
                    <a:pt x="39529" y="177"/>
                  </a:lnTo>
                  <a:lnTo>
                    <a:pt x="39529" y="17056"/>
                  </a:lnTo>
                  <a:lnTo>
                    <a:pt x="38652" y="16878"/>
                  </a:lnTo>
                  <a:cubicBezTo>
                    <a:pt x="26562" y="16878"/>
                    <a:pt x="15036" y="19337"/>
                    <a:pt x="4548" y="23780"/>
                  </a:cubicBezTo>
                  <a:lnTo>
                    <a:pt x="0" y="26849"/>
                  </a:lnTo>
                  <a:lnTo>
                    <a:pt x="0" y="7823"/>
                  </a:lnTo>
                  <a:lnTo>
                    <a:pt x="38652"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3" name="Shape 3553"/>
            <p:cNvSpPr/>
            <p:nvPr/>
          </p:nvSpPr>
          <p:spPr>
            <a:xfrm>
              <a:off x="1028049" y="330353"/>
              <a:ext cx="39510" cy="344265"/>
            </a:xfrm>
            <a:custGeom>
              <a:avLst/>
              <a:gdLst/>
              <a:ahLst/>
              <a:cxnLst/>
              <a:rect l="0" t="0" r="0" b="0"/>
              <a:pathLst>
                <a:path w="39510" h="344265">
                  <a:moveTo>
                    <a:pt x="39510" y="0"/>
                  </a:moveTo>
                  <a:lnTo>
                    <a:pt x="39510" y="59012"/>
                  </a:lnTo>
                  <a:lnTo>
                    <a:pt x="25592" y="76193"/>
                  </a:lnTo>
                  <a:cubicBezTo>
                    <a:pt x="14135" y="90339"/>
                    <a:pt x="17421" y="86293"/>
                    <a:pt x="12192" y="92741"/>
                  </a:cubicBezTo>
                  <a:cubicBezTo>
                    <a:pt x="20225" y="98450"/>
                    <a:pt x="27527" y="103638"/>
                    <a:pt x="32899" y="107454"/>
                  </a:cubicBezTo>
                  <a:lnTo>
                    <a:pt x="39510" y="112151"/>
                  </a:lnTo>
                  <a:lnTo>
                    <a:pt x="39510" y="130420"/>
                  </a:lnTo>
                  <a:lnTo>
                    <a:pt x="30721" y="126612"/>
                  </a:lnTo>
                  <a:lnTo>
                    <a:pt x="23927" y="136836"/>
                  </a:lnTo>
                  <a:lnTo>
                    <a:pt x="39510" y="228913"/>
                  </a:lnTo>
                  <a:lnTo>
                    <a:pt x="39510" y="304889"/>
                  </a:lnTo>
                  <a:lnTo>
                    <a:pt x="19050" y="327399"/>
                  </a:lnTo>
                  <a:lnTo>
                    <a:pt x="39510" y="327399"/>
                  </a:lnTo>
                  <a:lnTo>
                    <a:pt x="39510" y="344265"/>
                  </a:lnTo>
                  <a:lnTo>
                    <a:pt x="0" y="344265"/>
                  </a:lnTo>
                  <a:lnTo>
                    <a:pt x="0" y="323259"/>
                  </a:lnTo>
                  <a:lnTo>
                    <a:pt x="32334" y="287686"/>
                  </a:lnTo>
                  <a:lnTo>
                    <a:pt x="7912" y="143389"/>
                  </a:lnTo>
                  <a:lnTo>
                    <a:pt x="0" y="143389"/>
                  </a:lnTo>
                  <a:lnTo>
                    <a:pt x="0" y="126511"/>
                  </a:lnTo>
                  <a:lnTo>
                    <a:pt x="10516" y="126511"/>
                  </a:lnTo>
                  <a:lnTo>
                    <a:pt x="16954" y="116833"/>
                  </a:lnTo>
                  <a:lnTo>
                    <a:pt x="0" y="104794"/>
                  </a:lnTo>
                  <a:lnTo>
                    <a:pt x="0" y="80981"/>
                  </a:lnTo>
                  <a:lnTo>
                    <a:pt x="31699" y="41840"/>
                  </a:lnTo>
                  <a:lnTo>
                    <a:pt x="31699" y="25457"/>
                  </a:lnTo>
                  <a:cubicBezTo>
                    <a:pt x="22060" y="29673"/>
                    <a:pt x="11201" y="32035"/>
                    <a:pt x="140" y="32035"/>
                  </a:cubicBezTo>
                  <a:lnTo>
                    <a:pt x="0" y="32009"/>
                  </a:lnTo>
                  <a:lnTo>
                    <a:pt x="0" y="15129"/>
                  </a:lnTo>
                  <a:lnTo>
                    <a:pt x="140" y="15157"/>
                  </a:lnTo>
                  <a:cubicBezTo>
                    <a:pt x="8706" y="15157"/>
                    <a:pt x="16876" y="13411"/>
                    <a:pt x="24313" y="10258"/>
                  </a:cubicBezTo>
                  <a:lnTo>
                    <a:pt x="3951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4" name="Shape 3554"/>
            <p:cNvSpPr/>
            <p:nvPr/>
          </p:nvSpPr>
          <p:spPr>
            <a:xfrm>
              <a:off x="1028049" y="183086"/>
              <a:ext cx="39510" cy="34712"/>
            </a:xfrm>
            <a:custGeom>
              <a:avLst/>
              <a:gdLst/>
              <a:ahLst/>
              <a:cxnLst/>
              <a:rect l="0" t="0" r="0" b="0"/>
              <a:pathLst>
                <a:path w="39510" h="34712">
                  <a:moveTo>
                    <a:pt x="39510" y="0"/>
                  </a:moveTo>
                  <a:lnTo>
                    <a:pt x="39510" y="17220"/>
                  </a:lnTo>
                  <a:lnTo>
                    <a:pt x="0" y="34712"/>
                  </a:lnTo>
                  <a:lnTo>
                    <a:pt x="0" y="16331"/>
                  </a:lnTo>
                  <a:lnTo>
                    <a:pt x="33477" y="1388"/>
                  </a:lnTo>
                  <a:lnTo>
                    <a:pt x="3951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5" name="Shape 3555"/>
            <p:cNvSpPr/>
            <p:nvPr/>
          </p:nvSpPr>
          <p:spPr>
            <a:xfrm>
              <a:off x="1028049" y="98799"/>
              <a:ext cx="39510" cy="27421"/>
            </a:xfrm>
            <a:custGeom>
              <a:avLst/>
              <a:gdLst/>
              <a:ahLst/>
              <a:cxnLst/>
              <a:rect l="0" t="0" r="0" b="0"/>
              <a:pathLst>
                <a:path w="39510" h="27421">
                  <a:moveTo>
                    <a:pt x="0" y="0"/>
                  </a:moveTo>
                  <a:lnTo>
                    <a:pt x="39510" y="7998"/>
                  </a:lnTo>
                  <a:lnTo>
                    <a:pt x="39510" y="27421"/>
                  </a:lnTo>
                  <a:lnTo>
                    <a:pt x="33223" y="23602"/>
                  </a:lnTo>
                  <a:lnTo>
                    <a:pt x="0" y="16878"/>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6" name="Shape 28148"/>
            <p:cNvSpPr/>
            <p:nvPr/>
          </p:nvSpPr>
          <p:spPr>
            <a:xfrm>
              <a:off x="1067558" y="657752"/>
              <a:ext cx="47854" cy="16866"/>
            </a:xfrm>
            <a:custGeom>
              <a:avLst/>
              <a:gdLst/>
              <a:ahLst/>
              <a:cxnLst/>
              <a:rect l="0" t="0" r="0" b="0"/>
              <a:pathLst>
                <a:path w="47854" h="16866">
                  <a:moveTo>
                    <a:pt x="0" y="0"/>
                  </a:moveTo>
                  <a:lnTo>
                    <a:pt x="47854" y="0"/>
                  </a:lnTo>
                  <a:lnTo>
                    <a:pt x="47854" y="16866"/>
                  </a:lnTo>
                  <a:lnTo>
                    <a:pt x="0" y="16866"/>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7" name="Shape 3557"/>
            <p:cNvSpPr/>
            <p:nvPr/>
          </p:nvSpPr>
          <p:spPr>
            <a:xfrm>
              <a:off x="1067558" y="559266"/>
              <a:ext cx="10287" cy="75977"/>
            </a:xfrm>
            <a:custGeom>
              <a:avLst/>
              <a:gdLst/>
              <a:ahLst/>
              <a:cxnLst/>
              <a:rect l="0" t="0" r="0" b="0"/>
              <a:pathLst>
                <a:path w="10287" h="75977">
                  <a:moveTo>
                    <a:pt x="0" y="0"/>
                  </a:moveTo>
                  <a:lnTo>
                    <a:pt x="9639" y="56957"/>
                  </a:lnTo>
                  <a:cubicBezTo>
                    <a:pt x="9652" y="57034"/>
                    <a:pt x="9665" y="57123"/>
                    <a:pt x="9677" y="57211"/>
                  </a:cubicBezTo>
                  <a:cubicBezTo>
                    <a:pt x="10287" y="61618"/>
                    <a:pt x="8915" y="66152"/>
                    <a:pt x="6032" y="69340"/>
                  </a:cubicBezTo>
                  <a:lnTo>
                    <a:pt x="0" y="75977"/>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8" name="Shape 3558"/>
            <p:cNvSpPr/>
            <p:nvPr/>
          </p:nvSpPr>
          <p:spPr>
            <a:xfrm>
              <a:off x="1067558" y="106797"/>
              <a:ext cx="47854" cy="355401"/>
            </a:xfrm>
            <a:custGeom>
              <a:avLst/>
              <a:gdLst/>
              <a:ahLst/>
              <a:cxnLst/>
              <a:rect l="0" t="0" r="0" b="0"/>
              <a:pathLst>
                <a:path w="47854" h="355401">
                  <a:moveTo>
                    <a:pt x="0" y="0"/>
                  </a:moveTo>
                  <a:lnTo>
                    <a:pt x="278" y="56"/>
                  </a:lnTo>
                  <a:cubicBezTo>
                    <a:pt x="19037" y="8005"/>
                    <a:pt x="35014" y="21280"/>
                    <a:pt x="46301" y="37975"/>
                  </a:cubicBezTo>
                  <a:lnTo>
                    <a:pt x="47854" y="41199"/>
                  </a:lnTo>
                  <a:lnTo>
                    <a:pt x="47854" y="136754"/>
                  </a:lnTo>
                  <a:lnTo>
                    <a:pt x="39700" y="132223"/>
                  </a:lnTo>
                  <a:lnTo>
                    <a:pt x="39700" y="169892"/>
                  </a:lnTo>
                  <a:lnTo>
                    <a:pt x="47854" y="166128"/>
                  </a:lnTo>
                  <a:lnTo>
                    <a:pt x="47854" y="183332"/>
                  </a:lnTo>
                  <a:lnTo>
                    <a:pt x="38989" y="186948"/>
                  </a:lnTo>
                  <a:cubicBezTo>
                    <a:pt x="36208" y="208017"/>
                    <a:pt x="25095" y="226495"/>
                    <a:pt x="9068" y="238954"/>
                  </a:cubicBezTo>
                  <a:lnTo>
                    <a:pt x="9068" y="262614"/>
                  </a:lnTo>
                  <a:lnTo>
                    <a:pt x="47854" y="277634"/>
                  </a:lnTo>
                  <a:lnTo>
                    <a:pt x="47854" y="295740"/>
                  </a:lnTo>
                  <a:lnTo>
                    <a:pt x="43116" y="293907"/>
                  </a:lnTo>
                  <a:lnTo>
                    <a:pt x="16510" y="347234"/>
                  </a:lnTo>
                  <a:cubicBezTo>
                    <a:pt x="13970" y="352314"/>
                    <a:pt x="8814" y="355401"/>
                    <a:pt x="3289" y="355401"/>
                  </a:cubicBezTo>
                  <a:lnTo>
                    <a:pt x="0" y="353976"/>
                  </a:lnTo>
                  <a:lnTo>
                    <a:pt x="0" y="335707"/>
                  </a:lnTo>
                  <a:lnTo>
                    <a:pt x="2515" y="337493"/>
                  </a:lnTo>
                  <a:lnTo>
                    <a:pt x="27318" y="287773"/>
                  </a:lnTo>
                  <a:lnTo>
                    <a:pt x="3315" y="278477"/>
                  </a:lnTo>
                  <a:lnTo>
                    <a:pt x="0" y="282568"/>
                  </a:lnTo>
                  <a:lnTo>
                    <a:pt x="0" y="223556"/>
                  </a:lnTo>
                  <a:lnTo>
                    <a:pt x="4575" y="220468"/>
                  </a:lnTo>
                  <a:cubicBezTo>
                    <a:pt x="15840" y="209204"/>
                    <a:pt x="22822" y="193660"/>
                    <a:pt x="22822" y="176534"/>
                  </a:cubicBezTo>
                  <a:lnTo>
                    <a:pt x="22822" y="115282"/>
                  </a:lnTo>
                  <a:cubicBezTo>
                    <a:pt x="20688" y="112678"/>
                    <a:pt x="14072" y="105795"/>
                    <a:pt x="1854" y="92688"/>
                  </a:cubicBezTo>
                  <a:lnTo>
                    <a:pt x="0" y="93509"/>
                  </a:lnTo>
                  <a:lnTo>
                    <a:pt x="0" y="76289"/>
                  </a:lnTo>
                  <a:lnTo>
                    <a:pt x="4021" y="75364"/>
                  </a:lnTo>
                  <a:cubicBezTo>
                    <a:pt x="7429" y="75794"/>
                    <a:pt x="10681" y="77385"/>
                    <a:pt x="13132" y="80014"/>
                  </a:cubicBezTo>
                  <a:cubicBezTo>
                    <a:pt x="39764" y="108652"/>
                    <a:pt x="39700" y="107077"/>
                    <a:pt x="39700" y="115218"/>
                  </a:cubicBezTo>
                  <a:cubicBezTo>
                    <a:pt x="42304" y="115459"/>
                    <a:pt x="44856" y="115942"/>
                    <a:pt x="47307" y="116691"/>
                  </a:cubicBezTo>
                  <a:lnTo>
                    <a:pt x="47307" y="96409"/>
                  </a:lnTo>
                  <a:cubicBezTo>
                    <a:pt x="47307" y="69199"/>
                    <a:pt x="34859" y="44849"/>
                    <a:pt x="15361" y="28752"/>
                  </a:cubicBezTo>
                  <a:lnTo>
                    <a:pt x="0" y="19423"/>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9" name="Shape 3559"/>
            <p:cNvSpPr/>
            <p:nvPr/>
          </p:nvSpPr>
          <p:spPr>
            <a:xfrm>
              <a:off x="1115412" y="657752"/>
              <a:ext cx="69545" cy="16866"/>
            </a:xfrm>
            <a:custGeom>
              <a:avLst/>
              <a:gdLst/>
              <a:ahLst/>
              <a:cxnLst/>
              <a:rect l="0" t="0" r="0" b="0"/>
              <a:pathLst>
                <a:path w="69545" h="16866">
                  <a:moveTo>
                    <a:pt x="0" y="0"/>
                  </a:moveTo>
                  <a:lnTo>
                    <a:pt x="21247" y="0"/>
                  </a:lnTo>
                  <a:cubicBezTo>
                    <a:pt x="22390" y="775"/>
                    <a:pt x="23457" y="1638"/>
                    <a:pt x="24638" y="2388"/>
                  </a:cubicBezTo>
                  <a:lnTo>
                    <a:pt x="69545" y="5740"/>
                  </a:lnTo>
                  <a:lnTo>
                    <a:pt x="65926" y="16866"/>
                  </a:lnTo>
                  <a:lnTo>
                    <a:pt x="0" y="16866"/>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0" name="Shape 3560"/>
            <p:cNvSpPr/>
            <p:nvPr/>
          </p:nvSpPr>
          <p:spPr>
            <a:xfrm>
              <a:off x="1115412" y="384431"/>
              <a:ext cx="99644" cy="60367"/>
            </a:xfrm>
            <a:custGeom>
              <a:avLst/>
              <a:gdLst/>
              <a:ahLst/>
              <a:cxnLst/>
              <a:rect l="0" t="0" r="0" b="0"/>
              <a:pathLst>
                <a:path w="99644" h="60367">
                  <a:moveTo>
                    <a:pt x="0" y="0"/>
                  </a:moveTo>
                  <a:lnTo>
                    <a:pt x="62090" y="24045"/>
                  </a:lnTo>
                  <a:cubicBezTo>
                    <a:pt x="62141" y="24058"/>
                    <a:pt x="62205" y="24096"/>
                    <a:pt x="62255" y="24109"/>
                  </a:cubicBezTo>
                  <a:cubicBezTo>
                    <a:pt x="63602" y="24667"/>
                    <a:pt x="87414" y="34827"/>
                    <a:pt x="99644" y="60367"/>
                  </a:cubicBezTo>
                  <a:cubicBezTo>
                    <a:pt x="95695" y="59973"/>
                    <a:pt x="91707" y="59732"/>
                    <a:pt x="87719" y="59732"/>
                  </a:cubicBezTo>
                  <a:cubicBezTo>
                    <a:pt x="85141" y="59745"/>
                    <a:pt x="82614" y="60024"/>
                    <a:pt x="80061" y="60189"/>
                  </a:cubicBezTo>
                  <a:cubicBezTo>
                    <a:pt x="70510" y="46308"/>
                    <a:pt x="57264" y="40326"/>
                    <a:pt x="55880" y="39730"/>
                  </a:cubicBezTo>
                  <a:lnTo>
                    <a:pt x="0" y="18106"/>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1" name="Shape 3561"/>
            <p:cNvSpPr/>
            <p:nvPr/>
          </p:nvSpPr>
          <p:spPr>
            <a:xfrm>
              <a:off x="1115412" y="147996"/>
              <a:ext cx="25032" cy="142133"/>
            </a:xfrm>
            <a:custGeom>
              <a:avLst/>
              <a:gdLst/>
              <a:ahLst/>
              <a:cxnLst/>
              <a:rect l="0" t="0" r="0" b="0"/>
              <a:pathLst>
                <a:path w="25032" h="142133">
                  <a:moveTo>
                    <a:pt x="0" y="0"/>
                  </a:moveTo>
                  <a:lnTo>
                    <a:pt x="11623" y="24144"/>
                  </a:lnTo>
                  <a:cubicBezTo>
                    <a:pt x="14683" y="33962"/>
                    <a:pt x="16332" y="44397"/>
                    <a:pt x="16332" y="55211"/>
                  </a:cubicBezTo>
                  <a:lnTo>
                    <a:pt x="16332" y="86453"/>
                  </a:lnTo>
                  <a:cubicBezTo>
                    <a:pt x="21908" y="92917"/>
                    <a:pt x="25032" y="101185"/>
                    <a:pt x="25032" y="109859"/>
                  </a:cubicBezTo>
                  <a:cubicBezTo>
                    <a:pt x="25032" y="120298"/>
                    <a:pt x="20498" y="130204"/>
                    <a:pt x="12586" y="136999"/>
                  </a:cubicBezTo>
                  <a:lnTo>
                    <a:pt x="0" y="142133"/>
                  </a:lnTo>
                  <a:lnTo>
                    <a:pt x="0" y="124930"/>
                  </a:lnTo>
                  <a:lnTo>
                    <a:pt x="1588" y="124197"/>
                  </a:lnTo>
                  <a:cubicBezTo>
                    <a:pt x="5766" y="120616"/>
                    <a:pt x="8153" y="115396"/>
                    <a:pt x="8153" y="109859"/>
                  </a:cubicBezTo>
                  <a:cubicBezTo>
                    <a:pt x="8153" y="105249"/>
                    <a:pt x="6499" y="100934"/>
                    <a:pt x="3634" y="97575"/>
                  </a:cubicBezTo>
                  <a:lnTo>
                    <a:pt x="0" y="9555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2" name="Shape 3562"/>
            <p:cNvSpPr/>
            <p:nvPr/>
          </p:nvSpPr>
          <p:spPr>
            <a:xfrm>
              <a:off x="1085435" y="445619"/>
              <a:ext cx="100857" cy="233951"/>
            </a:xfrm>
            <a:custGeom>
              <a:avLst/>
              <a:gdLst/>
              <a:ahLst/>
              <a:cxnLst/>
              <a:rect l="0" t="0" r="0" b="0"/>
              <a:pathLst>
                <a:path w="100857" h="233951">
                  <a:moveTo>
                    <a:pt x="100857" y="0"/>
                  </a:moveTo>
                  <a:lnTo>
                    <a:pt x="100857" y="32612"/>
                  </a:lnTo>
                  <a:lnTo>
                    <a:pt x="92713" y="33859"/>
                  </a:lnTo>
                  <a:cubicBezTo>
                    <a:pt x="84480" y="36451"/>
                    <a:pt x="76771" y="40236"/>
                    <a:pt x="69786" y="45005"/>
                  </a:cubicBezTo>
                  <a:lnTo>
                    <a:pt x="100857" y="76075"/>
                  </a:lnTo>
                  <a:lnTo>
                    <a:pt x="100857" y="118061"/>
                  </a:lnTo>
                  <a:lnTo>
                    <a:pt x="48514" y="65718"/>
                  </a:lnTo>
                  <a:cubicBezTo>
                    <a:pt x="37986" y="80120"/>
                    <a:pt x="31674" y="97799"/>
                    <a:pt x="31674" y="116976"/>
                  </a:cubicBezTo>
                  <a:cubicBezTo>
                    <a:pt x="31674" y="152999"/>
                    <a:pt x="53655" y="183986"/>
                    <a:pt x="84909" y="197229"/>
                  </a:cubicBezTo>
                  <a:lnTo>
                    <a:pt x="100857" y="200457"/>
                  </a:lnTo>
                  <a:lnTo>
                    <a:pt x="100857" y="233951"/>
                  </a:lnTo>
                  <a:lnTo>
                    <a:pt x="94846" y="233345"/>
                  </a:lnTo>
                  <a:cubicBezTo>
                    <a:pt x="40722" y="222268"/>
                    <a:pt x="0" y="174372"/>
                    <a:pt x="0" y="116976"/>
                  </a:cubicBezTo>
                  <a:cubicBezTo>
                    <a:pt x="0" y="59580"/>
                    <a:pt x="40722" y="11683"/>
                    <a:pt x="94846" y="606"/>
                  </a:cubicBezTo>
                  <a:lnTo>
                    <a:pt x="100857"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3" name="Shape 3563"/>
            <p:cNvSpPr/>
            <p:nvPr/>
          </p:nvSpPr>
          <p:spPr>
            <a:xfrm>
              <a:off x="1186292" y="443812"/>
              <a:ext cx="136709" cy="237566"/>
            </a:xfrm>
            <a:custGeom>
              <a:avLst/>
              <a:gdLst/>
              <a:ahLst/>
              <a:cxnLst/>
              <a:rect l="0" t="0" r="0" b="0"/>
              <a:pathLst>
                <a:path w="136709" h="237566">
                  <a:moveTo>
                    <a:pt x="17926" y="0"/>
                  </a:moveTo>
                  <a:cubicBezTo>
                    <a:pt x="83522" y="0"/>
                    <a:pt x="136709" y="53188"/>
                    <a:pt x="136709" y="118783"/>
                  </a:cubicBezTo>
                  <a:cubicBezTo>
                    <a:pt x="136709" y="184379"/>
                    <a:pt x="83522" y="237566"/>
                    <a:pt x="17926" y="237566"/>
                  </a:cubicBezTo>
                  <a:lnTo>
                    <a:pt x="0" y="235759"/>
                  </a:lnTo>
                  <a:lnTo>
                    <a:pt x="0" y="202264"/>
                  </a:lnTo>
                  <a:lnTo>
                    <a:pt x="17926" y="205892"/>
                  </a:lnTo>
                  <a:cubicBezTo>
                    <a:pt x="37090" y="205892"/>
                    <a:pt x="54781" y="199593"/>
                    <a:pt x="69183" y="189052"/>
                  </a:cubicBezTo>
                  <a:lnTo>
                    <a:pt x="0" y="119869"/>
                  </a:lnTo>
                  <a:lnTo>
                    <a:pt x="0" y="77883"/>
                  </a:lnTo>
                  <a:lnTo>
                    <a:pt x="89884" y="167767"/>
                  </a:lnTo>
                  <a:cubicBezTo>
                    <a:pt x="99435" y="153810"/>
                    <a:pt x="105035" y="136944"/>
                    <a:pt x="105035" y="118783"/>
                  </a:cubicBezTo>
                  <a:cubicBezTo>
                    <a:pt x="105035" y="70752"/>
                    <a:pt x="65957" y="31674"/>
                    <a:pt x="17926" y="31674"/>
                  </a:cubicBezTo>
                  <a:lnTo>
                    <a:pt x="0" y="34419"/>
                  </a:lnTo>
                  <a:lnTo>
                    <a:pt x="0" y="1807"/>
                  </a:lnTo>
                  <a:lnTo>
                    <a:pt x="17926"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4" name="Shape 3565"/>
            <p:cNvSpPr/>
            <p:nvPr/>
          </p:nvSpPr>
          <p:spPr>
            <a:xfrm>
              <a:off x="408701" y="1046468"/>
              <a:ext cx="7462597" cy="1078161"/>
            </a:xfrm>
            <a:custGeom>
              <a:avLst/>
              <a:gdLst/>
              <a:ahLst/>
              <a:cxnLst/>
              <a:rect l="0" t="0" r="0" b="0"/>
              <a:pathLst>
                <a:path w="7462597" h="957478">
                  <a:moveTo>
                    <a:pt x="152400" y="0"/>
                  </a:moveTo>
                  <a:cubicBezTo>
                    <a:pt x="152400" y="0"/>
                    <a:pt x="0" y="0"/>
                    <a:pt x="0" y="152400"/>
                  </a:cubicBezTo>
                  <a:lnTo>
                    <a:pt x="0" y="805078"/>
                  </a:lnTo>
                  <a:cubicBezTo>
                    <a:pt x="0" y="805078"/>
                    <a:pt x="0" y="957478"/>
                    <a:pt x="152400" y="957478"/>
                  </a:cubicBezTo>
                  <a:lnTo>
                    <a:pt x="7310197" y="957478"/>
                  </a:lnTo>
                  <a:cubicBezTo>
                    <a:pt x="7310197" y="957478"/>
                    <a:pt x="7462597" y="957478"/>
                    <a:pt x="7462597" y="805078"/>
                  </a:cubicBezTo>
                  <a:lnTo>
                    <a:pt x="7462597" y="152400"/>
                  </a:lnTo>
                  <a:cubicBezTo>
                    <a:pt x="7462597" y="152400"/>
                    <a:pt x="7462597" y="0"/>
                    <a:pt x="7310197" y="0"/>
                  </a:cubicBezTo>
                  <a:lnTo>
                    <a:pt x="152400"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sp>
          <p:nvSpPr>
            <p:cNvPr id="25" name="Shape 3567"/>
            <p:cNvSpPr/>
            <p:nvPr/>
          </p:nvSpPr>
          <p:spPr>
            <a:xfrm>
              <a:off x="408701" y="2361234"/>
              <a:ext cx="7462597" cy="4430065"/>
            </a:xfrm>
            <a:custGeom>
              <a:avLst/>
              <a:gdLst/>
              <a:ahLst/>
              <a:cxnLst/>
              <a:rect l="0" t="0" r="0" b="0"/>
              <a:pathLst>
                <a:path w="7462597" h="4430065">
                  <a:moveTo>
                    <a:pt x="152400" y="0"/>
                  </a:moveTo>
                  <a:cubicBezTo>
                    <a:pt x="152400" y="0"/>
                    <a:pt x="0" y="0"/>
                    <a:pt x="0" y="152400"/>
                  </a:cubicBezTo>
                  <a:lnTo>
                    <a:pt x="0" y="4277665"/>
                  </a:lnTo>
                  <a:cubicBezTo>
                    <a:pt x="0" y="4277665"/>
                    <a:pt x="0" y="4430065"/>
                    <a:pt x="152400" y="4430065"/>
                  </a:cubicBezTo>
                  <a:lnTo>
                    <a:pt x="7310197" y="4430065"/>
                  </a:lnTo>
                  <a:cubicBezTo>
                    <a:pt x="7310197" y="4430065"/>
                    <a:pt x="7462597" y="4430065"/>
                    <a:pt x="7462597" y="4277665"/>
                  </a:cubicBezTo>
                  <a:lnTo>
                    <a:pt x="7462597" y="152400"/>
                  </a:lnTo>
                  <a:cubicBezTo>
                    <a:pt x="7462597" y="152400"/>
                    <a:pt x="7462597" y="0"/>
                    <a:pt x="7310197" y="0"/>
                  </a:cubicBezTo>
                  <a:lnTo>
                    <a:pt x="152400"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sp>
          <p:nvSpPr>
            <p:cNvPr id="26" name="Shape 3594"/>
            <p:cNvSpPr/>
            <p:nvPr/>
          </p:nvSpPr>
          <p:spPr>
            <a:xfrm>
              <a:off x="552704" y="848346"/>
              <a:ext cx="7174599" cy="402996"/>
            </a:xfrm>
            <a:custGeom>
              <a:avLst/>
              <a:gdLst/>
              <a:ahLst/>
              <a:cxnLst/>
              <a:rect l="0" t="0" r="0" b="0"/>
              <a:pathLst>
                <a:path w="7174599" h="402996">
                  <a:moveTo>
                    <a:pt x="71996" y="0"/>
                  </a:moveTo>
                  <a:lnTo>
                    <a:pt x="7102602" y="0"/>
                  </a:lnTo>
                  <a:cubicBezTo>
                    <a:pt x="7174599" y="0"/>
                    <a:pt x="7174599" y="71996"/>
                    <a:pt x="7174599" y="71996"/>
                  </a:cubicBezTo>
                  <a:lnTo>
                    <a:pt x="7174599" y="331000"/>
                  </a:lnTo>
                  <a:cubicBezTo>
                    <a:pt x="7174599" y="402996"/>
                    <a:pt x="7102602" y="402996"/>
                    <a:pt x="7102602" y="402996"/>
                  </a:cubicBezTo>
                  <a:lnTo>
                    <a:pt x="71996" y="402996"/>
                  </a:lnTo>
                  <a:cubicBezTo>
                    <a:pt x="0" y="402996"/>
                    <a:pt x="0" y="331000"/>
                    <a:pt x="0" y="331000"/>
                  </a:cubicBezTo>
                  <a:lnTo>
                    <a:pt x="0" y="71996"/>
                  </a:lnTo>
                  <a:cubicBezTo>
                    <a:pt x="0" y="0"/>
                    <a:pt x="71996" y="0"/>
                    <a:pt x="71996" y="0"/>
                  </a:cubicBezTo>
                  <a:close/>
                </a:path>
              </a:pathLst>
            </a:custGeom>
            <a:ln w="0" cap="flat">
              <a:miter lim="127000"/>
            </a:ln>
          </p:spPr>
          <p:style>
            <a:lnRef idx="0">
              <a:srgbClr val="000000">
                <a:alpha val="0"/>
              </a:srgbClr>
            </a:lnRef>
            <a:fillRef idx="1">
              <a:srgbClr val="A0D4ED"/>
            </a:fillRef>
            <a:effectRef idx="0">
              <a:scrgbClr r="0" g="0" b="0"/>
            </a:effectRef>
            <a:fontRef idx="none"/>
          </p:style>
          <p:txBody>
            <a:bodyPr/>
            <a:lstStyle/>
            <a:p>
              <a:endParaRPr lang="ru-RU"/>
            </a:p>
          </p:txBody>
        </p:sp>
        <p:sp>
          <p:nvSpPr>
            <p:cNvPr id="27" name="Shape 3595"/>
            <p:cNvSpPr/>
            <p:nvPr/>
          </p:nvSpPr>
          <p:spPr>
            <a:xfrm>
              <a:off x="552704" y="848346"/>
              <a:ext cx="7174599" cy="402996"/>
            </a:xfrm>
            <a:custGeom>
              <a:avLst/>
              <a:gdLst/>
              <a:ahLst/>
              <a:cxnLst/>
              <a:rect l="0" t="0" r="0" b="0"/>
              <a:pathLst>
                <a:path w="7174599" h="402996">
                  <a:moveTo>
                    <a:pt x="71996" y="0"/>
                  </a:moveTo>
                  <a:cubicBezTo>
                    <a:pt x="71996" y="0"/>
                    <a:pt x="0" y="0"/>
                    <a:pt x="0" y="71996"/>
                  </a:cubicBezTo>
                  <a:lnTo>
                    <a:pt x="0" y="331000"/>
                  </a:lnTo>
                  <a:cubicBezTo>
                    <a:pt x="0" y="331000"/>
                    <a:pt x="0" y="402996"/>
                    <a:pt x="71996" y="402996"/>
                  </a:cubicBezTo>
                  <a:lnTo>
                    <a:pt x="7102602" y="402996"/>
                  </a:lnTo>
                  <a:cubicBezTo>
                    <a:pt x="7102602" y="402996"/>
                    <a:pt x="7174599" y="402996"/>
                    <a:pt x="7174599" y="331000"/>
                  </a:cubicBezTo>
                  <a:lnTo>
                    <a:pt x="7174599" y="71996"/>
                  </a:lnTo>
                  <a:cubicBezTo>
                    <a:pt x="7174599" y="71996"/>
                    <a:pt x="7174599" y="0"/>
                    <a:pt x="7102602" y="0"/>
                  </a:cubicBezTo>
                  <a:lnTo>
                    <a:pt x="71996"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grpSp>
      <p:sp>
        <p:nvSpPr>
          <p:cNvPr id="30" name="Прямоугольник 29"/>
          <p:cNvSpPr/>
          <p:nvPr/>
        </p:nvSpPr>
        <p:spPr>
          <a:xfrm>
            <a:off x="1462086" y="33554"/>
            <a:ext cx="8996363" cy="701731"/>
          </a:xfrm>
          <a:prstGeom prst="rect">
            <a:avLst/>
          </a:prstGeom>
        </p:spPr>
        <p:txBody>
          <a:bodyPr wrap="square">
            <a:spAutoFit/>
          </a:bodyPr>
          <a:lstStyle/>
          <a:p>
            <a:pPr marL="1442085" marR="751840" indent="-431800">
              <a:lnSpc>
                <a:spcPct val="110000"/>
              </a:lnSpc>
              <a:spcAft>
                <a:spcPts val="2045"/>
              </a:spcAft>
            </a:pPr>
            <a:r>
              <a:rPr lang="ru-RU" b="1" kern="0" dirty="0" smtClean="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16│ </a:t>
            </a:r>
            <a:r>
              <a:rPr lang="ru-RU" b="1" kern="0"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ЗАПРЕТЫ И ОГРАНИЧЕНИЯ, ДЕЙСТВУЮЩИЕ ПОСЛЕ УВОЛЬНЕНИЯ С МУНИЦИПАЛЬНОЙ СЛУЖБЫ </a:t>
            </a:r>
          </a:p>
        </p:txBody>
      </p:sp>
      <p:sp>
        <p:nvSpPr>
          <p:cNvPr id="31" name="Прямоугольник 30"/>
          <p:cNvSpPr/>
          <p:nvPr/>
        </p:nvSpPr>
        <p:spPr>
          <a:xfrm>
            <a:off x="1462086" y="852807"/>
            <a:ext cx="5872570" cy="377667"/>
          </a:xfrm>
          <a:prstGeom prst="rect">
            <a:avLst/>
          </a:prstGeom>
        </p:spPr>
        <p:txBody>
          <a:bodyPr wrap="none">
            <a:spAutoFit/>
          </a:bodyPr>
          <a:lstStyle/>
          <a:p>
            <a:pPr marL="330200" indent="-6350" algn="just">
              <a:lnSpc>
                <a:spcPct val="103000"/>
              </a:lnSpc>
              <a:spcAft>
                <a:spcPts val="900"/>
              </a:spcAft>
            </a:pPr>
            <a:r>
              <a:rPr lang="ru-RU" b="1" dirty="0">
                <a:solidFill>
                  <a:srgbClr val="181717"/>
                </a:solidFill>
                <a:latin typeface="Calibri" panose="020F0502020204030204" pitchFamily="34" charset="0"/>
                <a:ea typeface="Calibri" panose="020F0502020204030204" pitchFamily="34" charset="0"/>
              </a:rPr>
              <a:t>Гражданин после увольнения с гражданской службы</a:t>
            </a:r>
            <a:endParaRPr lang="ru-RU" sz="1400" dirty="0">
              <a:solidFill>
                <a:srgbClr val="000000"/>
              </a:solidFill>
              <a:effectLst/>
              <a:latin typeface="Calibri" panose="020F0502020204030204" pitchFamily="34" charset="0"/>
              <a:ea typeface="Calibri" panose="020F0502020204030204" pitchFamily="34" charset="0"/>
            </a:endParaRPr>
          </a:p>
        </p:txBody>
      </p:sp>
      <p:sp>
        <p:nvSpPr>
          <p:cNvPr id="32" name="Прямоугольник 31"/>
          <p:cNvSpPr/>
          <p:nvPr/>
        </p:nvSpPr>
        <p:spPr>
          <a:xfrm>
            <a:off x="1205407" y="1169153"/>
            <a:ext cx="10101263" cy="948337"/>
          </a:xfrm>
          <a:prstGeom prst="rect">
            <a:avLst/>
          </a:prstGeom>
        </p:spPr>
        <p:txBody>
          <a:bodyPr wrap="square">
            <a:spAutoFit/>
          </a:bodyPr>
          <a:lstStyle/>
          <a:p>
            <a:pPr marL="342900" marR="5080" lvl="0" indent="-342900" algn="just" fontAlgn="base">
              <a:lnSpc>
                <a:spcPct val="103000"/>
              </a:lnSpc>
              <a:spcAft>
                <a:spcPts val="2060"/>
              </a:spcAft>
              <a:buClr>
                <a:srgbClr val="F7A945"/>
              </a:buClr>
              <a:buSzPts val="1400"/>
              <a:buFont typeface="Arial" panose="020B0604020202020204" pitchFamily="34" charset="0"/>
              <a:buChar char="●"/>
            </a:pPr>
            <a:r>
              <a:rPr lang="ru-RU" dirty="0">
                <a:solidFill>
                  <a:srgbClr val="181717"/>
                </a:solidFill>
                <a:uFill>
                  <a:solidFill>
                    <a:srgbClr val="000000"/>
                  </a:solidFill>
                </a:uFill>
                <a:latin typeface="Calibri" panose="020F0502020204030204" pitchFamily="34" charset="0"/>
                <a:ea typeface="Calibri" panose="020F0502020204030204" pitchFamily="34" charset="0"/>
                <a:cs typeface="Calibri" panose="020F0502020204030204" pitchFamily="34" charset="0"/>
              </a:rPr>
              <a:t>не вправе разглашать или использовать в интересах организаций либо физических лиц сведения конфиденциального характера или служебную информацию, ставшие ему известными в связи с исполнением должностных обязанностей.</a:t>
            </a:r>
            <a:endParaRPr lang="ru-RU" sz="1400" u="none" strike="noStrike"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p:txBody>
      </p:sp>
      <p:sp>
        <p:nvSpPr>
          <p:cNvPr id="34" name="Прямоугольник 33"/>
          <p:cNvSpPr/>
          <p:nvPr/>
        </p:nvSpPr>
        <p:spPr>
          <a:xfrm>
            <a:off x="1352173" y="5584994"/>
            <a:ext cx="10461285" cy="861774"/>
          </a:xfrm>
          <a:prstGeom prst="rect">
            <a:avLst/>
          </a:prstGeom>
        </p:spPr>
        <p:txBody>
          <a:bodyPr wrap="square">
            <a:spAutoFit/>
          </a:bodyPr>
          <a:lstStyle/>
          <a:p>
            <a:pPr algn="just"/>
            <a:endParaRPr lang="ru-RU" sz="1600" dirty="0">
              <a:latin typeface="Arial"/>
            </a:endParaRPr>
          </a:p>
          <a:p>
            <a:pPr algn="just"/>
            <a:r>
              <a:rPr lang="ru-RU" sz="1600" dirty="0">
                <a:solidFill>
                  <a:prstClr val="black"/>
                </a:solidFill>
                <a:latin typeface="Times New Roman" pitchFamily="18" charset="0"/>
                <a:cs typeface="Times New Roman" pitchFamily="18" charset="0"/>
              </a:rPr>
              <a:t>Гражданин, замещавший должность муниципальной службы </a:t>
            </a:r>
            <a:r>
              <a:rPr lang="ru-RU" sz="1600" dirty="0">
                <a:latin typeface="Times New Roman" pitchFamily="18" charset="0"/>
                <a:cs typeface="Times New Roman" pitchFamily="18" charset="0"/>
              </a:rPr>
              <a:t>обязан при заключении трудовых договоров и (или) гражданско-правовых договоров сообщать работодателю сведения о последнем месте работы. </a:t>
            </a:r>
          </a:p>
        </p:txBody>
      </p:sp>
      <p:sp>
        <p:nvSpPr>
          <p:cNvPr id="36" name="Номер слайда 35"/>
          <p:cNvSpPr>
            <a:spLocks noGrp="1"/>
          </p:cNvSpPr>
          <p:nvPr>
            <p:ph type="sldNum" sz="quarter" idx="12"/>
          </p:nvPr>
        </p:nvSpPr>
        <p:spPr>
          <a:xfrm>
            <a:off x="10716128" y="6446763"/>
            <a:ext cx="637672" cy="274712"/>
          </a:xfrm>
        </p:spPr>
        <p:txBody>
          <a:bodyPr/>
          <a:lstStyle/>
          <a:p>
            <a:fld id="{9D3197B4-9225-4703-91FB-A4593262BF03}" type="slidenum">
              <a:rPr lang="ru-RU" sz="1600" smtClean="0">
                <a:solidFill>
                  <a:schemeClr val="tx1"/>
                </a:solidFill>
              </a:rPr>
              <a:t>23</a:t>
            </a:fld>
            <a:endParaRPr lang="ru-RU" sz="1600" dirty="0">
              <a:solidFill>
                <a:schemeClr val="tx1"/>
              </a:solidFill>
            </a:endParaRPr>
          </a:p>
        </p:txBody>
      </p:sp>
      <p:grpSp>
        <p:nvGrpSpPr>
          <p:cNvPr id="37" name="Group 23722"/>
          <p:cNvGrpSpPr/>
          <p:nvPr/>
        </p:nvGrpSpPr>
        <p:grpSpPr>
          <a:xfrm>
            <a:off x="11418324" y="6446763"/>
            <a:ext cx="790265" cy="304083"/>
            <a:chOff x="0" y="0"/>
            <a:chExt cx="540006" cy="240970"/>
          </a:xfrm>
        </p:grpSpPr>
        <p:sp>
          <p:nvSpPr>
            <p:cNvPr id="38"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39"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40" name="Рамка 39"/>
          <p:cNvSpPr/>
          <p:nvPr/>
        </p:nvSpPr>
        <p:spPr>
          <a:xfrm>
            <a:off x="871870" y="2466752"/>
            <a:ext cx="10855842" cy="303066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41" name="Прямоугольник 40"/>
          <p:cNvSpPr/>
          <p:nvPr/>
        </p:nvSpPr>
        <p:spPr>
          <a:xfrm>
            <a:off x="1266427" y="2816561"/>
            <a:ext cx="10040243" cy="2308324"/>
          </a:xfrm>
          <a:prstGeom prst="rect">
            <a:avLst/>
          </a:prstGeom>
        </p:spPr>
        <p:txBody>
          <a:bodyPr wrap="square">
            <a:spAutoFit/>
          </a:bodyPr>
          <a:lstStyle/>
          <a:p>
            <a:pPr lvl="0" algn="just"/>
            <a:r>
              <a:rPr lang="ru-RU" sz="1600" dirty="0">
                <a:solidFill>
                  <a:prstClr val="black"/>
                </a:solidFill>
                <a:latin typeface="Times New Roman" pitchFamily="18" charset="0"/>
                <a:cs typeface="Times New Roman" pitchFamily="18" charset="0"/>
              </a:rPr>
              <a:t>Гражданин, замещавший должность муниципальной службы, включенную в перечень должностей, установленный нормативными правовыми актами Российской Федерации, в течение двух лет после увольнения с муниципальной службы не вправе замещать на условиях трудового договора должности в организации и (или) выполнять в данной организации работу на условиях гражданско-правового договора в случаях, предусмотренных федеральными законами, если отдельные функции муниципального (административного) управления данной организацией входили в должностные обязанности муниципального служащего, без согласия соответствующей комиссии по соблюдению требований к служебному поведению муниципальных служащих и урегулированию конфликта интересов, которое дается в порядке, устанавливаемом нормативными правовыми актами Российской Федерации.</a:t>
            </a:r>
            <a:endParaRPr lang="ru-RU" sz="1600" dirty="0">
              <a:solidFill>
                <a:schemeClr val="tx1">
                  <a:lumMod val="95000"/>
                  <a:lumOff val="5000"/>
                </a:schemeClr>
              </a:solidFill>
              <a:latin typeface="Times New Roman" pitchFamily="18" charset="0"/>
              <a:cs typeface="Times New Roman" pitchFamily="18" charset="0"/>
              <a:hlinkClick r:id="rId2"/>
            </a:endParaRPr>
          </a:p>
        </p:txBody>
      </p:sp>
      <p:sp>
        <p:nvSpPr>
          <p:cNvPr id="42" name="Половина рамки 41"/>
          <p:cNvSpPr/>
          <p:nvPr/>
        </p:nvSpPr>
        <p:spPr>
          <a:xfrm>
            <a:off x="888425" y="5528930"/>
            <a:ext cx="989479" cy="1069807"/>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11816941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352"/>
          <p:cNvGrpSpPr/>
          <p:nvPr/>
        </p:nvGrpSpPr>
        <p:grpSpPr>
          <a:xfrm>
            <a:off x="0" y="210185"/>
            <a:ext cx="3653790" cy="779780"/>
            <a:chOff x="0" y="0"/>
            <a:chExt cx="3654002" cy="779996"/>
          </a:xfrm>
        </p:grpSpPr>
        <p:sp>
          <p:nvSpPr>
            <p:cNvPr id="3" name="Shape 3679"/>
            <p:cNvSpPr/>
            <p:nvPr/>
          </p:nvSpPr>
          <p:spPr>
            <a:xfrm>
              <a:off x="0" y="0"/>
              <a:ext cx="3654002" cy="779996"/>
            </a:xfrm>
            <a:custGeom>
              <a:avLst/>
              <a:gdLst/>
              <a:ahLst/>
              <a:cxnLst/>
              <a:rect l="0" t="0" r="0" b="0"/>
              <a:pathLst>
                <a:path w="3654002" h="779996">
                  <a:moveTo>
                    <a:pt x="0" y="0"/>
                  </a:moveTo>
                  <a:lnTo>
                    <a:pt x="3654002" y="0"/>
                  </a:lnTo>
                  <a:lnTo>
                    <a:pt x="3654002" y="627596"/>
                  </a:lnTo>
                  <a:cubicBezTo>
                    <a:pt x="3654002" y="779996"/>
                    <a:pt x="3501602" y="779996"/>
                    <a:pt x="3501602"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a:p>
          </p:txBody>
        </p:sp>
        <p:sp>
          <p:nvSpPr>
            <p:cNvPr id="4" name="Rectangle 3680"/>
            <p:cNvSpPr/>
            <p:nvPr/>
          </p:nvSpPr>
          <p:spPr>
            <a:xfrm>
              <a:off x="1547999" y="191881"/>
              <a:ext cx="1900710" cy="262206"/>
            </a:xfrm>
            <a:prstGeom prst="rect">
              <a:avLst/>
            </a:prstGeom>
            <a:ln>
              <a:noFill/>
            </a:ln>
          </p:spPr>
          <p:txBody>
            <a:bodyPr vert="horz" lIns="0" tIns="0" rIns="0" bIns="0" rtlCol="0">
              <a:noAutofit/>
            </a:bodyPr>
            <a:lstStyle/>
            <a:p>
              <a:pPr>
                <a:lnSpc>
                  <a:spcPct val="107000"/>
                </a:lnSpc>
                <a:spcAft>
                  <a:spcPts val="800"/>
                </a:spcAft>
              </a:pPr>
              <a:r>
                <a:rPr lang="ru-RU" sz="1600" b="1" dirty="0">
                  <a:solidFill>
                    <a:srgbClr val="FFFEFD"/>
                  </a:solidFill>
                  <a:effectLst/>
                  <a:latin typeface="Century Gothic" panose="020B0502020202020204" pitchFamily="34" charset="0"/>
                  <a:ea typeface="Century Gothic" panose="020B0502020202020204" pitchFamily="34" charset="0"/>
                  <a:cs typeface="Century Gothic" panose="020B0502020202020204" pitchFamily="34" charset="0"/>
                </a:rPr>
                <a:t>СОДЕРЖАНИЕ</a:t>
              </a:r>
              <a:endParaRPr lang="ru-RU" sz="1100" dirty="0">
                <a:solidFill>
                  <a:srgbClr val="000000"/>
                </a:solidFill>
                <a:effectLst/>
                <a:latin typeface="Calibri" panose="020F0502020204030204" pitchFamily="34" charset="0"/>
                <a:ea typeface="Calibri" panose="020F0502020204030204" pitchFamily="34" charset="0"/>
              </a:endParaRPr>
            </a:p>
          </p:txBody>
        </p:sp>
        <p:sp>
          <p:nvSpPr>
            <p:cNvPr id="5" name="Shape 3681"/>
            <p:cNvSpPr/>
            <p:nvPr/>
          </p:nvSpPr>
          <p:spPr>
            <a:xfrm>
              <a:off x="738003" y="120003"/>
              <a:ext cx="269996" cy="540004"/>
            </a:xfrm>
            <a:custGeom>
              <a:avLst/>
              <a:gdLst/>
              <a:ahLst/>
              <a:cxnLst/>
              <a:rect l="0" t="0" r="0" b="0"/>
              <a:pathLst>
                <a:path w="269996" h="540004">
                  <a:moveTo>
                    <a:pt x="44996" y="0"/>
                  </a:moveTo>
                  <a:lnTo>
                    <a:pt x="269996" y="0"/>
                  </a:lnTo>
                  <a:lnTo>
                    <a:pt x="269996" y="17996"/>
                  </a:lnTo>
                  <a:lnTo>
                    <a:pt x="44996" y="17996"/>
                  </a:lnTo>
                  <a:cubicBezTo>
                    <a:pt x="30086" y="17996"/>
                    <a:pt x="17996" y="30086"/>
                    <a:pt x="17996" y="44996"/>
                  </a:cubicBezTo>
                  <a:lnTo>
                    <a:pt x="17996" y="494995"/>
                  </a:lnTo>
                  <a:cubicBezTo>
                    <a:pt x="17996" y="509905"/>
                    <a:pt x="30086" y="521995"/>
                    <a:pt x="44996" y="521995"/>
                  </a:cubicBezTo>
                  <a:lnTo>
                    <a:pt x="269996" y="521995"/>
                  </a:lnTo>
                  <a:lnTo>
                    <a:pt x="269996" y="540004"/>
                  </a:lnTo>
                  <a:lnTo>
                    <a:pt x="44996" y="540004"/>
                  </a:lnTo>
                  <a:cubicBezTo>
                    <a:pt x="20155" y="539966"/>
                    <a:pt x="25" y="519836"/>
                    <a:pt x="0" y="494995"/>
                  </a:cubicBezTo>
                  <a:lnTo>
                    <a:pt x="0" y="44996"/>
                  </a:lnTo>
                  <a:cubicBezTo>
                    <a:pt x="25" y="20155"/>
                    <a:pt x="20155" y="25"/>
                    <a:pt x="44996"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 name="Shape 3682"/>
            <p:cNvSpPr/>
            <p:nvPr/>
          </p:nvSpPr>
          <p:spPr>
            <a:xfrm>
              <a:off x="1007999" y="120003"/>
              <a:ext cx="269996" cy="540004"/>
            </a:xfrm>
            <a:custGeom>
              <a:avLst/>
              <a:gdLst/>
              <a:ahLst/>
              <a:cxnLst/>
              <a:rect l="0" t="0" r="0" b="0"/>
              <a:pathLst>
                <a:path w="269996" h="540004">
                  <a:moveTo>
                    <a:pt x="0" y="0"/>
                  </a:moveTo>
                  <a:lnTo>
                    <a:pt x="225000" y="0"/>
                  </a:lnTo>
                  <a:cubicBezTo>
                    <a:pt x="249841" y="25"/>
                    <a:pt x="269970" y="20155"/>
                    <a:pt x="269996" y="44996"/>
                  </a:cubicBezTo>
                  <a:lnTo>
                    <a:pt x="269996" y="494995"/>
                  </a:lnTo>
                  <a:cubicBezTo>
                    <a:pt x="269970" y="519836"/>
                    <a:pt x="249841" y="539966"/>
                    <a:pt x="225000" y="540004"/>
                  </a:cubicBezTo>
                  <a:lnTo>
                    <a:pt x="0" y="540004"/>
                  </a:lnTo>
                  <a:lnTo>
                    <a:pt x="0" y="521995"/>
                  </a:lnTo>
                  <a:lnTo>
                    <a:pt x="225000" y="521995"/>
                  </a:lnTo>
                  <a:cubicBezTo>
                    <a:pt x="239909" y="521995"/>
                    <a:pt x="252000" y="509905"/>
                    <a:pt x="252000" y="494995"/>
                  </a:cubicBezTo>
                  <a:lnTo>
                    <a:pt x="252000" y="44996"/>
                  </a:lnTo>
                  <a:cubicBezTo>
                    <a:pt x="252000" y="30086"/>
                    <a:pt x="239909" y="17996"/>
                    <a:pt x="225000" y="17996"/>
                  </a:cubicBezTo>
                  <a:lnTo>
                    <a:pt x="0" y="17996"/>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7" name="Shape 3683"/>
            <p:cNvSpPr/>
            <p:nvPr/>
          </p:nvSpPr>
          <p:spPr>
            <a:xfrm>
              <a:off x="791996" y="300001"/>
              <a:ext cx="36004" cy="71996"/>
            </a:xfrm>
            <a:custGeom>
              <a:avLst/>
              <a:gdLst/>
              <a:ahLst/>
              <a:cxnLst/>
              <a:rect l="0" t="0" r="0" b="0"/>
              <a:pathLst>
                <a:path w="36004" h="71996">
                  <a:moveTo>
                    <a:pt x="36004" y="0"/>
                  </a:moveTo>
                  <a:lnTo>
                    <a:pt x="36004" y="17996"/>
                  </a:lnTo>
                  <a:cubicBezTo>
                    <a:pt x="26060" y="17996"/>
                    <a:pt x="18009" y="26060"/>
                    <a:pt x="18009" y="36004"/>
                  </a:cubicBezTo>
                  <a:cubicBezTo>
                    <a:pt x="18009" y="45936"/>
                    <a:pt x="26060" y="54000"/>
                    <a:pt x="36004" y="54000"/>
                  </a:cubicBezTo>
                  <a:lnTo>
                    <a:pt x="36004" y="71996"/>
                  </a:lnTo>
                  <a:cubicBezTo>
                    <a:pt x="16116" y="71996"/>
                    <a:pt x="0" y="55880"/>
                    <a:pt x="0" y="36004"/>
                  </a:cubicBezTo>
                  <a:cubicBezTo>
                    <a:pt x="0" y="16116"/>
                    <a:pt x="16116" y="0"/>
                    <a:pt x="36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8" name="Shape 3684"/>
            <p:cNvSpPr/>
            <p:nvPr/>
          </p:nvSpPr>
          <p:spPr>
            <a:xfrm>
              <a:off x="828001" y="300001"/>
              <a:ext cx="36004" cy="71996"/>
            </a:xfrm>
            <a:custGeom>
              <a:avLst/>
              <a:gdLst/>
              <a:ahLst/>
              <a:cxnLst/>
              <a:rect l="0" t="0" r="0" b="0"/>
              <a:pathLst>
                <a:path w="36004" h="71996">
                  <a:moveTo>
                    <a:pt x="0" y="0"/>
                  </a:moveTo>
                  <a:cubicBezTo>
                    <a:pt x="19876" y="0"/>
                    <a:pt x="36004" y="16116"/>
                    <a:pt x="36004" y="36004"/>
                  </a:cubicBezTo>
                  <a:cubicBezTo>
                    <a:pt x="36004" y="55880"/>
                    <a:pt x="19876" y="71996"/>
                    <a:pt x="0" y="71996"/>
                  </a:cubicBezTo>
                  <a:lnTo>
                    <a:pt x="0" y="54000"/>
                  </a:lnTo>
                  <a:cubicBezTo>
                    <a:pt x="9944" y="54000"/>
                    <a:pt x="17996" y="45936"/>
                    <a:pt x="17996" y="36004"/>
                  </a:cubicBezTo>
                  <a:cubicBezTo>
                    <a:pt x="17996" y="26060"/>
                    <a:pt x="9944" y="17996"/>
                    <a:pt x="0" y="17996"/>
                  </a:cubicBez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9" name="Shape 3685"/>
            <p:cNvSpPr/>
            <p:nvPr/>
          </p:nvSpPr>
          <p:spPr>
            <a:xfrm>
              <a:off x="900002" y="327003"/>
              <a:ext cx="324002" cy="17996"/>
            </a:xfrm>
            <a:custGeom>
              <a:avLst/>
              <a:gdLst/>
              <a:ahLst/>
              <a:cxnLst/>
              <a:rect l="0" t="0" r="0" b="0"/>
              <a:pathLst>
                <a:path w="324002" h="17996">
                  <a:moveTo>
                    <a:pt x="9004" y="0"/>
                  </a:moveTo>
                  <a:lnTo>
                    <a:pt x="314998" y="0"/>
                  </a:lnTo>
                  <a:cubicBezTo>
                    <a:pt x="319964" y="0"/>
                    <a:pt x="324002" y="4026"/>
                    <a:pt x="324002" y="9004"/>
                  </a:cubicBezTo>
                  <a:cubicBezTo>
                    <a:pt x="324002" y="13970"/>
                    <a:pt x="319964" y="17996"/>
                    <a:pt x="314998" y="17996"/>
                  </a:cubicBezTo>
                  <a:lnTo>
                    <a:pt x="9004" y="17996"/>
                  </a:lnTo>
                  <a:cubicBezTo>
                    <a:pt x="4026" y="17996"/>
                    <a:pt x="0" y="13970"/>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0" name="Shape 3686"/>
            <p:cNvSpPr/>
            <p:nvPr/>
          </p:nvSpPr>
          <p:spPr>
            <a:xfrm>
              <a:off x="791996" y="408001"/>
              <a:ext cx="36004" cy="71996"/>
            </a:xfrm>
            <a:custGeom>
              <a:avLst/>
              <a:gdLst/>
              <a:ahLst/>
              <a:cxnLst/>
              <a:rect l="0" t="0" r="0" b="0"/>
              <a:pathLst>
                <a:path w="36004" h="71996">
                  <a:moveTo>
                    <a:pt x="36004" y="0"/>
                  </a:moveTo>
                  <a:lnTo>
                    <a:pt x="36004" y="17996"/>
                  </a:lnTo>
                  <a:cubicBezTo>
                    <a:pt x="26060" y="17996"/>
                    <a:pt x="18009" y="26060"/>
                    <a:pt x="18009" y="36004"/>
                  </a:cubicBezTo>
                  <a:cubicBezTo>
                    <a:pt x="18009" y="45936"/>
                    <a:pt x="26060" y="54000"/>
                    <a:pt x="36004" y="54000"/>
                  </a:cubicBezTo>
                  <a:lnTo>
                    <a:pt x="36004" y="71996"/>
                  </a:lnTo>
                  <a:cubicBezTo>
                    <a:pt x="16116" y="71996"/>
                    <a:pt x="0" y="55880"/>
                    <a:pt x="0" y="36004"/>
                  </a:cubicBezTo>
                  <a:cubicBezTo>
                    <a:pt x="0" y="16116"/>
                    <a:pt x="16116" y="0"/>
                    <a:pt x="36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1" name="Shape 3687"/>
            <p:cNvSpPr/>
            <p:nvPr/>
          </p:nvSpPr>
          <p:spPr>
            <a:xfrm>
              <a:off x="828001" y="408001"/>
              <a:ext cx="36004" cy="71996"/>
            </a:xfrm>
            <a:custGeom>
              <a:avLst/>
              <a:gdLst/>
              <a:ahLst/>
              <a:cxnLst/>
              <a:rect l="0" t="0" r="0" b="0"/>
              <a:pathLst>
                <a:path w="36004" h="71996">
                  <a:moveTo>
                    <a:pt x="0" y="0"/>
                  </a:moveTo>
                  <a:cubicBezTo>
                    <a:pt x="19876" y="0"/>
                    <a:pt x="36004" y="16116"/>
                    <a:pt x="36004" y="36004"/>
                  </a:cubicBezTo>
                  <a:cubicBezTo>
                    <a:pt x="36004" y="55880"/>
                    <a:pt x="19876" y="71996"/>
                    <a:pt x="0" y="71996"/>
                  </a:cubicBezTo>
                  <a:lnTo>
                    <a:pt x="0" y="54000"/>
                  </a:lnTo>
                  <a:cubicBezTo>
                    <a:pt x="9944" y="54000"/>
                    <a:pt x="17996" y="45936"/>
                    <a:pt x="17996" y="36004"/>
                  </a:cubicBezTo>
                  <a:cubicBezTo>
                    <a:pt x="17996" y="26060"/>
                    <a:pt x="9944" y="17996"/>
                    <a:pt x="0" y="17996"/>
                  </a:cubicBez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2" name="Shape 3688"/>
            <p:cNvSpPr/>
            <p:nvPr/>
          </p:nvSpPr>
          <p:spPr>
            <a:xfrm>
              <a:off x="900002" y="435002"/>
              <a:ext cx="324002" cy="17996"/>
            </a:xfrm>
            <a:custGeom>
              <a:avLst/>
              <a:gdLst/>
              <a:ahLst/>
              <a:cxnLst/>
              <a:rect l="0" t="0" r="0" b="0"/>
              <a:pathLst>
                <a:path w="324002" h="17996">
                  <a:moveTo>
                    <a:pt x="9004" y="0"/>
                  </a:moveTo>
                  <a:lnTo>
                    <a:pt x="314998" y="0"/>
                  </a:lnTo>
                  <a:cubicBezTo>
                    <a:pt x="319964" y="0"/>
                    <a:pt x="324002" y="4026"/>
                    <a:pt x="324002" y="9004"/>
                  </a:cubicBezTo>
                  <a:cubicBezTo>
                    <a:pt x="324002" y="13970"/>
                    <a:pt x="319964" y="17996"/>
                    <a:pt x="314998" y="17996"/>
                  </a:cubicBezTo>
                  <a:lnTo>
                    <a:pt x="9004" y="17996"/>
                  </a:lnTo>
                  <a:cubicBezTo>
                    <a:pt x="4026" y="17996"/>
                    <a:pt x="0" y="13970"/>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3" name="Shape 3689"/>
            <p:cNvSpPr/>
            <p:nvPr/>
          </p:nvSpPr>
          <p:spPr>
            <a:xfrm>
              <a:off x="791996" y="516001"/>
              <a:ext cx="36004" cy="71996"/>
            </a:xfrm>
            <a:custGeom>
              <a:avLst/>
              <a:gdLst/>
              <a:ahLst/>
              <a:cxnLst/>
              <a:rect l="0" t="0" r="0" b="0"/>
              <a:pathLst>
                <a:path w="36004" h="71996">
                  <a:moveTo>
                    <a:pt x="36004" y="0"/>
                  </a:moveTo>
                  <a:lnTo>
                    <a:pt x="36004" y="17996"/>
                  </a:lnTo>
                  <a:cubicBezTo>
                    <a:pt x="26060" y="17996"/>
                    <a:pt x="18009" y="26060"/>
                    <a:pt x="18009" y="36004"/>
                  </a:cubicBezTo>
                  <a:cubicBezTo>
                    <a:pt x="18009" y="45936"/>
                    <a:pt x="26060" y="54000"/>
                    <a:pt x="36004" y="54000"/>
                  </a:cubicBezTo>
                  <a:lnTo>
                    <a:pt x="36004" y="71996"/>
                  </a:lnTo>
                  <a:cubicBezTo>
                    <a:pt x="16116" y="71996"/>
                    <a:pt x="0" y="55880"/>
                    <a:pt x="0" y="36004"/>
                  </a:cubicBezTo>
                  <a:cubicBezTo>
                    <a:pt x="0" y="16116"/>
                    <a:pt x="16116" y="0"/>
                    <a:pt x="36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4" name="Shape 3690"/>
            <p:cNvSpPr/>
            <p:nvPr/>
          </p:nvSpPr>
          <p:spPr>
            <a:xfrm>
              <a:off x="828001" y="516001"/>
              <a:ext cx="36004" cy="71996"/>
            </a:xfrm>
            <a:custGeom>
              <a:avLst/>
              <a:gdLst/>
              <a:ahLst/>
              <a:cxnLst/>
              <a:rect l="0" t="0" r="0" b="0"/>
              <a:pathLst>
                <a:path w="36004" h="71996">
                  <a:moveTo>
                    <a:pt x="0" y="0"/>
                  </a:moveTo>
                  <a:cubicBezTo>
                    <a:pt x="19876" y="0"/>
                    <a:pt x="36004" y="16116"/>
                    <a:pt x="36004" y="36004"/>
                  </a:cubicBezTo>
                  <a:cubicBezTo>
                    <a:pt x="36004" y="55880"/>
                    <a:pt x="19876" y="71996"/>
                    <a:pt x="0" y="71996"/>
                  </a:cubicBezTo>
                  <a:lnTo>
                    <a:pt x="0" y="54000"/>
                  </a:lnTo>
                  <a:cubicBezTo>
                    <a:pt x="9944" y="54000"/>
                    <a:pt x="17996" y="45936"/>
                    <a:pt x="17996" y="36004"/>
                  </a:cubicBezTo>
                  <a:cubicBezTo>
                    <a:pt x="17996" y="26060"/>
                    <a:pt x="9944" y="17996"/>
                    <a:pt x="0" y="17996"/>
                  </a:cubicBez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5" name="Shape 3691"/>
            <p:cNvSpPr/>
            <p:nvPr/>
          </p:nvSpPr>
          <p:spPr>
            <a:xfrm>
              <a:off x="900002" y="543002"/>
              <a:ext cx="324002" cy="17996"/>
            </a:xfrm>
            <a:custGeom>
              <a:avLst/>
              <a:gdLst/>
              <a:ahLst/>
              <a:cxnLst/>
              <a:rect l="0" t="0" r="0" b="0"/>
              <a:pathLst>
                <a:path w="324002" h="17996">
                  <a:moveTo>
                    <a:pt x="9004" y="0"/>
                  </a:moveTo>
                  <a:lnTo>
                    <a:pt x="314998" y="0"/>
                  </a:lnTo>
                  <a:cubicBezTo>
                    <a:pt x="319964" y="0"/>
                    <a:pt x="324002" y="4026"/>
                    <a:pt x="324002" y="9004"/>
                  </a:cubicBezTo>
                  <a:cubicBezTo>
                    <a:pt x="324002" y="13970"/>
                    <a:pt x="319964" y="17996"/>
                    <a:pt x="314998" y="17996"/>
                  </a:cubicBezTo>
                  <a:lnTo>
                    <a:pt x="9004" y="17996"/>
                  </a:lnTo>
                  <a:cubicBezTo>
                    <a:pt x="4026" y="17996"/>
                    <a:pt x="0" y="13970"/>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6" name="Shape 3692"/>
            <p:cNvSpPr/>
            <p:nvPr/>
          </p:nvSpPr>
          <p:spPr>
            <a:xfrm>
              <a:off x="791996" y="192000"/>
              <a:ext cx="36004" cy="71996"/>
            </a:xfrm>
            <a:custGeom>
              <a:avLst/>
              <a:gdLst/>
              <a:ahLst/>
              <a:cxnLst/>
              <a:rect l="0" t="0" r="0" b="0"/>
              <a:pathLst>
                <a:path w="36004" h="71996">
                  <a:moveTo>
                    <a:pt x="36004" y="0"/>
                  </a:moveTo>
                  <a:lnTo>
                    <a:pt x="36004" y="17996"/>
                  </a:lnTo>
                  <a:cubicBezTo>
                    <a:pt x="26060" y="17996"/>
                    <a:pt x="18009" y="26060"/>
                    <a:pt x="18009" y="36004"/>
                  </a:cubicBezTo>
                  <a:cubicBezTo>
                    <a:pt x="18009" y="45936"/>
                    <a:pt x="26060" y="54000"/>
                    <a:pt x="36004" y="54000"/>
                  </a:cubicBezTo>
                  <a:lnTo>
                    <a:pt x="36004" y="71996"/>
                  </a:lnTo>
                  <a:cubicBezTo>
                    <a:pt x="16116" y="71996"/>
                    <a:pt x="0" y="55880"/>
                    <a:pt x="0" y="36004"/>
                  </a:cubicBezTo>
                  <a:cubicBezTo>
                    <a:pt x="0" y="16116"/>
                    <a:pt x="16116" y="0"/>
                    <a:pt x="36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7" name="Shape 3693"/>
            <p:cNvSpPr/>
            <p:nvPr/>
          </p:nvSpPr>
          <p:spPr>
            <a:xfrm>
              <a:off x="828001" y="192000"/>
              <a:ext cx="36004" cy="71996"/>
            </a:xfrm>
            <a:custGeom>
              <a:avLst/>
              <a:gdLst/>
              <a:ahLst/>
              <a:cxnLst/>
              <a:rect l="0" t="0" r="0" b="0"/>
              <a:pathLst>
                <a:path w="36004" h="71996">
                  <a:moveTo>
                    <a:pt x="0" y="0"/>
                  </a:moveTo>
                  <a:cubicBezTo>
                    <a:pt x="19876" y="0"/>
                    <a:pt x="36004" y="16116"/>
                    <a:pt x="36004" y="36004"/>
                  </a:cubicBezTo>
                  <a:cubicBezTo>
                    <a:pt x="36004" y="55880"/>
                    <a:pt x="19876" y="71996"/>
                    <a:pt x="0" y="71996"/>
                  </a:cubicBezTo>
                  <a:lnTo>
                    <a:pt x="0" y="54000"/>
                  </a:lnTo>
                  <a:cubicBezTo>
                    <a:pt x="9944" y="54000"/>
                    <a:pt x="17996" y="45936"/>
                    <a:pt x="17996" y="36004"/>
                  </a:cubicBezTo>
                  <a:cubicBezTo>
                    <a:pt x="17996" y="26060"/>
                    <a:pt x="9944" y="17996"/>
                    <a:pt x="0" y="17996"/>
                  </a:cubicBez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8" name="Shape 3694"/>
            <p:cNvSpPr/>
            <p:nvPr/>
          </p:nvSpPr>
          <p:spPr>
            <a:xfrm>
              <a:off x="900002" y="219001"/>
              <a:ext cx="324002" cy="17996"/>
            </a:xfrm>
            <a:custGeom>
              <a:avLst/>
              <a:gdLst/>
              <a:ahLst/>
              <a:cxnLst/>
              <a:rect l="0" t="0" r="0" b="0"/>
              <a:pathLst>
                <a:path w="324002" h="17996">
                  <a:moveTo>
                    <a:pt x="9004" y="0"/>
                  </a:moveTo>
                  <a:lnTo>
                    <a:pt x="314998" y="0"/>
                  </a:lnTo>
                  <a:cubicBezTo>
                    <a:pt x="319964" y="0"/>
                    <a:pt x="324002" y="4026"/>
                    <a:pt x="324002" y="9004"/>
                  </a:cubicBezTo>
                  <a:cubicBezTo>
                    <a:pt x="324002" y="13970"/>
                    <a:pt x="319964" y="17996"/>
                    <a:pt x="314998" y="17996"/>
                  </a:cubicBezTo>
                  <a:lnTo>
                    <a:pt x="9004" y="17996"/>
                  </a:lnTo>
                  <a:cubicBezTo>
                    <a:pt x="4026" y="17996"/>
                    <a:pt x="0" y="13970"/>
                    <a:pt x="0" y="9004"/>
                  </a:cubicBezTo>
                  <a:cubicBezTo>
                    <a:pt x="0" y="4026"/>
                    <a:pt x="4026" y="0"/>
                    <a:pt x="9004"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grpSp>
      <p:sp>
        <p:nvSpPr>
          <p:cNvPr id="38" name="Прямоугольник 37"/>
          <p:cNvSpPr/>
          <p:nvPr/>
        </p:nvSpPr>
        <p:spPr>
          <a:xfrm>
            <a:off x="3718497" y="210185"/>
            <a:ext cx="7799735" cy="4904291"/>
          </a:xfrm>
          <a:prstGeom prst="rect">
            <a:avLst/>
          </a:prstGeom>
        </p:spPr>
        <p:txBody>
          <a:bodyPr wrap="square">
            <a:spAutoFit/>
          </a:bodyPr>
          <a:lstStyle/>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Администрация города Оренбурга. . . . . . . . . . . . . . . . . . . . . . . . . . . . . . . . . . . . . . . . . . . . . . . . . . . . . . .2</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Структура Администрации города Оренбурга . . . . . . . . . . . . . . . . . . . . . . . . . . . . . . . . . . . . . . . . . . . . .3</a:t>
            </a:r>
            <a:endParaRPr lang="ru-RU" sz="1400" dirty="0">
              <a:solidFill>
                <a:srgbClr val="000000"/>
              </a:solidFill>
              <a:latin typeface="Calibri" panose="020F0502020204030204" pitchFamily="34" charset="0"/>
              <a:ea typeface="Calibri" panose="020F0502020204030204" pitchFamily="34" charset="0"/>
            </a:endParaRPr>
          </a:p>
          <a:p>
            <a:pPr marL="92710" marR="264795"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Основные нормативные правовые акты, регламентирующие деятельность муниципального </a:t>
            </a:r>
          </a:p>
          <a:p>
            <a:pPr marL="92710" marR="264795"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служащего . . . . . . . . . . . . . . . . . . . . . . . . .  . . . . . . . . . . . . . . . . . . . . . . . . . . . . . . . . . . . . . . . . . . . . . . .  4 Основные права и обязанности муниципального служащего . . . . . . . . . . . . . . . . . . . . . . . . . . . .  5-6</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Ограничения и запреты, связанные с прохождением муниципальной службы . . . . . . . . . . . . . 7-9</a:t>
            </a:r>
            <a:endParaRPr lang="ru-RU" sz="1400" dirty="0">
              <a:solidFill>
                <a:srgbClr val="000000"/>
              </a:solidFill>
              <a:latin typeface="Calibri" panose="020F0502020204030204" pitchFamily="34" charset="0"/>
              <a:ea typeface="Calibri" panose="020F0502020204030204" pitchFamily="34" charset="0"/>
            </a:endParaRPr>
          </a:p>
          <a:p>
            <a:pPr marL="92710" indent="-6350">
              <a:lnSpc>
                <a:spcPct val="137000"/>
              </a:lnSpc>
              <a:spcAft>
                <a:spcPts val="0"/>
              </a:spcAft>
            </a:pPr>
            <a:r>
              <a:rPr lang="ru-RU" sz="1400" dirty="0">
                <a:solidFill>
                  <a:srgbClr val="483474"/>
                </a:solidFill>
                <a:latin typeface="Calibri" panose="020F0502020204030204" pitchFamily="34" charset="0"/>
                <a:ea typeface="Calibri" panose="020F0502020204030204" pitchFamily="34" charset="0"/>
              </a:rPr>
              <a:t>Классификация должностей муниципальной службы. . . . . . . . . . . . . . . . . . . . . . . . . . . . . . . . . . . . .10</a:t>
            </a:r>
          </a:p>
          <a:p>
            <a:pPr marL="92710" indent="-6350" algn="just">
              <a:lnSpc>
                <a:spcPct val="137000"/>
              </a:lnSpc>
              <a:spcAft>
                <a:spcPts val="0"/>
              </a:spcAft>
            </a:pPr>
            <a:r>
              <a:rPr lang="ru-RU" sz="1400" dirty="0">
                <a:solidFill>
                  <a:srgbClr val="483474"/>
                </a:solidFill>
                <a:latin typeface="Calibri" panose="020F0502020204030204" pitchFamily="34" charset="0"/>
                <a:ea typeface="Calibri" panose="020F0502020204030204" pitchFamily="34" charset="0"/>
              </a:rPr>
              <a:t>Порядок прохождения испытания в Администрации города Оренбурга . . . . . . . . . . . . . . . . ..11-12</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Аттестация муниципальных  служащих . . . . . . . . . . . . . . . . . . . . . . . . . . . . . . . . . . . . . . . . . . . . .   . . . 13</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itchFamily="34" charset="0"/>
                <a:cs typeface="Calibri" pitchFamily="34" charset="0"/>
              </a:rPr>
              <a:t>Классные чины муниципальных служащих в Оренбургской области. . . . . . . . . . . . . . . .</a:t>
            </a:r>
            <a:r>
              <a:rPr lang="ru-RU" sz="1400" dirty="0">
                <a:solidFill>
                  <a:srgbClr val="483474"/>
                </a:solidFill>
                <a:latin typeface="Calibri" panose="020F0502020204030204" pitchFamily="34" charset="0"/>
                <a:ea typeface="Calibri" panose="020F0502020204030204" pitchFamily="34" charset="0"/>
                <a:cs typeface="Calibri" pitchFamily="34" charset="0"/>
              </a:rPr>
              <a:t> . . . . ..14-15</a:t>
            </a:r>
            <a:r>
              <a:rPr lang="ru-RU" sz="1400" dirty="0">
                <a:solidFill>
                  <a:srgbClr val="483474"/>
                </a:solidFill>
                <a:latin typeface="Calibri" pitchFamily="34" charset="0"/>
                <a:cs typeface="Calibri" pitchFamily="34" charset="0"/>
              </a:rPr>
              <a:t> </a:t>
            </a:r>
          </a:p>
          <a:p>
            <a:pPr marL="92710" indent="-6350" algn="just">
              <a:lnSpc>
                <a:spcPct val="110000"/>
              </a:lnSpc>
              <a:spcAft>
                <a:spcPts val="390"/>
              </a:spcAft>
            </a:pPr>
            <a:r>
              <a:rPr lang="ru-RU" sz="1400" dirty="0">
                <a:solidFill>
                  <a:srgbClr val="483474"/>
                </a:solidFill>
                <a:latin typeface="Calibri" pitchFamily="34" charset="0"/>
                <a:cs typeface="Calibri" pitchFamily="34" charset="0"/>
              </a:rPr>
              <a:t>Профессиональное развитие муниципальных служащих . . . . . . . . . . . . . . . . . . . . .</a:t>
            </a:r>
            <a:r>
              <a:rPr lang="ru-RU" sz="1400" dirty="0">
                <a:solidFill>
                  <a:srgbClr val="483474"/>
                </a:solidFill>
                <a:latin typeface="Calibri" panose="020F0502020204030204" pitchFamily="34" charset="0"/>
                <a:ea typeface="Calibri" panose="020F0502020204030204" pitchFamily="34" charset="0"/>
                <a:cs typeface="Calibri" pitchFamily="34" charset="0"/>
              </a:rPr>
              <a:t> . . . . . . . . . .</a:t>
            </a:r>
            <a:r>
              <a:rPr lang="ru-RU" sz="1400" dirty="0">
                <a:solidFill>
                  <a:srgbClr val="483474"/>
                </a:solidFill>
                <a:latin typeface="Calibri" pitchFamily="34" charset="0"/>
                <a:cs typeface="Calibri" pitchFamily="34" charset="0"/>
              </a:rPr>
              <a:t> . ..16</a:t>
            </a:r>
            <a:r>
              <a:rPr lang="ru-RU" sz="1400" dirty="0">
                <a:latin typeface="Calibri" pitchFamily="34" charset="0"/>
                <a:cs typeface="Calibri" pitchFamily="34" charset="0"/>
              </a:rPr>
              <a:t> </a:t>
            </a: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Кадровый резерв . . . . . . . . . . . . . . . . . . . . . . . . . . . . . . . . . . . . . . . . . . . . . . . . . . . . . . . . . . . . . . . . .  . . .17</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Система оплаты труда . . . . . . . . . . . . . . . . . . . . . . . . . . . . . . . . . . . . . . . . . . . . . . . . . . . . . . . . . . . . .  . . .18</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Виды отпусков на муниципальной службе службе . . . . . . . . . . . . . .. . . . . . . . . . . . . . . . . . . . . . . . . .19</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Гарантии предоставляемые муниципальному служащему. . . . . . . . . . . . . . . . . . . . . . . . . . . . . . . . .20</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Обязанности муниципального служащего в сфере противодействия коррупции . . . . . . . . . . 21-22</a:t>
            </a:r>
            <a:endParaRPr lang="ru-RU" sz="1400" dirty="0">
              <a:solidFill>
                <a:srgbClr val="000000"/>
              </a:solidFill>
              <a:latin typeface="Calibri" panose="020F0502020204030204" pitchFamily="34" charset="0"/>
              <a:ea typeface="Calibri" panose="020F0502020204030204" pitchFamily="34" charset="0"/>
            </a:endParaRPr>
          </a:p>
          <a:p>
            <a:pPr marL="92710" indent="-6350" algn="just">
              <a:lnSpc>
                <a:spcPct val="110000"/>
              </a:lnSpc>
              <a:spcAft>
                <a:spcPts val="390"/>
              </a:spcAft>
            </a:pPr>
            <a:r>
              <a:rPr lang="ru-RU" sz="1400" dirty="0">
                <a:solidFill>
                  <a:srgbClr val="483474"/>
                </a:solidFill>
                <a:latin typeface="Calibri" panose="020F0502020204030204" pitchFamily="34" charset="0"/>
                <a:ea typeface="Calibri" panose="020F0502020204030204" pitchFamily="34" charset="0"/>
              </a:rPr>
              <a:t>Запреты и ограничения, действующие после увольнения с муниципальной службы . . . . . . . . ..23</a:t>
            </a:r>
            <a:endParaRPr lang="ru-RU" sz="1400" dirty="0">
              <a:solidFill>
                <a:srgbClr val="000000"/>
              </a:solidFill>
              <a:latin typeface="Calibri" panose="020F0502020204030204" pitchFamily="34" charset="0"/>
              <a:ea typeface="Calibri" panose="020F0502020204030204" pitchFamily="34" charset="0"/>
            </a:endParaRPr>
          </a:p>
        </p:txBody>
      </p:sp>
      <p:grpSp>
        <p:nvGrpSpPr>
          <p:cNvPr id="42" name="Group 23722"/>
          <p:cNvGrpSpPr/>
          <p:nvPr/>
        </p:nvGrpSpPr>
        <p:grpSpPr>
          <a:xfrm>
            <a:off x="11418324" y="6446763"/>
            <a:ext cx="790265" cy="304083"/>
            <a:chOff x="0" y="0"/>
            <a:chExt cx="540006" cy="240970"/>
          </a:xfrm>
        </p:grpSpPr>
        <p:sp>
          <p:nvSpPr>
            <p:cNvPr id="43"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r>
                <a:rPr lang="ru-RU" dirty="0"/>
                <a:t>  </a:t>
              </a:r>
              <a:r>
                <a:rPr lang="ru-RU" sz="1400" dirty="0" smtClean="0"/>
                <a:t>24</a:t>
              </a:r>
              <a:endParaRPr lang="ru-RU" sz="1400" dirty="0"/>
            </a:p>
          </p:txBody>
        </p:sp>
        <p:sp>
          <p:nvSpPr>
            <p:cNvPr id="44"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Tree>
    <p:extLst>
      <p:ext uri="{BB962C8B-B14F-4D97-AF65-F5344CB8AC3E}">
        <p14:creationId xmlns:p14="http://schemas.microsoft.com/office/powerpoint/2010/main" val="10705350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19644"/>
          <p:cNvGrpSpPr/>
          <p:nvPr/>
        </p:nvGrpSpPr>
        <p:grpSpPr>
          <a:xfrm>
            <a:off x="632299" y="259155"/>
            <a:ext cx="11342450" cy="617284"/>
            <a:chOff x="0" y="0"/>
            <a:chExt cx="4017932" cy="312001"/>
          </a:xfrm>
        </p:grpSpPr>
        <p:sp>
          <p:nvSpPr>
            <p:cNvPr id="58" name="Shape 355"/>
            <p:cNvSpPr/>
            <p:nvPr/>
          </p:nvSpPr>
          <p:spPr>
            <a:xfrm>
              <a:off x="0" y="0"/>
              <a:ext cx="4017932" cy="312001"/>
            </a:xfrm>
            <a:custGeom>
              <a:avLst/>
              <a:gdLst/>
              <a:ahLst/>
              <a:cxnLst/>
              <a:rect l="0" t="0" r="0" b="0"/>
              <a:pathLst>
                <a:path w="4860006" h="312001">
                  <a:moveTo>
                    <a:pt x="0" y="0"/>
                  </a:moveTo>
                  <a:lnTo>
                    <a:pt x="4860006" y="0"/>
                  </a:lnTo>
                  <a:lnTo>
                    <a:pt x="4860006" y="312001"/>
                  </a:lnTo>
                  <a:lnTo>
                    <a:pt x="139700" y="312001"/>
                  </a:lnTo>
                  <a:cubicBezTo>
                    <a:pt x="0" y="312001"/>
                    <a:pt x="0" y="172301"/>
                    <a:pt x="0" y="172301"/>
                  </a:cubicBez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endParaRPr lang="ru-RU" dirty="0"/>
            </a:p>
          </p:txBody>
        </p:sp>
      </p:grpSp>
      <p:sp>
        <p:nvSpPr>
          <p:cNvPr id="4" name="Номер слайда 3"/>
          <p:cNvSpPr>
            <a:spLocks noGrp="1"/>
          </p:cNvSpPr>
          <p:nvPr>
            <p:ph type="sldNum" sz="quarter" idx="12"/>
          </p:nvPr>
        </p:nvSpPr>
        <p:spPr>
          <a:xfrm>
            <a:off x="10734675" y="6456978"/>
            <a:ext cx="594820" cy="365125"/>
          </a:xfrm>
        </p:spPr>
        <p:txBody>
          <a:bodyPr/>
          <a:lstStyle/>
          <a:p>
            <a:fld id="{9D3197B4-9225-4703-91FB-A4593262BF03}" type="slidenum">
              <a:rPr lang="ru-RU" sz="1600" smtClean="0">
                <a:solidFill>
                  <a:schemeClr val="tx1">
                    <a:lumMod val="95000"/>
                    <a:lumOff val="5000"/>
                  </a:schemeClr>
                </a:solidFill>
              </a:rPr>
              <a:t>3</a:t>
            </a:fld>
            <a:endParaRPr lang="ru-RU" sz="1600" dirty="0">
              <a:solidFill>
                <a:schemeClr val="tx1">
                  <a:lumMod val="95000"/>
                  <a:lumOff val="5000"/>
                </a:schemeClr>
              </a:solidFill>
            </a:endParaRPr>
          </a:p>
        </p:txBody>
      </p:sp>
      <p:sp>
        <p:nvSpPr>
          <p:cNvPr id="2" name="Заголовок 1"/>
          <p:cNvSpPr>
            <a:spLocks noGrp="1"/>
          </p:cNvSpPr>
          <p:nvPr>
            <p:ph type="title"/>
          </p:nvPr>
        </p:nvSpPr>
        <p:spPr>
          <a:xfrm>
            <a:off x="943583" y="-238463"/>
            <a:ext cx="10700426" cy="1325563"/>
          </a:xfrm>
        </p:spPr>
        <p:txBody>
          <a:bodyPr>
            <a:normAutofit/>
          </a:bodyPr>
          <a:lstStyle/>
          <a:p>
            <a:pPr marL="0" indent="0">
              <a:buNone/>
            </a:pPr>
            <a:r>
              <a:rPr lang="ru-RU" sz="2000" b="1" dirty="0">
                <a:solidFill>
                  <a:schemeClr val="bg1"/>
                </a:solidFill>
              </a:rPr>
              <a:t>│</a:t>
            </a:r>
            <a:br>
              <a:rPr lang="ru-RU" sz="2000" b="1" dirty="0">
                <a:solidFill>
                  <a:schemeClr val="bg1"/>
                </a:solidFill>
              </a:rPr>
            </a:br>
            <a:r>
              <a:rPr lang="ru-RU" sz="2000" b="1" dirty="0">
                <a:solidFill>
                  <a:schemeClr val="bg1"/>
                </a:solidFill>
              </a:rPr>
              <a:t/>
            </a:r>
            <a:br>
              <a:rPr lang="ru-RU" sz="2000" b="1" dirty="0">
                <a:solidFill>
                  <a:schemeClr val="bg1"/>
                </a:solidFill>
              </a:rPr>
            </a:br>
            <a:r>
              <a:rPr lang="ru-RU" sz="2000" b="1" dirty="0" smtClean="0">
                <a:solidFill>
                  <a:schemeClr val="bg1"/>
                </a:solidFill>
              </a:rPr>
              <a:t>1. </a:t>
            </a:r>
            <a:r>
              <a:rPr lang="ru-RU" sz="2000" b="1" dirty="0" smtClean="0">
                <a:solidFill>
                  <a:schemeClr val="bg1"/>
                </a:solidFill>
                <a:hlinkClick r:id="rId2"/>
              </a:rPr>
              <a:t>СТРУКТУРА </a:t>
            </a:r>
            <a:r>
              <a:rPr lang="ru-RU" sz="2000" b="1" dirty="0">
                <a:solidFill>
                  <a:schemeClr val="bg1"/>
                </a:solidFill>
                <a:hlinkClick r:id="rId2"/>
              </a:rPr>
              <a:t>АДМИНИСТРАЦИИ ГОРОДА </a:t>
            </a:r>
            <a:r>
              <a:rPr lang="ru-RU" sz="2000" b="1" dirty="0" smtClean="0">
                <a:solidFill>
                  <a:schemeClr val="bg1"/>
                </a:solidFill>
                <a:hlinkClick r:id="rId2"/>
              </a:rPr>
              <a:t>ОРЕНБУРГА</a:t>
            </a:r>
            <a:r>
              <a:rPr lang="ru-RU" sz="2000" b="1" dirty="0" smtClean="0">
                <a:solidFill>
                  <a:schemeClr val="accent1"/>
                </a:solidFill>
              </a:rPr>
              <a:t>*</a:t>
            </a:r>
            <a:endParaRPr lang="ru-RU" sz="2000" b="1" dirty="0">
              <a:solidFill>
                <a:schemeClr val="accent1"/>
              </a:solidFill>
            </a:endParaRPr>
          </a:p>
        </p:txBody>
      </p:sp>
      <p:grpSp>
        <p:nvGrpSpPr>
          <p:cNvPr id="49" name="Group 23722"/>
          <p:cNvGrpSpPr/>
          <p:nvPr/>
        </p:nvGrpSpPr>
        <p:grpSpPr>
          <a:xfrm>
            <a:off x="11418324" y="6446763"/>
            <a:ext cx="790265" cy="304083"/>
            <a:chOff x="0" y="0"/>
            <a:chExt cx="540006" cy="240970"/>
          </a:xfrm>
        </p:grpSpPr>
        <p:sp>
          <p:nvSpPr>
            <p:cNvPr id="50"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51"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dirty="0"/>
            </a:p>
          </p:txBody>
        </p:sp>
      </p:grpSp>
      <p:sp>
        <p:nvSpPr>
          <p:cNvPr id="6" name="Rectangle 2"/>
          <p:cNvSpPr>
            <a:spLocks noChangeArrowheads="1"/>
          </p:cNvSpPr>
          <p:nvPr/>
        </p:nvSpPr>
        <p:spPr bwMode="auto">
          <a:xfrm>
            <a:off x="0" y="-2769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grpSp>
        <p:nvGrpSpPr>
          <p:cNvPr id="59" name="Group 19643"/>
          <p:cNvGrpSpPr/>
          <p:nvPr/>
        </p:nvGrpSpPr>
        <p:grpSpPr>
          <a:xfrm>
            <a:off x="1290467" y="876439"/>
            <a:ext cx="9662878" cy="5378446"/>
            <a:chOff x="188626" y="0"/>
            <a:chExt cx="7148842" cy="5954206"/>
          </a:xfrm>
        </p:grpSpPr>
        <p:sp>
          <p:nvSpPr>
            <p:cNvPr id="60" name="Shape 314"/>
            <p:cNvSpPr/>
            <p:nvPr/>
          </p:nvSpPr>
          <p:spPr>
            <a:xfrm>
              <a:off x="190518" y="493033"/>
              <a:ext cx="6238456" cy="2046175"/>
            </a:xfrm>
            <a:custGeom>
              <a:avLst/>
              <a:gdLst/>
              <a:ahLst/>
              <a:cxnLst/>
              <a:rect l="0" t="0" r="0" b="0"/>
              <a:pathLst>
                <a:path w="6238456" h="2495550">
                  <a:moveTo>
                    <a:pt x="6022455" y="2495550"/>
                  </a:moveTo>
                  <a:lnTo>
                    <a:pt x="216002" y="2495550"/>
                  </a:lnTo>
                  <a:cubicBezTo>
                    <a:pt x="96698" y="2495550"/>
                    <a:pt x="0" y="2398840"/>
                    <a:pt x="0" y="2279549"/>
                  </a:cubicBezTo>
                  <a:lnTo>
                    <a:pt x="0" y="216002"/>
                  </a:lnTo>
                  <a:cubicBezTo>
                    <a:pt x="0" y="96711"/>
                    <a:pt x="96698" y="0"/>
                    <a:pt x="216002" y="0"/>
                  </a:cubicBezTo>
                  <a:lnTo>
                    <a:pt x="6022455" y="0"/>
                  </a:lnTo>
                  <a:cubicBezTo>
                    <a:pt x="6141746" y="0"/>
                    <a:pt x="6238456" y="96711"/>
                    <a:pt x="6238456" y="216002"/>
                  </a:cubicBezTo>
                  <a:lnTo>
                    <a:pt x="6238456" y="2279549"/>
                  </a:lnTo>
                  <a:cubicBezTo>
                    <a:pt x="6238456" y="2398840"/>
                    <a:pt x="6141746" y="2495550"/>
                    <a:pt x="6022455" y="2495550"/>
                  </a:cubicBezTo>
                  <a:close/>
                </a:path>
              </a:pathLst>
            </a:custGeom>
            <a:noFill/>
            <a:ln w="38100" cap="flat" cmpd="sng" algn="ctr">
              <a:solidFill>
                <a:srgbClr val="F7AB45"/>
              </a:solidFill>
              <a:prstDash val="solid"/>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61" name="Shape 315"/>
            <p:cNvSpPr/>
            <p:nvPr/>
          </p:nvSpPr>
          <p:spPr>
            <a:xfrm>
              <a:off x="188626" y="2726387"/>
              <a:ext cx="6238456" cy="1487564"/>
            </a:xfrm>
            <a:custGeom>
              <a:avLst/>
              <a:gdLst/>
              <a:ahLst/>
              <a:cxnLst/>
              <a:rect l="0" t="0" r="0" b="0"/>
              <a:pathLst>
                <a:path w="6238456" h="1487564">
                  <a:moveTo>
                    <a:pt x="6022455" y="1487564"/>
                  </a:moveTo>
                  <a:lnTo>
                    <a:pt x="216002" y="1487564"/>
                  </a:lnTo>
                  <a:cubicBezTo>
                    <a:pt x="96698" y="1487564"/>
                    <a:pt x="0" y="1390853"/>
                    <a:pt x="0" y="1271562"/>
                  </a:cubicBezTo>
                  <a:lnTo>
                    <a:pt x="0" y="216002"/>
                  </a:lnTo>
                  <a:cubicBezTo>
                    <a:pt x="0" y="96698"/>
                    <a:pt x="96698" y="0"/>
                    <a:pt x="216002" y="0"/>
                  </a:cubicBezTo>
                  <a:lnTo>
                    <a:pt x="6022455" y="0"/>
                  </a:lnTo>
                  <a:cubicBezTo>
                    <a:pt x="6141746" y="0"/>
                    <a:pt x="6238456" y="96698"/>
                    <a:pt x="6238456" y="216002"/>
                  </a:cubicBezTo>
                  <a:lnTo>
                    <a:pt x="6238456" y="1271562"/>
                  </a:lnTo>
                  <a:cubicBezTo>
                    <a:pt x="6238456" y="1390853"/>
                    <a:pt x="6141746" y="1487564"/>
                    <a:pt x="6022455" y="1487564"/>
                  </a:cubicBezTo>
                  <a:close/>
                </a:path>
              </a:pathLst>
            </a:custGeom>
            <a:noFill/>
            <a:ln w="38100" cap="flat" cmpd="sng" algn="ctr">
              <a:solidFill>
                <a:srgbClr val="F7AB45"/>
              </a:solidFill>
              <a:prstDash val="solid"/>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62" name="Shape 316"/>
            <p:cNvSpPr/>
            <p:nvPr/>
          </p:nvSpPr>
          <p:spPr>
            <a:xfrm>
              <a:off x="218545" y="4518710"/>
              <a:ext cx="6238456" cy="1212393"/>
            </a:xfrm>
            <a:custGeom>
              <a:avLst/>
              <a:gdLst/>
              <a:ahLst/>
              <a:cxnLst/>
              <a:rect l="0" t="0" r="0" b="0"/>
              <a:pathLst>
                <a:path w="6238456" h="1212393">
                  <a:moveTo>
                    <a:pt x="6022455" y="1212393"/>
                  </a:moveTo>
                  <a:lnTo>
                    <a:pt x="216002" y="1212393"/>
                  </a:lnTo>
                  <a:cubicBezTo>
                    <a:pt x="96698" y="1212393"/>
                    <a:pt x="0" y="1115682"/>
                    <a:pt x="0" y="996391"/>
                  </a:cubicBezTo>
                  <a:lnTo>
                    <a:pt x="0" y="216002"/>
                  </a:lnTo>
                  <a:cubicBezTo>
                    <a:pt x="0" y="96698"/>
                    <a:pt x="96698" y="0"/>
                    <a:pt x="216002" y="0"/>
                  </a:cubicBezTo>
                  <a:lnTo>
                    <a:pt x="6022455" y="0"/>
                  </a:lnTo>
                  <a:cubicBezTo>
                    <a:pt x="6141746" y="0"/>
                    <a:pt x="6238456" y="96698"/>
                    <a:pt x="6238456" y="216002"/>
                  </a:cubicBezTo>
                  <a:lnTo>
                    <a:pt x="6238456" y="996391"/>
                  </a:lnTo>
                  <a:cubicBezTo>
                    <a:pt x="6238456" y="1115682"/>
                    <a:pt x="6141746" y="1212393"/>
                    <a:pt x="6022455" y="1212393"/>
                  </a:cubicBezTo>
                  <a:close/>
                </a:path>
              </a:pathLst>
            </a:custGeom>
            <a:noFill/>
            <a:ln w="38100" cap="flat" cmpd="sng" algn="ctr">
              <a:solidFill>
                <a:srgbClr val="F7AB45"/>
              </a:solidFill>
              <a:prstDash val="solid"/>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05" name="Shape 317"/>
            <p:cNvSpPr/>
            <p:nvPr/>
          </p:nvSpPr>
          <p:spPr>
            <a:xfrm>
              <a:off x="1811867" y="0"/>
              <a:ext cx="2614714" cy="364071"/>
            </a:xfrm>
            <a:custGeom>
              <a:avLst/>
              <a:gdLst/>
              <a:ahLst/>
              <a:cxnLst/>
              <a:rect l="0" t="0" r="0" b="0"/>
              <a:pathLst>
                <a:path w="2614714" h="364071">
                  <a:moveTo>
                    <a:pt x="182029" y="0"/>
                  </a:moveTo>
                  <a:lnTo>
                    <a:pt x="2432685" y="0"/>
                  </a:lnTo>
                  <a:cubicBezTo>
                    <a:pt x="2533218" y="0"/>
                    <a:pt x="2614714" y="81509"/>
                    <a:pt x="2614714" y="182042"/>
                  </a:cubicBezTo>
                  <a:cubicBezTo>
                    <a:pt x="2614714" y="282575"/>
                    <a:pt x="2533218" y="364071"/>
                    <a:pt x="2432685" y="364071"/>
                  </a:cubicBezTo>
                  <a:lnTo>
                    <a:pt x="182029" y="364071"/>
                  </a:lnTo>
                  <a:cubicBezTo>
                    <a:pt x="81496" y="364071"/>
                    <a:pt x="0" y="282575"/>
                    <a:pt x="0" y="182042"/>
                  </a:cubicBezTo>
                  <a:cubicBezTo>
                    <a:pt x="0" y="81509"/>
                    <a:pt x="81496" y="0"/>
                    <a:pt x="182029" y="0"/>
                  </a:cubicBezTo>
                  <a:close/>
                </a:path>
              </a:pathLst>
            </a:custGeom>
            <a:solidFill>
              <a:srgbClr val="03669B"/>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06" name="Shape 318"/>
            <p:cNvSpPr/>
            <p:nvPr/>
          </p:nvSpPr>
          <p:spPr>
            <a:xfrm>
              <a:off x="1811867" y="0"/>
              <a:ext cx="2614714" cy="364071"/>
            </a:xfrm>
            <a:custGeom>
              <a:avLst/>
              <a:gdLst/>
              <a:ahLst/>
              <a:cxnLst/>
              <a:rect l="0" t="0" r="0" b="0"/>
              <a:pathLst>
                <a:path w="2614714" h="364071">
                  <a:moveTo>
                    <a:pt x="182029" y="0"/>
                  </a:moveTo>
                  <a:lnTo>
                    <a:pt x="2432685" y="0"/>
                  </a:lnTo>
                  <a:cubicBezTo>
                    <a:pt x="2533218" y="0"/>
                    <a:pt x="2614714" y="81509"/>
                    <a:pt x="2614714" y="182042"/>
                  </a:cubicBezTo>
                  <a:cubicBezTo>
                    <a:pt x="2614714" y="282575"/>
                    <a:pt x="2533218" y="364071"/>
                    <a:pt x="2432685" y="364071"/>
                  </a:cubicBezTo>
                  <a:lnTo>
                    <a:pt x="182029" y="364071"/>
                  </a:lnTo>
                  <a:cubicBezTo>
                    <a:pt x="81496" y="364071"/>
                    <a:pt x="0" y="282575"/>
                    <a:pt x="0" y="182042"/>
                  </a:cubicBezTo>
                  <a:cubicBezTo>
                    <a:pt x="0" y="81509"/>
                    <a:pt x="81496" y="0"/>
                    <a:pt x="182029" y="0"/>
                  </a:cubicBezTo>
                  <a:close/>
                </a:path>
              </a:pathLst>
            </a:custGeom>
            <a:solidFill>
              <a:srgbClr val="03669B"/>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07" name="Shape 319"/>
            <p:cNvSpPr/>
            <p:nvPr/>
          </p:nvSpPr>
          <p:spPr>
            <a:xfrm>
              <a:off x="1811867" y="0"/>
              <a:ext cx="2614714" cy="364071"/>
            </a:xfrm>
            <a:custGeom>
              <a:avLst/>
              <a:gdLst/>
              <a:ahLst/>
              <a:cxnLst/>
              <a:rect l="0" t="0" r="0" b="0"/>
              <a:pathLst>
                <a:path w="2614714" h="364071">
                  <a:moveTo>
                    <a:pt x="182029" y="0"/>
                  </a:moveTo>
                  <a:lnTo>
                    <a:pt x="2432685" y="0"/>
                  </a:lnTo>
                  <a:cubicBezTo>
                    <a:pt x="2533218" y="0"/>
                    <a:pt x="2614714" y="81509"/>
                    <a:pt x="2614714" y="182042"/>
                  </a:cubicBezTo>
                  <a:cubicBezTo>
                    <a:pt x="2614714" y="282575"/>
                    <a:pt x="2533218" y="364071"/>
                    <a:pt x="2432685" y="364071"/>
                  </a:cubicBezTo>
                  <a:lnTo>
                    <a:pt x="182029" y="364071"/>
                  </a:lnTo>
                  <a:cubicBezTo>
                    <a:pt x="81496" y="364071"/>
                    <a:pt x="0" y="282575"/>
                    <a:pt x="0" y="182042"/>
                  </a:cubicBezTo>
                  <a:cubicBezTo>
                    <a:pt x="0" y="81509"/>
                    <a:pt x="81496" y="0"/>
                    <a:pt x="182029" y="0"/>
                  </a:cubicBezTo>
                  <a:close/>
                </a:path>
              </a:pathLst>
            </a:custGeom>
            <a:solidFill>
              <a:srgbClr val="03669B"/>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08" name="Shape 320"/>
            <p:cNvSpPr/>
            <p:nvPr/>
          </p:nvSpPr>
          <p:spPr>
            <a:xfrm>
              <a:off x="301669" y="2526000"/>
              <a:ext cx="5994990" cy="364071"/>
            </a:xfrm>
            <a:custGeom>
              <a:avLst/>
              <a:gdLst/>
              <a:ahLst/>
              <a:cxnLst/>
              <a:rect l="0" t="0" r="0" b="0"/>
              <a:pathLst>
                <a:path w="4037114" h="364071">
                  <a:moveTo>
                    <a:pt x="182029" y="0"/>
                  </a:moveTo>
                  <a:lnTo>
                    <a:pt x="3855085" y="0"/>
                  </a:lnTo>
                  <a:cubicBezTo>
                    <a:pt x="3955618" y="0"/>
                    <a:pt x="4037114" y="81509"/>
                    <a:pt x="4037114" y="182042"/>
                  </a:cubicBezTo>
                  <a:cubicBezTo>
                    <a:pt x="4037114" y="282575"/>
                    <a:pt x="3955618" y="364071"/>
                    <a:pt x="3855085" y="364071"/>
                  </a:cubicBezTo>
                  <a:lnTo>
                    <a:pt x="182029" y="364071"/>
                  </a:lnTo>
                  <a:cubicBezTo>
                    <a:pt x="81496" y="364071"/>
                    <a:pt x="0" y="282575"/>
                    <a:pt x="0" y="182042"/>
                  </a:cubicBezTo>
                  <a:cubicBezTo>
                    <a:pt x="0" y="81509"/>
                    <a:pt x="81496" y="0"/>
                    <a:pt x="182029" y="0"/>
                  </a:cubicBezTo>
                  <a:close/>
                </a:path>
              </a:pathLst>
            </a:custGeom>
            <a:solidFill>
              <a:srgbClr val="03669B"/>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09" name="Shape 321"/>
            <p:cNvSpPr/>
            <p:nvPr/>
          </p:nvSpPr>
          <p:spPr>
            <a:xfrm>
              <a:off x="1338950" y="4336674"/>
              <a:ext cx="4037114" cy="364071"/>
            </a:xfrm>
            <a:custGeom>
              <a:avLst/>
              <a:gdLst/>
              <a:ahLst/>
              <a:cxnLst/>
              <a:rect l="0" t="0" r="0" b="0"/>
              <a:pathLst>
                <a:path w="4037114" h="364071">
                  <a:moveTo>
                    <a:pt x="182029" y="0"/>
                  </a:moveTo>
                  <a:lnTo>
                    <a:pt x="3855085" y="0"/>
                  </a:lnTo>
                  <a:cubicBezTo>
                    <a:pt x="3955618" y="0"/>
                    <a:pt x="4037114" y="81509"/>
                    <a:pt x="4037114" y="182042"/>
                  </a:cubicBezTo>
                  <a:cubicBezTo>
                    <a:pt x="4037114" y="282575"/>
                    <a:pt x="3955618" y="364071"/>
                    <a:pt x="3855085" y="364071"/>
                  </a:cubicBezTo>
                  <a:lnTo>
                    <a:pt x="182029" y="364071"/>
                  </a:lnTo>
                  <a:cubicBezTo>
                    <a:pt x="81496" y="364071"/>
                    <a:pt x="0" y="282575"/>
                    <a:pt x="0" y="182042"/>
                  </a:cubicBezTo>
                  <a:cubicBezTo>
                    <a:pt x="0" y="81509"/>
                    <a:pt x="81496" y="0"/>
                    <a:pt x="182029" y="0"/>
                  </a:cubicBezTo>
                  <a:close/>
                </a:path>
              </a:pathLst>
            </a:custGeom>
            <a:solidFill>
              <a:srgbClr val="03669B"/>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10" name="Rectangle 322"/>
            <p:cNvSpPr/>
            <p:nvPr/>
          </p:nvSpPr>
          <p:spPr>
            <a:xfrm>
              <a:off x="2454980" y="118498"/>
              <a:ext cx="1766934" cy="229430"/>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400" b="1" i="0" u="none" strike="noStrike" kern="1200" cap="none" spc="0" normalizeH="0" baseline="0" noProof="0" dirty="0">
                  <a:ln>
                    <a:noFill/>
                  </a:ln>
                  <a:solidFill>
                    <a:srgbClr val="FFFEFD"/>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РУКОВОДСТВО</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11" name="Rectangle 323"/>
            <p:cNvSpPr/>
            <p:nvPr/>
          </p:nvSpPr>
          <p:spPr>
            <a:xfrm>
              <a:off x="301669" y="2978622"/>
              <a:ext cx="5780785" cy="644694"/>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221F1E"/>
                  </a:solidFill>
                  <a:effectLst/>
                  <a:uLnTx/>
                  <a:uFillTx/>
                  <a:latin typeface="Calibri" panose="020F0502020204030204" pitchFamily="34" charset="0"/>
                  <a:ea typeface="Calibri" panose="020F0502020204030204" pitchFamily="34" charset="0"/>
                  <a:cs typeface="+mn-cs"/>
                </a:rPr>
                <a:t>       </a:t>
              </a:r>
              <a:r>
                <a:rPr lang="ru-RU" sz="1400" dirty="0">
                  <a:solidFill>
                    <a:srgbClr val="221F1E"/>
                  </a:solidFill>
                  <a:latin typeface="Calibri" panose="020F0502020204030204" pitchFamily="34" charset="0"/>
                  <a:ea typeface="Calibri" panose="020F0502020204030204" pitchFamily="34" charset="0"/>
                </a:rPr>
                <a:t>А</a:t>
              </a:r>
              <a:r>
                <a:rPr kumimoji="0" lang="ru-RU" sz="1400" b="0" i="0" u="none" strike="noStrike" kern="1200" cap="none" spc="0" normalizeH="0" baseline="0" noProof="0" dirty="0" err="1">
                  <a:ln>
                    <a:noFill/>
                  </a:ln>
                  <a:solidFill>
                    <a:srgbClr val="221F1E"/>
                  </a:solidFill>
                  <a:effectLst/>
                  <a:uLnTx/>
                  <a:uFillTx/>
                  <a:latin typeface="Calibri" panose="020F0502020204030204" pitchFamily="34" charset="0"/>
                  <a:ea typeface="Calibri" panose="020F0502020204030204" pitchFamily="34" charset="0"/>
                </a:rPr>
                <a:t>дминистрации</a:t>
              </a:r>
              <a:r>
                <a:rPr kumimoji="0" lang="ru-RU" sz="1400" b="0" i="0" u="none" strike="noStrike" kern="1200" cap="none" spc="0" normalizeH="0" baseline="0" noProof="0" dirty="0">
                  <a:ln>
                    <a:noFill/>
                  </a:ln>
                  <a:solidFill>
                    <a:srgbClr val="221F1E"/>
                  </a:solidFill>
                  <a:effectLst/>
                  <a:uLnTx/>
                  <a:uFillTx/>
                  <a:latin typeface="Calibri" panose="020F0502020204030204" pitchFamily="34" charset="0"/>
                  <a:ea typeface="Calibri" panose="020F0502020204030204" pitchFamily="34" charset="0"/>
                </a:rPr>
                <a:t> округов,</a:t>
              </a:r>
              <a:r>
                <a:rPr kumimoji="0" lang="ru-RU" sz="1400" b="0" i="0" u="none" strike="noStrike" kern="1200" cap="none" spc="0" normalizeH="0" noProof="0" dirty="0">
                  <a:ln>
                    <a:noFill/>
                  </a:ln>
                  <a:solidFill>
                    <a:srgbClr val="221F1E"/>
                  </a:solidFill>
                  <a:effectLst/>
                  <a:uLnTx/>
                  <a:uFillTx/>
                  <a:latin typeface="Calibri" panose="020F0502020204030204" pitchFamily="34" charset="0"/>
                  <a:ea typeface="Calibri" panose="020F0502020204030204" pitchFamily="34" charset="0"/>
                </a:rPr>
                <a:t> </a:t>
              </a:r>
              <a:r>
                <a:rPr lang="ru-RU" sz="1400" dirty="0">
                  <a:solidFill>
                    <a:srgbClr val="221F1E"/>
                  </a:solidFill>
                  <a:latin typeface="Calibri" panose="020F0502020204030204" pitchFamily="34" charset="0"/>
                  <a:ea typeface="Calibri" panose="020F0502020204030204" pitchFamily="34" charset="0"/>
                </a:rPr>
                <a:t>Департаменты, </a:t>
              </a:r>
              <a:r>
                <a:rPr kumimoji="0" lang="ru-RU" sz="1400" b="0" i="0" u="none" strike="noStrike" kern="1200" cap="none" spc="0" normalizeH="0" baseline="0" noProof="0" dirty="0">
                  <a:ln>
                    <a:noFill/>
                  </a:ln>
                  <a:solidFill>
                    <a:srgbClr val="221F1E"/>
                  </a:solidFill>
                  <a:effectLst/>
                  <a:uLnTx/>
                  <a:uFillTx/>
                  <a:latin typeface="Calibri" panose="020F0502020204030204" pitchFamily="34" charset="0"/>
                  <a:ea typeface="Calibri" panose="020F0502020204030204" pitchFamily="34" charset="0"/>
                </a:rPr>
                <a:t>Управления, </a:t>
              </a:r>
              <a:r>
                <a:rPr kumimoji="0" lang="ru-RU" sz="1400" b="0" i="0" u="none" strike="noStrike" kern="1200" cap="none" spc="0" normalizeH="0" baseline="0" noProof="0" dirty="0" smtClean="0">
                  <a:ln>
                    <a:noFill/>
                  </a:ln>
                  <a:solidFill>
                    <a:srgbClr val="221F1E"/>
                  </a:solidFill>
                  <a:effectLst/>
                  <a:uLnTx/>
                  <a:uFillTx/>
                  <a:latin typeface="Calibri" panose="020F0502020204030204" pitchFamily="34" charset="0"/>
                  <a:ea typeface="Calibri" panose="020F0502020204030204" pitchFamily="34" charset="0"/>
                </a:rPr>
                <a:t>Комитеты</a:t>
              </a:r>
              <a:r>
                <a:rPr kumimoji="0" lang="ru-RU" sz="1400" b="0" i="0" u="none" strike="noStrike" kern="1200" cap="none" spc="0" normalizeH="0" noProof="0" dirty="0" smtClean="0">
                  <a:ln>
                    <a:noFill/>
                  </a:ln>
                  <a:solidFill>
                    <a:srgbClr val="221F1E"/>
                  </a:solidFill>
                  <a:effectLst/>
                  <a:uLnTx/>
                  <a:uFillTx/>
                  <a:latin typeface="Calibri" panose="020F0502020204030204" pitchFamily="34" charset="0"/>
                  <a:ea typeface="Calibri" panose="020F0502020204030204" pitchFamily="34" charset="0"/>
                </a:rPr>
                <a:t>  </a:t>
              </a:r>
              <a:r>
                <a:rPr kumimoji="0" lang="ru-RU" sz="1400" b="0" i="0" u="none" strike="noStrike" kern="1200" cap="none" spc="0" normalizeH="0" baseline="0" noProof="0" dirty="0" smtClean="0">
                  <a:ln>
                    <a:noFill/>
                  </a:ln>
                  <a:solidFill>
                    <a:srgbClr val="221F1E"/>
                  </a:solidFill>
                  <a:effectLst/>
                  <a:uLnTx/>
                  <a:uFillTx/>
                  <a:latin typeface="Calibri" panose="020F0502020204030204" pitchFamily="34" charset="0"/>
                  <a:ea typeface="Calibri" panose="020F0502020204030204" pitchFamily="34" charset="0"/>
                </a:rPr>
                <a:t>и</a:t>
              </a:r>
              <a:r>
                <a:rPr kumimoji="0" lang="ru-RU" sz="1400" b="0" i="0" u="none" strike="noStrike" kern="1200" cap="none" spc="85" normalizeH="0" baseline="0" noProof="0" dirty="0" smtClean="0">
                  <a:ln>
                    <a:noFill/>
                  </a:ln>
                  <a:solidFill>
                    <a:srgbClr val="221F1E"/>
                  </a:solidFill>
                  <a:effectLst/>
                  <a:uLnTx/>
                  <a:uFillTx/>
                  <a:latin typeface="Calibri" panose="020F0502020204030204" pitchFamily="34" charset="0"/>
                  <a:ea typeface="Calibri" panose="020F0502020204030204" pitchFamily="34" charset="0"/>
                </a:rPr>
                <a:t> </a:t>
              </a:r>
              <a:r>
                <a:rPr kumimoji="0" lang="ru-RU" sz="1400" b="0" i="0" u="none" strike="noStrike" kern="1200" cap="none" spc="0" normalizeH="0" baseline="0" noProof="0" dirty="0">
                  <a:ln>
                    <a:noFill/>
                  </a:ln>
                  <a:solidFill>
                    <a:srgbClr val="221F1E"/>
                  </a:solidFill>
                  <a:effectLst/>
                  <a:uLnTx/>
                  <a:uFillTx/>
                  <a:latin typeface="Calibri" panose="020F0502020204030204" pitchFamily="34" charset="0"/>
                  <a:ea typeface="Calibri" panose="020F0502020204030204" pitchFamily="34" charset="0"/>
                </a:rPr>
                <a:t>отдел Администрации города Оренбурга</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12" name="Rectangle 324"/>
            <p:cNvSpPr/>
            <p:nvPr/>
          </p:nvSpPr>
          <p:spPr>
            <a:xfrm>
              <a:off x="486558" y="2538621"/>
              <a:ext cx="6201296" cy="764161"/>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ru-RU" sz="14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                     ОТРАСЛЕВЫЕ (ФУНКЦИОНАЛЬНЫЕ) И ТЕРРИТОРИАЛЬНЫЕ ОРГАНЫ</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13" name="Shape 325"/>
            <p:cNvSpPr/>
            <p:nvPr/>
          </p:nvSpPr>
          <p:spPr>
            <a:xfrm>
              <a:off x="227294" y="3280868"/>
              <a:ext cx="871868" cy="723900"/>
            </a:xfrm>
            <a:custGeom>
              <a:avLst/>
              <a:gdLst/>
              <a:ahLst/>
              <a:cxnLst/>
              <a:rect l="0" t="0" r="0" b="0"/>
              <a:pathLst>
                <a:path w="871868" h="723900">
                  <a:moveTo>
                    <a:pt x="0" y="0"/>
                  </a:moveTo>
                  <a:lnTo>
                    <a:pt x="655866" y="0"/>
                  </a:lnTo>
                  <a:cubicBezTo>
                    <a:pt x="775157" y="0"/>
                    <a:pt x="871868" y="96710"/>
                    <a:pt x="871868" y="216002"/>
                  </a:cubicBezTo>
                  <a:lnTo>
                    <a:pt x="871868" y="723900"/>
                  </a:lnTo>
                  <a:lnTo>
                    <a:pt x="216002" y="723900"/>
                  </a:lnTo>
                  <a:cubicBezTo>
                    <a:pt x="96711"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14" name="Shape 326"/>
            <p:cNvSpPr/>
            <p:nvPr/>
          </p:nvSpPr>
          <p:spPr>
            <a:xfrm>
              <a:off x="1305912" y="3287903"/>
              <a:ext cx="871868" cy="723900"/>
            </a:xfrm>
            <a:custGeom>
              <a:avLst/>
              <a:gdLst/>
              <a:ahLst/>
              <a:cxnLst/>
              <a:rect l="0" t="0" r="0" b="0"/>
              <a:pathLst>
                <a:path w="871868" h="723900">
                  <a:moveTo>
                    <a:pt x="0" y="0"/>
                  </a:moveTo>
                  <a:lnTo>
                    <a:pt x="655866" y="0"/>
                  </a:lnTo>
                  <a:cubicBezTo>
                    <a:pt x="775157" y="0"/>
                    <a:pt x="871868" y="96710"/>
                    <a:pt x="871868" y="216002"/>
                  </a:cubicBezTo>
                  <a:lnTo>
                    <a:pt x="871868" y="723900"/>
                  </a:lnTo>
                  <a:lnTo>
                    <a:pt x="216002" y="723900"/>
                  </a:lnTo>
                  <a:cubicBezTo>
                    <a:pt x="96711"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15" name="Shape 327"/>
            <p:cNvSpPr/>
            <p:nvPr/>
          </p:nvSpPr>
          <p:spPr>
            <a:xfrm>
              <a:off x="2346274" y="3261367"/>
              <a:ext cx="871868" cy="723900"/>
            </a:xfrm>
            <a:custGeom>
              <a:avLst/>
              <a:gdLst/>
              <a:ahLst/>
              <a:cxnLst/>
              <a:rect l="0" t="0" r="0" b="0"/>
              <a:pathLst>
                <a:path w="871868" h="723900">
                  <a:moveTo>
                    <a:pt x="0" y="0"/>
                  </a:moveTo>
                  <a:lnTo>
                    <a:pt x="655866" y="0"/>
                  </a:lnTo>
                  <a:cubicBezTo>
                    <a:pt x="775157" y="0"/>
                    <a:pt x="871868" y="96710"/>
                    <a:pt x="871868" y="216002"/>
                  </a:cubicBezTo>
                  <a:lnTo>
                    <a:pt x="871868" y="723900"/>
                  </a:lnTo>
                  <a:lnTo>
                    <a:pt x="216002" y="723900"/>
                  </a:lnTo>
                  <a:cubicBezTo>
                    <a:pt x="96710"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16" name="Shape 328"/>
            <p:cNvSpPr/>
            <p:nvPr/>
          </p:nvSpPr>
          <p:spPr>
            <a:xfrm>
              <a:off x="3357507" y="3275037"/>
              <a:ext cx="871868" cy="723900"/>
            </a:xfrm>
            <a:custGeom>
              <a:avLst/>
              <a:gdLst/>
              <a:ahLst/>
              <a:cxnLst/>
              <a:rect l="0" t="0" r="0" b="0"/>
              <a:pathLst>
                <a:path w="871868" h="723900">
                  <a:moveTo>
                    <a:pt x="0" y="0"/>
                  </a:moveTo>
                  <a:lnTo>
                    <a:pt x="655866" y="0"/>
                  </a:lnTo>
                  <a:cubicBezTo>
                    <a:pt x="775157" y="0"/>
                    <a:pt x="871868" y="96710"/>
                    <a:pt x="871868" y="216002"/>
                  </a:cubicBezTo>
                  <a:lnTo>
                    <a:pt x="871868" y="723900"/>
                  </a:lnTo>
                  <a:lnTo>
                    <a:pt x="216002" y="723900"/>
                  </a:lnTo>
                  <a:cubicBezTo>
                    <a:pt x="96710"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17" name="Shape 329"/>
            <p:cNvSpPr/>
            <p:nvPr/>
          </p:nvSpPr>
          <p:spPr>
            <a:xfrm>
              <a:off x="4426581" y="3311967"/>
              <a:ext cx="871868" cy="723900"/>
            </a:xfrm>
            <a:custGeom>
              <a:avLst/>
              <a:gdLst/>
              <a:ahLst/>
              <a:cxnLst/>
              <a:rect l="0" t="0" r="0" b="0"/>
              <a:pathLst>
                <a:path w="871868" h="723900">
                  <a:moveTo>
                    <a:pt x="0" y="0"/>
                  </a:moveTo>
                  <a:lnTo>
                    <a:pt x="655866" y="0"/>
                  </a:lnTo>
                  <a:cubicBezTo>
                    <a:pt x="775157" y="0"/>
                    <a:pt x="871868" y="96710"/>
                    <a:pt x="871868" y="216002"/>
                  </a:cubicBezTo>
                  <a:lnTo>
                    <a:pt x="871868" y="723900"/>
                  </a:lnTo>
                  <a:lnTo>
                    <a:pt x="216002" y="723900"/>
                  </a:lnTo>
                  <a:cubicBezTo>
                    <a:pt x="96710"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18" name="Shape 330"/>
            <p:cNvSpPr/>
            <p:nvPr/>
          </p:nvSpPr>
          <p:spPr>
            <a:xfrm>
              <a:off x="5424792" y="3311967"/>
              <a:ext cx="871868" cy="723900"/>
            </a:xfrm>
            <a:custGeom>
              <a:avLst/>
              <a:gdLst/>
              <a:ahLst/>
              <a:cxnLst/>
              <a:rect l="0" t="0" r="0" b="0"/>
              <a:pathLst>
                <a:path w="871868" h="723900">
                  <a:moveTo>
                    <a:pt x="0" y="0"/>
                  </a:moveTo>
                  <a:lnTo>
                    <a:pt x="655866" y="0"/>
                  </a:lnTo>
                  <a:cubicBezTo>
                    <a:pt x="775157" y="0"/>
                    <a:pt x="871868" y="96710"/>
                    <a:pt x="871868" y="216002"/>
                  </a:cubicBezTo>
                  <a:lnTo>
                    <a:pt x="871868" y="723900"/>
                  </a:lnTo>
                  <a:lnTo>
                    <a:pt x="216002" y="723900"/>
                  </a:lnTo>
                  <a:cubicBezTo>
                    <a:pt x="96710"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19" name="Rectangle 331"/>
            <p:cNvSpPr/>
            <p:nvPr/>
          </p:nvSpPr>
          <p:spPr>
            <a:xfrm>
              <a:off x="1472758" y="4403995"/>
              <a:ext cx="4392978" cy="229431"/>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400" b="1" i="0" u="none" strike="noStrike" kern="1200" cap="none" spc="0" normalizeH="0" baseline="0" noProof="0" dirty="0">
                  <a:ln>
                    <a:noFill/>
                  </a:ln>
                  <a:solidFill>
                    <a:srgbClr val="FFFEFD"/>
                  </a:solidFill>
                  <a:effectLst/>
                  <a:uLnTx/>
                  <a:uFillTx/>
                  <a:latin typeface="Century Gothic" panose="020B0502020202020204" pitchFamily="34" charset="0"/>
                  <a:ea typeface="Century Gothic" panose="020B0502020202020204" pitchFamily="34" charset="0"/>
                  <a:cs typeface="Century Gothic" panose="020B0502020202020204" pitchFamily="34" charset="0"/>
                </a:rPr>
                <a:t>                   ПОДВЕДОМСТВЕННЫЕ ОРГАНИЗАЦИИ</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20" name="Shape 332"/>
            <p:cNvSpPr/>
            <p:nvPr/>
          </p:nvSpPr>
          <p:spPr>
            <a:xfrm>
              <a:off x="301669" y="5230306"/>
              <a:ext cx="1876111" cy="723900"/>
            </a:xfrm>
            <a:custGeom>
              <a:avLst/>
              <a:gdLst/>
              <a:ahLst/>
              <a:cxnLst/>
              <a:rect l="0" t="0" r="0" b="0"/>
              <a:pathLst>
                <a:path w="1884071" h="723900">
                  <a:moveTo>
                    <a:pt x="0" y="0"/>
                  </a:moveTo>
                  <a:lnTo>
                    <a:pt x="1668069" y="0"/>
                  </a:lnTo>
                  <a:cubicBezTo>
                    <a:pt x="1787360" y="0"/>
                    <a:pt x="1884071" y="96710"/>
                    <a:pt x="1884071" y="216002"/>
                  </a:cubicBezTo>
                  <a:lnTo>
                    <a:pt x="1884071" y="723900"/>
                  </a:lnTo>
                  <a:lnTo>
                    <a:pt x="216002" y="723900"/>
                  </a:lnTo>
                  <a:cubicBezTo>
                    <a:pt x="96711"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21" name="Rectangle 333"/>
            <p:cNvSpPr/>
            <p:nvPr/>
          </p:nvSpPr>
          <p:spPr>
            <a:xfrm>
              <a:off x="644747" y="5394976"/>
              <a:ext cx="1260663" cy="254024"/>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казенные</a:t>
              </a:r>
              <a:r>
                <a:rPr kumimoji="0" lang="ru-RU" sz="1600" b="0" i="0" u="none" strike="noStrike" kern="1200" cap="none" spc="85"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 </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22" name="Rectangle 334"/>
            <p:cNvSpPr/>
            <p:nvPr/>
          </p:nvSpPr>
          <p:spPr>
            <a:xfrm>
              <a:off x="551479" y="5638816"/>
              <a:ext cx="1508866"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учреждения</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23" name="Shape 335"/>
            <p:cNvSpPr/>
            <p:nvPr/>
          </p:nvSpPr>
          <p:spPr>
            <a:xfrm>
              <a:off x="2400484" y="5230306"/>
              <a:ext cx="1821430" cy="723900"/>
            </a:xfrm>
            <a:custGeom>
              <a:avLst/>
              <a:gdLst/>
              <a:ahLst/>
              <a:cxnLst/>
              <a:rect l="0" t="0" r="0" b="0"/>
              <a:pathLst>
                <a:path w="1884071" h="723900">
                  <a:moveTo>
                    <a:pt x="0" y="0"/>
                  </a:moveTo>
                  <a:lnTo>
                    <a:pt x="1668069" y="0"/>
                  </a:lnTo>
                  <a:cubicBezTo>
                    <a:pt x="1787360" y="0"/>
                    <a:pt x="1884071" y="96710"/>
                    <a:pt x="1884071" y="216002"/>
                  </a:cubicBezTo>
                  <a:lnTo>
                    <a:pt x="1884071" y="723900"/>
                  </a:lnTo>
                  <a:lnTo>
                    <a:pt x="216002" y="723900"/>
                  </a:lnTo>
                  <a:cubicBezTo>
                    <a:pt x="96711"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24" name="Rectangle 336"/>
            <p:cNvSpPr/>
            <p:nvPr/>
          </p:nvSpPr>
          <p:spPr>
            <a:xfrm>
              <a:off x="2550117" y="5394976"/>
              <a:ext cx="1524028" cy="254024"/>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бюджетные</a:t>
              </a:r>
              <a:r>
                <a:rPr kumimoji="0" lang="ru-RU" sz="1600" b="0" i="0" u="none" strike="noStrike" kern="1200" cap="none" spc="85"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 </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25" name="Rectangle 337"/>
            <p:cNvSpPr/>
            <p:nvPr/>
          </p:nvSpPr>
          <p:spPr>
            <a:xfrm>
              <a:off x="2553421" y="5638816"/>
              <a:ext cx="1508866"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учреждения</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26" name="Shape 338"/>
            <p:cNvSpPr/>
            <p:nvPr/>
          </p:nvSpPr>
          <p:spPr>
            <a:xfrm>
              <a:off x="4434029" y="5188061"/>
              <a:ext cx="1884070" cy="723900"/>
            </a:xfrm>
            <a:custGeom>
              <a:avLst/>
              <a:gdLst/>
              <a:ahLst/>
              <a:cxnLst/>
              <a:rect l="0" t="0" r="0" b="0"/>
              <a:pathLst>
                <a:path w="1884070" h="723900">
                  <a:moveTo>
                    <a:pt x="0" y="0"/>
                  </a:moveTo>
                  <a:lnTo>
                    <a:pt x="1668069" y="0"/>
                  </a:lnTo>
                  <a:cubicBezTo>
                    <a:pt x="1787360" y="0"/>
                    <a:pt x="1884070" y="96710"/>
                    <a:pt x="1884070" y="216002"/>
                  </a:cubicBezTo>
                  <a:lnTo>
                    <a:pt x="1884070" y="723900"/>
                  </a:lnTo>
                  <a:lnTo>
                    <a:pt x="216002" y="723900"/>
                  </a:lnTo>
                  <a:cubicBezTo>
                    <a:pt x="96710" y="723900"/>
                    <a:pt x="0" y="627190"/>
                    <a:pt x="0" y="507898"/>
                  </a:cubicBezTo>
                  <a:lnTo>
                    <a:pt x="0" y="0"/>
                  </a:lnTo>
                  <a:close/>
                </a:path>
              </a:pathLst>
            </a:custGeom>
            <a:solidFill>
              <a:srgbClr val="3D3666"/>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27" name="Rectangle 339"/>
            <p:cNvSpPr/>
            <p:nvPr/>
          </p:nvSpPr>
          <p:spPr>
            <a:xfrm>
              <a:off x="4544373" y="5394976"/>
              <a:ext cx="1538081" cy="254024"/>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автономные</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28" name="Rectangle 340"/>
            <p:cNvSpPr/>
            <p:nvPr/>
          </p:nvSpPr>
          <p:spPr>
            <a:xfrm>
              <a:off x="4555346" y="5638816"/>
              <a:ext cx="1508866"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FFFEFD"/>
                  </a:solidFill>
                  <a:effectLst/>
                  <a:uLnTx/>
                  <a:uFillTx/>
                  <a:latin typeface="Calibri" panose="020F0502020204030204" pitchFamily="34" charset="0"/>
                  <a:ea typeface="Calibri" panose="020F0502020204030204" pitchFamily="34" charset="0"/>
                  <a:cs typeface="+mn-cs"/>
                </a:rPr>
                <a:t>учреждения</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29" name="Rectangle 341"/>
            <p:cNvSpPr/>
            <p:nvPr/>
          </p:nvSpPr>
          <p:spPr>
            <a:xfrm>
              <a:off x="1744360" y="504765"/>
              <a:ext cx="2313854"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ru-RU" sz="1600" dirty="0">
                  <a:solidFill>
                    <a:srgbClr val="221F1E"/>
                  </a:solidFill>
                  <a:latin typeface="Calibri" panose="020F0502020204030204" pitchFamily="34" charset="0"/>
                  <a:ea typeface="Calibri" panose="020F0502020204030204" pitchFamily="34" charset="0"/>
                </a:rPr>
                <a:t>Глава города Оренбурга</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30" name="Rectangle 342"/>
            <p:cNvSpPr/>
            <p:nvPr/>
          </p:nvSpPr>
          <p:spPr>
            <a:xfrm>
              <a:off x="1770896" y="1121274"/>
              <a:ext cx="5566572"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ru-RU" sz="1600" b="0" i="0" u="none" strike="noStrike" kern="1200" cap="none" spc="0" normalizeH="0" baseline="0" noProof="0" dirty="0">
                  <a:ln>
                    <a:noFill/>
                  </a:ln>
                  <a:solidFill>
                    <a:srgbClr val="221F1E"/>
                  </a:solidFill>
                  <a:effectLst/>
                  <a:uLnTx/>
                  <a:uFillTx/>
                  <a:latin typeface="Calibri" panose="020F0502020204030204" pitchFamily="34" charset="0"/>
                  <a:ea typeface="Calibri" panose="020F0502020204030204" pitchFamily="34" charset="0"/>
                  <a:cs typeface="+mn-cs"/>
                </a:rPr>
                <a:t>Заместители Главы города Оренбурга</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31" name="Rectangle 343"/>
            <p:cNvSpPr/>
            <p:nvPr/>
          </p:nvSpPr>
          <p:spPr>
            <a:xfrm>
              <a:off x="1770896" y="1365114"/>
              <a:ext cx="4916957"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32" name="Rectangle 344"/>
            <p:cNvSpPr/>
            <p:nvPr/>
          </p:nvSpPr>
          <p:spPr>
            <a:xfrm>
              <a:off x="1770896" y="1869863"/>
              <a:ext cx="3418982"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ru-RU" sz="1600" dirty="0">
                  <a:solidFill>
                    <a:srgbClr val="221F1E"/>
                  </a:solidFill>
                  <a:latin typeface="Calibri" panose="020F0502020204030204" pitchFamily="34" charset="0"/>
                  <a:ea typeface="Calibri" panose="020F0502020204030204" pitchFamily="34" charset="0"/>
                </a:rPr>
                <a:t>Главы Южного, Северного округов</a:t>
              </a: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33" name="Rectangle 345"/>
            <p:cNvSpPr/>
            <p:nvPr/>
          </p:nvSpPr>
          <p:spPr>
            <a:xfrm>
              <a:off x="1770896" y="2113703"/>
              <a:ext cx="3133754" cy="254025"/>
            </a:xfrm>
            <a:prstGeom prst="rect">
              <a:avLst/>
            </a:prstGeom>
            <a:ln>
              <a:noFill/>
            </a:ln>
          </p:spPr>
          <p:txBody>
            <a:bodyPr vert="horz" lIns="0" tIns="0" rIns="0" bIns="0" rtlCol="0">
              <a:no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ru-RU"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134" name="Shape 346"/>
            <p:cNvSpPr/>
            <p:nvPr/>
          </p:nvSpPr>
          <p:spPr>
            <a:xfrm>
              <a:off x="663228" y="1288910"/>
              <a:ext cx="218364" cy="436410"/>
            </a:xfrm>
            <a:custGeom>
              <a:avLst/>
              <a:gdLst/>
              <a:ahLst/>
              <a:cxnLst/>
              <a:rect l="0" t="0" r="0" b="0"/>
              <a:pathLst>
                <a:path w="218364" h="436410">
                  <a:moveTo>
                    <a:pt x="218364" y="0"/>
                  </a:moveTo>
                  <a:lnTo>
                    <a:pt x="218364" y="36360"/>
                  </a:lnTo>
                  <a:cubicBezTo>
                    <a:pt x="184734" y="36360"/>
                    <a:pt x="163055" y="46914"/>
                    <a:pt x="152057" y="68656"/>
                  </a:cubicBezTo>
                  <a:cubicBezTo>
                    <a:pt x="142608" y="87389"/>
                    <a:pt x="142608" y="111252"/>
                    <a:pt x="142608" y="132321"/>
                  </a:cubicBezTo>
                  <a:cubicBezTo>
                    <a:pt x="142608" y="158890"/>
                    <a:pt x="156299" y="190970"/>
                    <a:pt x="180188" y="220294"/>
                  </a:cubicBezTo>
                  <a:lnTo>
                    <a:pt x="201498" y="246469"/>
                  </a:lnTo>
                  <a:lnTo>
                    <a:pt x="176962" y="269659"/>
                  </a:lnTo>
                  <a:cubicBezTo>
                    <a:pt x="167754" y="278409"/>
                    <a:pt x="149873" y="288061"/>
                    <a:pt x="115684" y="305143"/>
                  </a:cubicBezTo>
                  <a:cubicBezTo>
                    <a:pt x="86805" y="319583"/>
                    <a:pt x="65646" y="330505"/>
                    <a:pt x="56718" y="339433"/>
                  </a:cubicBezTo>
                  <a:cubicBezTo>
                    <a:pt x="41313" y="354863"/>
                    <a:pt x="36767" y="384823"/>
                    <a:pt x="36513" y="400101"/>
                  </a:cubicBezTo>
                  <a:lnTo>
                    <a:pt x="218364" y="400082"/>
                  </a:lnTo>
                  <a:lnTo>
                    <a:pt x="218364" y="436410"/>
                  </a:lnTo>
                  <a:lnTo>
                    <a:pt x="36513" y="436410"/>
                  </a:lnTo>
                  <a:cubicBezTo>
                    <a:pt x="26772" y="436410"/>
                    <a:pt x="17424" y="432511"/>
                    <a:pt x="10617" y="425564"/>
                  </a:cubicBezTo>
                  <a:cubicBezTo>
                    <a:pt x="3772" y="418643"/>
                    <a:pt x="0" y="409219"/>
                    <a:pt x="153" y="399479"/>
                  </a:cubicBezTo>
                  <a:cubicBezTo>
                    <a:pt x="305" y="390182"/>
                    <a:pt x="2464" y="342278"/>
                    <a:pt x="31013" y="313703"/>
                  </a:cubicBezTo>
                  <a:cubicBezTo>
                    <a:pt x="43891" y="300825"/>
                    <a:pt x="65468" y="289598"/>
                    <a:pt x="99428" y="272593"/>
                  </a:cubicBezTo>
                  <a:cubicBezTo>
                    <a:pt x="116561" y="264046"/>
                    <a:pt x="145072" y="249796"/>
                    <a:pt x="151981" y="243243"/>
                  </a:cubicBezTo>
                  <a:cubicBezTo>
                    <a:pt x="122999" y="207670"/>
                    <a:pt x="106223" y="167500"/>
                    <a:pt x="106223" y="132321"/>
                  </a:cubicBezTo>
                  <a:cubicBezTo>
                    <a:pt x="106223" y="108458"/>
                    <a:pt x="106223" y="78753"/>
                    <a:pt x="119609" y="52248"/>
                  </a:cubicBezTo>
                  <a:cubicBezTo>
                    <a:pt x="131636" y="28410"/>
                    <a:pt x="158547" y="0"/>
                    <a:pt x="218364" y="0"/>
                  </a:cubicBez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35" name="Shape 347"/>
            <p:cNvSpPr/>
            <p:nvPr/>
          </p:nvSpPr>
          <p:spPr>
            <a:xfrm>
              <a:off x="881592" y="1288910"/>
              <a:ext cx="218402" cy="436410"/>
            </a:xfrm>
            <a:custGeom>
              <a:avLst/>
              <a:gdLst/>
              <a:ahLst/>
              <a:cxnLst/>
              <a:rect l="0" t="0" r="0" b="0"/>
              <a:pathLst>
                <a:path w="218402" h="436410">
                  <a:moveTo>
                    <a:pt x="0" y="0"/>
                  </a:moveTo>
                  <a:cubicBezTo>
                    <a:pt x="59830" y="0"/>
                    <a:pt x="86741" y="28410"/>
                    <a:pt x="98793" y="52273"/>
                  </a:cubicBezTo>
                  <a:cubicBezTo>
                    <a:pt x="112128" y="78753"/>
                    <a:pt x="112128" y="108458"/>
                    <a:pt x="112128" y="132321"/>
                  </a:cubicBezTo>
                  <a:cubicBezTo>
                    <a:pt x="112128" y="167475"/>
                    <a:pt x="95352" y="207683"/>
                    <a:pt x="66383" y="243243"/>
                  </a:cubicBezTo>
                  <a:cubicBezTo>
                    <a:pt x="73304" y="249771"/>
                    <a:pt x="101803" y="264020"/>
                    <a:pt x="118974" y="272593"/>
                  </a:cubicBezTo>
                  <a:cubicBezTo>
                    <a:pt x="152908" y="289598"/>
                    <a:pt x="174485" y="300825"/>
                    <a:pt x="187389" y="313703"/>
                  </a:cubicBezTo>
                  <a:cubicBezTo>
                    <a:pt x="215913" y="342278"/>
                    <a:pt x="218072" y="390182"/>
                    <a:pt x="218224" y="399479"/>
                  </a:cubicBezTo>
                  <a:cubicBezTo>
                    <a:pt x="218402" y="409219"/>
                    <a:pt x="214605" y="418643"/>
                    <a:pt x="207759" y="425564"/>
                  </a:cubicBezTo>
                  <a:cubicBezTo>
                    <a:pt x="200901" y="432511"/>
                    <a:pt x="191605" y="436410"/>
                    <a:pt x="181851" y="436410"/>
                  </a:cubicBezTo>
                  <a:lnTo>
                    <a:pt x="0" y="436410"/>
                  </a:lnTo>
                  <a:lnTo>
                    <a:pt x="0" y="400082"/>
                  </a:lnTo>
                  <a:lnTo>
                    <a:pt x="181851" y="400063"/>
                  </a:lnTo>
                  <a:cubicBezTo>
                    <a:pt x="181635" y="384823"/>
                    <a:pt x="177101" y="354901"/>
                    <a:pt x="161658" y="339433"/>
                  </a:cubicBezTo>
                  <a:cubicBezTo>
                    <a:pt x="152756" y="330530"/>
                    <a:pt x="131585" y="319608"/>
                    <a:pt x="102705" y="305143"/>
                  </a:cubicBezTo>
                  <a:cubicBezTo>
                    <a:pt x="68517" y="288049"/>
                    <a:pt x="50622" y="278409"/>
                    <a:pt x="41427" y="269710"/>
                  </a:cubicBezTo>
                  <a:lnTo>
                    <a:pt x="16853" y="246507"/>
                  </a:lnTo>
                  <a:lnTo>
                    <a:pt x="38189" y="220320"/>
                  </a:lnTo>
                  <a:cubicBezTo>
                    <a:pt x="62090" y="190944"/>
                    <a:pt x="75794" y="158890"/>
                    <a:pt x="75794" y="132321"/>
                  </a:cubicBezTo>
                  <a:cubicBezTo>
                    <a:pt x="75794" y="111252"/>
                    <a:pt x="75794" y="87414"/>
                    <a:pt x="66307" y="68656"/>
                  </a:cubicBezTo>
                  <a:cubicBezTo>
                    <a:pt x="55347" y="46914"/>
                    <a:pt x="33630" y="36360"/>
                    <a:pt x="0" y="36360"/>
                  </a:cubicBezTo>
                  <a:lnTo>
                    <a:pt x="0" y="0"/>
                  </a:ln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36" name="Shape 348"/>
            <p:cNvSpPr/>
            <p:nvPr/>
          </p:nvSpPr>
          <p:spPr>
            <a:xfrm>
              <a:off x="914968" y="1143419"/>
              <a:ext cx="330492" cy="436448"/>
            </a:xfrm>
            <a:custGeom>
              <a:avLst/>
              <a:gdLst/>
              <a:ahLst/>
              <a:cxnLst/>
              <a:rect l="0" t="0" r="0" b="0"/>
              <a:pathLst>
                <a:path w="330492" h="436448">
                  <a:moveTo>
                    <a:pt x="112115" y="0"/>
                  </a:moveTo>
                  <a:cubicBezTo>
                    <a:pt x="171945" y="0"/>
                    <a:pt x="198856" y="28435"/>
                    <a:pt x="210883" y="52273"/>
                  </a:cubicBezTo>
                  <a:cubicBezTo>
                    <a:pt x="224269" y="78753"/>
                    <a:pt x="224269" y="108483"/>
                    <a:pt x="224269" y="132347"/>
                  </a:cubicBezTo>
                  <a:cubicBezTo>
                    <a:pt x="224269" y="167513"/>
                    <a:pt x="207467" y="207683"/>
                    <a:pt x="178524" y="243268"/>
                  </a:cubicBezTo>
                  <a:cubicBezTo>
                    <a:pt x="185420" y="249796"/>
                    <a:pt x="213919" y="264020"/>
                    <a:pt x="231064" y="272618"/>
                  </a:cubicBezTo>
                  <a:cubicBezTo>
                    <a:pt x="265049" y="289598"/>
                    <a:pt x="286601" y="300850"/>
                    <a:pt x="299479" y="313728"/>
                  </a:cubicBezTo>
                  <a:cubicBezTo>
                    <a:pt x="328028" y="342278"/>
                    <a:pt x="330200" y="390208"/>
                    <a:pt x="330327" y="399504"/>
                  </a:cubicBezTo>
                  <a:cubicBezTo>
                    <a:pt x="330492" y="409245"/>
                    <a:pt x="326720" y="418668"/>
                    <a:pt x="319900" y="425590"/>
                  </a:cubicBezTo>
                  <a:cubicBezTo>
                    <a:pt x="313042" y="432511"/>
                    <a:pt x="303720" y="436448"/>
                    <a:pt x="293967" y="436448"/>
                  </a:cubicBezTo>
                  <a:lnTo>
                    <a:pt x="184848" y="436448"/>
                  </a:lnTo>
                  <a:lnTo>
                    <a:pt x="130302" y="400075"/>
                  </a:lnTo>
                  <a:lnTo>
                    <a:pt x="293967" y="400075"/>
                  </a:lnTo>
                  <a:cubicBezTo>
                    <a:pt x="293725" y="384835"/>
                    <a:pt x="289217" y="354902"/>
                    <a:pt x="273748" y="339458"/>
                  </a:cubicBezTo>
                  <a:cubicBezTo>
                    <a:pt x="264846" y="330530"/>
                    <a:pt x="243687" y="319608"/>
                    <a:pt x="214782" y="305130"/>
                  </a:cubicBezTo>
                  <a:cubicBezTo>
                    <a:pt x="180607" y="288036"/>
                    <a:pt x="162738" y="278409"/>
                    <a:pt x="153543" y="269710"/>
                  </a:cubicBezTo>
                  <a:lnTo>
                    <a:pt x="128968" y="246507"/>
                  </a:lnTo>
                  <a:lnTo>
                    <a:pt x="150304" y="220320"/>
                  </a:lnTo>
                  <a:cubicBezTo>
                    <a:pt x="174193" y="190970"/>
                    <a:pt x="187884" y="158890"/>
                    <a:pt x="187884" y="132347"/>
                  </a:cubicBezTo>
                  <a:cubicBezTo>
                    <a:pt x="187884" y="111278"/>
                    <a:pt x="187884" y="87414"/>
                    <a:pt x="178422" y="68656"/>
                  </a:cubicBezTo>
                  <a:cubicBezTo>
                    <a:pt x="167437" y="46927"/>
                    <a:pt x="145758" y="36347"/>
                    <a:pt x="112115" y="36347"/>
                  </a:cubicBezTo>
                  <a:cubicBezTo>
                    <a:pt x="78486" y="36347"/>
                    <a:pt x="56782" y="46927"/>
                    <a:pt x="45809" y="68682"/>
                  </a:cubicBezTo>
                  <a:cubicBezTo>
                    <a:pt x="37084" y="85954"/>
                    <a:pt x="36474" y="107531"/>
                    <a:pt x="36385" y="127279"/>
                  </a:cubicBezTo>
                  <a:lnTo>
                    <a:pt x="0" y="127279"/>
                  </a:lnTo>
                  <a:cubicBezTo>
                    <a:pt x="38" y="104343"/>
                    <a:pt x="889" y="76937"/>
                    <a:pt x="13360" y="52273"/>
                  </a:cubicBezTo>
                  <a:cubicBezTo>
                    <a:pt x="25387" y="28435"/>
                    <a:pt x="52299" y="0"/>
                    <a:pt x="112115" y="0"/>
                  </a:cubicBez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37" name="Shape 349"/>
            <p:cNvSpPr/>
            <p:nvPr/>
          </p:nvSpPr>
          <p:spPr>
            <a:xfrm>
              <a:off x="589285" y="2111384"/>
              <a:ext cx="218364" cy="436423"/>
            </a:xfrm>
            <a:custGeom>
              <a:avLst/>
              <a:gdLst/>
              <a:ahLst/>
              <a:cxnLst/>
              <a:rect l="0" t="0" r="0" b="0"/>
              <a:pathLst>
                <a:path w="218364" h="436423">
                  <a:moveTo>
                    <a:pt x="218364" y="0"/>
                  </a:moveTo>
                  <a:lnTo>
                    <a:pt x="218364" y="36360"/>
                  </a:lnTo>
                  <a:cubicBezTo>
                    <a:pt x="184734" y="36360"/>
                    <a:pt x="163043" y="46927"/>
                    <a:pt x="152057" y="68656"/>
                  </a:cubicBezTo>
                  <a:cubicBezTo>
                    <a:pt x="142596" y="87389"/>
                    <a:pt x="142596" y="111265"/>
                    <a:pt x="142596" y="132321"/>
                  </a:cubicBezTo>
                  <a:cubicBezTo>
                    <a:pt x="142596" y="158890"/>
                    <a:pt x="156299" y="190970"/>
                    <a:pt x="180188" y="220294"/>
                  </a:cubicBezTo>
                  <a:lnTo>
                    <a:pt x="201498" y="246469"/>
                  </a:lnTo>
                  <a:lnTo>
                    <a:pt x="176962" y="269672"/>
                  </a:lnTo>
                  <a:cubicBezTo>
                    <a:pt x="167754" y="278422"/>
                    <a:pt x="149860" y="288074"/>
                    <a:pt x="115672" y="305143"/>
                  </a:cubicBezTo>
                  <a:cubicBezTo>
                    <a:pt x="86792" y="319595"/>
                    <a:pt x="65634" y="330518"/>
                    <a:pt x="56718" y="339433"/>
                  </a:cubicBezTo>
                  <a:cubicBezTo>
                    <a:pt x="41300" y="354863"/>
                    <a:pt x="36754" y="384836"/>
                    <a:pt x="36513" y="400114"/>
                  </a:cubicBezTo>
                  <a:lnTo>
                    <a:pt x="218364" y="400088"/>
                  </a:lnTo>
                  <a:lnTo>
                    <a:pt x="218364" y="436423"/>
                  </a:lnTo>
                  <a:lnTo>
                    <a:pt x="36513" y="436423"/>
                  </a:lnTo>
                  <a:cubicBezTo>
                    <a:pt x="26772" y="436423"/>
                    <a:pt x="17425" y="432524"/>
                    <a:pt x="10605" y="425565"/>
                  </a:cubicBezTo>
                  <a:cubicBezTo>
                    <a:pt x="3772" y="418643"/>
                    <a:pt x="0" y="409232"/>
                    <a:pt x="153" y="399479"/>
                  </a:cubicBezTo>
                  <a:cubicBezTo>
                    <a:pt x="305" y="390182"/>
                    <a:pt x="2464" y="342278"/>
                    <a:pt x="31013" y="313716"/>
                  </a:cubicBezTo>
                  <a:cubicBezTo>
                    <a:pt x="43879" y="300838"/>
                    <a:pt x="65456" y="289598"/>
                    <a:pt x="99428" y="272593"/>
                  </a:cubicBezTo>
                  <a:cubicBezTo>
                    <a:pt x="116561" y="264046"/>
                    <a:pt x="145060" y="249809"/>
                    <a:pt x="151968" y="243256"/>
                  </a:cubicBezTo>
                  <a:cubicBezTo>
                    <a:pt x="123000" y="207670"/>
                    <a:pt x="106210" y="167513"/>
                    <a:pt x="106210" y="132321"/>
                  </a:cubicBezTo>
                  <a:cubicBezTo>
                    <a:pt x="106210" y="108458"/>
                    <a:pt x="106210" y="78766"/>
                    <a:pt x="119609" y="52261"/>
                  </a:cubicBezTo>
                  <a:cubicBezTo>
                    <a:pt x="131636" y="28423"/>
                    <a:pt x="158534" y="0"/>
                    <a:pt x="218364" y="0"/>
                  </a:cubicBez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38" name="Shape 350"/>
            <p:cNvSpPr/>
            <p:nvPr/>
          </p:nvSpPr>
          <p:spPr>
            <a:xfrm>
              <a:off x="807649" y="2111384"/>
              <a:ext cx="218389" cy="436423"/>
            </a:xfrm>
            <a:custGeom>
              <a:avLst/>
              <a:gdLst/>
              <a:ahLst/>
              <a:cxnLst/>
              <a:rect l="0" t="0" r="0" b="0"/>
              <a:pathLst>
                <a:path w="218389" h="436423">
                  <a:moveTo>
                    <a:pt x="0" y="0"/>
                  </a:moveTo>
                  <a:cubicBezTo>
                    <a:pt x="59830" y="0"/>
                    <a:pt x="86728" y="28423"/>
                    <a:pt x="98781" y="52273"/>
                  </a:cubicBezTo>
                  <a:cubicBezTo>
                    <a:pt x="112128" y="78766"/>
                    <a:pt x="112128" y="108458"/>
                    <a:pt x="112128" y="132321"/>
                  </a:cubicBezTo>
                  <a:cubicBezTo>
                    <a:pt x="112128" y="167488"/>
                    <a:pt x="95339" y="207683"/>
                    <a:pt x="66370" y="243256"/>
                  </a:cubicBezTo>
                  <a:cubicBezTo>
                    <a:pt x="73304" y="249784"/>
                    <a:pt x="101803" y="264033"/>
                    <a:pt x="118961" y="272593"/>
                  </a:cubicBezTo>
                  <a:cubicBezTo>
                    <a:pt x="152908" y="289598"/>
                    <a:pt x="174485" y="300838"/>
                    <a:pt x="187376" y="313716"/>
                  </a:cubicBezTo>
                  <a:cubicBezTo>
                    <a:pt x="215900" y="342278"/>
                    <a:pt x="218059" y="390182"/>
                    <a:pt x="218211" y="399479"/>
                  </a:cubicBezTo>
                  <a:cubicBezTo>
                    <a:pt x="218389" y="409232"/>
                    <a:pt x="214592" y="418643"/>
                    <a:pt x="207759" y="425565"/>
                  </a:cubicBezTo>
                  <a:cubicBezTo>
                    <a:pt x="200901" y="432524"/>
                    <a:pt x="191592" y="436423"/>
                    <a:pt x="181851" y="436423"/>
                  </a:cubicBezTo>
                  <a:lnTo>
                    <a:pt x="0" y="436423"/>
                  </a:lnTo>
                  <a:lnTo>
                    <a:pt x="0" y="400088"/>
                  </a:lnTo>
                  <a:lnTo>
                    <a:pt x="181851" y="400063"/>
                  </a:lnTo>
                  <a:cubicBezTo>
                    <a:pt x="181623" y="384836"/>
                    <a:pt x="177102" y="354914"/>
                    <a:pt x="161646" y="339433"/>
                  </a:cubicBezTo>
                  <a:cubicBezTo>
                    <a:pt x="152743" y="330543"/>
                    <a:pt x="131572" y="319621"/>
                    <a:pt x="102692" y="305143"/>
                  </a:cubicBezTo>
                  <a:cubicBezTo>
                    <a:pt x="68504" y="288049"/>
                    <a:pt x="50610" y="278422"/>
                    <a:pt x="41428" y="269710"/>
                  </a:cubicBezTo>
                  <a:lnTo>
                    <a:pt x="16853" y="246507"/>
                  </a:lnTo>
                  <a:lnTo>
                    <a:pt x="38176" y="220320"/>
                  </a:lnTo>
                  <a:cubicBezTo>
                    <a:pt x="62090" y="190957"/>
                    <a:pt x="75781" y="158890"/>
                    <a:pt x="75781" y="132321"/>
                  </a:cubicBezTo>
                  <a:cubicBezTo>
                    <a:pt x="75781" y="111265"/>
                    <a:pt x="75781" y="87414"/>
                    <a:pt x="66307" y="68656"/>
                  </a:cubicBezTo>
                  <a:cubicBezTo>
                    <a:pt x="55347" y="46927"/>
                    <a:pt x="33630" y="36360"/>
                    <a:pt x="0" y="36360"/>
                  </a:cubicBezTo>
                  <a:lnTo>
                    <a:pt x="0" y="0"/>
                  </a:ln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39" name="Shape 351"/>
            <p:cNvSpPr/>
            <p:nvPr/>
          </p:nvSpPr>
          <p:spPr>
            <a:xfrm>
              <a:off x="841012" y="1965893"/>
              <a:ext cx="330492" cy="436448"/>
            </a:xfrm>
            <a:custGeom>
              <a:avLst/>
              <a:gdLst/>
              <a:ahLst/>
              <a:cxnLst/>
              <a:rect l="0" t="0" r="0" b="0"/>
              <a:pathLst>
                <a:path w="330492" h="436448">
                  <a:moveTo>
                    <a:pt x="112128" y="0"/>
                  </a:moveTo>
                  <a:cubicBezTo>
                    <a:pt x="171945" y="0"/>
                    <a:pt x="198857" y="28435"/>
                    <a:pt x="210884" y="52273"/>
                  </a:cubicBezTo>
                  <a:cubicBezTo>
                    <a:pt x="224269" y="78765"/>
                    <a:pt x="224269" y="108483"/>
                    <a:pt x="224269" y="132347"/>
                  </a:cubicBezTo>
                  <a:cubicBezTo>
                    <a:pt x="224269" y="167513"/>
                    <a:pt x="207467" y="207696"/>
                    <a:pt x="178524" y="243281"/>
                  </a:cubicBezTo>
                  <a:cubicBezTo>
                    <a:pt x="185420" y="249796"/>
                    <a:pt x="213932" y="264033"/>
                    <a:pt x="231064" y="272618"/>
                  </a:cubicBezTo>
                  <a:cubicBezTo>
                    <a:pt x="265049" y="289611"/>
                    <a:pt x="286614" y="300863"/>
                    <a:pt x="299479" y="313741"/>
                  </a:cubicBezTo>
                  <a:cubicBezTo>
                    <a:pt x="328028" y="342278"/>
                    <a:pt x="330213" y="390207"/>
                    <a:pt x="330340" y="399517"/>
                  </a:cubicBezTo>
                  <a:cubicBezTo>
                    <a:pt x="330492" y="409257"/>
                    <a:pt x="326720" y="418668"/>
                    <a:pt x="319900" y="425590"/>
                  </a:cubicBezTo>
                  <a:cubicBezTo>
                    <a:pt x="313042" y="432511"/>
                    <a:pt x="303721" y="436448"/>
                    <a:pt x="293980" y="436448"/>
                  </a:cubicBezTo>
                  <a:lnTo>
                    <a:pt x="184849" y="436448"/>
                  </a:lnTo>
                  <a:lnTo>
                    <a:pt x="130302" y="400088"/>
                  </a:lnTo>
                  <a:lnTo>
                    <a:pt x="293980" y="400088"/>
                  </a:lnTo>
                  <a:cubicBezTo>
                    <a:pt x="293738" y="384835"/>
                    <a:pt x="289230" y="354914"/>
                    <a:pt x="273749" y="339458"/>
                  </a:cubicBezTo>
                  <a:cubicBezTo>
                    <a:pt x="264859" y="330543"/>
                    <a:pt x="243700" y="319621"/>
                    <a:pt x="214795" y="305143"/>
                  </a:cubicBezTo>
                  <a:cubicBezTo>
                    <a:pt x="180607" y="288049"/>
                    <a:pt x="162738" y="278410"/>
                    <a:pt x="153543" y="269710"/>
                  </a:cubicBezTo>
                  <a:lnTo>
                    <a:pt x="128981" y="246520"/>
                  </a:lnTo>
                  <a:lnTo>
                    <a:pt x="150305" y="220320"/>
                  </a:lnTo>
                  <a:cubicBezTo>
                    <a:pt x="174193" y="190970"/>
                    <a:pt x="187897" y="158902"/>
                    <a:pt x="187897" y="132347"/>
                  </a:cubicBezTo>
                  <a:cubicBezTo>
                    <a:pt x="187897" y="111277"/>
                    <a:pt x="187897" y="87427"/>
                    <a:pt x="178435" y="68656"/>
                  </a:cubicBezTo>
                  <a:cubicBezTo>
                    <a:pt x="167449" y="46926"/>
                    <a:pt x="145758" y="36360"/>
                    <a:pt x="112128" y="36360"/>
                  </a:cubicBezTo>
                  <a:cubicBezTo>
                    <a:pt x="78499" y="36360"/>
                    <a:pt x="56782" y="46926"/>
                    <a:pt x="45822" y="68682"/>
                  </a:cubicBezTo>
                  <a:cubicBezTo>
                    <a:pt x="37097" y="85954"/>
                    <a:pt x="36475" y="107531"/>
                    <a:pt x="36386" y="127279"/>
                  </a:cubicBezTo>
                  <a:lnTo>
                    <a:pt x="0" y="127279"/>
                  </a:lnTo>
                  <a:cubicBezTo>
                    <a:pt x="38" y="104356"/>
                    <a:pt x="889" y="76937"/>
                    <a:pt x="13360" y="52273"/>
                  </a:cubicBezTo>
                  <a:cubicBezTo>
                    <a:pt x="25400" y="28435"/>
                    <a:pt x="52299" y="0"/>
                    <a:pt x="112128" y="0"/>
                  </a:cubicBez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40" name="Shape 352"/>
            <p:cNvSpPr/>
            <p:nvPr/>
          </p:nvSpPr>
          <p:spPr>
            <a:xfrm>
              <a:off x="988916" y="1818001"/>
              <a:ext cx="330492" cy="436448"/>
            </a:xfrm>
            <a:custGeom>
              <a:avLst/>
              <a:gdLst/>
              <a:ahLst/>
              <a:cxnLst/>
              <a:rect l="0" t="0" r="0" b="0"/>
              <a:pathLst>
                <a:path w="330492" h="436448">
                  <a:moveTo>
                    <a:pt x="112115" y="0"/>
                  </a:moveTo>
                  <a:cubicBezTo>
                    <a:pt x="171945" y="0"/>
                    <a:pt x="198856" y="28435"/>
                    <a:pt x="210883" y="52273"/>
                  </a:cubicBezTo>
                  <a:cubicBezTo>
                    <a:pt x="224269" y="78753"/>
                    <a:pt x="224269" y="108483"/>
                    <a:pt x="224269" y="132347"/>
                  </a:cubicBezTo>
                  <a:cubicBezTo>
                    <a:pt x="224269" y="167513"/>
                    <a:pt x="207467" y="207683"/>
                    <a:pt x="178524" y="243268"/>
                  </a:cubicBezTo>
                  <a:cubicBezTo>
                    <a:pt x="185420" y="249796"/>
                    <a:pt x="213919" y="264020"/>
                    <a:pt x="231064" y="272618"/>
                  </a:cubicBezTo>
                  <a:cubicBezTo>
                    <a:pt x="265049" y="289598"/>
                    <a:pt x="286601" y="300850"/>
                    <a:pt x="299479" y="313728"/>
                  </a:cubicBezTo>
                  <a:cubicBezTo>
                    <a:pt x="328028" y="342278"/>
                    <a:pt x="330200" y="390208"/>
                    <a:pt x="330327" y="399504"/>
                  </a:cubicBezTo>
                  <a:cubicBezTo>
                    <a:pt x="330492" y="409245"/>
                    <a:pt x="326720" y="418668"/>
                    <a:pt x="319900" y="425590"/>
                  </a:cubicBezTo>
                  <a:cubicBezTo>
                    <a:pt x="313042" y="432511"/>
                    <a:pt x="303720" y="436448"/>
                    <a:pt x="293967" y="436448"/>
                  </a:cubicBezTo>
                  <a:lnTo>
                    <a:pt x="184848" y="436448"/>
                  </a:lnTo>
                  <a:lnTo>
                    <a:pt x="130302" y="400075"/>
                  </a:lnTo>
                  <a:lnTo>
                    <a:pt x="293967" y="400075"/>
                  </a:lnTo>
                  <a:cubicBezTo>
                    <a:pt x="293725" y="384835"/>
                    <a:pt x="289217" y="354902"/>
                    <a:pt x="273748" y="339458"/>
                  </a:cubicBezTo>
                  <a:cubicBezTo>
                    <a:pt x="264846" y="330530"/>
                    <a:pt x="243687" y="319608"/>
                    <a:pt x="214782" y="305130"/>
                  </a:cubicBezTo>
                  <a:cubicBezTo>
                    <a:pt x="180607" y="288036"/>
                    <a:pt x="162738" y="278409"/>
                    <a:pt x="153543" y="269710"/>
                  </a:cubicBezTo>
                  <a:lnTo>
                    <a:pt x="128968" y="246507"/>
                  </a:lnTo>
                  <a:lnTo>
                    <a:pt x="150304" y="220320"/>
                  </a:lnTo>
                  <a:cubicBezTo>
                    <a:pt x="174193" y="190970"/>
                    <a:pt x="187884" y="158890"/>
                    <a:pt x="187884" y="132347"/>
                  </a:cubicBezTo>
                  <a:cubicBezTo>
                    <a:pt x="187884" y="111278"/>
                    <a:pt x="187884" y="87414"/>
                    <a:pt x="178422" y="68656"/>
                  </a:cubicBezTo>
                  <a:cubicBezTo>
                    <a:pt x="167437" y="46927"/>
                    <a:pt x="145758" y="36347"/>
                    <a:pt x="112115" y="36347"/>
                  </a:cubicBezTo>
                  <a:cubicBezTo>
                    <a:pt x="78486" y="36347"/>
                    <a:pt x="56782" y="46927"/>
                    <a:pt x="45809" y="68682"/>
                  </a:cubicBezTo>
                  <a:cubicBezTo>
                    <a:pt x="37084" y="85954"/>
                    <a:pt x="36474" y="107531"/>
                    <a:pt x="36385" y="127279"/>
                  </a:cubicBezTo>
                  <a:lnTo>
                    <a:pt x="0" y="127279"/>
                  </a:lnTo>
                  <a:cubicBezTo>
                    <a:pt x="38" y="104343"/>
                    <a:pt x="889" y="76937"/>
                    <a:pt x="13360" y="52273"/>
                  </a:cubicBezTo>
                  <a:cubicBezTo>
                    <a:pt x="25387" y="28435"/>
                    <a:pt x="52299" y="0"/>
                    <a:pt x="112115" y="0"/>
                  </a:cubicBez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41" name="Shape 353"/>
            <p:cNvSpPr/>
            <p:nvPr/>
          </p:nvSpPr>
          <p:spPr>
            <a:xfrm>
              <a:off x="678660" y="493033"/>
              <a:ext cx="218364" cy="436410"/>
            </a:xfrm>
            <a:custGeom>
              <a:avLst/>
              <a:gdLst/>
              <a:ahLst/>
              <a:cxnLst/>
              <a:rect l="0" t="0" r="0" b="0"/>
              <a:pathLst>
                <a:path w="218364" h="436410">
                  <a:moveTo>
                    <a:pt x="218364" y="0"/>
                  </a:moveTo>
                  <a:lnTo>
                    <a:pt x="218364" y="36347"/>
                  </a:lnTo>
                  <a:cubicBezTo>
                    <a:pt x="184734" y="36347"/>
                    <a:pt x="163043" y="46914"/>
                    <a:pt x="152057" y="68656"/>
                  </a:cubicBezTo>
                  <a:cubicBezTo>
                    <a:pt x="142596" y="87389"/>
                    <a:pt x="142596" y="111252"/>
                    <a:pt x="142596" y="132321"/>
                  </a:cubicBezTo>
                  <a:cubicBezTo>
                    <a:pt x="142596" y="158890"/>
                    <a:pt x="156299" y="190970"/>
                    <a:pt x="180188" y="220294"/>
                  </a:cubicBezTo>
                  <a:lnTo>
                    <a:pt x="201498" y="246469"/>
                  </a:lnTo>
                  <a:lnTo>
                    <a:pt x="176962" y="269659"/>
                  </a:lnTo>
                  <a:cubicBezTo>
                    <a:pt x="167754" y="278409"/>
                    <a:pt x="149860" y="288061"/>
                    <a:pt x="115672" y="305130"/>
                  </a:cubicBezTo>
                  <a:cubicBezTo>
                    <a:pt x="86792" y="319583"/>
                    <a:pt x="65634" y="330505"/>
                    <a:pt x="56718" y="339433"/>
                  </a:cubicBezTo>
                  <a:cubicBezTo>
                    <a:pt x="41313" y="354863"/>
                    <a:pt x="36754" y="384823"/>
                    <a:pt x="36513" y="400101"/>
                  </a:cubicBezTo>
                  <a:lnTo>
                    <a:pt x="218364" y="400075"/>
                  </a:lnTo>
                  <a:lnTo>
                    <a:pt x="218364" y="436410"/>
                  </a:lnTo>
                  <a:lnTo>
                    <a:pt x="36513" y="436410"/>
                  </a:lnTo>
                  <a:cubicBezTo>
                    <a:pt x="26772" y="436410"/>
                    <a:pt x="17424" y="432511"/>
                    <a:pt x="10605" y="425564"/>
                  </a:cubicBezTo>
                  <a:cubicBezTo>
                    <a:pt x="3772" y="418643"/>
                    <a:pt x="0" y="409219"/>
                    <a:pt x="152" y="399479"/>
                  </a:cubicBezTo>
                  <a:cubicBezTo>
                    <a:pt x="305" y="390182"/>
                    <a:pt x="2464" y="342278"/>
                    <a:pt x="31013" y="313703"/>
                  </a:cubicBezTo>
                  <a:cubicBezTo>
                    <a:pt x="43879" y="300825"/>
                    <a:pt x="65456" y="289598"/>
                    <a:pt x="99428" y="272593"/>
                  </a:cubicBezTo>
                  <a:cubicBezTo>
                    <a:pt x="116561" y="264046"/>
                    <a:pt x="145072" y="249796"/>
                    <a:pt x="151968" y="243243"/>
                  </a:cubicBezTo>
                  <a:cubicBezTo>
                    <a:pt x="122999" y="207658"/>
                    <a:pt x="106223" y="167500"/>
                    <a:pt x="106223" y="132321"/>
                  </a:cubicBezTo>
                  <a:cubicBezTo>
                    <a:pt x="106223" y="108445"/>
                    <a:pt x="106223" y="78753"/>
                    <a:pt x="119609" y="52248"/>
                  </a:cubicBezTo>
                  <a:cubicBezTo>
                    <a:pt x="131636" y="28410"/>
                    <a:pt x="158534" y="0"/>
                    <a:pt x="218364" y="0"/>
                  </a:cubicBez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142" name="Shape 354"/>
            <p:cNvSpPr/>
            <p:nvPr/>
          </p:nvSpPr>
          <p:spPr>
            <a:xfrm>
              <a:off x="897024" y="493033"/>
              <a:ext cx="218389" cy="436410"/>
            </a:xfrm>
            <a:custGeom>
              <a:avLst/>
              <a:gdLst/>
              <a:ahLst/>
              <a:cxnLst/>
              <a:rect l="0" t="0" r="0" b="0"/>
              <a:pathLst>
                <a:path w="218389" h="436410">
                  <a:moveTo>
                    <a:pt x="0" y="0"/>
                  </a:moveTo>
                  <a:cubicBezTo>
                    <a:pt x="59830" y="0"/>
                    <a:pt x="86728" y="28410"/>
                    <a:pt x="98781" y="52273"/>
                  </a:cubicBezTo>
                  <a:cubicBezTo>
                    <a:pt x="112128" y="78753"/>
                    <a:pt x="112128" y="108445"/>
                    <a:pt x="112128" y="132321"/>
                  </a:cubicBezTo>
                  <a:cubicBezTo>
                    <a:pt x="112128" y="167475"/>
                    <a:pt x="95352" y="207683"/>
                    <a:pt x="66370" y="243243"/>
                  </a:cubicBezTo>
                  <a:cubicBezTo>
                    <a:pt x="73304" y="249771"/>
                    <a:pt x="101803" y="264020"/>
                    <a:pt x="118961" y="272593"/>
                  </a:cubicBezTo>
                  <a:cubicBezTo>
                    <a:pt x="152908" y="289598"/>
                    <a:pt x="174485" y="300825"/>
                    <a:pt x="187376" y="313703"/>
                  </a:cubicBezTo>
                  <a:cubicBezTo>
                    <a:pt x="215913" y="342278"/>
                    <a:pt x="218059" y="390182"/>
                    <a:pt x="218211" y="399479"/>
                  </a:cubicBezTo>
                  <a:cubicBezTo>
                    <a:pt x="218389" y="409219"/>
                    <a:pt x="214592" y="418643"/>
                    <a:pt x="207759" y="425564"/>
                  </a:cubicBezTo>
                  <a:cubicBezTo>
                    <a:pt x="200901" y="432511"/>
                    <a:pt x="191592" y="436410"/>
                    <a:pt x="181851" y="436410"/>
                  </a:cubicBezTo>
                  <a:lnTo>
                    <a:pt x="0" y="436410"/>
                  </a:lnTo>
                  <a:lnTo>
                    <a:pt x="0" y="400075"/>
                  </a:lnTo>
                  <a:lnTo>
                    <a:pt x="181851" y="400050"/>
                  </a:lnTo>
                  <a:cubicBezTo>
                    <a:pt x="181635" y="384823"/>
                    <a:pt x="177102" y="354901"/>
                    <a:pt x="161658" y="339433"/>
                  </a:cubicBezTo>
                  <a:cubicBezTo>
                    <a:pt x="152756" y="330530"/>
                    <a:pt x="131572" y="319608"/>
                    <a:pt x="102692" y="305130"/>
                  </a:cubicBezTo>
                  <a:cubicBezTo>
                    <a:pt x="68504" y="288036"/>
                    <a:pt x="50622" y="278409"/>
                    <a:pt x="41427" y="269697"/>
                  </a:cubicBezTo>
                  <a:lnTo>
                    <a:pt x="16853" y="246507"/>
                  </a:lnTo>
                  <a:lnTo>
                    <a:pt x="38189" y="220307"/>
                  </a:lnTo>
                  <a:cubicBezTo>
                    <a:pt x="62090" y="190945"/>
                    <a:pt x="75781" y="158890"/>
                    <a:pt x="75781" y="132321"/>
                  </a:cubicBezTo>
                  <a:cubicBezTo>
                    <a:pt x="75781" y="111252"/>
                    <a:pt x="75781" y="87401"/>
                    <a:pt x="66307" y="68656"/>
                  </a:cubicBezTo>
                  <a:cubicBezTo>
                    <a:pt x="55347" y="46914"/>
                    <a:pt x="33630" y="36347"/>
                    <a:pt x="0" y="36347"/>
                  </a:cubicBezTo>
                  <a:lnTo>
                    <a:pt x="0" y="0"/>
                  </a:lnTo>
                  <a:close/>
                </a:path>
              </a:pathLst>
            </a:custGeom>
            <a:solidFill>
              <a:srgbClr val="F7AB45"/>
            </a:solidFill>
            <a:ln w="0" cap="flat">
              <a:noFill/>
              <a:miter lim="127000"/>
            </a:ln>
            <a:effectLst/>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sysClr val="windowText" lastClr="000000"/>
                </a:solidFill>
                <a:effectLst/>
                <a:uLnTx/>
                <a:uFillTx/>
                <a:latin typeface="Calibri"/>
                <a:ea typeface="+mn-ea"/>
                <a:cs typeface="+mn-cs"/>
              </a:endParaRPr>
            </a:p>
          </p:txBody>
        </p:sp>
      </p:grpSp>
    </p:spTree>
    <p:extLst>
      <p:ext uri="{BB962C8B-B14F-4D97-AF65-F5344CB8AC3E}">
        <p14:creationId xmlns:p14="http://schemas.microsoft.com/office/powerpoint/2010/main" val="37131561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428"/>
          <p:cNvGrpSpPr/>
          <p:nvPr/>
        </p:nvGrpSpPr>
        <p:grpSpPr>
          <a:xfrm>
            <a:off x="688665" y="202019"/>
            <a:ext cx="10459234" cy="817386"/>
            <a:chOff x="-108418" y="-132839"/>
            <a:chExt cx="7804653" cy="817613"/>
          </a:xfrm>
        </p:grpSpPr>
        <p:sp>
          <p:nvSpPr>
            <p:cNvPr id="3" name="Shape 483"/>
            <p:cNvSpPr/>
            <p:nvPr/>
          </p:nvSpPr>
          <p:spPr>
            <a:xfrm>
              <a:off x="-108418" y="-132839"/>
              <a:ext cx="7804653" cy="817613"/>
            </a:xfrm>
            <a:custGeom>
              <a:avLst/>
              <a:gdLst/>
              <a:ahLst/>
              <a:cxnLst/>
              <a:rect l="0" t="0" r="0" b="0"/>
              <a:pathLst>
                <a:path w="7739998" h="779996">
                  <a:moveTo>
                    <a:pt x="0" y="0"/>
                  </a:moveTo>
                  <a:lnTo>
                    <a:pt x="7739998" y="0"/>
                  </a:lnTo>
                  <a:lnTo>
                    <a:pt x="7739998" y="627596"/>
                  </a:lnTo>
                  <a:cubicBezTo>
                    <a:pt x="7739998" y="779996"/>
                    <a:pt x="7587598" y="779996"/>
                    <a:pt x="7587598"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r>
                <a:rPr lang="ru-RU" sz="2000" b="1" dirty="0">
                  <a:solidFill>
                    <a:schemeClr val="bg1"/>
                  </a:solidFill>
                  <a:latin typeface="Calibri" panose="020F0502020204030204" pitchFamily="34" charset="0"/>
                  <a:ea typeface="Calibri" panose="020F0502020204030204" pitchFamily="34" charset="0"/>
                </a:rPr>
                <a:t>                                   </a:t>
              </a:r>
              <a:r>
                <a:rPr lang="ru-RU" sz="2000" b="1" dirty="0" smtClean="0">
                  <a:solidFill>
                    <a:schemeClr val="bg1"/>
                  </a:solidFill>
                  <a:latin typeface="Calibri" panose="020F0502020204030204" pitchFamily="34" charset="0"/>
                  <a:ea typeface="Calibri" panose="020F0502020204030204" pitchFamily="34" charset="0"/>
                </a:rPr>
                <a:t>2│ </a:t>
              </a:r>
              <a:r>
                <a:rPr lang="ru-RU" sz="2000" b="1" dirty="0">
                  <a:solidFill>
                    <a:schemeClr val="bg1"/>
                  </a:solidFill>
                  <a:latin typeface="Calibri" panose="020F0502020204030204" pitchFamily="34" charset="0"/>
                  <a:ea typeface="Calibri" panose="020F0502020204030204" pitchFamily="34" charset="0"/>
                </a:rPr>
                <a:t>ПЕРЕЧЕНЬ ОСНОВНЫХ НОРМАТИВНЫХ ПРАВОВЫХ АКТОВ,  </a:t>
              </a:r>
            </a:p>
            <a:p>
              <a:r>
                <a:rPr lang="ru-RU" sz="2000" b="1" dirty="0">
                  <a:solidFill>
                    <a:schemeClr val="bg1"/>
                  </a:solidFill>
                  <a:latin typeface="Calibri" panose="020F0502020204030204" pitchFamily="34" charset="0"/>
                  <a:ea typeface="Calibri" panose="020F0502020204030204" pitchFamily="34" charset="0"/>
                </a:rPr>
                <a:t>                                     РЕГЛАМЕНТИРУЮЩИХ ДЕЯТЕЛЬНОСТЬ МУНИЦИПАЛЬНОГО СЛУЖАЩЕГО </a:t>
              </a:r>
            </a:p>
            <a:p>
              <a:r>
                <a:rPr lang="ru-RU" sz="2000" b="1" dirty="0">
                  <a:solidFill>
                    <a:schemeClr val="bg1"/>
                  </a:solidFill>
                  <a:latin typeface="Calibri" panose="020F0502020204030204" pitchFamily="34" charset="0"/>
                  <a:ea typeface="Calibri" panose="020F0502020204030204" pitchFamily="34" charset="0"/>
                </a:rPr>
                <a:t>                                </a:t>
              </a:r>
              <a:endParaRPr lang="ru-RU" sz="2000" b="1" dirty="0">
                <a:solidFill>
                  <a:schemeClr val="bg1"/>
                </a:solidFill>
              </a:endParaRPr>
            </a:p>
            <a:p>
              <a:endParaRPr lang="ru-RU" dirty="0"/>
            </a:p>
          </p:txBody>
        </p:sp>
        <p:sp>
          <p:nvSpPr>
            <p:cNvPr id="4" name="Shape 487"/>
            <p:cNvSpPr/>
            <p:nvPr/>
          </p:nvSpPr>
          <p:spPr>
            <a:xfrm>
              <a:off x="939961" y="222969"/>
              <a:ext cx="23228" cy="369976"/>
            </a:xfrm>
            <a:custGeom>
              <a:avLst/>
              <a:gdLst/>
              <a:ahLst/>
              <a:cxnLst/>
              <a:rect l="0" t="0" r="0" b="0"/>
              <a:pathLst>
                <a:path w="23228" h="369976">
                  <a:moveTo>
                    <a:pt x="11621" y="0"/>
                  </a:moveTo>
                  <a:cubicBezTo>
                    <a:pt x="18021" y="0"/>
                    <a:pt x="23228" y="5182"/>
                    <a:pt x="23228" y="11608"/>
                  </a:cubicBezTo>
                  <a:lnTo>
                    <a:pt x="23228" y="358369"/>
                  </a:lnTo>
                  <a:cubicBezTo>
                    <a:pt x="23228" y="364782"/>
                    <a:pt x="18021" y="369976"/>
                    <a:pt x="11621" y="369976"/>
                  </a:cubicBezTo>
                  <a:cubicBezTo>
                    <a:pt x="5207" y="369976"/>
                    <a:pt x="0" y="364782"/>
                    <a:pt x="0" y="358369"/>
                  </a:cubicBezTo>
                  <a:lnTo>
                    <a:pt x="0" y="11608"/>
                  </a:lnTo>
                  <a:cubicBezTo>
                    <a:pt x="0" y="5182"/>
                    <a:pt x="5207" y="0"/>
                    <a:pt x="11621"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 name="Shape 488"/>
            <p:cNvSpPr/>
            <p:nvPr/>
          </p:nvSpPr>
          <p:spPr>
            <a:xfrm>
              <a:off x="345618" y="-48577"/>
              <a:ext cx="720001" cy="543090"/>
            </a:xfrm>
            <a:custGeom>
              <a:avLst/>
              <a:gdLst/>
              <a:ahLst/>
              <a:cxnLst/>
              <a:rect l="0" t="0" r="0" b="0"/>
              <a:pathLst>
                <a:path w="720001" h="543090">
                  <a:moveTo>
                    <a:pt x="234899" y="0"/>
                  </a:moveTo>
                  <a:cubicBezTo>
                    <a:pt x="290690" y="0"/>
                    <a:pt x="324726" y="24447"/>
                    <a:pt x="343459" y="44958"/>
                  </a:cubicBezTo>
                  <a:cubicBezTo>
                    <a:pt x="350469" y="52629"/>
                    <a:pt x="355892" y="60325"/>
                    <a:pt x="360007" y="67145"/>
                  </a:cubicBezTo>
                  <a:cubicBezTo>
                    <a:pt x="364122" y="60325"/>
                    <a:pt x="369557" y="52629"/>
                    <a:pt x="376555" y="44958"/>
                  </a:cubicBezTo>
                  <a:cubicBezTo>
                    <a:pt x="395288" y="24447"/>
                    <a:pt x="429324" y="0"/>
                    <a:pt x="485127" y="0"/>
                  </a:cubicBezTo>
                  <a:cubicBezTo>
                    <a:pt x="533349" y="0"/>
                    <a:pt x="579831" y="16091"/>
                    <a:pt x="620852" y="30302"/>
                  </a:cubicBezTo>
                  <a:cubicBezTo>
                    <a:pt x="653250" y="41516"/>
                    <a:pt x="683844" y="52108"/>
                    <a:pt x="708393" y="52108"/>
                  </a:cubicBezTo>
                  <a:cubicBezTo>
                    <a:pt x="714807" y="52108"/>
                    <a:pt x="720001" y="57302"/>
                    <a:pt x="720001" y="63716"/>
                  </a:cubicBezTo>
                  <a:lnTo>
                    <a:pt x="720001" y="531470"/>
                  </a:lnTo>
                  <a:cubicBezTo>
                    <a:pt x="720001" y="537896"/>
                    <a:pt x="714807" y="543090"/>
                    <a:pt x="708393" y="543090"/>
                  </a:cubicBezTo>
                  <a:cubicBezTo>
                    <a:pt x="679933" y="543090"/>
                    <a:pt x="647548" y="531876"/>
                    <a:pt x="613258" y="520001"/>
                  </a:cubicBezTo>
                  <a:cubicBezTo>
                    <a:pt x="573964" y="506400"/>
                    <a:pt x="529438" y="490982"/>
                    <a:pt x="485127" y="490982"/>
                  </a:cubicBezTo>
                  <a:cubicBezTo>
                    <a:pt x="447129" y="490982"/>
                    <a:pt x="416370" y="503555"/>
                    <a:pt x="393700" y="528371"/>
                  </a:cubicBezTo>
                  <a:cubicBezTo>
                    <a:pt x="389382" y="533108"/>
                    <a:pt x="382041" y="533438"/>
                    <a:pt x="377292" y="529120"/>
                  </a:cubicBezTo>
                  <a:cubicBezTo>
                    <a:pt x="372567" y="524789"/>
                    <a:pt x="372224" y="517449"/>
                    <a:pt x="376555" y="512712"/>
                  </a:cubicBezTo>
                  <a:cubicBezTo>
                    <a:pt x="395288" y="492201"/>
                    <a:pt x="429324" y="467741"/>
                    <a:pt x="485127" y="467741"/>
                  </a:cubicBezTo>
                  <a:cubicBezTo>
                    <a:pt x="533349" y="467741"/>
                    <a:pt x="579831" y="483857"/>
                    <a:pt x="620852" y="498056"/>
                  </a:cubicBezTo>
                  <a:cubicBezTo>
                    <a:pt x="648322" y="507556"/>
                    <a:pt x="674497" y="516623"/>
                    <a:pt x="696786" y="519163"/>
                  </a:cubicBezTo>
                  <a:lnTo>
                    <a:pt x="696786" y="74765"/>
                  </a:lnTo>
                  <a:cubicBezTo>
                    <a:pt x="671246" y="72327"/>
                    <a:pt x="642963" y="62535"/>
                    <a:pt x="613258" y="52248"/>
                  </a:cubicBezTo>
                  <a:cubicBezTo>
                    <a:pt x="573964" y="38646"/>
                    <a:pt x="529438" y="23228"/>
                    <a:pt x="485127" y="23228"/>
                  </a:cubicBezTo>
                  <a:cubicBezTo>
                    <a:pt x="394932" y="23228"/>
                    <a:pt x="371335" y="96647"/>
                    <a:pt x="371107" y="97384"/>
                  </a:cubicBezTo>
                  <a:cubicBezTo>
                    <a:pt x="369608" y="102260"/>
                    <a:pt x="365112" y="105588"/>
                    <a:pt x="360007" y="105588"/>
                  </a:cubicBezTo>
                  <a:cubicBezTo>
                    <a:pt x="354902" y="105588"/>
                    <a:pt x="350406" y="102248"/>
                    <a:pt x="348907" y="97384"/>
                  </a:cubicBezTo>
                  <a:cubicBezTo>
                    <a:pt x="347967" y="94386"/>
                    <a:pt x="324510" y="23228"/>
                    <a:pt x="234886" y="23228"/>
                  </a:cubicBezTo>
                  <a:cubicBezTo>
                    <a:pt x="190576" y="23228"/>
                    <a:pt x="146037" y="38646"/>
                    <a:pt x="106756" y="52248"/>
                  </a:cubicBezTo>
                  <a:cubicBezTo>
                    <a:pt x="77051" y="62522"/>
                    <a:pt x="48768" y="72327"/>
                    <a:pt x="23228" y="74765"/>
                  </a:cubicBezTo>
                  <a:lnTo>
                    <a:pt x="23228" y="519163"/>
                  </a:lnTo>
                  <a:cubicBezTo>
                    <a:pt x="45517" y="516623"/>
                    <a:pt x="71692" y="507556"/>
                    <a:pt x="99149" y="498056"/>
                  </a:cubicBezTo>
                  <a:cubicBezTo>
                    <a:pt x="140183" y="483857"/>
                    <a:pt x="186665" y="467741"/>
                    <a:pt x="234886" y="467741"/>
                  </a:cubicBezTo>
                  <a:cubicBezTo>
                    <a:pt x="290678" y="467741"/>
                    <a:pt x="324726" y="492201"/>
                    <a:pt x="343459" y="512712"/>
                  </a:cubicBezTo>
                  <a:cubicBezTo>
                    <a:pt x="347777" y="517436"/>
                    <a:pt x="347447" y="524789"/>
                    <a:pt x="342710" y="529120"/>
                  </a:cubicBezTo>
                  <a:cubicBezTo>
                    <a:pt x="337972" y="533438"/>
                    <a:pt x="330632" y="533108"/>
                    <a:pt x="326301" y="528371"/>
                  </a:cubicBezTo>
                  <a:cubicBezTo>
                    <a:pt x="303644" y="503555"/>
                    <a:pt x="272885" y="490969"/>
                    <a:pt x="234886" y="490969"/>
                  </a:cubicBezTo>
                  <a:cubicBezTo>
                    <a:pt x="190576" y="490969"/>
                    <a:pt x="146037" y="506400"/>
                    <a:pt x="106756" y="520001"/>
                  </a:cubicBezTo>
                  <a:cubicBezTo>
                    <a:pt x="72466" y="531876"/>
                    <a:pt x="40081" y="543090"/>
                    <a:pt x="11621" y="543090"/>
                  </a:cubicBezTo>
                  <a:cubicBezTo>
                    <a:pt x="5207" y="543090"/>
                    <a:pt x="0" y="537896"/>
                    <a:pt x="0" y="531470"/>
                  </a:cubicBezTo>
                  <a:lnTo>
                    <a:pt x="0" y="63716"/>
                  </a:lnTo>
                  <a:cubicBezTo>
                    <a:pt x="0" y="57302"/>
                    <a:pt x="5207" y="52108"/>
                    <a:pt x="11621" y="52108"/>
                  </a:cubicBezTo>
                  <a:cubicBezTo>
                    <a:pt x="36170" y="52108"/>
                    <a:pt x="66764" y="41516"/>
                    <a:pt x="99149" y="30302"/>
                  </a:cubicBezTo>
                  <a:cubicBezTo>
                    <a:pt x="140183" y="16091"/>
                    <a:pt x="186677" y="0"/>
                    <a:pt x="234899"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 name="Shape 489"/>
            <p:cNvSpPr/>
            <p:nvPr/>
          </p:nvSpPr>
          <p:spPr>
            <a:xfrm>
              <a:off x="343595" y="185293"/>
              <a:ext cx="720001" cy="75349"/>
            </a:xfrm>
            <a:custGeom>
              <a:avLst/>
              <a:gdLst/>
              <a:ahLst/>
              <a:cxnLst/>
              <a:rect l="0" t="0" r="0" b="0"/>
              <a:pathLst>
                <a:path w="720001" h="75349">
                  <a:moveTo>
                    <a:pt x="234886" y="0"/>
                  </a:moveTo>
                  <a:cubicBezTo>
                    <a:pt x="287287" y="0"/>
                    <a:pt x="320497" y="21577"/>
                    <a:pt x="339865" y="41186"/>
                  </a:cubicBezTo>
                  <a:lnTo>
                    <a:pt x="380149" y="41186"/>
                  </a:lnTo>
                  <a:cubicBezTo>
                    <a:pt x="399504" y="21577"/>
                    <a:pt x="432727" y="0"/>
                    <a:pt x="485127" y="0"/>
                  </a:cubicBezTo>
                  <a:cubicBezTo>
                    <a:pt x="533349" y="0"/>
                    <a:pt x="579831" y="16116"/>
                    <a:pt x="620852" y="30315"/>
                  </a:cubicBezTo>
                  <a:cubicBezTo>
                    <a:pt x="653250" y="41529"/>
                    <a:pt x="683844" y="52121"/>
                    <a:pt x="708393" y="52121"/>
                  </a:cubicBezTo>
                  <a:cubicBezTo>
                    <a:pt x="714807" y="52121"/>
                    <a:pt x="720001" y="57328"/>
                    <a:pt x="720001" y="63729"/>
                  </a:cubicBezTo>
                  <a:cubicBezTo>
                    <a:pt x="720001" y="70155"/>
                    <a:pt x="714807" y="75349"/>
                    <a:pt x="708393" y="75349"/>
                  </a:cubicBezTo>
                  <a:cubicBezTo>
                    <a:pt x="679933" y="75349"/>
                    <a:pt x="647548" y="64135"/>
                    <a:pt x="613258" y="52261"/>
                  </a:cubicBezTo>
                  <a:cubicBezTo>
                    <a:pt x="573964" y="38659"/>
                    <a:pt x="529438" y="23228"/>
                    <a:pt x="485115" y="23228"/>
                  </a:cubicBezTo>
                  <a:cubicBezTo>
                    <a:pt x="447116" y="23228"/>
                    <a:pt x="416370" y="35827"/>
                    <a:pt x="393700" y="60630"/>
                  </a:cubicBezTo>
                  <a:cubicBezTo>
                    <a:pt x="391503" y="63043"/>
                    <a:pt x="388391" y="64414"/>
                    <a:pt x="385127" y="64414"/>
                  </a:cubicBezTo>
                  <a:lnTo>
                    <a:pt x="334886" y="64414"/>
                  </a:lnTo>
                  <a:cubicBezTo>
                    <a:pt x="331610" y="64414"/>
                    <a:pt x="328498" y="63043"/>
                    <a:pt x="326301" y="60630"/>
                  </a:cubicBezTo>
                  <a:cubicBezTo>
                    <a:pt x="303644" y="35827"/>
                    <a:pt x="272885" y="23228"/>
                    <a:pt x="234886" y="23228"/>
                  </a:cubicBezTo>
                  <a:cubicBezTo>
                    <a:pt x="190576" y="23228"/>
                    <a:pt x="146037" y="38659"/>
                    <a:pt x="106756" y="52261"/>
                  </a:cubicBezTo>
                  <a:cubicBezTo>
                    <a:pt x="72466" y="64135"/>
                    <a:pt x="40081" y="75349"/>
                    <a:pt x="11621" y="75349"/>
                  </a:cubicBezTo>
                  <a:cubicBezTo>
                    <a:pt x="5207" y="75349"/>
                    <a:pt x="0" y="70155"/>
                    <a:pt x="0" y="63729"/>
                  </a:cubicBezTo>
                  <a:cubicBezTo>
                    <a:pt x="0" y="57328"/>
                    <a:pt x="5207" y="52121"/>
                    <a:pt x="11621" y="52121"/>
                  </a:cubicBezTo>
                  <a:cubicBezTo>
                    <a:pt x="36170" y="52121"/>
                    <a:pt x="66764" y="41529"/>
                    <a:pt x="99149" y="30315"/>
                  </a:cubicBezTo>
                  <a:cubicBezTo>
                    <a:pt x="140183" y="16116"/>
                    <a:pt x="186665" y="0"/>
                    <a:pt x="234886"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grpSp>
      <p:grpSp>
        <p:nvGrpSpPr>
          <p:cNvPr id="19" name="Group 20427"/>
          <p:cNvGrpSpPr/>
          <p:nvPr/>
        </p:nvGrpSpPr>
        <p:grpSpPr>
          <a:xfrm>
            <a:off x="601655" y="1164101"/>
            <a:ext cx="5466944" cy="420288"/>
            <a:chOff x="90353" y="-60977"/>
            <a:chExt cx="5467307" cy="420971"/>
          </a:xfrm>
        </p:grpSpPr>
        <p:sp>
          <p:nvSpPr>
            <p:cNvPr id="20" name="Shape 449"/>
            <p:cNvSpPr/>
            <p:nvPr/>
          </p:nvSpPr>
          <p:spPr>
            <a:xfrm>
              <a:off x="90353" y="-60977"/>
              <a:ext cx="5467307" cy="420971"/>
            </a:xfrm>
            <a:custGeom>
              <a:avLst/>
              <a:gdLst/>
              <a:ahLst/>
              <a:cxnLst/>
              <a:rect l="0" t="0" r="0" b="0"/>
              <a:pathLst>
                <a:path w="4980001" h="359994">
                  <a:moveTo>
                    <a:pt x="211646" y="0"/>
                  </a:moveTo>
                  <a:cubicBezTo>
                    <a:pt x="214173" y="0"/>
                    <a:pt x="216611" y="241"/>
                    <a:pt x="219113" y="318"/>
                  </a:cubicBezTo>
                  <a:lnTo>
                    <a:pt x="219113" y="0"/>
                  </a:lnTo>
                  <a:lnTo>
                    <a:pt x="4760888" y="0"/>
                  </a:lnTo>
                  <a:lnTo>
                    <a:pt x="4760888" y="318"/>
                  </a:lnTo>
                  <a:cubicBezTo>
                    <a:pt x="4763389" y="241"/>
                    <a:pt x="4765828" y="0"/>
                    <a:pt x="4768355" y="0"/>
                  </a:cubicBezTo>
                  <a:cubicBezTo>
                    <a:pt x="4885246" y="0"/>
                    <a:pt x="4980001" y="80582"/>
                    <a:pt x="4980001" y="179997"/>
                  </a:cubicBezTo>
                  <a:cubicBezTo>
                    <a:pt x="4980001" y="279413"/>
                    <a:pt x="4885246" y="359994"/>
                    <a:pt x="4768355" y="359994"/>
                  </a:cubicBezTo>
                  <a:cubicBezTo>
                    <a:pt x="4765828" y="359994"/>
                    <a:pt x="4763389" y="359753"/>
                    <a:pt x="4760888" y="359677"/>
                  </a:cubicBezTo>
                  <a:lnTo>
                    <a:pt x="4760888" y="359994"/>
                  </a:lnTo>
                  <a:lnTo>
                    <a:pt x="219113" y="359994"/>
                  </a:lnTo>
                  <a:lnTo>
                    <a:pt x="219113" y="359677"/>
                  </a:lnTo>
                  <a:cubicBezTo>
                    <a:pt x="216611" y="359753"/>
                    <a:pt x="214173" y="359994"/>
                    <a:pt x="211646" y="359994"/>
                  </a:cubicBezTo>
                  <a:cubicBezTo>
                    <a:pt x="94755" y="359994"/>
                    <a:pt x="0" y="279413"/>
                    <a:pt x="0" y="179997"/>
                  </a:cubicBezTo>
                  <a:cubicBezTo>
                    <a:pt x="0" y="80582"/>
                    <a:pt x="94755" y="0"/>
                    <a:pt x="211646" y="0"/>
                  </a:cubicBezTo>
                  <a:close/>
                </a:path>
              </a:pathLst>
            </a:custGeom>
            <a:ln w="0" cap="flat">
              <a:miter lim="100000"/>
            </a:ln>
          </p:spPr>
          <p:style>
            <a:lnRef idx="0">
              <a:srgbClr val="000000">
                <a:alpha val="0"/>
              </a:srgbClr>
            </a:lnRef>
            <a:fillRef idx="1">
              <a:srgbClr val="2A3E5D"/>
            </a:fillRef>
            <a:effectRef idx="0">
              <a:scrgbClr r="0" g="0" b="0"/>
            </a:effectRef>
            <a:fontRef idx="none"/>
          </p:style>
          <p:txBody>
            <a:bodyPr/>
            <a:lstStyle/>
            <a:p>
              <a:r>
                <a:rPr lang="ru-RU" b="1" dirty="0">
                  <a:solidFill>
                    <a:schemeClr val="bg1"/>
                  </a:solidFill>
                </a:rPr>
                <a:t>              Конституция Российской </a:t>
              </a:r>
              <a:r>
                <a:rPr lang="ru-RU" b="1" dirty="0" smtClean="0">
                  <a:solidFill>
                    <a:schemeClr val="bg1"/>
                  </a:solidFill>
                </a:rPr>
                <a:t>Федерации</a:t>
              </a:r>
              <a:endParaRPr lang="ru-RU" b="1" dirty="0">
                <a:solidFill>
                  <a:schemeClr val="bg1"/>
                </a:solidFill>
              </a:endParaRPr>
            </a:p>
          </p:txBody>
        </p:sp>
      </p:grpSp>
      <p:grpSp>
        <p:nvGrpSpPr>
          <p:cNvPr id="30" name="Group 20425"/>
          <p:cNvGrpSpPr/>
          <p:nvPr/>
        </p:nvGrpSpPr>
        <p:grpSpPr>
          <a:xfrm>
            <a:off x="601655" y="3894602"/>
            <a:ext cx="11240813" cy="1763249"/>
            <a:chOff x="0" y="111744"/>
            <a:chExt cx="8023391" cy="1899373"/>
          </a:xfrm>
        </p:grpSpPr>
        <p:sp>
          <p:nvSpPr>
            <p:cNvPr id="31" name="Shape 446"/>
            <p:cNvSpPr/>
            <p:nvPr/>
          </p:nvSpPr>
          <p:spPr>
            <a:xfrm>
              <a:off x="21679" y="463555"/>
              <a:ext cx="8001712" cy="1547562"/>
            </a:xfrm>
            <a:custGeom>
              <a:avLst/>
              <a:gdLst/>
              <a:ahLst/>
              <a:cxnLst/>
              <a:rect l="0" t="0" r="0" b="0"/>
              <a:pathLst>
                <a:path w="7462597" h="1250200">
                  <a:moveTo>
                    <a:pt x="152400" y="0"/>
                  </a:moveTo>
                  <a:cubicBezTo>
                    <a:pt x="152400" y="0"/>
                    <a:pt x="0" y="0"/>
                    <a:pt x="0" y="152400"/>
                  </a:cubicBezTo>
                  <a:lnTo>
                    <a:pt x="0" y="1097800"/>
                  </a:lnTo>
                  <a:cubicBezTo>
                    <a:pt x="0" y="1097800"/>
                    <a:pt x="0" y="1250200"/>
                    <a:pt x="152400" y="1250200"/>
                  </a:cubicBezTo>
                  <a:lnTo>
                    <a:pt x="7310197" y="1250200"/>
                  </a:lnTo>
                  <a:cubicBezTo>
                    <a:pt x="7310197" y="1250200"/>
                    <a:pt x="7462597" y="1250200"/>
                    <a:pt x="7462597" y="1097800"/>
                  </a:cubicBezTo>
                  <a:lnTo>
                    <a:pt x="7462597" y="152400"/>
                  </a:lnTo>
                  <a:cubicBezTo>
                    <a:pt x="7462597" y="152400"/>
                    <a:pt x="7462597" y="0"/>
                    <a:pt x="7310197" y="0"/>
                  </a:cubicBezTo>
                  <a:lnTo>
                    <a:pt x="152400" y="0"/>
                  </a:lnTo>
                  <a:close/>
                </a:path>
              </a:pathLst>
            </a:custGeom>
            <a:ln w="25400" cap="flat">
              <a:miter lim="100000"/>
            </a:ln>
          </p:spPr>
          <p:style>
            <a:lnRef idx="1">
              <a:srgbClr val="00858D"/>
            </a:lnRef>
            <a:fillRef idx="0">
              <a:srgbClr val="000000">
                <a:alpha val="0"/>
              </a:srgbClr>
            </a:fillRef>
            <a:effectRef idx="0">
              <a:scrgbClr r="0" g="0" b="0"/>
            </a:effectRef>
            <a:fontRef idx="none"/>
          </p:style>
          <p:txBody>
            <a:bodyPr/>
            <a:lstStyle/>
            <a:p>
              <a:endParaRPr lang="ru-RU"/>
            </a:p>
          </p:txBody>
        </p:sp>
        <p:sp>
          <p:nvSpPr>
            <p:cNvPr id="32" name="Shape 451"/>
            <p:cNvSpPr/>
            <p:nvPr/>
          </p:nvSpPr>
          <p:spPr>
            <a:xfrm>
              <a:off x="0" y="270743"/>
              <a:ext cx="4980001" cy="359994"/>
            </a:xfrm>
            <a:custGeom>
              <a:avLst/>
              <a:gdLst/>
              <a:ahLst/>
              <a:cxnLst/>
              <a:rect l="0" t="0" r="0" b="0"/>
              <a:pathLst>
                <a:path w="4980001" h="359994">
                  <a:moveTo>
                    <a:pt x="211646" y="0"/>
                  </a:moveTo>
                  <a:cubicBezTo>
                    <a:pt x="214173" y="0"/>
                    <a:pt x="216611" y="241"/>
                    <a:pt x="219113" y="317"/>
                  </a:cubicBezTo>
                  <a:lnTo>
                    <a:pt x="219113" y="0"/>
                  </a:lnTo>
                  <a:lnTo>
                    <a:pt x="4760888" y="0"/>
                  </a:lnTo>
                  <a:lnTo>
                    <a:pt x="4760888" y="317"/>
                  </a:lnTo>
                  <a:cubicBezTo>
                    <a:pt x="4763389" y="241"/>
                    <a:pt x="4765828" y="0"/>
                    <a:pt x="4768355" y="0"/>
                  </a:cubicBezTo>
                  <a:cubicBezTo>
                    <a:pt x="4885246" y="0"/>
                    <a:pt x="4980001" y="80582"/>
                    <a:pt x="4980001" y="179997"/>
                  </a:cubicBezTo>
                  <a:cubicBezTo>
                    <a:pt x="4980001" y="279413"/>
                    <a:pt x="4885246" y="359994"/>
                    <a:pt x="4768355" y="359994"/>
                  </a:cubicBezTo>
                  <a:cubicBezTo>
                    <a:pt x="4765828" y="359994"/>
                    <a:pt x="4763389" y="359753"/>
                    <a:pt x="4760888" y="359677"/>
                  </a:cubicBezTo>
                  <a:lnTo>
                    <a:pt x="4760888" y="359994"/>
                  </a:lnTo>
                  <a:lnTo>
                    <a:pt x="219113" y="359994"/>
                  </a:lnTo>
                  <a:lnTo>
                    <a:pt x="219113" y="359677"/>
                  </a:lnTo>
                  <a:cubicBezTo>
                    <a:pt x="216611" y="359753"/>
                    <a:pt x="214173" y="359994"/>
                    <a:pt x="211646" y="359994"/>
                  </a:cubicBezTo>
                  <a:cubicBezTo>
                    <a:pt x="94755" y="359994"/>
                    <a:pt x="0" y="279413"/>
                    <a:pt x="0" y="179997"/>
                  </a:cubicBezTo>
                  <a:cubicBezTo>
                    <a:pt x="0" y="80582"/>
                    <a:pt x="94755" y="0"/>
                    <a:pt x="211646" y="0"/>
                  </a:cubicBezTo>
                  <a:close/>
                </a:path>
              </a:pathLst>
            </a:custGeom>
            <a:ln w="0" cap="flat">
              <a:miter lim="100000"/>
            </a:ln>
          </p:spPr>
          <p:style>
            <a:lnRef idx="0">
              <a:srgbClr val="000000">
                <a:alpha val="0"/>
              </a:srgbClr>
            </a:lnRef>
            <a:fillRef idx="1">
              <a:srgbClr val="2A3E5D"/>
            </a:fillRef>
            <a:effectRef idx="0">
              <a:scrgbClr r="0" g="0" b="0"/>
            </a:effectRef>
            <a:fontRef idx="none"/>
          </p:style>
          <p:txBody>
            <a:bodyPr/>
            <a:lstStyle/>
            <a:p>
              <a:endParaRPr lang="ru-RU"/>
            </a:p>
          </p:txBody>
        </p:sp>
        <p:sp>
          <p:nvSpPr>
            <p:cNvPr id="33" name="Rectangle 472"/>
            <p:cNvSpPr/>
            <p:nvPr/>
          </p:nvSpPr>
          <p:spPr>
            <a:xfrm>
              <a:off x="167272" y="111744"/>
              <a:ext cx="257284" cy="222272"/>
            </a:xfrm>
            <a:prstGeom prst="rect">
              <a:avLst/>
            </a:prstGeom>
            <a:ln>
              <a:noFill/>
            </a:ln>
          </p:spPr>
          <p:txBody>
            <a:bodyPr vert="horz" lIns="0" tIns="0" rIns="0" bIns="0" rtlCol="0">
              <a:noAutofit/>
            </a:bodyPr>
            <a:lstStyle/>
            <a:p>
              <a:pPr>
                <a:lnSpc>
                  <a:spcPct val="107000"/>
                </a:lnSpc>
                <a:spcAft>
                  <a:spcPts val="800"/>
                </a:spcAft>
              </a:pPr>
              <a:r>
                <a:rPr lang="ru-RU" sz="1400" i="1" spc="815">
                  <a:solidFill>
                    <a:srgbClr val="181717"/>
                  </a:solidFill>
                  <a:effectLst/>
                  <a:latin typeface="Calibri" panose="020F0502020204030204" pitchFamily="34" charset="0"/>
                  <a:ea typeface="Calibri" panose="020F0502020204030204" pitchFamily="34" charset="0"/>
                </a:rPr>
                <a:t> </a:t>
              </a:r>
              <a:r>
                <a:rPr lang="ru-RU" sz="1400" i="1" spc="820">
                  <a:solidFill>
                    <a:srgbClr val="181717"/>
                  </a:solidFill>
                  <a:effectLst/>
                  <a:latin typeface="Calibri" panose="020F0502020204030204" pitchFamily="34" charset="0"/>
                  <a:ea typeface="Calibri" panose="020F0502020204030204" pitchFamily="34" charset="0"/>
                </a:rPr>
                <a:t> </a:t>
              </a:r>
              <a:endParaRPr lang="ru-RU" sz="1100">
                <a:solidFill>
                  <a:srgbClr val="000000"/>
                </a:solidFill>
                <a:effectLst/>
                <a:latin typeface="Calibri" panose="020F0502020204030204" pitchFamily="34" charset="0"/>
                <a:ea typeface="Calibri" panose="020F0502020204030204" pitchFamily="34" charset="0"/>
              </a:endParaRPr>
            </a:p>
          </p:txBody>
        </p:sp>
        <p:sp>
          <p:nvSpPr>
            <p:cNvPr id="34" name="Rectangle 473"/>
            <p:cNvSpPr/>
            <p:nvPr/>
          </p:nvSpPr>
          <p:spPr>
            <a:xfrm>
              <a:off x="167272" y="281354"/>
              <a:ext cx="3686748" cy="291132"/>
            </a:xfrm>
            <a:prstGeom prst="rect">
              <a:avLst/>
            </a:prstGeom>
            <a:ln>
              <a:noFill/>
            </a:ln>
          </p:spPr>
          <p:txBody>
            <a:bodyPr vert="horz" lIns="0" tIns="0" rIns="0" bIns="0" rtlCol="0">
              <a:noAutofit/>
            </a:bodyPr>
            <a:lstStyle/>
            <a:p>
              <a:pPr>
                <a:lnSpc>
                  <a:spcPct val="107000"/>
                </a:lnSpc>
                <a:spcAft>
                  <a:spcPts val="800"/>
                </a:spcAft>
              </a:pPr>
              <a:r>
                <a:rPr lang="ru-RU" sz="2000" b="1" dirty="0">
                  <a:solidFill>
                    <a:srgbClr val="FFFEFD"/>
                  </a:solidFill>
                  <a:effectLst/>
                  <a:latin typeface="Calibri" panose="020F0502020204030204" pitchFamily="34" charset="0"/>
                  <a:ea typeface="Calibri" panose="020F0502020204030204" pitchFamily="34" charset="0"/>
                </a:rPr>
                <a:t>Законы</a:t>
              </a:r>
              <a:r>
                <a:rPr lang="ru-RU" sz="2000" b="1" spc="75" dirty="0">
                  <a:solidFill>
                    <a:srgbClr val="FFFEFD"/>
                  </a:solidFill>
                  <a:effectLst/>
                  <a:latin typeface="Calibri" panose="020F0502020204030204" pitchFamily="34" charset="0"/>
                  <a:ea typeface="Calibri" panose="020F0502020204030204" pitchFamily="34" charset="0"/>
                </a:rPr>
                <a:t> </a:t>
              </a:r>
              <a:r>
                <a:rPr lang="ru-RU" sz="2000" b="1" dirty="0">
                  <a:solidFill>
                    <a:srgbClr val="FFFEFD"/>
                  </a:solidFill>
                  <a:latin typeface="Calibri" panose="020F0502020204030204" pitchFamily="34" charset="0"/>
                  <a:ea typeface="Calibri" panose="020F0502020204030204" pitchFamily="34" charset="0"/>
                </a:rPr>
                <a:t>Оренбургской </a:t>
              </a:r>
              <a:r>
                <a:rPr lang="ru-RU" sz="2000" b="1" dirty="0" smtClean="0">
                  <a:solidFill>
                    <a:srgbClr val="FFFEFD"/>
                  </a:solidFill>
                  <a:latin typeface="Calibri" panose="020F0502020204030204" pitchFamily="34" charset="0"/>
                  <a:ea typeface="Calibri" panose="020F0502020204030204" pitchFamily="34" charset="0"/>
                </a:rPr>
                <a:t>области</a:t>
              </a:r>
              <a:endParaRPr lang="ru-RU" sz="2000" dirty="0">
                <a:solidFill>
                  <a:srgbClr val="000000"/>
                </a:solidFill>
                <a:effectLst/>
                <a:latin typeface="Calibri" panose="020F0502020204030204" pitchFamily="34" charset="0"/>
                <a:ea typeface="Calibri" panose="020F0502020204030204" pitchFamily="34" charset="0"/>
              </a:endParaRPr>
            </a:p>
          </p:txBody>
        </p:sp>
        <p:sp>
          <p:nvSpPr>
            <p:cNvPr id="36" name="Rectangle 475"/>
            <p:cNvSpPr/>
            <p:nvPr/>
          </p:nvSpPr>
          <p:spPr>
            <a:xfrm>
              <a:off x="75068" y="659347"/>
              <a:ext cx="7948323" cy="1279206"/>
            </a:xfrm>
            <a:prstGeom prst="rect">
              <a:avLst/>
            </a:prstGeom>
            <a:solidFill>
              <a:schemeClr val="accent1">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vert="horz" lIns="0" tIns="0" rIns="0" bIns="0" rtlCol="0">
              <a:noAutofit/>
            </a:bodyPr>
            <a:lstStyle/>
            <a:p>
              <a:pPr algn="just"/>
              <a:r>
                <a:rPr lang="ru-RU" sz="1400" dirty="0">
                  <a:solidFill>
                    <a:schemeClr val="tx1"/>
                  </a:solidFill>
                  <a:latin typeface="Times New Roman" pitchFamily="18" charset="0"/>
                  <a:cs typeface="Times New Roman" pitchFamily="18" charset="0"/>
                </a:rPr>
                <a:t> </a:t>
              </a:r>
              <a:r>
                <a:rPr lang="ru-RU" sz="1400" dirty="0" smtClean="0">
                  <a:solidFill>
                    <a:schemeClr val="accent1"/>
                  </a:solidFill>
                  <a:latin typeface="Times New Roman" pitchFamily="18" charset="0"/>
                  <a:cs typeface="Times New Roman" pitchFamily="18" charset="0"/>
                </a:rPr>
                <a:t>*</a:t>
              </a:r>
              <a:r>
                <a:rPr lang="ru-RU" sz="1400" dirty="0" smtClean="0">
                  <a:solidFill>
                    <a:schemeClr val="accent1"/>
                  </a:solidFill>
                  <a:latin typeface="Times New Roman" pitchFamily="18" charset="0"/>
                  <a:cs typeface="Times New Roman" pitchFamily="18" charset="0"/>
                  <a:hlinkClick r:id="rId2"/>
                </a:rPr>
                <a:t>Закон </a:t>
              </a:r>
              <a:r>
                <a:rPr lang="ru-RU" sz="1400" dirty="0">
                  <a:solidFill>
                    <a:schemeClr val="accent1"/>
                  </a:solidFill>
                  <a:latin typeface="Times New Roman" pitchFamily="18" charset="0"/>
                  <a:cs typeface="Times New Roman" pitchFamily="18" charset="0"/>
                  <a:hlinkClick r:id="rId2"/>
                </a:rPr>
                <a:t>Оренбургской области от 10.10.2007 № 1611/339-IV-ОЗ «О муниципальной службе в Оренбургской области»;</a:t>
              </a:r>
              <a:endParaRPr lang="ru-RU" sz="1400" dirty="0">
                <a:solidFill>
                  <a:schemeClr val="accent1"/>
                </a:solidFill>
                <a:latin typeface="Times New Roman" pitchFamily="18" charset="0"/>
                <a:cs typeface="Times New Roman" pitchFamily="18" charset="0"/>
              </a:endParaRPr>
            </a:p>
            <a:p>
              <a:pPr lvl="0" algn="just"/>
              <a:r>
                <a:rPr lang="ru-RU" sz="1400" dirty="0">
                  <a:solidFill>
                    <a:schemeClr val="accent1"/>
                  </a:solidFill>
                  <a:latin typeface="Times New Roman" pitchFamily="18" charset="0"/>
                  <a:cs typeface="Times New Roman" pitchFamily="18" charset="0"/>
                </a:rPr>
                <a:t> </a:t>
              </a:r>
              <a:r>
                <a:rPr lang="ru-RU" sz="1400" dirty="0" smtClean="0">
                  <a:solidFill>
                    <a:schemeClr val="accent1"/>
                  </a:solidFill>
                  <a:latin typeface="Times New Roman" pitchFamily="18" charset="0"/>
                  <a:cs typeface="Times New Roman" pitchFamily="18" charset="0"/>
                </a:rPr>
                <a:t>*</a:t>
              </a:r>
              <a:r>
                <a:rPr lang="ru-RU" sz="1400" dirty="0" smtClean="0">
                  <a:solidFill>
                    <a:schemeClr val="tx1"/>
                  </a:solidFill>
                  <a:latin typeface="Times New Roman" pitchFamily="18" charset="0"/>
                  <a:cs typeface="Times New Roman" pitchFamily="18" charset="0"/>
                  <a:hlinkClick r:id="rId3"/>
                </a:rPr>
                <a:t>Закон </a:t>
              </a:r>
              <a:r>
                <a:rPr lang="ru-RU" sz="1400" dirty="0">
                  <a:solidFill>
                    <a:schemeClr val="tx1"/>
                  </a:solidFill>
                  <a:latin typeface="Times New Roman" pitchFamily="18" charset="0"/>
                  <a:cs typeface="Times New Roman" pitchFamily="18" charset="0"/>
                  <a:hlinkClick r:id="rId3"/>
                </a:rPr>
                <a:t>Оренбургской области от 28.06.2011 № 246/36-V-ОЗ «О классных чинах муниципальных служащих в Оренбургской  </a:t>
              </a:r>
            </a:p>
            <a:p>
              <a:pPr lvl="0" algn="just"/>
              <a:r>
                <a:rPr lang="ru-RU" sz="1400" dirty="0">
                  <a:solidFill>
                    <a:schemeClr val="tx1"/>
                  </a:solidFill>
                  <a:latin typeface="Times New Roman" pitchFamily="18" charset="0"/>
                  <a:cs typeface="Times New Roman" pitchFamily="18" charset="0"/>
                  <a:hlinkClick r:id="rId3"/>
                </a:rPr>
                <a:t> </a:t>
              </a:r>
              <a:r>
                <a:rPr lang="ru-RU" sz="1400" dirty="0" smtClean="0">
                  <a:solidFill>
                    <a:schemeClr val="tx1"/>
                  </a:solidFill>
                  <a:latin typeface="Times New Roman" pitchFamily="18" charset="0"/>
                  <a:cs typeface="Times New Roman" pitchFamily="18" charset="0"/>
                  <a:hlinkClick r:id="rId3"/>
                </a:rPr>
                <a:t> области</a:t>
              </a:r>
              <a:r>
                <a:rPr lang="ru-RU" sz="1400" dirty="0">
                  <a:solidFill>
                    <a:schemeClr val="tx1"/>
                  </a:solidFill>
                  <a:latin typeface="Times New Roman" pitchFamily="18" charset="0"/>
                  <a:cs typeface="Times New Roman" pitchFamily="18" charset="0"/>
                  <a:hlinkClick r:id="rId3"/>
                </a:rPr>
                <a:t>, порядке их присвоения и сохранения»;</a:t>
              </a:r>
              <a:endParaRPr lang="ru-RU" sz="1400" dirty="0">
                <a:solidFill>
                  <a:schemeClr val="tx1"/>
                </a:solidFill>
                <a:latin typeface="Times New Roman" pitchFamily="18" charset="0"/>
                <a:cs typeface="Times New Roman" pitchFamily="18" charset="0"/>
              </a:endParaRPr>
            </a:p>
            <a:p>
              <a:pPr lvl="0" algn="just"/>
              <a:r>
                <a:rPr lang="ru-RU" sz="1400" dirty="0" smtClean="0">
                  <a:solidFill>
                    <a:prstClr val="black"/>
                  </a:solidFill>
                  <a:latin typeface="Times New Roman" pitchFamily="18" charset="0"/>
                  <a:cs typeface="Times New Roman" pitchFamily="18" charset="0"/>
                  <a:hlinkClick r:id="rId4"/>
                </a:rPr>
                <a:t>  *</a:t>
              </a:r>
              <a:r>
                <a:rPr lang="ru-RU" sz="1400" dirty="0" smtClean="0">
                  <a:solidFill>
                    <a:prstClr val="black"/>
                  </a:solidFill>
                  <a:latin typeface="Times New Roman" pitchFamily="18" charset="0"/>
                  <a:cs typeface="Times New Roman" pitchFamily="18" charset="0"/>
                  <a:hlinkClick r:id="rId4"/>
                </a:rPr>
                <a:t>Закон </a:t>
              </a:r>
              <a:r>
                <a:rPr lang="ru-RU" sz="1400" dirty="0">
                  <a:solidFill>
                    <a:prstClr val="black"/>
                  </a:solidFill>
                  <a:latin typeface="Times New Roman" pitchFamily="18" charset="0"/>
                  <a:cs typeface="Times New Roman" pitchFamily="18" charset="0"/>
                  <a:hlinkClick r:id="rId4"/>
                </a:rPr>
                <a:t>Оренбургской области от 15.09.2008 № 2368/496-IV-ОЗ «Об утверждении типового положения о проведении аттестации муниципальных </a:t>
              </a:r>
              <a:r>
                <a:rPr lang="ru-RU" sz="1400" dirty="0" smtClean="0">
                  <a:solidFill>
                    <a:prstClr val="black"/>
                  </a:solidFill>
                  <a:latin typeface="Times New Roman" pitchFamily="18" charset="0"/>
                  <a:cs typeface="Times New Roman" pitchFamily="18" charset="0"/>
                  <a:hlinkClick r:id="rId4"/>
                </a:rPr>
                <a:t>   </a:t>
              </a:r>
            </a:p>
            <a:p>
              <a:pPr lvl="0" algn="just"/>
              <a:r>
                <a:rPr lang="ru-RU" sz="1400" dirty="0">
                  <a:solidFill>
                    <a:prstClr val="black"/>
                  </a:solidFill>
                  <a:latin typeface="Times New Roman" pitchFamily="18" charset="0"/>
                  <a:cs typeface="Times New Roman" pitchFamily="18" charset="0"/>
                  <a:hlinkClick r:id="rId4"/>
                </a:rPr>
                <a:t> </a:t>
              </a:r>
              <a:r>
                <a:rPr lang="ru-RU" sz="1400" dirty="0" smtClean="0">
                  <a:solidFill>
                    <a:prstClr val="black"/>
                  </a:solidFill>
                  <a:latin typeface="Times New Roman" pitchFamily="18" charset="0"/>
                  <a:cs typeface="Times New Roman" pitchFamily="18" charset="0"/>
                  <a:hlinkClick r:id="rId4"/>
                </a:rPr>
                <a:t> </a:t>
              </a:r>
              <a:r>
                <a:rPr lang="ru-RU" sz="1400" dirty="0" smtClean="0">
                  <a:solidFill>
                    <a:prstClr val="black"/>
                  </a:solidFill>
                  <a:latin typeface="Times New Roman" pitchFamily="18" charset="0"/>
                  <a:cs typeface="Times New Roman" pitchFamily="18" charset="0"/>
                  <a:hlinkClick r:id="rId4"/>
                </a:rPr>
                <a:t>служащих </a:t>
              </a:r>
              <a:r>
                <a:rPr lang="ru-RU" sz="1400" dirty="0">
                  <a:solidFill>
                    <a:prstClr val="black"/>
                  </a:solidFill>
                  <a:latin typeface="Times New Roman" pitchFamily="18" charset="0"/>
                  <a:cs typeface="Times New Roman" pitchFamily="18" charset="0"/>
                  <a:hlinkClick r:id="rId4"/>
                </a:rPr>
                <a:t>в Оренбургской области».</a:t>
              </a:r>
              <a:endParaRPr lang="ru-RU" sz="1400" dirty="0">
                <a:solidFill>
                  <a:prstClr val="black"/>
                </a:solidFill>
                <a:latin typeface="Times New Roman" pitchFamily="18" charset="0"/>
                <a:cs typeface="Times New Roman" pitchFamily="18" charset="0"/>
              </a:endParaRPr>
            </a:p>
            <a:p>
              <a:pPr lvl="0" algn="just"/>
              <a:endParaRPr lang="ru-RU" sz="1400" dirty="0">
                <a:solidFill>
                  <a:schemeClr val="tx1"/>
                </a:solidFill>
                <a:latin typeface="Times New Roman" pitchFamily="18" charset="0"/>
                <a:cs typeface="Times New Roman" pitchFamily="18" charset="0"/>
              </a:endParaRPr>
            </a:p>
            <a:p>
              <a:pPr lvl="0" algn="just"/>
              <a:endParaRPr lang="ru-RU" sz="1400" dirty="0">
                <a:solidFill>
                  <a:schemeClr val="tx1"/>
                </a:solidFill>
                <a:latin typeface="Times New Roman" pitchFamily="18" charset="0"/>
                <a:cs typeface="Times New Roman" pitchFamily="18" charset="0"/>
              </a:endParaRPr>
            </a:p>
            <a:p>
              <a:pPr lvl="0" algn="just"/>
              <a:endParaRPr lang="ru-RU" sz="1400" dirty="0">
                <a:solidFill>
                  <a:schemeClr val="tx1"/>
                </a:solidFill>
                <a:latin typeface="Times New Roman" pitchFamily="18" charset="0"/>
                <a:cs typeface="Times New Roman" pitchFamily="18" charset="0"/>
              </a:endParaRPr>
            </a:p>
          </p:txBody>
        </p:sp>
      </p:grpSp>
      <p:sp>
        <p:nvSpPr>
          <p:cNvPr id="8" name="Номер слайда 7"/>
          <p:cNvSpPr>
            <a:spLocks noGrp="1"/>
          </p:cNvSpPr>
          <p:nvPr>
            <p:ph type="sldNum" sz="quarter" idx="12"/>
          </p:nvPr>
        </p:nvSpPr>
        <p:spPr>
          <a:xfrm>
            <a:off x="11076235" y="6441836"/>
            <a:ext cx="342089" cy="331262"/>
          </a:xfrm>
        </p:spPr>
        <p:txBody>
          <a:bodyPr/>
          <a:lstStyle/>
          <a:p>
            <a:fld id="{9D3197B4-9225-4703-91FB-A4593262BF03}" type="slidenum">
              <a:rPr lang="ru-RU" sz="1600" smtClean="0">
                <a:solidFill>
                  <a:schemeClr val="tx1">
                    <a:lumMod val="95000"/>
                    <a:lumOff val="5000"/>
                  </a:schemeClr>
                </a:solidFill>
              </a:rPr>
              <a:t>4</a:t>
            </a:fld>
            <a:endParaRPr lang="ru-RU" sz="1600" dirty="0">
              <a:solidFill>
                <a:schemeClr val="tx1">
                  <a:lumMod val="95000"/>
                  <a:lumOff val="5000"/>
                </a:schemeClr>
              </a:solidFill>
            </a:endParaRPr>
          </a:p>
        </p:txBody>
      </p:sp>
      <p:grpSp>
        <p:nvGrpSpPr>
          <p:cNvPr id="41" name="Group 23722"/>
          <p:cNvGrpSpPr/>
          <p:nvPr/>
        </p:nvGrpSpPr>
        <p:grpSpPr>
          <a:xfrm>
            <a:off x="11418324" y="6446763"/>
            <a:ext cx="790265" cy="304083"/>
            <a:chOff x="0" y="0"/>
            <a:chExt cx="540006" cy="240970"/>
          </a:xfrm>
        </p:grpSpPr>
        <p:sp>
          <p:nvSpPr>
            <p:cNvPr id="42"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43"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10" name="Блок-схема: процесс 9"/>
          <p:cNvSpPr/>
          <p:nvPr/>
        </p:nvSpPr>
        <p:spPr>
          <a:xfrm>
            <a:off x="640538" y="1853388"/>
            <a:ext cx="11230433" cy="1394638"/>
          </a:xfrm>
          <a:prstGeom prst="flowChartProcess">
            <a:avLst/>
          </a:prstGeo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just"/>
            <a:r>
              <a:rPr lang="ru-RU" sz="1400" dirty="0" smtClean="0">
                <a:latin typeface="Times New Roman" pitchFamily="18" charset="0"/>
                <a:cs typeface="Times New Roman" pitchFamily="18" charset="0"/>
                <a:hlinkClick r:id="rId5"/>
              </a:rPr>
              <a:t>*Трудовой </a:t>
            </a:r>
            <a:r>
              <a:rPr lang="ru-RU" sz="1400" dirty="0">
                <a:latin typeface="Times New Roman" pitchFamily="18" charset="0"/>
                <a:cs typeface="Times New Roman" pitchFamily="18" charset="0"/>
                <a:hlinkClick r:id="rId5"/>
              </a:rPr>
              <a:t>кодекс </a:t>
            </a:r>
            <a:r>
              <a:rPr lang="ru-RU" sz="1400" dirty="0">
                <a:latin typeface="Times New Roman" pitchFamily="18" charset="0"/>
                <a:cs typeface="Times New Roman" pitchFamily="18" charset="0"/>
                <a:hlinkClick r:id="rId5"/>
                <a:hlinkMouseOver r:id="" action="ppaction://hlinkshowjump?jump=nextslide"/>
              </a:rPr>
              <a:t>Российской</a:t>
            </a:r>
            <a:r>
              <a:rPr lang="ru-RU" sz="1400" dirty="0">
                <a:latin typeface="Times New Roman" pitchFamily="18" charset="0"/>
                <a:cs typeface="Times New Roman" pitchFamily="18" charset="0"/>
                <a:hlinkClick r:id="rId5"/>
              </a:rPr>
              <a:t> Федерации</a:t>
            </a:r>
            <a:r>
              <a:rPr lang="ru-RU" sz="1400" dirty="0">
                <a:latin typeface="Times New Roman" pitchFamily="18" charset="0"/>
                <a:cs typeface="Times New Roman" pitchFamily="18" charset="0"/>
              </a:rPr>
              <a:t>;</a:t>
            </a:r>
            <a:r>
              <a:rPr lang="en-US" sz="1400" dirty="0"/>
              <a:t> </a:t>
            </a:r>
            <a:endParaRPr lang="ru-RU" sz="1400" dirty="0"/>
          </a:p>
          <a:p>
            <a:pPr algn="just"/>
            <a:r>
              <a:rPr lang="ru-RU" sz="1400" dirty="0" smtClean="0">
                <a:solidFill>
                  <a:schemeClr val="tx1"/>
                </a:solidFill>
                <a:latin typeface="Times New Roman" pitchFamily="18" charset="0"/>
                <a:cs typeface="Times New Roman" pitchFamily="18" charset="0"/>
                <a:hlinkClick r:id="rId6"/>
              </a:rPr>
              <a:t>*Федеральный </a:t>
            </a:r>
            <a:r>
              <a:rPr lang="ru-RU" sz="1400" dirty="0">
                <a:solidFill>
                  <a:schemeClr val="tx1"/>
                </a:solidFill>
                <a:latin typeface="Times New Roman" pitchFamily="18" charset="0"/>
                <a:cs typeface="Times New Roman" pitchFamily="18" charset="0"/>
                <a:hlinkClick r:id="rId6"/>
              </a:rPr>
              <a:t>закон от 20.03.2025 № 33-ФЗ «Об общих принципах организации местного самоуправления в единой системе публичной власти»;</a:t>
            </a:r>
            <a:r>
              <a:rPr lang="en-US" sz="1400" dirty="0">
                <a:hlinkClick r:id="rId6"/>
              </a:rPr>
              <a:t> </a:t>
            </a:r>
            <a:endParaRPr lang="ru-RU" sz="1400" dirty="0">
              <a:solidFill>
                <a:schemeClr val="tx1"/>
              </a:solidFill>
              <a:latin typeface="Times New Roman" pitchFamily="18" charset="0"/>
              <a:cs typeface="Times New Roman" pitchFamily="18" charset="0"/>
            </a:endParaRPr>
          </a:p>
          <a:p>
            <a:pPr lvl="0" algn="just"/>
            <a:r>
              <a:rPr lang="ru-RU" sz="1400" dirty="0" smtClean="0">
                <a:solidFill>
                  <a:schemeClr val="tx1"/>
                </a:solidFill>
                <a:latin typeface="Times New Roman" pitchFamily="18" charset="0"/>
                <a:cs typeface="Times New Roman" pitchFamily="18" charset="0"/>
                <a:hlinkClick r:id="rId7"/>
              </a:rPr>
              <a:t>*Федеральный </a:t>
            </a:r>
            <a:r>
              <a:rPr lang="ru-RU" sz="1400" dirty="0">
                <a:solidFill>
                  <a:schemeClr val="tx1"/>
                </a:solidFill>
                <a:latin typeface="Times New Roman" pitchFamily="18" charset="0"/>
                <a:cs typeface="Times New Roman" pitchFamily="18" charset="0"/>
                <a:hlinkClick r:id="rId7"/>
              </a:rPr>
              <a:t>закон от 02.03.2007 № 25-ФЗ «О муниципальной службе в Российской Федерации»</a:t>
            </a:r>
            <a:r>
              <a:rPr lang="ru-RU" sz="1400" dirty="0">
                <a:solidFill>
                  <a:schemeClr val="tx1"/>
                </a:solidFill>
                <a:latin typeface="Times New Roman" pitchFamily="18" charset="0"/>
                <a:cs typeface="Times New Roman" pitchFamily="18" charset="0"/>
              </a:rPr>
              <a:t>;</a:t>
            </a:r>
          </a:p>
          <a:p>
            <a:pPr algn="just"/>
            <a:r>
              <a:rPr lang="ru-RU" sz="1400" dirty="0" smtClean="0">
                <a:solidFill>
                  <a:schemeClr val="tx1"/>
                </a:solidFill>
                <a:latin typeface="Times New Roman" pitchFamily="18" charset="0"/>
                <a:cs typeface="Times New Roman" pitchFamily="18" charset="0"/>
                <a:hlinkClick r:id="rId8"/>
              </a:rPr>
              <a:t>*Федеральный </a:t>
            </a:r>
            <a:r>
              <a:rPr lang="ru-RU" sz="1400" dirty="0">
                <a:solidFill>
                  <a:schemeClr val="tx1"/>
                </a:solidFill>
                <a:latin typeface="Times New Roman" pitchFamily="18" charset="0"/>
                <a:cs typeface="Times New Roman" pitchFamily="18" charset="0"/>
                <a:hlinkClick r:id="rId8"/>
              </a:rPr>
              <a:t>закон от 25.12.2008 № 273-ФЗ «О противодействии коррупции»</a:t>
            </a:r>
            <a:r>
              <a:rPr lang="ru-RU" sz="1400" dirty="0">
                <a:solidFill>
                  <a:schemeClr val="tx1"/>
                </a:solidFill>
                <a:latin typeface="Times New Roman" pitchFamily="18" charset="0"/>
                <a:cs typeface="Times New Roman" pitchFamily="18" charset="0"/>
              </a:rPr>
              <a:t>;</a:t>
            </a:r>
          </a:p>
          <a:p>
            <a:pPr algn="just"/>
            <a:r>
              <a:rPr lang="ru-RU" sz="1400" dirty="0" smtClean="0">
                <a:latin typeface="Times New Roman" pitchFamily="18" charset="0"/>
                <a:cs typeface="Times New Roman" pitchFamily="18" charset="0"/>
                <a:hlinkClick r:id="rId9"/>
              </a:rPr>
              <a:t>*Федеральный </a:t>
            </a:r>
            <a:r>
              <a:rPr lang="ru-RU" sz="1400" dirty="0">
                <a:latin typeface="Times New Roman" pitchFamily="18" charset="0"/>
                <a:cs typeface="Times New Roman" pitchFamily="18" charset="0"/>
                <a:hlinkClick r:id="rId9"/>
              </a:rPr>
              <a:t>закон от 27.07.2006 № 152-ФЗ «О персональных данных».</a:t>
            </a:r>
            <a:endParaRPr lang="ru-RU" sz="1400" dirty="0">
              <a:latin typeface="Times New Roman" pitchFamily="18" charset="0"/>
              <a:cs typeface="Times New Roman" pitchFamily="18" charset="0"/>
            </a:endParaRPr>
          </a:p>
        </p:txBody>
      </p:sp>
      <p:sp>
        <p:nvSpPr>
          <p:cNvPr id="11" name="Блок-схема: знак завершения 10"/>
          <p:cNvSpPr/>
          <p:nvPr/>
        </p:nvSpPr>
        <p:spPr>
          <a:xfrm>
            <a:off x="640538" y="1693899"/>
            <a:ext cx="5639393" cy="249201"/>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dirty="0"/>
              <a:t>Кодексы, Федеральные </a:t>
            </a:r>
            <a:r>
              <a:rPr lang="ru-RU" dirty="0" smtClean="0"/>
              <a:t>законы</a:t>
            </a:r>
            <a:endParaRPr lang="ru-RU" dirty="0"/>
          </a:p>
        </p:txBody>
      </p:sp>
      <p:sp>
        <p:nvSpPr>
          <p:cNvPr id="13" name="Прямоугольник с двумя скругленными противолежащими углами 12"/>
          <p:cNvSpPr/>
          <p:nvPr/>
        </p:nvSpPr>
        <p:spPr>
          <a:xfrm>
            <a:off x="640537" y="3329906"/>
            <a:ext cx="11230433" cy="659217"/>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ru-RU" sz="1400" dirty="0" smtClean="0">
                <a:solidFill>
                  <a:schemeClr val="tx1"/>
                </a:solidFill>
                <a:latin typeface="Times New Roman" pitchFamily="18" charset="0"/>
                <a:cs typeface="Times New Roman" pitchFamily="18" charset="0"/>
                <a:hlinkClick r:id="rId10"/>
              </a:rPr>
              <a:t>*Указ </a:t>
            </a:r>
            <a:r>
              <a:rPr lang="ru-RU" sz="1400" dirty="0">
                <a:solidFill>
                  <a:schemeClr val="tx1"/>
                </a:solidFill>
                <a:latin typeface="Times New Roman" pitchFamily="18" charset="0"/>
                <a:cs typeface="Times New Roman" pitchFamily="18" charset="0"/>
                <a:hlinkClick r:id="rId10"/>
              </a:rPr>
              <a:t>Президента РФ от 10.10.2024 № 870 «О некоторых вопросах представления сведений при поступлении на государственную службу Российской Федерации и муниципальную службу в Российской Федерации и их актуализации»</a:t>
            </a:r>
            <a:endParaRPr lang="ru-RU" sz="1400" dirty="0">
              <a:solidFill>
                <a:schemeClr val="tx1"/>
              </a:solidFill>
              <a:latin typeface="Times New Roman" pitchFamily="18" charset="0"/>
              <a:cs typeface="Times New Roman" pitchFamily="18" charset="0"/>
            </a:endParaRPr>
          </a:p>
        </p:txBody>
      </p:sp>
      <p:sp>
        <p:nvSpPr>
          <p:cNvPr id="14" name="Прямоугольник 13"/>
          <p:cNvSpPr/>
          <p:nvPr/>
        </p:nvSpPr>
        <p:spPr>
          <a:xfrm>
            <a:off x="592348" y="5896661"/>
            <a:ext cx="11211803" cy="475563"/>
          </a:xfrm>
          <a:prstGeom prst="rect">
            <a:avLst/>
          </a:prstGeo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lvl="0" algn="just"/>
            <a:r>
              <a:rPr lang="ru-RU" sz="1400" dirty="0" smtClean="0">
                <a:solidFill>
                  <a:prstClr val="black"/>
                </a:solidFill>
                <a:latin typeface="Times New Roman" pitchFamily="18" charset="0"/>
                <a:cs typeface="Times New Roman" pitchFamily="18" charset="0"/>
                <a:hlinkClick r:id="rId11"/>
              </a:rPr>
              <a:t>*«</a:t>
            </a:r>
            <a:r>
              <a:rPr lang="ru-RU" sz="1400" dirty="0">
                <a:solidFill>
                  <a:prstClr val="black"/>
                </a:solidFill>
                <a:latin typeface="Times New Roman" pitchFamily="18" charset="0"/>
                <a:cs typeface="Times New Roman" pitchFamily="18" charset="0"/>
                <a:hlinkClick r:id="rId11"/>
              </a:rPr>
              <a:t>Устав муниципального образования город Оренбург», принятый решением Оренбургского городского Совета от 28.04.2015 № 1015</a:t>
            </a:r>
            <a:endParaRPr lang="ru-RU" sz="1400" dirty="0">
              <a:solidFill>
                <a:prstClr val="black"/>
              </a:solidFill>
              <a:latin typeface="Times New Roman" pitchFamily="18" charset="0"/>
              <a:cs typeface="Times New Roman" pitchFamily="18" charset="0"/>
            </a:endParaRPr>
          </a:p>
        </p:txBody>
      </p:sp>
      <p:sp>
        <p:nvSpPr>
          <p:cNvPr id="26" name="Shape 451"/>
          <p:cNvSpPr/>
          <p:nvPr/>
        </p:nvSpPr>
        <p:spPr>
          <a:xfrm>
            <a:off x="625880" y="5743574"/>
            <a:ext cx="6977008" cy="306174"/>
          </a:xfrm>
          <a:custGeom>
            <a:avLst/>
            <a:gdLst/>
            <a:ahLst/>
            <a:cxnLst/>
            <a:rect l="0" t="0" r="0" b="0"/>
            <a:pathLst>
              <a:path w="4980001" h="359994">
                <a:moveTo>
                  <a:pt x="211646" y="0"/>
                </a:moveTo>
                <a:cubicBezTo>
                  <a:pt x="214173" y="0"/>
                  <a:pt x="216611" y="241"/>
                  <a:pt x="219113" y="317"/>
                </a:cubicBezTo>
                <a:lnTo>
                  <a:pt x="219113" y="0"/>
                </a:lnTo>
                <a:lnTo>
                  <a:pt x="4760888" y="0"/>
                </a:lnTo>
                <a:lnTo>
                  <a:pt x="4760888" y="317"/>
                </a:lnTo>
                <a:cubicBezTo>
                  <a:pt x="4763389" y="241"/>
                  <a:pt x="4765828" y="0"/>
                  <a:pt x="4768355" y="0"/>
                </a:cubicBezTo>
                <a:cubicBezTo>
                  <a:pt x="4885246" y="0"/>
                  <a:pt x="4980001" y="80582"/>
                  <a:pt x="4980001" y="179997"/>
                </a:cubicBezTo>
                <a:cubicBezTo>
                  <a:pt x="4980001" y="279413"/>
                  <a:pt x="4885246" y="359994"/>
                  <a:pt x="4768355" y="359994"/>
                </a:cubicBezTo>
                <a:cubicBezTo>
                  <a:pt x="4765828" y="359994"/>
                  <a:pt x="4763389" y="359753"/>
                  <a:pt x="4760888" y="359677"/>
                </a:cubicBezTo>
                <a:lnTo>
                  <a:pt x="4760888" y="359994"/>
                </a:lnTo>
                <a:lnTo>
                  <a:pt x="219113" y="359994"/>
                </a:lnTo>
                <a:lnTo>
                  <a:pt x="219113" y="359677"/>
                </a:lnTo>
                <a:cubicBezTo>
                  <a:pt x="216611" y="359753"/>
                  <a:pt x="214173" y="359994"/>
                  <a:pt x="211646" y="359994"/>
                </a:cubicBezTo>
                <a:cubicBezTo>
                  <a:pt x="94755" y="359994"/>
                  <a:pt x="0" y="279413"/>
                  <a:pt x="0" y="179997"/>
                </a:cubicBezTo>
                <a:cubicBezTo>
                  <a:pt x="0" y="80582"/>
                  <a:pt x="94755" y="0"/>
                  <a:pt x="211646" y="0"/>
                </a:cubicBezTo>
                <a:close/>
              </a:path>
            </a:pathLst>
          </a:custGeom>
          <a:ln w="0" cap="flat">
            <a:miter lim="100000"/>
          </a:ln>
        </p:spPr>
        <p:style>
          <a:lnRef idx="0">
            <a:srgbClr val="000000">
              <a:alpha val="0"/>
            </a:srgbClr>
          </a:lnRef>
          <a:fillRef idx="1">
            <a:srgbClr val="2A3E5D"/>
          </a:fillRef>
          <a:effectRef idx="0">
            <a:scrgbClr r="0" g="0" b="0"/>
          </a:effectRef>
          <a:fontRef idx="none"/>
        </p:style>
        <p:txBody>
          <a:bodyPr/>
          <a:lstStyle/>
          <a:p>
            <a:r>
              <a:rPr lang="ru-RU" dirty="0"/>
              <a:t>     </a:t>
            </a:r>
            <a:r>
              <a:rPr lang="ru-RU" b="1" dirty="0">
                <a:solidFill>
                  <a:schemeClr val="bg1"/>
                </a:solidFill>
              </a:rPr>
              <a:t>Муниципальные правовые </a:t>
            </a:r>
            <a:r>
              <a:rPr lang="ru-RU" b="1" dirty="0" smtClean="0">
                <a:solidFill>
                  <a:schemeClr val="bg1"/>
                </a:solidFill>
              </a:rPr>
              <a:t>акты</a:t>
            </a:r>
            <a:endParaRPr lang="ru-RU" b="1" dirty="0">
              <a:solidFill>
                <a:schemeClr val="bg1"/>
              </a:solidFill>
            </a:endParaRPr>
          </a:p>
        </p:txBody>
      </p:sp>
    </p:spTree>
    <p:extLst>
      <p:ext uri="{BB962C8B-B14F-4D97-AF65-F5344CB8AC3E}">
        <p14:creationId xmlns:p14="http://schemas.microsoft.com/office/powerpoint/2010/main" val="1108124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818"/>
          <p:cNvGrpSpPr/>
          <p:nvPr/>
        </p:nvGrpSpPr>
        <p:grpSpPr>
          <a:xfrm>
            <a:off x="0" y="257000"/>
            <a:ext cx="7821038" cy="779780"/>
            <a:chOff x="0" y="0"/>
            <a:chExt cx="5652004" cy="779996"/>
          </a:xfrm>
        </p:grpSpPr>
        <p:sp>
          <p:nvSpPr>
            <p:cNvPr id="3" name="Shape 551"/>
            <p:cNvSpPr/>
            <p:nvPr/>
          </p:nvSpPr>
          <p:spPr>
            <a:xfrm>
              <a:off x="0" y="0"/>
              <a:ext cx="5652004" cy="779996"/>
            </a:xfrm>
            <a:custGeom>
              <a:avLst/>
              <a:gdLst/>
              <a:ahLst/>
              <a:cxnLst/>
              <a:rect l="0" t="0" r="0" b="0"/>
              <a:pathLst>
                <a:path w="5652004" h="779996">
                  <a:moveTo>
                    <a:pt x="0" y="0"/>
                  </a:moveTo>
                  <a:lnTo>
                    <a:pt x="5652004" y="0"/>
                  </a:lnTo>
                  <a:lnTo>
                    <a:pt x="5652004" y="627596"/>
                  </a:lnTo>
                  <a:cubicBezTo>
                    <a:pt x="5652004" y="779996"/>
                    <a:pt x="5499604" y="779996"/>
                    <a:pt x="5499604" y="779996"/>
                  </a:cubicBezTo>
                  <a:lnTo>
                    <a:pt x="0" y="779996"/>
                  </a:lnTo>
                  <a:lnTo>
                    <a:pt x="0" y="0"/>
                  </a:lnTo>
                  <a:close/>
                </a:path>
              </a:pathLst>
            </a:custGeom>
            <a:ln w="0" cap="flat">
              <a:miter lim="127000"/>
            </a:ln>
          </p:spPr>
          <p:style>
            <a:lnRef idx="0">
              <a:srgbClr val="000000">
                <a:alpha val="0"/>
              </a:srgbClr>
            </a:lnRef>
            <a:fillRef idx="1">
              <a:srgbClr val="483474"/>
            </a:fillRef>
            <a:effectRef idx="0">
              <a:scrgbClr r="0" g="0" b="0"/>
            </a:effectRef>
            <a:fontRef idx="none"/>
          </p:style>
          <p:txBody>
            <a:bodyPr/>
            <a:lstStyle/>
            <a:p>
              <a:r>
                <a:rPr lang="ru-RU" sz="2000" dirty="0">
                  <a:solidFill>
                    <a:schemeClr val="bg1"/>
                  </a:solidFill>
                  <a:latin typeface="Calibri" panose="020F0502020204030204" pitchFamily="34" charset="0"/>
                  <a:ea typeface="Calibri" panose="020F0502020204030204" pitchFamily="34" charset="0"/>
                </a:rPr>
                <a:t>                                              </a:t>
              </a:r>
              <a:r>
                <a:rPr lang="ru-RU" sz="2000" b="1" dirty="0">
                  <a:solidFill>
                    <a:schemeClr val="bg1"/>
                  </a:solidFill>
                  <a:latin typeface="Calibri" panose="020F0502020204030204" pitchFamily="34" charset="0"/>
                  <a:ea typeface="Calibri" panose="020F0502020204030204" pitchFamily="34" charset="0"/>
                </a:rPr>
                <a:t>3</a:t>
              </a:r>
              <a:r>
                <a:rPr lang="ru-RU" sz="2000" b="1" dirty="0" smtClean="0">
                  <a:solidFill>
                    <a:schemeClr val="bg1"/>
                  </a:solidFill>
                  <a:latin typeface="Calibri" panose="020F0502020204030204" pitchFamily="34" charset="0"/>
                  <a:ea typeface="Calibri" panose="020F0502020204030204" pitchFamily="34" charset="0"/>
                </a:rPr>
                <a:t>│ </a:t>
              </a:r>
              <a:r>
                <a:rPr lang="ru-RU" sz="2000" b="1" dirty="0">
                  <a:solidFill>
                    <a:schemeClr val="bg1"/>
                  </a:solidFill>
                  <a:latin typeface="Calibri" panose="020F0502020204030204" pitchFamily="34" charset="0"/>
                  <a:ea typeface="Calibri" panose="020F0502020204030204" pitchFamily="34" charset="0"/>
                </a:rPr>
                <a:t>ОСНОВНЫЕ ПРАВА И ОБЯЗАННОСТИ </a:t>
              </a:r>
            </a:p>
            <a:p>
              <a:r>
                <a:rPr lang="ru-RU" sz="2000" b="1" dirty="0">
                  <a:solidFill>
                    <a:schemeClr val="bg1"/>
                  </a:solidFill>
                  <a:latin typeface="Calibri" panose="020F0502020204030204" pitchFamily="34" charset="0"/>
                  <a:ea typeface="Calibri" panose="020F0502020204030204" pitchFamily="34" charset="0"/>
                </a:rPr>
                <a:t>                                           МУНИЦИПАЛЬНОГО СЛУЖАЩЕГО</a:t>
              </a:r>
              <a:endParaRPr lang="ru-RU" sz="2000" b="1" dirty="0">
                <a:solidFill>
                  <a:schemeClr val="bg1"/>
                </a:solidFill>
              </a:endParaRPr>
            </a:p>
            <a:p>
              <a:endParaRPr lang="ru-RU" sz="2400" dirty="0"/>
            </a:p>
          </p:txBody>
        </p:sp>
        <p:sp>
          <p:nvSpPr>
            <p:cNvPr id="4" name="Shape 554"/>
            <p:cNvSpPr/>
            <p:nvPr/>
          </p:nvSpPr>
          <p:spPr>
            <a:xfrm>
              <a:off x="908719" y="132472"/>
              <a:ext cx="26537" cy="37494"/>
            </a:xfrm>
            <a:custGeom>
              <a:avLst/>
              <a:gdLst/>
              <a:ahLst/>
              <a:cxnLst/>
              <a:rect l="0" t="0" r="0" b="0"/>
              <a:pathLst>
                <a:path w="26537" h="37494">
                  <a:moveTo>
                    <a:pt x="13014" y="294"/>
                  </a:moveTo>
                  <a:cubicBezTo>
                    <a:pt x="15697" y="587"/>
                    <a:pt x="18269" y="1905"/>
                    <a:pt x="20091" y="4172"/>
                  </a:cubicBezTo>
                  <a:lnTo>
                    <a:pt x="26537" y="9915"/>
                  </a:lnTo>
                  <a:lnTo>
                    <a:pt x="26537" y="37494"/>
                  </a:lnTo>
                  <a:lnTo>
                    <a:pt x="21923" y="34860"/>
                  </a:lnTo>
                  <a:cubicBezTo>
                    <a:pt x="15284" y="29982"/>
                    <a:pt x="9125" y="24203"/>
                    <a:pt x="3645" y="17380"/>
                  </a:cubicBezTo>
                  <a:cubicBezTo>
                    <a:pt x="0" y="12846"/>
                    <a:pt x="724" y="6204"/>
                    <a:pt x="5271" y="2559"/>
                  </a:cubicBezTo>
                  <a:cubicBezTo>
                    <a:pt x="7537" y="730"/>
                    <a:pt x="10331" y="0"/>
                    <a:pt x="13014" y="294"/>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5" name="Shape 555"/>
            <p:cNvSpPr/>
            <p:nvPr/>
          </p:nvSpPr>
          <p:spPr>
            <a:xfrm>
              <a:off x="763812" y="53692"/>
              <a:ext cx="171444" cy="648939"/>
            </a:xfrm>
            <a:custGeom>
              <a:avLst/>
              <a:gdLst/>
              <a:ahLst/>
              <a:cxnLst/>
              <a:rect l="0" t="0" r="0" b="0"/>
              <a:pathLst>
                <a:path w="171444" h="648939">
                  <a:moveTo>
                    <a:pt x="171444" y="0"/>
                  </a:moveTo>
                  <a:lnTo>
                    <a:pt x="171444" y="23984"/>
                  </a:lnTo>
                  <a:lnTo>
                    <a:pt x="166797" y="26532"/>
                  </a:lnTo>
                  <a:cubicBezTo>
                    <a:pt x="159481" y="31168"/>
                    <a:pt x="155574" y="34799"/>
                    <a:pt x="155473" y="34894"/>
                  </a:cubicBezTo>
                  <a:cubicBezTo>
                    <a:pt x="153505" y="36749"/>
                    <a:pt x="150889" y="37815"/>
                    <a:pt x="148184" y="37815"/>
                  </a:cubicBezTo>
                  <a:cubicBezTo>
                    <a:pt x="148184" y="37815"/>
                    <a:pt x="139548" y="38006"/>
                    <a:pt x="131382" y="43187"/>
                  </a:cubicBezTo>
                  <a:cubicBezTo>
                    <a:pt x="120879" y="49830"/>
                    <a:pt x="115557" y="61907"/>
                    <a:pt x="115557" y="79078"/>
                  </a:cubicBezTo>
                  <a:cubicBezTo>
                    <a:pt x="115557" y="107945"/>
                    <a:pt x="120790" y="131567"/>
                    <a:pt x="123622" y="142209"/>
                  </a:cubicBezTo>
                  <a:cubicBezTo>
                    <a:pt x="128168" y="143454"/>
                    <a:pt x="132423" y="145715"/>
                    <a:pt x="136004" y="148877"/>
                  </a:cubicBezTo>
                  <a:cubicBezTo>
                    <a:pt x="140513" y="145029"/>
                    <a:pt x="144437" y="140482"/>
                    <a:pt x="147714" y="135301"/>
                  </a:cubicBezTo>
                  <a:cubicBezTo>
                    <a:pt x="150838" y="130386"/>
                    <a:pt x="157353" y="128912"/>
                    <a:pt x="162268" y="132037"/>
                  </a:cubicBezTo>
                  <a:cubicBezTo>
                    <a:pt x="167195" y="135148"/>
                    <a:pt x="168656" y="141676"/>
                    <a:pt x="165532" y="146591"/>
                  </a:cubicBezTo>
                  <a:cubicBezTo>
                    <a:pt x="159779" y="155671"/>
                    <a:pt x="152514" y="163355"/>
                    <a:pt x="143942" y="169400"/>
                  </a:cubicBezTo>
                  <a:cubicBezTo>
                    <a:pt x="140221" y="172029"/>
                    <a:pt x="135395" y="172804"/>
                    <a:pt x="131013" y="171483"/>
                  </a:cubicBezTo>
                  <a:cubicBezTo>
                    <a:pt x="128016" y="170568"/>
                    <a:pt x="125400" y="168740"/>
                    <a:pt x="123444" y="166187"/>
                  </a:cubicBezTo>
                  <a:cubicBezTo>
                    <a:pt x="121069" y="163101"/>
                    <a:pt x="117335" y="161666"/>
                    <a:pt x="113449" y="162352"/>
                  </a:cubicBezTo>
                  <a:cubicBezTo>
                    <a:pt x="108814" y="163164"/>
                    <a:pt x="105194" y="168016"/>
                    <a:pt x="105194" y="173413"/>
                  </a:cubicBezTo>
                  <a:lnTo>
                    <a:pt x="105194" y="181363"/>
                  </a:lnTo>
                  <a:cubicBezTo>
                    <a:pt x="105194" y="186875"/>
                    <a:pt x="108687" y="191739"/>
                    <a:pt x="113335" y="192692"/>
                  </a:cubicBezTo>
                  <a:cubicBezTo>
                    <a:pt x="114249" y="192882"/>
                    <a:pt x="115176" y="192946"/>
                    <a:pt x="116065" y="192882"/>
                  </a:cubicBezTo>
                  <a:cubicBezTo>
                    <a:pt x="126416" y="192120"/>
                    <a:pt x="136030" y="199651"/>
                    <a:pt x="137935" y="210027"/>
                  </a:cubicBezTo>
                  <a:cubicBezTo>
                    <a:pt x="140973" y="226572"/>
                    <a:pt x="148280" y="241417"/>
                    <a:pt x="158593" y="253510"/>
                  </a:cubicBezTo>
                  <a:lnTo>
                    <a:pt x="171444" y="265173"/>
                  </a:lnTo>
                  <a:lnTo>
                    <a:pt x="171444" y="290829"/>
                  </a:lnTo>
                  <a:lnTo>
                    <a:pt x="167373" y="288945"/>
                  </a:lnTo>
                  <a:lnTo>
                    <a:pt x="167373" y="311373"/>
                  </a:lnTo>
                  <a:lnTo>
                    <a:pt x="171444" y="314934"/>
                  </a:lnTo>
                  <a:lnTo>
                    <a:pt x="171444" y="342960"/>
                  </a:lnTo>
                  <a:lnTo>
                    <a:pt x="146939" y="321521"/>
                  </a:lnTo>
                  <a:lnTo>
                    <a:pt x="128943" y="339517"/>
                  </a:lnTo>
                  <a:lnTo>
                    <a:pt x="171444" y="403280"/>
                  </a:lnTo>
                  <a:lnTo>
                    <a:pt x="171444" y="427976"/>
                  </a:lnTo>
                  <a:lnTo>
                    <a:pt x="164671" y="425738"/>
                  </a:lnTo>
                  <a:cubicBezTo>
                    <a:pt x="160757" y="423387"/>
                    <a:pt x="157359" y="420174"/>
                    <a:pt x="154750" y="416263"/>
                  </a:cubicBezTo>
                  <a:lnTo>
                    <a:pt x="111722" y="351709"/>
                  </a:lnTo>
                  <a:lnTo>
                    <a:pt x="55334" y="373451"/>
                  </a:lnTo>
                  <a:cubicBezTo>
                    <a:pt x="47244" y="376575"/>
                    <a:pt x="40284" y="381579"/>
                    <a:pt x="34874" y="387853"/>
                  </a:cubicBezTo>
                  <a:lnTo>
                    <a:pt x="73520" y="426512"/>
                  </a:lnTo>
                  <a:cubicBezTo>
                    <a:pt x="87262" y="440240"/>
                    <a:pt x="94831" y="458503"/>
                    <a:pt x="94831" y="477934"/>
                  </a:cubicBezTo>
                  <a:lnTo>
                    <a:pt x="94831" y="638398"/>
                  </a:lnTo>
                  <a:cubicBezTo>
                    <a:pt x="94831" y="644228"/>
                    <a:pt x="90107" y="648939"/>
                    <a:pt x="84277" y="648939"/>
                  </a:cubicBezTo>
                  <a:cubicBezTo>
                    <a:pt x="78461" y="648939"/>
                    <a:pt x="73736" y="644228"/>
                    <a:pt x="73736" y="638398"/>
                  </a:cubicBezTo>
                  <a:lnTo>
                    <a:pt x="73736" y="477934"/>
                  </a:lnTo>
                  <a:cubicBezTo>
                    <a:pt x="73736" y="464142"/>
                    <a:pt x="68364" y="451175"/>
                    <a:pt x="58611" y="441421"/>
                  </a:cubicBezTo>
                  <a:lnTo>
                    <a:pt x="24359" y="407169"/>
                  </a:lnTo>
                  <a:cubicBezTo>
                    <a:pt x="22822" y="412427"/>
                    <a:pt x="22098" y="418003"/>
                    <a:pt x="22327" y="423692"/>
                  </a:cubicBezTo>
                  <a:lnTo>
                    <a:pt x="30912" y="637979"/>
                  </a:lnTo>
                  <a:cubicBezTo>
                    <a:pt x="31140" y="643796"/>
                    <a:pt x="26607" y="648698"/>
                    <a:pt x="20790" y="648939"/>
                  </a:cubicBezTo>
                  <a:cubicBezTo>
                    <a:pt x="20650" y="648939"/>
                    <a:pt x="20498" y="648939"/>
                    <a:pt x="20358" y="648939"/>
                  </a:cubicBezTo>
                  <a:cubicBezTo>
                    <a:pt x="14732" y="648939"/>
                    <a:pt x="10058" y="644494"/>
                    <a:pt x="9830" y="638818"/>
                  </a:cubicBezTo>
                  <a:lnTo>
                    <a:pt x="1245" y="424530"/>
                  </a:lnTo>
                  <a:cubicBezTo>
                    <a:pt x="0" y="393415"/>
                    <a:pt x="18682" y="364980"/>
                    <a:pt x="47739" y="353766"/>
                  </a:cubicBezTo>
                  <a:lnTo>
                    <a:pt x="108166" y="330461"/>
                  </a:lnTo>
                  <a:lnTo>
                    <a:pt x="139002" y="299626"/>
                  </a:lnTo>
                  <a:cubicBezTo>
                    <a:pt x="141008" y="297619"/>
                    <a:pt x="143637" y="296591"/>
                    <a:pt x="146279" y="296553"/>
                  </a:cubicBezTo>
                  <a:lnTo>
                    <a:pt x="146279" y="271356"/>
                  </a:lnTo>
                  <a:cubicBezTo>
                    <a:pt x="131686" y="255849"/>
                    <a:pt x="121310" y="236164"/>
                    <a:pt x="117208" y="213977"/>
                  </a:cubicBezTo>
                  <a:cubicBezTo>
                    <a:pt x="117208" y="213964"/>
                    <a:pt x="117196" y="213952"/>
                    <a:pt x="117183" y="213939"/>
                  </a:cubicBezTo>
                  <a:cubicBezTo>
                    <a:pt x="114503" y="214104"/>
                    <a:pt x="111785" y="213901"/>
                    <a:pt x="109106" y="213355"/>
                  </a:cubicBezTo>
                  <a:cubicBezTo>
                    <a:pt x="94615" y="210396"/>
                    <a:pt x="84099" y="196934"/>
                    <a:pt x="84099" y="181363"/>
                  </a:cubicBezTo>
                  <a:lnTo>
                    <a:pt x="84099" y="173413"/>
                  </a:lnTo>
                  <a:cubicBezTo>
                    <a:pt x="84099" y="160396"/>
                    <a:pt x="91415" y="149042"/>
                    <a:pt x="102286" y="143962"/>
                  </a:cubicBezTo>
                  <a:cubicBezTo>
                    <a:pt x="99060" y="130906"/>
                    <a:pt x="94463" y="107386"/>
                    <a:pt x="94463" y="79090"/>
                  </a:cubicBezTo>
                  <a:cubicBezTo>
                    <a:pt x="94463" y="27986"/>
                    <a:pt x="131000" y="18753"/>
                    <a:pt x="143815" y="17089"/>
                  </a:cubicBezTo>
                  <a:cubicBezTo>
                    <a:pt x="146091" y="15203"/>
                    <a:pt x="149654" y="12451"/>
                    <a:pt x="154439" y="9345"/>
                  </a:cubicBezTo>
                  <a:lnTo>
                    <a:pt x="171444"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6" name="Shape 556"/>
            <p:cNvSpPr/>
            <p:nvPr/>
          </p:nvSpPr>
          <p:spPr>
            <a:xfrm>
              <a:off x="935256" y="368627"/>
              <a:ext cx="57925" cy="334005"/>
            </a:xfrm>
            <a:custGeom>
              <a:avLst/>
              <a:gdLst/>
              <a:ahLst/>
              <a:cxnLst/>
              <a:rect l="0" t="0" r="0" b="0"/>
              <a:pathLst>
                <a:path w="57925" h="334005">
                  <a:moveTo>
                    <a:pt x="0" y="0"/>
                  </a:moveTo>
                  <a:lnTo>
                    <a:pt x="57925" y="50675"/>
                  </a:lnTo>
                  <a:lnTo>
                    <a:pt x="57925" y="79618"/>
                  </a:lnTo>
                  <a:lnTo>
                    <a:pt x="47555" y="89987"/>
                  </a:lnTo>
                  <a:lnTo>
                    <a:pt x="46857" y="105964"/>
                  </a:lnTo>
                  <a:lnTo>
                    <a:pt x="57925" y="105964"/>
                  </a:lnTo>
                  <a:lnTo>
                    <a:pt x="57925" y="127059"/>
                  </a:lnTo>
                  <a:lnTo>
                    <a:pt x="45942" y="127059"/>
                  </a:lnTo>
                  <a:lnTo>
                    <a:pt x="37382" y="323921"/>
                  </a:lnTo>
                  <a:cubicBezTo>
                    <a:pt x="37128" y="329586"/>
                    <a:pt x="32468" y="334005"/>
                    <a:pt x="26854" y="334005"/>
                  </a:cubicBezTo>
                  <a:cubicBezTo>
                    <a:pt x="26689" y="334005"/>
                    <a:pt x="26537" y="334005"/>
                    <a:pt x="26384" y="333992"/>
                  </a:cubicBezTo>
                  <a:cubicBezTo>
                    <a:pt x="20555" y="333751"/>
                    <a:pt x="16047" y="328824"/>
                    <a:pt x="16300" y="323007"/>
                  </a:cubicBezTo>
                  <a:lnTo>
                    <a:pt x="25546" y="110688"/>
                  </a:lnTo>
                  <a:cubicBezTo>
                    <a:pt x="20695" y="113647"/>
                    <a:pt x="15119" y="115260"/>
                    <a:pt x="9366" y="115260"/>
                  </a:cubicBezTo>
                  <a:cubicBezTo>
                    <a:pt x="8338" y="115260"/>
                    <a:pt x="7296" y="115210"/>
                    <a:pt x="6255" y="115108"/>
                  </a:cubicBezTo>
                  <a:lnTo>
                    <a:pt x="0" y="113042"/>
                  </a:lnTo>
                  <a:lnTo>
                    <a:pt x="0" y="88346"/>
                  </a:lnTo>
                  <a:lnTo>
                    <a:pt x="857" y="89632"/>
                  </a:lnTo>
                  <a:cubicBezTo>
                    <a:pt x="2559" y="92172"/>
                    <a:pt x="5277" y="93810"/>
                    <a:pt x="8325" y="94115"/>
                  </a:cubicBezTo>
                  <a:cubicBezTo>
                    <a:pt x="11373" y="94420"/>
                    <a:pt x="14357" y="93340"/>
                    <a:pt x="16529" y="91181"/>
                  </a:cubicBezTo>
                  <a:lnTo>
                    <a:pt x="42501" y="65210"/>
                  </a:lnTo>
                  <a:lnTo>
                    <a:pt x="0" y="28026"/>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7" name="Shape 557"/>
            <p:cNvSpPr/>
            <p:nvPr/>
          </p:nvSpPr>
          <p:spPr>
            <a:xfrm>
              <a:off x="935256" y="318865"/>
              <a:ext cx="57925" cy="42097"/>
            </a:xfrm>
            <a:custGeom>
              <a:avLst/>
              <a:gdLst/>
              <a:ahLst/>
              <a:cxnLst/>
              <a:rect l="0" t="0" r="0" b="0"/>
              <a:pathLst>
                <a:path w="57925" h="42097">
                  <a:moveTo>
                    <a:pt x="0" y="0"/>
                  </a:moveTo>
                  <a:lnTo>
                    <a:pt x="4717" y="4281"/>
                  </a:lnTo>
                  <a:cubicBezTo>
                    <a:pt x="11220" y="8821"/>
                    <a:pt x="18316" y="12541"/>
                    <a:pt x="25848" y="15310"/>
                  </a:cubicBezTo>
                  <a:lnTo>
                    <a:pt x="57925" y="21003"/>
                  </a:lnTo>
                  <a:lnTo>
                    <a:pt x="57925" y="42097"/>
                  </a:lnTo>
                  <a:lnTo>
                    <a:pt x="25154" y="37298"/>
                  </a:lnTo>
                  <a:lnTo>
                    <a:pt x="0" y="25656"/>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8" name="Shape 558"/>
            <p:cNvSpPr/>
            <p:nvPr/>
          </p:nvSpPr>
          <p:spPr>
            <a:xfrm>
              <a:off x="935256" y="142386"/>
              <a:ext cx="57925" cy="47223"/>
            </a:xfrm>
            <a:custGeom>
              <a:avLst/>
              <a:gdLst/>
              <a:ahLst/>
              <a:cxnLst/>
              <a:rect l="0" t="0" r="0" b="0"/>
              <a:pathLst>
                <a:path w="57925" h="47223">
                  <a:moveTo>
                    <a:pt x="0" y="0"/>
                  </a:moveTo>
                  <a:lnTo>
                    <a:pt x="12227" y="10894"/>
                  </a:lnTo>
                  <a:cubicBezTo>
                    <a:pt x="19168" y="15328"/>
                    <a:pt x="26722" y="18719"/>
                    <a:pt x="34574" y="21274"/>
                  </a:cubicBezTo>
                  <a:lnTo>
                    <a:pt x="57925" y="26463"/>
                  </a:lnTo>
                  <a:lnTo>
                    <a:pt x="57925" y="47223"/>
                  </a:lnTo>
                  <a:lnTo>
                    <a:pt x="16540" y="37021"/>
                  </a:lnTo>
                  <a:lnTo>
                    <a:pt x="0" y="27580"/>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9" name="Shape 559"/>
            <p:cNvSpPr/>
            <p:nvPr/>
          </p:nvSpPr>
          <p:spPr>
            <a:xfrm>
              <a:off x="935256" y="39336"/>
              <a:ext cx="57925" cy="38340"/>
            </a:xfrm>
            <a:custGeom>
              <a:avLst/>
              <a:gdLst/>
              <a:ahLst/>
              <a:cxnLst/>
              <a:rect l="0" t="0" r="0" b="0"/>
              <a:pathLst>
                <a:path w="57925" h="38340">
                  <a:moveTo>
                    <a:pt x="57360" y="0"/>
                  </a:moveTo>
                  <a:lnTo>
                    <a:pt x="57925" y="16"/>
                  </a:lnTo>
                  <a:lnTo>
                    <a:pt x="57925" y="21155"/>
                  </a:lnTo>
                  <a:lnTo>
                    <a:pt x="27128" y="26498"/>
                  </a:lnTo>
                  <a:cubicBezTo>
                    <a:pt x="20261" y="28555"/>
                    <a:pt x="14146" y="30993"/>
                    <a:pt x="8834" y="33497"/>
                  </a:cubicBezTo>
                  <a:lnTo>
                    <a:pt x="0" y="38340"/>
                  </a:lnTo>
                  <a:lnTo>
                    <a:pt x="0" y="14356"/>
                  </a:lnTo>
                  <a:lnTo>
                    <a:pt x="954" y="13832"/>
                  </a:lnTo>
                  <a:cubicBezTo>
                    <a:pt x="15288" y="7226"/>
                    <a:pt x="34258" y="1251"/>
                    <a:pt x="57360"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0" name="Shape 560"/>
            <p:cNvSpPr/>
            <p:nvPr/>
          </p:nvSpPr>
          <p:spPr>
            <a:xfrm>
              <a:off x="993181" y="368622"/>
              <a:ext cx="57931" cy="334010"/>
            </a:xfrm>
            <a:custGeom>
              <a:avLst/>
              <a:gdLst/>
              <a:ahLst/>
              <a:cxnLst/>
              <a:rect l="0" t="0" r="0" b="0"/>
              <a:pathLst>
                <a:path w="57931" h="334010">
                  <a:moveTo>
                    <a:pt x="57931" y="0"/>
                  </a:moveTo>
                  <a:lnTo>
                    <a:pt x="57931" y="28029"/>
                  </a:lnTo>
                  <a:lnTo>
                    <a:pt x="15437" y="65214"/>
                  </a:lnTo>
                  <a:lnTo>
                    <a:pt x="41396" y="91186"/>
                  </a:lnTo>
                  <a:cubicBezTo>
                    <a:pt x="44367" y="94145"/>
                    <a:pt x="47809" y="94297"/>
                    <a:pt x="49600" y="94120"/>
                  </a:cubicBezTo>
                  <a:cubicBezTo>
                    <a:pt x="52648" y="93815"/>
                    <a:pt x="55366" y="92176"/>
                    <a:pt x="57067" y="89637"/>
                  </a:cubicBezTo>
                  <a:lnTo>
                    <a:pt x="57931" y="88341"/>
                  </a:lnTo>
                  <a:lnTo>
                    <a:pt x="57931" y="113047"/>
                  </a:lnTo>
                  <a:lnTo>
                    <a:pt x="51683" y="115113"/>
                  </a:lnTo>
                  <a:cubicBezTo>
                    <a:pt x="50641" y="115214"/>
                    <a:pt x="49600" y="115265"/>
                    <a:pt x="48571" y="115265"/>
                  </a:cubicBezTo>
                  <a:cubicBezTo>
                    <a:pt x="42818" y="115265"/>
                    <a:pt x="37255" y="113652"/>
                    <a:pt x="32391" y="110693"/>
                  </a:cubicBezTo>
                  <a:lnTo>
                    <a:pt x="41637" y="323012"/>
                  </a:lnTo>
                  <a:cubicBezTo>
                    <a:pt x="41891" y="328828"/>
                    <a:pt x="37382" y="333756"/>
                    <a:pt x="31553" y="333997"/>
                  </a:cubicBezTo>
                  <a:cubicBezTo>
                    <a:pt x="31401" y="334010"/>
                    <a:pt x="31248" y="334010"/>
                    <a:pt x="31096" y="334010"/>
                  </a:cubicBezTo>
                  <a:cubicBezTo>
                    <a:pt x="25482" y="334010"/>
                    <a:pt x="20809" y="329590"/>
                    <a:pt x="20568" y="323926"/>
                  </a:cubicBezTo>
                  <a:lnTo>
                    <a:pt x="11995" y="127063"/>
                  </a:lnTo>
                  <a:lnTo>
                    <a:pt x="0" y="127063"/>
                  </a:lnTo>
                  <a:lnTo>
                    <a:pt x="0" y="105969"/>
                  </a:lnTo>
                  <a:lnTo>
                    <a:pt x="11068" y="105969"/>
                  </a:lnTo>
                  <a:lnTo>
                    <a:pt x="10370" y="89992"/>
                  </a:lnTo>
                  <a:lnTo>
                    <a:pt x="6" y="79616"/>
                  </a:lnTo>
                  <a:lnTo>
                    <a:pt x="0" y="79623"/>
                  </a:lnTo>
                  <a:lnTo>
                    <a:pt x="0" y="50680"/>
                  </a:lnTo>
                  <a:lnTo>
                    <a:pt x="6" y="50686"/>
                  </a:lnTo>
                  <a:lnTo>
                    <a:pt x="57931"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1" name="Shape 561"/>
            <p:cNvSpPr/>
            <p:nvPr/>
          </p:nvSpPr>
          <p:spPr>
            <a:xfrm>
              <a:off x="993181" y="319249"/>
              <a:ext cx="57931" cy="41714"/>
            </a:xfrm>
            <a:custGeom>
              <a:avLst/>
              <a:gdLst/>
              <a:ahLst/>
              <a:cxnLst/>
              <a:rect l="0" t="0" r="0" b="0"/>
              <a:pathLst>
                <a:path w="57931" h="41714">
                  <a:moveTo>
                    <a:pt x="57931" y="0"/>
                  </a:moveTo>
                  <a:lnTo>
                    <a:pt x="57931" y="25269"/>
                  </a:lnTo>
                  <a:lnTo>
                    <a:pt x="32772" y="36914"/>
                  </a:lnTo>
                  <a:cubicBezTo>
                    <a:pt x="22355" y="40041"/>
                    <a:pt x="11347" y="41714"/>
                    <a:pt x="6" y="41714"/>
                  </a:cubicBezTo>
                  <a:lnTo>
                    <a:pt x="0" y="41713"/>
                  </a:lnTo>
                  <a:lnTo>
                    <a:pt x="0" y="20618"/>
                  </a:lnTo>
                  <a:lnTo>
                    <a:pt x="6" y="20619"/>
                  </a:lnTo>
                  <a:cubicBezTo>
                    <a:pt x="11224" y="20619"/>
                    <a:pt x="22040" y="18618"/>
                    <a:pt x="32082" y="14925"/>
                  </a:cubicBezTo>
                  <a:lnTo>
                    <a:pt x="57931"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2" name="Shape 562"/>
            <p:cNvSpPr/>
            <p:nvPr/>
          </p:nvSpPr>
          <p:spPr>
            <a:xfrm>
              <a:off x="993181" y="168416"/>
              <a:ext cx="57931" cy="23889"/>
            </a:xfrm>
            <a:custGeom>
              <a:avLst/>
              <a:gdLst/>
              <a:ahLst/>
              <a:cxnLst/>
              <a:rect l="0" t="0" r="0" b="0"/>
              <a:pathLst>
                <a:path w="57931" h="23889">
                  <a:moveTo>
                    <a:pt x="57931" y="0"/>
                  </a:moveTo>
                  <a:lnTo>
                    <a:pt x="57931" y="21257"/>
                  </a:lnTo>
                  <a:lnTo>
                    <a:pt x="47989" y="22427"/>
                  </a:lnTo>
                  <a:cubicBezTo>
                    <a:pt x="35125" y="23528"/>
                    <a:pt x="20179" y="23889"/>
                    <a:pt x="4750" y="22365"/>
                  </a:cubicBezTo>
                  <a:lnTo>
                    <a:pt x="0" y="21194"/>
                  </a:lnTo>
                  <a:lnTo>
                    <a:pt x="0" y="434"/>
                  </a:lnTo>
                  <a:lnTo>
                    <a:pt x="787" y="609"/>
                  </a:lnTo>
                  <a:cubicBezTo>
                    <a:pt x="21125" y="3333"/>
                    <a:pt x="41365" y="2125"/>
                    <a:pt x="56601" y="215"/>
                  </a:cubicBezTo>
                  <a:lnTo>
                    <a:pt x="57931"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3" name="Shape 563"/>
            <p:cNvSpPr/>
            <p:nvPr/>
          </p:nvSpPr>
          <p:spPr>
            <a:xfrm>
              <a:off x="993181" y="39352"/>
              <a:ext cx="57931" cy="27685"/>
            </a:xfrm>
            <a:custGeom>
              <a:avLst/>
              <a:gdLst/>
              <a:ahLst/>
              <a:cxnLst/>
              <a:rect l="0" t="0" r="0" b="0"/>
              <a:pathLst>
                <a:path w="57931" h="27685">
                  <a:moveTo>
                    <a:pt x="0" y="0"/>
                  </a:moveTo>
                  <a:lnTo>
                    <a:pt x="34587" y="957"/>
                  </a:lnTo>
                  <a:lnTo>
                    <a:pt x="57931" y="7493"/>
                  </a:lnTo>
                  <a:lnTo>
                    <a:pt x="57931" y="27685"/>
                  </a:lnTo>
                  <a:lnTo>
                    <a:pt x="57094" y="27294"/>
                  </a:lnTo>
                  <a:cubicBezTo>
                    <a:pt x="40989" y="22019"/>
                    <a:pt x="21996" y="19885"/>
                    <a:pt x="565" y="21041"/>
                  </a:cubicBezTo>
                  <a:lnTo>
                    <a:pt x="0" y="21139"/>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4" name="Shape 564"/>
            <p:cNvSpPr/>
            <p:nvPr/>
          </p:nvSpPr>
          <p:spPr>
            <a:xfrm>
              <a:off x="1051112" y="46844"/>
              <a:ext cx="125133" cy="434825"/>
            </a:xfrm>
            <a:custGeom>
              <a:avLst/>
              <a:gdLst/>
              <a:ahLst/>
              <a:cxnLst/>
              <a:rect l="0" t="0" r="0" b="0"/>
              <a:pathLst>
                <a:path w="125133" h="434825">
                  <a:moveTo>
                    <a:pt x="0" y="0"/>
                  </a:moveTo>
                  <a:lnTo>
                    <a:pt x="21071" y="5899"/>
                  </a:lnTo>
                  <a:cubicBezTo>
                    <a:pt x="34089" y="12197"/>
                    <a:pt x="45245" y="20622"/>
                    <a:pt x="54318" y="31100"/>
                  </a:cubicBezTo>
                  <a:cubicBezTo>
                    <a:pt x="79413" y="60081"/>
                    <a:pt x="87401" y="103464"/>
                    <a:pt x="77508" y="156715"/>
                  </a:cubicBezTo>
                  <a:cubicBezTo>
                    <a:pt x="83591" y="162646"/>
                    <a:pt x="87351" y="171003"/>
                    <a:pt x="87351" y="180134"/>
                  </a:cubicBezTo>
                  <a:lnTo>
                    <a:pt x="87351" y="188211"/>
                  </a:lnTo>
                  <a:cubicBezTo>
                    <a:pt x="87351" y="203782"/>
                    <a:pt x="76822" y="217244"/>
                    <a:pt x="62332" y="220203"/>
                  </a:cubicBezTo>
                  <a:cubicBezTo>
                    <a:pt x="59652" y="220749"/>
                    <a:pt x="56934" y="220952"/>
                    <a:pt x="54254" y="220787"/>
                  </a:cubicBezTo>
                  <a:cubicBezTo>
                    <a:pt x="54242" y="220800"/>
                    <a:pt x="54242" y="220812"/>
                    <a:pt x="54229" y="220825"/>
                  </a:cubicBezTo>
                  <a:cubicBezTo>
                    <a:pt x="50127" y="243012"/>
                    <a:pt x="39751" y="262697"/>
                    <a:pt x="25159" y="278204"/>
                  </a:cubicBezTo>
                  <a:lnTo>
                    <a:pt x="25159" y="303400"/>
                  </a:lnTo>
                  <a:cubicBezTo>
                    <a:pt x="27800" y="303439"/>
                    <a:pt x="30429" y="304467"/>
                    <a:pt x="32436" y="306474"/>
                  </a:cubicBezTo>
                  <a:lnTo>
                    <a:pt x="63271" y="337309"/>
                  </a:lnTo>
                  <a:lnTo>
                    <a:pt x="116992" y="358036"/>
                  </a:lnTo>
                  <a:cubicBezTo>
                    <a:pt x="122428" y="360131"/>
                    <a:pt x="125133" y="366227"/>
                    <a:pt x="123038" y="371663"/>
                  </a:cubicBezTo>
                  <a:cubicBezTo>
                    <a:pt x="121425" y="375854"/>
                    <a:pt x="117424" y="378419"/>
                    <a:pt x="113195" y="378419"/>
                  </a:cubicBezTo>
                  <a:cubicBezTo>
                    <a:pt x="111938" y="378419"/>
                    <a:pt x="110655" y="378191"/>
                    <a:pt x="109398" y="377708"/>
                  </a:cubicBezTo>
                  <a:lnTo>
                    <a:pt x="59728" y="358557"/>
                  </a:lnTo>
                  <a:lnTo>
                    <a:pt x="16688" y="423111"/>
                  </a:lnTo>
                  <a:cubicBezTo>
                    <a:pt x="14078" y="427022"/>
                    <a:pt x="10684" y="430235"/>
                    <a:pt x="6772" y="432586"/>
                  </a:cubicBezTo>
                  <a:lnTo>
                    <a:pt x="0" y="434825"/>
                  </a:lnTo>
                  <a:lnTo>
                    <a:pt x="0" y="410118"/>
                  </a:lnTo>
                  <a:lnTo>
                    <a:pt x="42494" y="346365"/>
                  </a:lnTo>
                  <a:lnTo>
                    <a:pt x="24498" y="328369"/>
                  </a:lnTo>
                  <a:lnTo>
                    <a:pt x="0" y="349806"/>
                  </a:lnTo>
                  <a:lnTo>
                    <a:pt x="0" y="321777"/>
                  </a:lnTo>
                  <a:lnTo>
                    <a:pt x="4064" y="318221"/>
                  </a:lnTo>
                  <a:lnTo>
                    <a:pt x="4064" y="295793"/>
                  </a:lnTo>
                  <a:lnTo>
                    <a:pt x="0" y="297674"/>
                  </a:lnTo>
                  <a:lnTo>
                    <a:pt x="0" y="272405"/>
                  </a:lnTo>
                  <a:lnTo>
                    <a:pt x="1576" y="271495"/>
                  </a:lnTo>
                  <a:cubicBezTo>
                    <a:pt x="17812" y="257973"/>
                    <a:pt x="29451" y="238935"/>
                    <a:pt x="33503" y="216875"/>
                  </a:cubicBezTo>
                  <a:cubicBezTo>
                    <a:pt x="35408" y="206499"/>
                    <a:pt x="45034" y="198968"/>
                    <a:pt x="55372" y="199730"/>
                  </a:cubicBezTo>
                  <a:cubicBezTo>
                    <a:pt x="56261" y="199794"/>
                    <a:pt x="57175" y="199730"/>
                    <a:pt x="58103" y="199540"/>
                  </a:cubicBezTo>
                  <a:cubicBezTo>
                    <a:pt x="62751" y="198587"/>
                    <a:pt x="66243" y="193723"/>
                    <a:pt x="66243" y="188211"/>
                  </a:cubicBezTo>
                  <a:lnTo>
                    <a:pt x="66243" y="180134"/>
                  </a:lnTo>
                  <a:cubicBezTo>
                    <a:pt x="66243" y="174851"/>
                    <a:pt x="62687" y="170152"/>
                    <a:pt x="57963" y="169212"/>
                  </a:cubicBezTo>
                  <a:cubicBezTo>
                    <a:pt x="56388" y="168907"/>
                    <a:pt x="52769" y="169047"/>
                    <a:pt x="49454" y="169835"/>
                  </a:cubicBezTo>
                  <a:cubicBezTo>
                    <a:pt x="40970" y="171828"/>
                    <a:pt x="32385" y="167422"/>
                    <a:pt x="29020" y="159357"/>
                  </a:cubicBezTo>
                  <a:lnTo>
                    <a:pt x="20803" y="139621"/>
                  </a:lnTo>
                  <a:cubicBezTo>
                    <a:pt x="17253" y="140339"/>
                    <a:pt x="12783" y="141158"/>
                    <a:pt x="7592" y="141935"/>
                  </a:cubicBezTo>
                  <a:lnTo>
                    <a:pt x="0" y="142828"/>
                  </a:lnTo>
                  <a:lnTo>
                    <a:pt x="0" y="121571"/>
                  </a:lnTo>
                  <a:lnTo>
                    <a:pt x="17158" y="118798"/>
                  </a:lnTo>
                  <a:cubicBezTo>
                    <a:pt x="21661" y="117896"/>
                    <a:pt x="24299" y="117222"/>
                    <a:pt x="24460" y="117180"/>
                  </a:cubicBezTo>
                  <a:cubicBezTo>
                    <a:pt x="29553" y="115847"/>
                    <a:pt x="34849" y="118476"/>
                    <a:pt x="36881" y="123327"/>
                  </a:cubicBezTo>
                  <a:lnTo>
                    <a:pt x="47447" y="148714"/>
                  </a:lnTo>
                  <a:cubicBezTo>
                    <a:pt x="50940" y="148105"/>
                    <a:pt x="54458" y="147876"/>
                    <a:pt x="57620" y="148016"/>
                  </a:cubicBezTo>
                  <a:cubicBezTo>
                    <a:pt x="64986" y="103566"/>
                    <a:pt x="58395" y="68031"/>
                    <a:pt x="38367" y="44905"/>
                  </a:cubicBezTo>
                  <a:cubicBezTo>
                    <a:pt x="33426" y="39199"/>
                    <a:pt x="27652" y="34242"/>
                    <a:pt x="21099" y="30052"/>
                  </a:cubicBezTo>
                  <a:lnTo>
                    <a:pt x="0" y="20192"/>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5" name="Shape 565"/>
            <p:cNvSpPr/>
            <p:nvPr/>
          </p:nvSpPr>
          <p:spPr>
            <a:xfrm>
              <a:off x="1058094" y="489910"/>
              <a:ext cx="100724" cy="269088"/>
            </a:xfrm>
            <a:custGeom>
              <a:avLst/>
              <a:gdLst/>
              <a:ahLst/>
              <a:cxnLst/>
              <a:rect l="0" t="0" r="0" b="0"/>
              <a:pathLst>
                <a:path w="100724" h="269088">
                  <a:moveTo>
                    <a:pt x="44361" y="0"/>
                  </a:moveTo>
                  <a:lnTo>
                    <a:pt x="100724" y="0"/>
                  </a:lnTo>
                  <a:lnTo>
                    <a:pt x="100724" y="21095"/>
                  </a:lnTo>
                  <a:lnTo>
                    <a:pt x="44361" y="21095"/>
                  </a:lnTo>
                  <a:cubicBezTo>
                    <a:pt x="31521" y="21095"/>
                    <a:pt x="21082" y="31534"/>
                    <a:pt x="21082" y="44361"/>
                  </a:cubicBezTo>
                  <a:lnTo>
                    <a:pt x="21082" y="75679"/>
                  </a:lnTo>
                  <a:cubicBezTo>
                    <a:pt x="21082" y="93777"/>
                    <a:pt x="38214" y="111735"/>
                    <a:pt x="67627" y="125146"/>
                  </a:cubicBezTo>
                  <a:lnTo>
                    <a:pt x="67627" y="123266"/>
                  </a:lnTo>
                  <a:cubicBezTo>
                    <a:pt x="67627" y="117450"/>
                    <a:pt x="72352" y="112725"/>
                    <a:pt x="78181" y="112725"/>
                  </a:cubicBezTo>
                  <a:lnTo>
                    <a:pt x="100724" y="112725"/>
                  </a:lnTo>
                  <a:lnTo>
                    <a:pt x="100724" y="133820"/>
                  </a:lnTo>
                  <a:lnTo>
                    <a:pt x="88722" y="133820"/>
                  </a:lnTo>
                  <a:lnTo>
                    <a:pt x="88722" y="157086"/>
                  </a:lnTo>
                  <a:cubicBezTo>
                    <a:pt x="88722" y="163703"/>
                    <a:pt x="94107" y="169088"/>
                    <a:pt x="100724" y="169088"/>
                  </a:cubicBezTo>
                  <a:lnTo>
                    <a:pt x="100724" y="190182"/>
                  </a:lnTo>
                  <a:cubicBezTo>
                    <a:pt x="82474" y="190182"/>
                    <a:pt x="67627" y="175336"/>
                    <a:pt x="67627" y="157086"/>
                  </a:cubicBezTo>
                  <a:lnTo>
                    <a:pt x="67627" y="148069"/>
                  </a:lnTo>
                  <a:cubicBezTo>
                    <a:pt x="53937" y="142583"/>
                    <a:pt x="42113" y="136220"/>
                    <a:pt x="32360" y="129134"/>
                  </a:cubicBezTo>
                  <a:lnTo>
                    <a:pt x="32360" y="225869"/>
                  </a:lnTo>
                  <a:cubicBezTo>
                    <a:pt x="32360" y="238074"/>
                    <a:pt x="42291" y="247993"/>
                    <a:pt x="54483" y="247993"/>
                  </a:cubicBezTo>
                  <a:lnTo>
                    <a:pt x="100724" y="247993"/>
                  </a:lnTo>
                  <a:lnTo>
                    <a:pt x="100724" y="269088"/>
                  </a:lnTo>
                  <a:lnTo>
                    <a:pt x="54483" y="269088"/>
                  </a:lnTo>
                  <a:cubicBezTo>
                    <a:pt x="30658" y="269088"/>
                    <a:pt x="11265" y="249707"/>
                    <a:pt x="11265" y="225869"/>
                  </a:cubicBezTo>
                  <a:lnTo>
                    <a:pt x="11265" y="108560"/>
                  </a:lnTo>
                  <a:cubicBezTo>
                    <a:pt x="3886" y="98311"/>
                    <a:pt x="0" y="87224"/>
                    <a:pt x="0" y="75679"/>
                  </a:cubicBezTo>
                  <a:lnTo>
                    <a:pt x="0" y="44361"/>
                  </a:lnTo>
                  <a:cubicBezTo>
                    <a:pt x="0" y="19901"/>
                    <a:pt x="19901" y="0"/>
                    <a:pt x="44361"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6" name="Shape 24282"/>
            <p:cNvSpPr/>
            <p:nvPr/>
          </p:nvSpPr>
          <p:spPr>
            <a:xfrm>
              <a:off x="1158818" y="737903"/>
              <a:ext cx="78911" cy="21095"/>
            </a:xfrm>
            <a:custGeom>
              <a:avLst/>
              <a:gdLst/>
              <a:ahLst/>
              <a:cxnLst/>
              <a:rect l="0" t="0" r="0" b="0"/>
              <a:pathLst>
                <a:path w="78911" h="21095">
                  <a:moveTo>
                    <a:pt x="0" y="0"/>
                  </a:moveTo>
                  <a:lnTo>
                    <a:pt x="78911" y="0"/>
                  </a:lnTo>
                  <a:lnTo>
                    <a:pt x="78911" y="21095"/>
                  </a:lnTo>
                  <a:lnTo>
                    <a:pt x="0" y="21095"/>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7" name="Shape 567"/>
            <p:cNvSpPr/>
            <p:nvPr/>
          </p:nvSpPr>
          <p:spPr>
            <a:xfrm>
              <a:off x="1158818" y="602635"/>
              <a:ext cx="78911" cy="77457"/>
            </a:xfrm>
            <a:custGeom>
              <a:avLst/>
              <a:gdLst/>
              <a:ahLst/>
              <a:cxnLst/>
              <a:rect l="0" t="0" r="0" b="0"/>
              <a:pathLst>
                <a:path w="78911" h="77457">
                  <a:moveTo>
                    <a:pt x="0" y="0"/>
                  </a:moveTo>
                  <a:lnTo>
                    <a:pt x="22543" y="0"/>
                  </a:lnTo>
                  <a:cubicBezTo>
                    <a:pt x="28372" y="0"/>
                    <a:pt x="33096" y="4724"/>
                    <a:pt x="33096" y="10541"/>
                  </a:cubicBezTo>
                  <a:lnTo>
                    <a:pt x="33096" y="30683"/>
                  </a:lnTo>
                  <a:cubicBezTo>
                    <a:pt x="47904" y="32753"/>
                    <a:pt x="63271" y="33820"/>
                    <a:pt x="78905" y="33820"/>
                  </a:cubicBezTo>
                  <a:lnTo>
                    <a:pt x="78911" y="33820"/>
                  </a:lnTo>
                  <a:lnTo>
                    <a:pt x="78911" y="54915"/>
                  </a:lnTo>
                  <a:lnTo>
                    <a:pt x="78905" y="54915"/>
                  </a:lnTo>
                  <a:cubicBezTo>
                    <a:pt x="63017" y="54915"/>
                    <a:pt x="47371" y="53873"/>
                    <a:pt x="32233" y="51854"/>
                  </a:cubicBezTo>
                  <a:cubicBezTo>
                    <a:pt x="28829" y="66497"/>
                    <a:pt x="15672" y="77457"/>
                    <a:pt x="0" y="77457"/>
                  </a:cubicBezTo>
                  <a:lnTo>
                    <a:pt x="0" y="56363"/>
                  </a:lnTo>
                  <a:cubicBezTo>
                    <a:pt x="6617" y="56363"/>
                    <a:pt x="12001" y="50978"/>
                    <a:pt x="12001" y="44361"/>
                  </a:cubicBezTo>
                  <a:lnTo>
                    <a:pt x="12001" y="21095"/>
                  </a:lnTo>
                  <a:lnTo>
                    <a:pt x="0" y="2109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8" name="Shape 568"/>
            <p:cNvSpPr/>
            <p:nvPr/>
          </p:nvSpPr>
          <p:spPr>
            <a:xfrm>
              <a:off x="1158818" y="433548"/>
              <a:ext cx="78911" cy="77457"/>
            </a:xfrm>
            <a:custGeom>
              <a:avLst/>
              <a:gdLst/>
              <a:ahLst/>
              <a:cxnLst/>
              <a:rect l="0" t="0" r="0" b="0"/>
              <a:pathLst>
                <a:path w="78911" h="77457">
                  <a:moveTo>
                    <a:pt x="45085" y="0"/>
                  </a:moveTo>
                  <a:lnTo>
                    <a:pt x="78911" y="0"/>
                  </a:lnTo>
                  <a:lnTo>
                    <a:pt x="78911" y="21082"/>
                  </a:lnTo>
                  <a:lnTo>
                    <a:pt x="45085" y="21082"/>
                  </a:lnTo>
                  <a:cubicBezTo>
                    <a:pt x="38481" y="21082"/>
                    <a:pt x="33096" y="26467"/>
                    <a:pt x="33096" y="33083"/>
                  </a:cubicBezTo>
                  <a:lnTo>
                    <a:pt x="33096" y="56363"/>
                  </a:lnTo>
                  <a:lnTo>
                    <a:pt x="78911" y="56363"/>
                  </a:lnTo>
                  <a:lnTo>
                    <a:pt x="78911" y="77457"/>
                  </a:lnTo>
                  <a:lnTo>
                    <a:pt x="0" y="77457"/>
                  </a:lnTo>
                  <a:lnTo>
                    <a:pt x="0" y="56363"/>
                  </a:lnTo>
                  <a:lnTo>
                    <a:pt x="12001" y="56363"/>
                  </a:lnTo>
                  <a:lnTo>
                    <a:pt x="12001" y="33083"/>
                  </a:lnTo>
                  <a:cubicBezTo>
                    <a:pt x="12001" y="14846"/>
                    <a:pt x="26848" y="0"/>
                    <a:pt x="45085"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19" name="Shape 24283"/>
            <p:cNvSpPr/>
            <p:nvPr/>
          </p:nvSpPr>
          <p:spPr>
            <a:xfrm>
              <a:off x="1237729" y="737903"/>
              <a:ext cx="78905" cy="21095"/>
            </a:xfrm>
            <a:custGeom>
              <a:avLst/>
              <a:gdLst/>
              <a:ahLst/>
              <a:cxnLst/>
              <a:rect l="0" t="0" r="0" b="0"/>
              <a:pathLst>
                <a:path w="78905" h="21095">
                  <a:moveTo>
                    <a:pt x="0" y="0"/>
                  </a:moveTo>
                  <a:lnTo>
                    <a:pt x="78905" y="0"/>
                  </a:lnTo>
                  <a:lnTo>
                    <a:pt x="78905" y="21095"/>
                  </a:lnTo>
                  <a:lnTo>
                    <a:pt x="0" y="21095"/>
                  </a:lnTo>
                  <a:lnTo>
                    <a:pt x="0" y="0"/>
                  </a:lnTo>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0" name="Shape 570"/>
            <p:cNvSpPr/>
            <p:nvPr/>
          </p:nvSpPr>
          <p:spPr>
            <a:xfrm>
              <a:off x="1237729" y="636074"/>
              <a:ext cx="21990" cy="21476"/>
            </a:xfrm>
            <a:custGeom>
              <a:avLst/>
              <a:gdLst/>
              <a:ahLst/>
              <a:cxnLst/>
              <a:rect l="0" t="0" r="0" b="0"/>
              <a:pathLst>
                <a:path w="21990" h="21476">
                  <a:moveTo>
                    <a:pt x="10928" y="203"/>
                  </a:moveTo>
                  <a:cubicBezTo>
                    <a:pt x="16796" y="0"/>
                    <a:pt x="21622" y="4585"/>
                    <a:pt x="21812" y="10414"/>
                  </a:cubicBezTo>
                  <a:cubicBezTo>
                    <a:pt x="21990" y="16231"/>
                    <a:pt x="17431" y="21107"/>
                    <a:pt x="11601" y="21285"/>
                  </a:cubicBezTo>
                  <a:lnTo>
                    <a:pt x="0" y="21476"/>
                  </a:lnTo>
                  <a:lnTo>
                    <a:pt x="0" y="381"/>
                  </a:lnTo>
                  <a:lnTo>
                    <a:pt x="10928" y="203"/>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1" name="Shape 571"/>
            <p:cNvSpPr/>
            <p:nvPr/>
          </p:nvSpPr>
          <p:spPr>
            <a:xfrm>
              <a:off x="1283545" y="602635"/>
              <a:ext cx="33090" cy="77457"/>
            </a:xfrm>
            <a:custGeom>
              <a:avLst/>
              <a:gdLst/>
              <a:ahLst/>
              <a:cxnLst/>
              <a:rect l="0" t="0" r="0" b="0"/>
              <a:pathLst>
                <a:path w="33090" h="77457">
                  <a:moveTo>
                    <a:pt x="10541" y="0"/>
                  </a:moveTo>
                  <a:lnTo>
                    <a:pt x="33090" y="0"/>
                  </a:lnTo>
                  <a:lnTo>
                    <a:pt x="33090" y="21095"/>
                  </a:lnTo>
                  <a:lnTo>
                    <a:pt x="21095" y="21095"/>
                  </a:lnTo>
                  <a:lnTo>
                    <a:pt x="21095" y="44361"/>
                  </a:lnTo>
                  <a:cubicBezTo>
                    <a:pt x="21095" y="47669"/>
                    <a:pt x="22441" y="50670"/>
                    <a:pt x="24614" y="52843"/>
                  </a:cubicBezTo>
                  <a:lnTo>
                    <a:pt x="33090" y="56360"/>
                  </a:lnTo>
                  <a:lnTo>
                    <a:pt x="33090" y="77456"/>
                  </a:lnTo>
                  <a:lnTo>
                    <a:pt x="33084" y="77457"/>
                  </a:lnTo>
                  <a:cubicBezTo>
                    <a:pt x="14846" y="77457"/>
                    <a:pt x="0" y="62611"/>
                    <a:pt x="0" y="44361"/>
                  </a:cubicBezTo>
                  <a:lnTo>
                    <a:pt x="0" y="10541"/>
                  </a:lnTo>
                  <a:cubicBezTo>
                    <a:pt x="0" y="4724"/>
                    <a:pt x="4724" y="0"/>
                    <a:pt x="10541" y="0"/>
                  </a:cubicBez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2" name="Shape 572"/>
            <p:cNvSpPr/>
            <p:nvPr/>
          </p:nvSpPr>
          <p:spPr>
            <a:xfrm>
              <a:off x="1237729" y="433548"/>
              <a:ext cx="78905" cy="77457"/>
            </a:xfrm>
            <a:custGeom>
              <a:avLst/>
              <a:gdLst/>
              <a:ahLst/>
              <a:cxnLst/>
              <a:rect l="0" t="0" r="0" b="0"/>
              <a:pathLst>
                <a:path w="78905" h="77457">
                  <a:moveTo>
                    <a:pt x="0" y="0"/>
                  </a:moveTo>
                  <a:lnTo>
                    <a:pt x="33814" y="0"/>
                  </a:lnTo>
                  <a:cubicBezTo>
                    <a:pt x="52064" y="0"/>
                    <a:pt x="66910" y="14846"/>
                    <a:pt x="66910" y="33083"/>
                  </a:cubicBezTo>
                  <a:lnTo>
                    <a:pt x="66910" y="56363"/>
                  </a:lnTo>
                  <a:lnTo>
                    <a:pt x="78905" y="56363"/>
                  </a:lnTo>
                  <a:lnTo>
                    <a:pt x="78905" y="77457"/>
                  </a:lnTo>
                  <a:lnTo>
                    <a:pt x="0" y="77457"/>
                  </a:lnTo>
                  <a:lnTo>
                    <a:pt x="0" y="56363"/>
                  </a:lnTo>
                  <a:lnTo>
                    <a:pt x="45815" y="56363"/>
                  </a:lnTo>
                  <a:lnTo>
                    <a:pt x="45815" y="33083"/>
                  </a:lnTo>
                  <a:cubicBezTo>
                    <a:pt x="45815" y="26467"/>
                    <a:pt x="40430" y="21082"/>
                    <a:pt x="33814" y="21082"/>
                  </a:cubicBezTo>
                  <a:lnTo>
                    <a:pt x="0" y="21082"/>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sp>
          <p:nvSpPr>
            <p:cNvPr id="23" name="Shape 573"/>
            <p:cNvSpPr/>
            <p:nvPr/>
          </p:nvSpPr>
          <p:spPr>
            <a:xfrm>
              <a:off x="1316634" y="489910"/>
              <a:ext cx="100730" cy="269088"/>
            </a:xfrm>
            <a:custGeom>
              <a:avLst/>
              <a:gdLst/>
              <a:ahLst/>
              <a:cxnLst/>
              <a:rect l="0" t="0" r="0" b="0"/>
              <a:pathLst>
                <a:path w="100730" h="269088">
                  <a:moveTo>
                    <a:pt x="0" y="0"/>
                  </a:moveTo>
                  <a:lnTo>
                    <a:pt x="56369" y="0"/>
                  </a:lnTo>
                  <a:cubicBezTo>
                    <a:pt x="80829" y="0"/>
                    <a:pt x="100730" y="19901"/>
                    <a:pt x="100730" y="44361"/>
                  </a:cubicBezTo>
                  <a:lnTo>
                    <a:pt x="100730" y="75679"/>
                  </a:lnTo>
                  <a:cubicBezTo>
                    <a:pt x="100730" y="87224"/>
                    <a:pt x="96844" y="98298"/>
                    <a:pt x="89452" y="108560"/>
                  </a:cubicBezTo>
                  <a:lnTo>
                    <a:pt x="89452" y="225869"/>
                  </a:lnTo>
                  <a:cubicBezTo>
                    <a:pt x="89452" y="249707"/>
                    <a:pt x="70072" y="269088"/>
                    <a:pt x="46247" y="269088"/>
                  </a:cubicBezTo>
                  <a:lnTo>
                    <a:pt x="0" y="269088"/>
                  </a:lnTo>
                  <a:lnTo>
                    <a:pt x="0" y="247993"/>
                  </a:lnTo>
                  <a:lnTo>
                    <a:pt x="46234" y="247993"/>
                  </a:lnTo>
                  <a:cubicBezTo>
                    <a:pt x="58439" y="247993"/>
                    <a:pt x="68358" y="238074"/>
                    <a:pt x="68358" y="225869"/>
                  </a:cubicBezTo>
                  <a:lnTo>
                    <a:pt x="68358" y="129134"/>
                  </a:lnTo>
                  <a:cubicBezTo>
                    <a:pt x="58604" y="136220"/>
                    <a:pt x="46780" y="142596"/>
                    <a:pt x="33090" y="148069"/>
                  </a:cubicBezTo>
                  <a:lnTo>
                    <a:pt x="33090" y="157086"/>
                  </a:lnTo>
                  <a:cubicBezTo>
                    <a:pt x="33090" y="170774"/>
                    <a:pt x="24739" y="182547"/>
                    <a:pt x="12864" y="187578"/>
                  </a:cubicBezTo>
                  <a:lnTo>
                    <a:pt x="0" y="190181"/>
                  </a:lnTo>
                  <a:lnTo>
                    <a:pt x="0" y="169085"/>
                  </a:lnTo>
                  <a:lnTo>
                    <a:pt x="6" y="169088"/>
                  </a:lnTo>
                  <a:cubicBezTo>
                    <a:pt x="6623" y="169088"/>
                    <a:pt x="11995" y="163703"/>
                    <a:pt x="11995" y="157086"/>
                  </a:cubicBezTo>
                  <a:lnTo>
                    <a:pt x="11995" y="133820"/>
                  </a:lnTo>
                  <a:lnTo>
                    <a:pt x="0" y="133820"/>
                  </a:lnTo>
                  <a:lnTo>
                    <a:pt x="0" y="112725"/>
                  </a:lnTo>
                  <a:lnTo>
                    <a:pt x="22549" y="112725"/>
                  </a:lnTo>
                  <a:cubicBezTo>
                    <a:pt x="28366" y="112725"/>
                    <a:pt x="33090" y="117450"/>
                    <a:pt x="33090" y="123266"/>
                  </a:cubicBezTo>
                  <a:lnTo>
                    <a:pt x="33090" y="125146"/>
                  </a:lnTo>
                  <a:cubicBezTo>
                    <a:pt x="62503" y="111735"/>
                    <a:pt x="79635" y="93777"/>
                    <a:pt x="79635" y="75679"/>
                  </a:cubicBezTo>
                  <a:lnTo>
                    <a:pt x="79635" y="44361"/>
                  </a:lnTo>
                  <a:cubicBezTo>
                    <a:pt x="79635" y="31534"/>
                    <a:pt x="69196" y="21095"/>
                    <a:pt x="56369" y="21095"/>
                  </a:cubicBezTo>
                  <a:lnTo>
                    <a:pt x="0" y="21095"/>
                  </a:lnTo>
                  <a:lnTo>
                    <a:pt x="0" y="0"/>
                  </a:lnTo>
                  <a:close/>
                </a:path>
              </a:pathLst>
            </a:custGeom>
            <a:ln w="0" cap="flat">
              <a:miter lim="127000"/>
            </a:ln>
          </p:spPr>
          <p:style>
            <a:lnRef idx="0">
              <a:srgbClr val="000000">
                <a:alpha val="0"/>
              </a:srgbClr>
            </a:lnRef>
            <a:fillRef idx="1">
              <a:srgbClr val="FFFEFD"/>
            </a:fillRef>
            <a:effectRef idx="0">
              <a:scrgbClr r="0" g="0" b="0"/>
            </a:effectRef>
            <a:fontRef idx="none"/>
          </p:style>
          <p:txBody>
            <a:bodyPr/>
            <a:lstStyle/>
            <a:p>
              <a:endParaRPr lang="ru-RU"/>
            </a:p>
          </p:txBody>
        </p:sp>
      </p:grpSp>
      <p:grpSp>
        <p:nvGrpSpPr>
          <p:cNvPr id="31" name="Group 20803"/>
          <p:cNvGrpSpPr/>
          <p:nvPr/>
        </p:nvGrpSpPr>
        <p:grpSpPr>
          <a:xfrm>
            <a:off x="564203" y="1146810"/>
            <a:ext cx="11128443" cy="5299953"/>
            <a:chOff x="0" y="0"/>
            <a:chExt cx="7462597" cy="5711288"/>
          </a:xfrm>
        </p:grpSpPr>
        <p:sp>
          <p:nvSpPr>
            <p:cNvPr id="32" name="Shape 546"/>
            <p:cNvSpPr/>
            <p:nvPr/>
          </p:nvSpPr>
          <p:spPr>
            <a:xfrm>
              <a:off x="0" y="192693"/>
              <a:ext cx="7462597" cy="5518595"/>
            </a:xfrm>
            <a:custGeom>
              <a:avLst/>
              <a:gdLst/>
              <a:ahLst/>
              <a:cxnLst/>
              <a:rect l="0" t="0" r="0" b="0"/>
              <a:pathLst>
                <a:path w="7462597" h="5518595">
                  <a:moveTo>
                    <a:pt x="152400" y="0"/>
                  </a:moveTo>
                  <a:cubicBezTo>
                    <a:pt x="152400" y="0"/>
                    <a:pt x="0" y="0"/>
                    <a:pt x="0" y="152400"/>
                  </a:cubicBezTo>
                  <a:lnTo>
                    <a:pt x="0" y="5366195"/>
                  </a:lnTo>
                  <a:cubicBezTo>
                    <a:pt x="0" y="5366195"/>
                    <a:pt x="0" y="5518595"/>
                    <a:pt x="152400" y="5518595"/>
                  </a:cubicBezTo>
                  <a:lnTo>
                    <a:pt x="7310197" y="5518595"/>
                  </a:lnTo>
                  <a:cubicBezTo>
                    <a:pt x="7310197" y="5518595"/>
                    <a:pt x="7462597" y="5518595"/>
                    <a:pt x="7462597" y="5366195"/>
                  </a:cubicBezTo>
                  <a:lnTo>
                    <a:pt x="7462597" y="152400"/>
                  </a:lnTo>
                  <a:cubicBezTo>
                    <a:pt x="7462597" y="152400"/>
                    <a:pt x="7462597" y="0"/>
                    <a:pt x="7310197" y="0"/>
                  </a:cubicBezTo>
                  <a:lnTo>
                    <a:pt x="152400"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sp>
          <p:nvSpPr>
            <p:cNvPr id="33" name="Shape 550"/>
            <p:cNvSpPr/>
            <p:nvPr/>
          </p:nvSpPr>
          <p:spPr>
            <a:xfrm>
              <a:off x="1613652" y="0"/>
              <a:ext cx="4235298" cy="359994"/>
            </a:xfrm>
            <a:custGeom>
              <a:avLst/>
              <a:gdLst/>
              <a:ahLst/>
              <a:cxnLst/>
              <a:rect l="0" t="0" r="0" b="0"/>
              <a:pathLst>
                <a:path w="4235298" h="359994">
                  <a:moveTo>
                    <a:pt x="179997" y="0"/>
                  </a:moveTo>
                  <a:cubicBezTo>
                    <a:pt x="182144" y="0"/>
                    <a:pt x="184226" y="241"/>
                    <a:pt x="186347" y="318"/>
                  </a:cubicBezTo>
                  <a:lnTo>
                    <a:pt x="186347" y="0"/>
                  </a:lnTo>
                  <a:lnTo>
                    <a:pt x="4048951" y="0"/>
                  </a:lnTo>
                  <a:lnTo>
                    <a:pt x="4048951" y="318"/>
                  </a:lnTo>
                  <a:cubicBezTo>
                    <a:pt x="4051071" y="241"/>
                    <a:pt x="4053154" y="0"/>
                    <a:pt x="4055301" y="0"/>
                  </a:cubicBezTo>
                  <a:cubicBezTo>
                    <a:pt x="4154704" y="0"/>
                    <a:pt x="4235298" y="80582"/>
                    <a:pt x="4235298" y="179997"/>
                  </a:cubicBezTo>
                  <a:cubicBezTo>
                    <a:pt x="4235298" y="279413"/>
                    <a:pt x="4154704" y="359994"/>
                    <a:pt x="4055301" y="359994"/>
                  </a:cubicBezTo>
                  <a:cubicBezTo>
                    <a:pt x="4053154" y="359994"/>
                    <a:pt x="4051071" y="359753"/>
                    <a:pt x="4048951" y="359677"/>
                  </a:cubicBezTo>
                  <a:lnTo>
                    <a:pt x="4048951" y="359994"/>
                  </a:lnTo>
                  <a:lnTo>
                    <a:pt x="186347" y="359994"/>
                  </a:lnTo>
                  <a:lnTo>
                    <a:pt x="186347" y="359677"/>
                  </a:lnTo>
                  <a:cubicBezTo>
                    <a:pt x="184226" y="359753"/>
                    <a:pt x="182144" y="359994"/>
                    <a:pt x="179997" y="359994"/>
                  </a:cubicBezTo>
                  <a:cubicBezTo>
                    <a:pt x="80582" y="359994"/>
                    <a:pt x="0" y="279413"/>
                    <a:pt x="0" y="179997"/>
                  </a:cubicBezTo>
                  <a:cubicBezTo>
                    <a:pt x="0" y="80582"/>
                    <a:pt x="80582" y="0"/>
                    <a:pt x="179997" y="0"/>
                  </a:cubicBezTo>
                  <a:close/>
                </a:path>
              </a:pathLst>
            </a:custGeom>
            <a:ln w="0" cap="flat">
              <a:miter lim="127000"/>
            </a:ln>
          </p:spPr>
          <p:style>
            <a:lnRef idx="0">
              <a:srgbClr val="000000">
                <a:alpha val="0"/>
              </a:srgbClr>
            </a:lnRef>
            <a:fillRef idx="1">
              <a:srgbClr val="03679C"/>
            </a:fillRef>
            <a:effectRef idx="0">
              <a:scrgbClr r="0" g="0" b="0"/>
            </a:effectRef>
            <a:fontRef idx="none"/>
          </p:style>
          <p:txBody>
            <a:bodyPr/>
            <a:lstStyle/>
            <a:p>
              <a:r>
                <a:rPr lang="ru-RU" altLang="ru-RU" b="1" dirty="0">
                  <a:solidFill>
                    <a:srgbClr val="FFFEFD"/>
                  </a:solidFill>
                  <a:latin typeface="Arial" panose="020B0604020202020204" pitchFamily="34" charset="0"/>
                  <a:ea typeface="Century Gothic" panose="020B0502020202020204" pitchFamily="34" charset="0"/>
                  <a:cs typeface="Century Gothic" panose="020B0502020202020204" pitchFamily="34" charset="0"/>
                </a:rPr>
                <a:t>           Муниципальный служащий имеет </a:t>
              </a:r>
              <a:r>
                <a:rPr lang="ru-RU" altLang="ru-RU" b="1" dirty="0" smtClean="0">
                  <a:solidFill>
                    <a:srgbClr val="FFFEFD"/>
                  </a:solidFill>
                  <a:latin typeface="Arial" panose="020B0604020202020204" pitchFamily="34" charset="0"/>
                  <a:ea typeface="Century Gothic" panose="020B0502020202020204" pitchFamily="34" charset="0"/>
                  <a:cs typeface="Century Gothic" panose="020B0502020202020204" pitchFamily="34" charset="0"/>
                </a:rPr>
                <a:t>право</a:t>
              </a:r>
              <a:endParaRPr lang="ru-RU" dirty="0"/>
            </a:p>
          </p:txBody>
        </p:sp>
      </p:grpSp>
      <p:sp>
        <p:nvSpPr>
          <p:cNvPr id="35" name="Прямоугольник 34"/>
          <p:cNvSpPr/>
          <p:nvPr/>
        </p:nvSpPr>
        <p:spPr>
          <a:xfrm>
            <a:off x="671209" y="1572601"/>
            <a:ext cx="11021437" cy="4401205"/>
          </a:xfrm>
          <a:prstGeom prst="rect">
            <a:avLst/>
          </a:prstGeom>
        </p:spPr>
        <p:txBody>
          <a:bodyPr wrap="square">
            <a:spAutoFit/>
          </a:bodyPr>
          <a:lstStyle/>
          <a:p>
            <a:pPr algn="just"/>
            <a:r>
              <a:rPr lang="ru-RU" sz="1400" b="1" dirty="0">
                <a:latin typeface="Times New Roman"/>
              </a:rPr>
              <a:t>1) ознакомление с документами, устанавливающими его права и обязанности по замещаемой должности муниципальной службы, критериями оценки качества исполнения должностных обязанностей и условиями продвижения по службе;</a:t>
            </a:r>
          </a:p>
          <a:p>
            <a:pPr algn="just"/>
            <a:r>
              <a:rPr lang="ru-RU" sz="1400" b="1" dirty="0">
                <a:latin typeface="Times New Roman"/>
              </a:rPr>
              <a:t>2) обеспечение организационно-технических условий, необходимых для исполнения должностных обязанностей;</a:t>
            </a:r>
          </a:p>
          <a:p>
            <a:pPr algn="just"/>
            <a:r>
              <a:rPr lang="ru-RU" sz="1400" b="1" dirty="0">
                <a:latin typeface="Times New Roman"/>
              </a:rPr>
              <a:t>3) оплату труда и другие выплаты в соответствии с трудовым законодательством, законодательством о муниципальной службе и трудовым договором;</a:t>
            </a:r>
            <a:endParaRPr lang="ru-RU" sz="1400" b="1" dirty="0">
              <a:latin typeface="Times New Roman"/>
              <a:hlinkClick r:id="rId2"/>
            </a:endParaRPr>
          </a:p>
          <a:p>
            <a:pPr algn="just"/>
            <a:r>
              <a:rPr lang="ru-RU" sz="1400" b="1" dirty="0">
                <a:latin typeface="Times New Roman"/>
              </a:rPr>
              <a:t>4) отдых, обеспечиваемый установлением нормальной продолжительности рабочего (служебного) времени, предоставлением выходных дней и нерабочих праздничных дней, а также ежегодного оплачиваемого отпуска;</a:t>
            </a:r>
          </a:p>
          <a:p>
            <a:pPr algn="just"/>
            <a:r>
              <a:rPr lang="ru-RU" sz="1400" b="1" dirty="0">
                <a:latin typeface="Times New Roman"/>
              </a:rPr>
              <a:t>5) получение в установленном порядке информации и материалов, необходимых для исполнения должностных обязанностей, а также на внесение предложений о совершенствовании деятельности органа местного самоуправления;</a:t>
            </a:r>
          </a:p>
          <a:p>
            <a:pPr algn="just"/>
            <a:r>
              <a:rPr lang="ru-RU" sz="1400" b="1" dirty="0">
                <a:latin typeface="Times New Roman"/>
              </a:rPr>
              <a:t>6) участие по своей инициативе в конкурсе на замещение вакантной должности муниципальной службы;</a:t>
            </a:r>
          </a:p>
          <a:p>
            <a:pPr algn="just"/>
            <a:r>
              <a:rPr lang="ru-RU" sz="1400" b="1" dirty="0">
                <a:latin typeface="Times New Roman"/>
              </a:rPr>
              <a:t>7) получение дополнительного профессионального образования в соответствии с муниципальным правовым актом за счет средств местного бюджета;</a:t>
            </a:r>
            <a:endParaRPr lang="ru-RU" sz="1400" b="1" dirty="0">
              <a:latin typeface="Times New Roman"/>
              <a:hlinkClick r:id="rId3"/>
            </a:endParaRPr>
          </a:p>
          <a:p>
            <a:pPr algn="just"/>
            <a:r>
              <a:rPr lang="ru-RU" sz="1400" b="1" dirty="0">
                <a:latin typeface="Times New Roman"/>
              </a:rPr>
              <a:t>8) защиту своих персональных данных;</a:t>
            </a:r>
          </a:p>
          <a:p>
            <a:pPr algn="just"/>
            <a:r>
              <a:rPr lang="ru-RU" sz="1400" b="1" dirty="0">
                <a:latin typeface="Times New Roman"/>
              </a:rPr>
              <a:t>9) ознакомление со всеми материалами своего личного дела, с отзывами о профессиональной деятельности и другими документами до внесения их в его личное дело, а также на приобщение к личному делу его письменных объяснений;</a:t>
            </a:r>
          </a:p>
          <a:p>
            <a:pPr algn="just"/>
            <a:r>
              <a:rPr lang="ru-RU" sz="1400" b="1" dirty="0">
                <a:latin typeface="Times New Roman"/>
              </a:rPr>
              <a:t>10) объединение, включая право создавать профессиональные союзы, для защиты своих прав, социально-экономических и профессиональных интересов;</a:t>
            </a:r>
          </a:p>
          <a:p>
            <a:pPr algn="just"/>
            <a:r>
              <a:rPr lang="ru-RU" sz="1400" b="1" dirty="0">
                <a:latin typeface="Times New Roman"/>
              </a:rPr>
              <a:t>11) рассмотрение индивидуальных трудовых споров в соответствии с трудовым законодательством, защиту своих прав и законных интересов на муниципальной службе, включая обжалование в суд их нарушений;</a:t>
            </a:r>
          </a:p>
          <a:p>
            <a:pPr algn="just"/>
            <a:r>
              <a:rPr lang="ru-RU" sz="1400" b="1" dirty="0">
                <a:latin typeface="Times New Roman"/>
              </a:rPr>
              <a:t>12) пенсионное обеспечение в соответствии с законодательством Российской Федерации.</a:t>
            </a:r>
          </a:p>
        </p:txBody>
      </p:sp>
      <p:sp>
        <p:nvSpPr>
          <p:cNvPr id="25" name="Номер слайда 24"/>
          <p:cNvSpPr>
            <a:spLocks noGrp="1"/>
          </p:cNvSpPr>
          <p:nvPr>
            <p:ph type="sldNum" sz="quarter" idx="12"/>
          </p:nvPr>
        </p:nvSpPr>
        <p:spPr>
          <a:xfrm>
            <a:off x="10918970" y="6446763"/>
            <a:ext cx="434830" cy="274712"/>
          </a:xfrm>
        </p:spPr>
        <p:txBody>
          <a:bodyPr/>
          <a:lstStyle/>
          <a:p>
            <a:fld id="{9D3197B4-9225-4703-91FB-A4593262BF03}" type="slidenum">
              <a:rPr lang="ru-RU" sz="1600" smtClean="0">
                <a:solidFill>
                  <a:schemeClr val="tx1">
                    <a:lumMod val="95000"/>
                    <a:lumOff val="5000"/>
                  </a:schemeClr>
                </a:solidFill>
              </a:rPr>
              <a:t>5</a:t>
            </a:fld>
            <a:endParaRPr lang="ru-RU" sz="1600" dirty="0">
              <a:solidFill>
                <a:schemeClr val="tx1">
                  <a:lumMod val="95000"/>
                  <a:lumOff val="5000"/>
                </a:schemeClr>
              </a:solidFill>
            </a:endParaRPr>
          </a:p>
        </p:txBody>
      </p:sp>
      <p:grpSp>
        <p:nvGrpSpPr>
          <p:cNvPr id="30" name="Group 23722"/>
          <p:cNvGrpSpPr/>
          <p:nvPr/>
        </p:nvGrpSpPr>
        <p:grpSpPr>
          <a:xfrm>
            <a:off x="11418324" y="6446763"/>
            <a:ext cx="790265" cy="304083"/>
            <a:chOff x="0" y="0"/>
            <a:chExt cx="540006" cy="240970"/>
          </a:xfrm>
        </p:grpSpPr>
        <p:sp>
          <p:nvSpPr>
            <p:cNvPr id="34"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36"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Tree>
    <p:extLst>
      <p:ext uri="{BB962C8B-B14F-4D97-AF65-F5344CB8AC3E}">
        <p14:creationId xmlns:p14="http://schemas.microsoft.com/office/powerpoint/2010/main" val="1291122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0677"/>
          <p:cNvGrpSpPr/>
          <p:nvPr/>
        </p:nvGrpSpPr>
        <p:grpSpPr>
          <a:xfrm>
            <a:off x="151481" y="164880"/>
            <a:ext cx="11453192" cy="6195942"/>
            <a:chOff x="0" y="541364"/>
            <a:chExt cx="7462597" cy="6645934"/>
          </a:xfrm>
        </p:grpSpPr>
        <p:sp>
          <p:nvSpPr>
            <p:cNvPr id="4" name="Shape 625"/>
            <p:cNvSpPr/>
            <p:nvPr/>
          </p:nvSpPr>
          <p:spPr>
            <a:xfrm>
              <a:off x="0" y="732702"/>
              <a:ext cx="7462597" cy="4654601"/>
            </a:xfrm>
            <a:custGeom>
              <a:avLst/>
              <a:gdLst/>
              <a:ahLst/>
              <a:cxnLst/>
              <a:rect l="0" t="0" r="0" b="0"/>
              <a:pathLst>
                <a:path w="7462597" h="4654601">
                  <a:moveTo>
                    <a:pt x="152400" y="0"/>
                  </a:moveTo>
                  <a:cubicBezTo>
                    <a:pt x="152400" y="0"/>
                    <a:pt x="0" y="0"/>
                    <a:pt x="0" y="152400"/>
                  </a:cubicBezTo>
                  <a:lnTo>
                    <a:pt x="0" y="4502201"/>
                  </a:lnTo>
                  <a:cubicBezTo>
                    <a:pt x="0" y="4502201"/>
                    <a:pt x="0" y="4654601"/>
                    <a:pt x="152400" y="4654601"/>
                  </a:cubicBezTo>
                  <a:lnTo>
                    <a:pt x="7310197" y="4654601"/>
                  </a:lnTo>
                  <a:cubicBezTo>
                    <a:pt x="7310197" y="4654601"/>
                    <a:pt x="7462597" y="4654601"/>
                    <a:pt x="7462597" y="4502201"/>
                  </a:cubicBezTo>
                  <a:lnTo>
                    <a:pt x="7462597" y="152400"/>
                  </a:lnTo>
                  <a:cubicBezTo>
                    <a:pt x="7462597" y="152400"/>
                    <a:pt x="7462597" y="0"/>
                    <a:pt x="7310197" y="0"/>
                  </a:cubicBezTo>
                  <a:lnTo>
                    <a:pt x="152400"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sp>
          <p:nvSpPr>
            <p:cNvPr id="5" name="Shape 629"/>
            <p:cNvSpPr/>
            <p:nvPr/>
          </p:nvSpPr>
          <p:spPr>
            <a:xfrm>
              <a:off x="1118648" y="541364"/>
              <a:ext cx="5225301" cy="359994"/>
            </a:xfrm>
            <a:custGeom>
              <a:avLst/>
              <a:gdLst/>
              <a:ahLst/>
              <a:cxnLst/>
              <a:rect l="0" t="0" r="0" b="0"/>
              <a:pathLst>
                <a:path w="5225301" h="359994">
                  <a:moveTo>
                    <a:pt x="179997" y="0"/>
                  </a:moveTo>
                  <a:cubicBezTo>
                    <a:pt x="182144" y="0"/>
                    <a:pt x="184226" y="241"/>
                    <a:pt x="186347" y="318"/>
                  </a:cubicBezTo>
                  <a:lnTo>
                    <a:pt x="186347" y="0"/>
                  </a:lnTo>
                  <a:lnTo>
                    <a:pt x="5038954" y="0"/>
                  </a:lnTo>
                  <a:lnTo>
                    <a:pt x="5038954" y="318"/>
                  </a:lnTo>
                  <a:cubicBezTo>
                    <a:pt x="5041075" y="241"/>
                    <a:pt x="5043158" y="0"/>
                    <a:pt x="5045304" y="0"/>
                  </a:cubicBezTo>
                  <a:cubicBezTo>
                    <a:pt x="5144707" y="0"/>
                    <a:pt x="5225301" y="80582"/>
                    <a:pt x="5225301" y="179997"/>
                  </a:cubicBezTo>
                  <a:cubicBezTo>
                    <a:pt x="5225301" y="279413"/>
                    <a:pt x="5144707" y="359994"/>
                    <a:pt x="5045304" y="359994"/>
                  </a:cubicBezTo>
                  <a:cubicBezTo>
                    <a:pt x="5043158" y="359994"/>
                    <a:pt x="5041075" y="359753"/>
                    <a:pt x="5038954" y="359677"/>
                  </a:cubicBezTo>
                  <a:lnTo>
                    <a:pt x="5038954" y="359994"/>
                  </a:lnTo>
                  <a:lnTo>
                    <a:pt x="186347" y="359994"/>
                  </a:lnTo>
                  <a:lnTo>
                    <a:pt x="186347" y="359677"/>
                  </a:lnTo>
                  <a:cubicBezTo>
                    <a:pt x="184226" y="359753"/>
                    <a:pt x="182144" y="359994"/>
                    <a:pt x="179997" y="359994"/>
                  </a:cubicBezTo>
                  <a:cubicBezTo>
                    <a:pt x="80594" y="359994"/>
                    <a:pt x="0" y="279413"/>
                    <a:pt x="0" y="179997"/>
                  </a:cubicBezTo>
                  <a:cubicBezTo>
                    <a:pt x="0" y="80582"/>
                    <a:pt x="80594" y="0"/>
                    <a:pt x="179997" y="0"/>
                  </a:cubicBezTo>
                  <a:close/>
                </a:path>
              </a:pathLst>
            </a:custGeom>
            <a:ln w="0" cap="flat">
              <a:miter lim="127000"/>
            </a:ln>
          </p:spPr>
          <p:style>
            <a:lnRef idx="0">
              <a:srgbClr val="000000">
                <a:alpha val="0"/>
              </a:srgbClr>
            </a:lnRef>
            <a:fillRef idx="1">
              <a:srgbClr val="03679C"/>
            </a:fillRef>
            <a:effectRef idx="0">
              <a:scrgbClr r="0" g="0" b="0"/>
            </a:effectRef>
            <a:fontRef idx="none"/>
          </p:style>
          <p:txBody>
            <a:bodyPr/>
            <a:lstStyle/>
            <a:p>
              <a:r>
                <a:rPr lang="ru-RU" sz="2000" b="1" dirty="0">
                  <a:solidFill>
                    <a:srgbClr val="FFFEFD"/>
                  </a:solidFill>
                  <a:latin typeface="Century Gothic" panose="020B0502020202020204" pitchFamily="34" charset="0"/>
                  <a:ea typeface="Century Gothic" panose="020B0502020202020204" pitchFamily="34" charset="0"/>
                  <a:cs typeface="Century Gothic" panose="020B0502020202020204" pitchFamily="34" charset="0"/>
                </a:rPr>
                <a:t>                Основные обязанности муниципального служащего:</a:t>
              </a:r>
              <a:endParaRPr lang="ru-RU" sz="2000" b="1" dirty="0">
                <a:solidFill>
                  <a:srgbClr val="000000"/>
                </a:solidFill>
                <a:effectLst/>
                <a:latin typeface="Calibri" panose="020F0502020204030204" pitchFamily="34" charset="0"/>
                <a:ea typeface="Calibri" panose="020F0502020204030204" pitchFamily="34" charset="0"/>
              </a:endParaRPr>
            </a:p>
          </p:txBody>
        </p:sp>
        <p:sp>
          <p:nvSpPr>
            <p:cNvPr id="6" name="Shape 630"/>
            <p:cNvSpPr/>
            <p:nvPr/>
          </p:nvSpPr>
          <p:spPr>
            <a:xfrm>
              <a:off x="68824" y="5581904"/>
              <a:ext cx="7324954" cy="1605394"/>
            </a:xfrm>
            <a:custGeom>
              <a:avLst/>
              <a:gdLst/>
              <a:ahLst/>
              <a:cxnLst/>
              <a:rect l="0" t="0" r="0" b="0"/>
              <a:pathLst>
                <a:path w="7324954" h="1605394">
                  <a:moveTo>
                    <a:pt x="152400" y="0"/>
                  </a:moveTo>
                  <a:lnTo>
                    <a:pt x="7172554" y="0"/>
                  </a:lnTo>
                  <a:cubicBezTo>
                    <a:pt x="7324954" y="0"/>
                    <a:pt x="7324954" y="152400"/>
                    <a:pt x="7324954" y="152400"/>
                  </a:cubicBezTo>
                  <a:lnTo>
                    <a:pt x="7324954" y="1452994"/>
                  </a:lnTo>
                  <a:cubicBezTo>
                    <a:pt x="7324954" y="1605394"/>
                    <a:pt x="7172554" y="1605394"/>
                    <a:pt x="7172554" y="1605394"/>
                  </a:cubicBezTo>
                  <a:lnTo>
                    <a:pt x="152400" y="1605394"/>
                  </a:lnTo>
                  <a:cubicBezTo>
                    <a:pt x="0" y="1605394"/>
                    <a:pt x="0" y="1452994"/>
                    <a:pt x="0" y="1452994"/>
                  </a:cubicBezTo>
                  <a:lnTo>
                    <a:pt x="0" y="152400"/>
                  </a:lnTo>
                  <a:cubicBezTo>
                    <a:pt x="0" y="0"/>
                    <a:pt x="152400" y="0"/>
                    <a:pt x="152400" y="0"/>
                  </a:cubicBezTo>
                  <a:close/>
                </a:path>
              </a:pathLst>
            </a:custGeom>
            <a:ln w="0" cap="flat">
              <a:miter lim="127000"/>
            </a:ln>
          </p:spPr>
          <p:style>
            <a:lnRef idx="0">
              <a:srgbClr val="000000">
                <a:alpha val="0"/>
              </a:srgbClr>
            </a:lnRef>
            <a:fillRef idx="1">
              <a:srgbClr val="E9B939"/>
            </a:fillRef>
            <a:effectRef idx="0">
              <a:scrgbClr r="0" g="0" b="0"/>
            </a:effectRef>
            <a:fontRef idx="none"/>
          </p:style>
          <p:txBody>
            <a:bodyPr/>
            <a:lstStyle/>
            <a:p>
              <a:endParaRPr lang="ru-RU"/>
            </a:p>
          </p:txBody>
        </p:sp>
        <p:sp>
          <p:nvSpPr>
            <p:cNvPr id="7" name="Shape 631"/>
            <p:cNvSpPr/>
            <p:nvPr/>
          </p:nvSpPr>
          <p:spPr>
            <a:xfrm>
              <a:off x="68824" y="5581904"/>
              <a:ext cx="7324954" cy="1605394"/>
            </a:xfrm>
            <a:custGeom>
              <a:avLst/>
              <a:gdLst/>
              <a:ahLst/>
              <a:cxnLst/>
              <a:rect l="0" t="0" r="0" b="0"/>
              <a:pathLst>
                <a:path w="7324954" h="1605394">
                  <a:moveTo>
                    <a:pt x="152400" y="0"/>
                  </a:moveTo>
                  <a:cubicBezTo>
                    <a:pt x="152400" y="0"/>
                    <a:pt x="0" y="0"/>
                    <a:pt x="0" y="152400"/>
                  </a:cubicBezTo>
                  <a:lnTo>
                    <a:pt x="0" y="1452994"/>
                  </a:lnTo>
                  <a:cubicBezTo>
                    <a:pt x="0" y="1452994"/>
                    <a:pt x="0" y="1605394"/>
                    <a:pt x="152400" y="1605394"/>
                  </a:cubicBezTo>
                  <a:lnTo>
                    <a:pt x="7172554" y="1605394"/>
                  </a:lnTo>
                  <a:cubicBezTo>
                    <a:pt x="7172554" y="1605394"/>
                    <a:pt x="7324954" y="1605394"/>
                    <a:pt x="7324954" y="1452994"/>
                  </a:cubicBezTo>
                  <a:lnTo>
                    <a:pt x="7324954" y="152400"/>
                  </a:lnTo>
                  <a:cubicBezTo>
                    <a:pt x="7324954" y="152400"/>
                    <a:pt x="7324954" y="0"/>
                    <a:pt x="7172554" y="0"/>
                  </a:cubicBezTo>
                  <a:lnTo>
                    <a:pt x="152400" y="0"/>
                  </a:lnTo>
                  <a:close/>
                </a:path>
              </a:pathLst>
            </a:custGeom>
            <a:ln w="25400" cap="flat">
              <a:miter lim="100000"/>
            </a:ln>
          </p:spPr>
          <p:style>
            <a:lnRef idx="1">
              <a:srgbClr val="F7A945"/>
            </a:lnRef>
            <a:fillRef idx="0">
              <a:srgbClr val="000000">
                <a:alpha val="0"/>
              </a:srgbClr>
            </a:fillRef>
            <a:effectRef idx="0">
              <a:scrgbClr r="0" g="0" b="0"/>
            </a:effectRef>
            <a:fontRef idx="none"/>
          </p:style>
          <p:txBody>
            <a:bodyPr/>
            <a:lstStyle/>
            <a:p>
              <a:endParaRPr lang="ru-RU"/>
            </a:p>
          </p:txBody>
        </p:sp>
      </p:grpSp>
      <p:sp>
        <p:nvSpPr>
          <p:cNvPr id="13" name="Rectangle 8"/>
          <p:cNvSpPr>
            <a:spLocks noChangeArrowheads="1"/>
          </p:cNvSpPr>
          <p:nvPr/>
        </p:nvSpPr>
        <p:spPr bwMode="auto">
          <a:xfrm>
            <a:off x="257108" y="67617"/>
            <a:ext cx="11241945"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endParaRPr lang="ru-RU" sz="1000" dirty="0">
              <a:latin typeface="Times New Roman"/>
            </a:endParaRPr>
          </a:p>
          <a:p>
            <a:pPr algn="just"/>
            <a:endParaRPr lang="ru-RU" sz="1000" dirty="0">
              <a:latin typeface="Times New Roman"/>
            </a:endParaRPr>
          </a:p>
          <a:p>
            <a:pPr algn="just"/>
            <a:endParaRPr lang="ru-RU" sz="1000" dirty="0">
              <a:latin typeface="Times New Roman"/>
            </a:endParaRPr>
          </a:p>
          <a:p>
            <a:pPr algn="just"/>
            <a:r>
              <a:rPr lang="ru-RU" sz="1050" dirty="0">
                <a:latin typeface="Times New Roman"/>
              </a:rPr>
              <a:t>1) соблюдать Конституцию Российской Федерации, федеральные конституционные законы, иные нормативные правовые акты Российской Федерации, конституции (уставы) законы и иные нормативные правовые акты субъектов Российской Федерации, устав муниципального образования и иные муниципальные правовые акты и обеспечивать их исполнение;</a:t>
            </a:r>
            <a:endParaRPr lang="ru-RU" sz="1050" dirty="0">
              <a:latin typeface="Times New Roman"/>
              <a:hlinkClick r:id="rId2"/>
            </a:endParaRPr>
          </a:p>
          <a:p>
            <a:pPr algn="just"/>
            <a:r>
              <a:rPr lang="ru-RU" sz="1050" dirty="0">
                <a:latin typeface="Times New Roman"/>
              </a:rPr>
              <a:t>2) исполнять должностные обязанности в соответствии с должностной инструкцией;</a:t>
            </a:r>
          </a:p>
          <a:p>
            <a:pPr algn="just"/>
            <a:r>
              <a:rPr lang="ru-RU" sz="1050" dirty="0">
                <a:latin typeface="Times New Roman"/>
              </a:rPr>
              <a:t>3) соблюдать при исполнении должностных обязанностей права, свободы и законные интересы человека и гражданина независимо от расы, национальности, языка, отношения к религии и других обстоятельств, а также права и законные интересы организаций;</a:t>
            </a:r>
          </a:p>
          <a:p>
            <a:pPr algn="just"/>
            <a:r>
              <a:rPr lang="ru-RU" sz="1050" dirty="0">
                <a:latin typeface="Times New Roman"/>
              </a:rPr>
              <a:t>4) соблюдать установленные в органе местного самоуправления правила внутреннего трудового распорядка, должностную инструкцию, порядок работы со служебной информацией;</a:t>
            </a:r>
          </a:p>
          <a:p>
            <a:pPr algn="just"/>
            <a:r>
              <a:rPr lang="ru-RU" sz="1050" dirty="0">
                <a:latin typeface="Times New Roman"/>
              </a:rPr>
              <a:t>5) поддерживать уровень квалификации, необходимый для надлежащего исполнения должностных обязанностей;</a:t>
            </a:r>
          </a:p>
          <a:p>
            <a:pPr algn="just"/>
            <a:r>
              <a:rPr lang="ru-RU" sz="1050" dirty="0">
                <a:latin typeface="Times New Roman"/>
              </a:rPr>
              <a:t>6) не разглашать сведения, составляющие государственную и иную охраняемую федеральными законами тайну, а также сведения, ставшие ему известными в связи с исполнением должностных обязанностей, в том числе сведения, касающиеся частной жизни и здоровья граждан или затрагивающие их честь и достоинство;</a:t>
            </a:r>
          </a:p>
          <a:p>
            <a:pPr algn="just"/>
            <a:r>
              <a:rPr lang="ru-RU" sz="1050" dirty="0">
                <a:latin typeface="Times New Roman"/>
              </a:rPr>
              <a:t>7) беречь государственное и муниципальное имущество, в том числе предоставленное ему для исполнения должностных обязанностей;</a:t>
            </a:r>
          </a:p>
          <a:p>
            <a:pPr algn="just"/>
            <a:r>
              <a:rPr lang="ru-RU" sz="1050" dirty="0">
                <a:latin typeface="Times New Roman"/>
              </a:rPr>
              <a:t>8) представлять в установленном порядке предусмотренные законодательством Российской Федерации сведения о себе и членах своей семьи;</a:t>
            </a:r>
          </a:p>
          <a:p>
            <a:pPr algn="just"/>
            <a:r>
              <a:rPr lang="ru-RU" sz="1050" dirty="0">
                <a:latin typeface="Times New Roman"/>
              </a:rPr>
              <a:t>9) сообщать в письменной форме представителю нанимателя (работодателю) о прекращении гражданства Российской Федерации либо гражданства (подданства)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 в день, когда муниципальному служащему стало известно об этом, но не позднее пяти рабочих дней со дня прекращения гражданства Российской Федерации либо гражданства (подданства)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	</a:t>
            </a:r>
          </a:p>
          <a:p>
            <a:pPr algn="just"/>
            <a:r>
              <a:rPr lang="ru-RU" sz="1050" dirty="0">
                <a:latin typeface="Times New Roman"/>
              </a:rPr>
              <a:t>9.1) сообщать в письменной форме представителю нанимателя (работодателю) о приобретении гражданства (подданства) иностранного государства либо получении вида на жительство или иного документа, подтверждающего право на постоянное проживание гражданина на территории иностранного государства, в день, когда муниципальному служащему стало известно об этом, но не позднее пяти рабочих дней со дня приобретения гражданства (подданства) иностранного государства либо получения вида на жительство или иного документа, подтверждающего право на постоянное проживание гражданина на территории иностранного государства;</a:t>
            </a:r>
          </a:p>
          <a:p>
            <a:pPr algn="just"/>
            <a:r>
              <a:rPr lang="ru-RU" sz="1050" dirty="0">
                <a:latin typeface="Times New Roman"/>
              </a:rPr>
              <a:t>10) соблюдать ограничения, выполнять обязательства, не нарушать запреты;</a:t>
            </a:r>
          </a:p>
          <a:p>
            <a:pPr algn="just"/>
            <a:r>
              <a:rPr lang="ru-RU" sz="1050" dirty="0">
                <a:latin typeface="Times New Roman"/>
              </a:rPr>
              <a:t>11) уведомлять в письменной форме представителя нанимателя (работодателя) о личной заинтересованности при исполнении должностных обязанностей, которая может привести к конфликту интересов, и принимать меры по предотвращению подобного конфликта;</a:t>
            </a:r>
          </a:p>
          <a:p>
            <a:pPr algn="just"/>
            <a:r>
              <a:rPr lang="ru-RU" sz="1050" dirty="0">
                <a:latin typeface="Times New Roman"/>
              </a:rPr>
              <a:t>12) сообщать в письменной форме представителю нанимателя (работодателю) о ставших ему известными изменениях сведений, содержащихся в анкете</a:t>
            </a:r>
            <a:endParaRPr lang="ru-RU" sz="1050" dirty="0">
              <a:latin typeface="Times New Roman"/>
              <a:hlinkClick r:id="rId3"/>
            </a:endParaRPr>
          </a:p>
          <a:p>
            <a:pPr algn="just"/>
            <a:endParaRPr lang="ru-RU" sz="1050" dirty="0">
              <a:solidFill>
                <a:srgbClr val="0000FF"/>
              </a:solidFill>
              <a:latin typeface="Times New Roman"/>
              <a:hlinkClick r:id="rId3"/>
            </a:endParaRPr>
          </a:p>
          <a:p>
            <a:pPr algn="just"/>
            <a:endParaRPr lang="ru-RU" sz="900" dirty="0">
              <a:solidFill>
                <a:srgbClr val="0000FF"/>
              </a:solidFill>
              <a:latin typeface="Times New Roman"/>
              <a:hlinkClick r:id="rId3"/>
            </a:endParaRPr>
          </a:p>
          <a:p>
            <a:pPr algn="just"/>
            <a:endParaRPr lang="ru-RU" sz="900" dirty="0">
              <a:solidFill>
                <a:srgbClr val="0000FF"/>
              </a:solidFill>
              <a:latin typeface="Times New Roman"/>
              <a:hlinkClick r:id="rId3"/>
            </a:endParaRPr>
          </a:p>
        </p:txBody>
      </p:sp>
      <p:grpSp>
        <p:nvGrpSpPr>
          <p:cNvPr id="14" name="Group 23750"/>
          <p:cNvGrpSpPr/>
          <p:nvPr/>
        </p:nvGrpSpPr>
        <p:grpSpPr>
          <a:xfrm>
            <a:off x="508815" y="4366950"/>
            <a:ext cx="714166" cy="1952710"/>
            <a:chOff x="9395" y="-1118107"/>
            <a:chExt cx="936437" cy="3952494"/>
          </a:xfrm>
        </p:grpSpPr>
        <p:sp>
          <p:nvSpPr>
            <p:cNvPr id="15" name="Rectangle 643"/>
            <p:cNvSpPr/>
            <p:nvPr/>
          </p:nvSpPr>
          <p:spPr>
            <a:xfrm>
              <a:off x="9395" y="-1118107"/>
              <a:ext cx="936437" cy="3952494"/>
            </a:xfrm>
            <a:prstGeom prst="rect">
              <a:avLst/>
            </a:prstGeom>
            <a:ln>
              <a:noFill/>
            </a:ln>
          </p:spPr>
          <p:txBody>
            <a:bodyPr vert="horz" lIns="0" tIns="0" rIns="0" bIns="0" rtlCol="0">
              <a:noAutofit/>
            </a:bodyPr>
            <a:lstStyle/>
            <a:p>
              <a:pPr>
                <a:lnSpc>
                  <a:spcPct val="107000"/>
                </a:lnSpc>
                <a:spcAft>
                  <a:spcPts val="800"/>
                </a:spcAft>
              </a:pPr>
              <a:r>
                <a:rPr lang="ru-RU" sz="15000" dirty="0">
                  <a:solidFill>
                    <a:srgbClr val="A72A44"/>
                  </a:solidFill>
                  <a:effectLst/>
                  <a:latin typeface="Times New Roman" panose="02020603050405020304" pitchFamily="18" charset="0"/>
                  <a:ea typeface="Times New Roman" panose="02020603050405020304" pitchFamily="18" charset="0"/>
                </a:rPr>
                <a:t>!</a:t>
              </a:r>
              <a:endParaRPr lang="ru-RU" sz="15000" dirty="0">
                <a:solidFill>
                  <a:srgbClr val="000000"/>
                </a:solidFill>
                <a:effectLst/>
                <a:latin typeface="Calibri" panose="020F0502020204030204" pitchFamily="34" charset="0"/>
                <a:ea typeface="Calibri" panose="020F0502020204030204" pitchFamily="34" charset="0"/>
              </a:endParaRPr>
            </a:p>
          </p:txBody>
        </p:sp>
      </p:grpSp>
      <p:sp>
        <p:nvSpPr>
          <p:cNvPr id="17" name="Прямоугольник 16"/>
          <p:cNvSpPr/>
          <p:nvPr/>
        </p:nvSpPr>
        <p:spPr>
          <a:xfrm>
            <a:off x="1089497" y="4810560"/>
            <a:ext cx="10312237" cy="1587486"/>
          </a:xfrm>
          <a:prstGeom prst="rect">
            <a:avLst/>
          </a:prstGeom>
        </p:spPr>
        <p:txBody>
          <a:bodyPr wrap="square">
            <a:spAutoFit/>
          </a:bodyPr>
          <a:lstStyle/>
          <a:p>
            <a:pPr algn="just"/>
            <a:r>
              <a:rPr lang="ru-RU" sz="1200" dirty="0">
                <a:latin typeface="Times New Roman"/>
              </a:rPr>
              <a:t>Муниципальный служащий не вправе исполнять данное ему неправомерное поручение. При получении от соответствующего руководителя поручения, являющегося, по мнению муниципального служащего, неправомерным, муниципальный служащий должен представить руководителю, давшему поручение, в письменной форме обоснование неправомерности данного поручения с указанием положений федеральных законов и иных нормативных правовых актов Российской Федерации, законов и иных нормативных правовых актов субъекта Российской Федерации, муниципальных правовых актов, которые могут быть нарушены при исполнении данного поручения. В случае подтверждения руководителем данного поручения в письменной форме муниципальный служащий обязан отказаться от его исполнения. В случае исполнения неправомерного поручения муниципальный служащий и давший это поручение руководитель несут ответственность в соответствии с законодательством Российской Федерации.</a:t>
            </a:r>
          </a:p>
          <a:p>
            <a:pPr marL="644525" indent="-6350">
              <a:lnSpc>
                <a:spcPct val="94000"/>
              </a:lnSpc>
              <a:spcAft>
                <a:spcPts val="1005"/>
              </a:spcAft>
            </a:pPr>
            <a:endParaRPr lang="ru-RU" sz="1400" dirty="0">
              <a:solidFill>
                <a:srgbClr val="000000"/>
              </a:solidFill>
              <a:effectLst/>
              <a:latin typeface="Calibri" panose="020F0502020204030204" pitchFamily="34" charset="0"/>
              <a:ea typeface="Calibri" panose="020F0502020204030204" pitchFamily="34" charset="0"/>
            </a:endParaRPr>
          </a:p>
        </p:txBody>
      </p:sp>
      <p:sp>
        <p:nvSpPr>
          <p:cNvPr id="9" name="Номер слайда 8"/>
          <p:cNvSpPr>
            <a:spLocks noGrp="1"/>
          </p:cNvSpPr>
          <p:nvPr>
            <p:ph type="sldNum" sz="quarter" idx="12"/>
          </p:nvPr>
        </p:nvSpPr>
        <p:spPr>
          <a:xfrm>
            <a:off x="10948624" y="6446763"/>
            <a:ext cx="501770" cy="360653"/>
          </a:xfrm>
        </p:spPr>
        <p:txBody>
          <a:bodyPr/>
          <a:lstStyle/>
          <a:p>
            <a:fld id="{9D3197B4-9225-4703-91FB-A4593262BF03}" type="slidenum">
              <a:rPr lang="ru-RU" sz="1600" smtClean="0">
                <a:solidFill>
                  <a:schemeClr val="tx1">
                    <a:lumMod val="95000"/>
                    <a:lumOff val="5000"/>
                  </a:schemeClr>
                </a:solidFill>
              </a:rPr>
              <a:t>6</a:t>
            </a:fld>
            <a:endParaRPr lang="ru-RU" sz="1600" dirty="0">
              <a:solidFill>
                <a:schemeClr val="tx1">
                  <a:lumMod val="95000"/>
                  <a:lumOff val="5000"/>
                </a:schemeClr>
              </a:solidFill>
            </a:endParaRPr>
          </a:p>
        </p:txBody>
      </p:sp>
      <p:grpSp>
        <p:nvGrpSpPr>
          <p:cNvPr id="16" name="Group 23722"/>
          <p:cNvGrpSpPr/>
          <p:nvPr/>
        </p:nvGrpSpPr>
        <p:grpSpPr>
          <a:xfrm>
            <a:off x="11418324" y="6446763"/>
            <a:ext cx="790265" cy="304083"/>
            <a:chOff x="0" y="0"/>
            <a:chExt cx="540006" cy="240970"/>
          </a:xfrm>
        </p:grpSpPr>
        <p:sp>
          <p:nvSpPr>
            <p:cNvPr id="18"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19"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Tree>
    <p:extLst>
      <p:ext uri="{BB962C8B-B14F-4D97-AF65-F5344CB8AC3E}">
        <p14:creationId xmlns:p14="http://schemas.microsoft.com/office/powerpoint/2010/main" val="2872705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a:xfrm>
            <a:off x="836579" y="252920"/>
            <a:ext cx="10787974" cy="642026"/>
          </a:xfrm>
        </p:spPr>
        <p:style>
          <a:lnRef idx="2">
            <a:schemeClr val="accent1">
              <a:shade val="50000"/>
            </a:schemeClr>
          </a:lnRef>
          <a:fillRef idx="1">
            <a:schemeClr val="accent1"/>
          </a:fillRef>
          <a:effectRef idx="0">
            <a:schemeClr val="accent1"/>
          </a:effectRef>
          <a:fontRef idx="minor">
            <a:schemeClr val="lt1"/>
          </a:fontRef>
        </p:style>
        <p:txBody>
          <a:bodyPr/>
          <a:lstStyle/>
          <a:p>
            <a:pPr marL="1016635" lvl="0" indent="-6350" algn="l">
              <a:lnSpc>
                <a:spcPct val="107000"/>
              </a:lnSpc>
              <a:spcAft>
                <a:spcPts val="1200"/>
              </a:spcAft>
            </a:pPr>
            <a:r>
              <a:rPr lang="ru-RU" sz="1600" b="1" kern="0" dirty="0">
                <a:solidFill>
                  <a:schemeClr val="tx1"/>
                </a:solidFill>
                <a:latin typeface="Century Gothic" panose="020B0502020202020204" pitchFamily="34" charset="0"/>
                <a:ea typeface="Century Gothic" panose="020B0502020202020204" pitchFamily="34" charset="0"/>
                <a:cs typeface="Century Gothic" panose="020B0502020202020204" pitchFamily="34" charset="0"/>
              </a:rPr>
              <a:t>4</a:t>
            </a:r>
            <a:r>
              <a:rPr lang="ru-RU" sz="1600" b="1" kern="0" dirty="0" smtClean="0">
                <a:solidFill>
                  <a:schemeClr val="tx1"/>
                </a:solidFill>
                <a:latin typeface="Century Gothic" panose="020B0502020202020204" pitchFamily="34" charset="0"/>
                <a:ea typeface="Century Gothic" panose="020B0502020202020204" pitchFamily="34" charset="0"/>
                <a:cs typeface="Century Gothic" panose="020B0502020202020204" pitchFamily="34" charset="0"/>
              </a:rPr>
              <a:t>│ </a:t>
            </a:r>
            <a:r>
              <a:rPr lang="ru-RU" sz="1600" b="1" kern="0" dirty="0">
                <a:solidFill>
                  <a:schemeClr val="tx1"/>
                </a:solidFill>
                <a:latin typeface="Century Gothic" panose="020B0502020202020204" pitchFamily="34" charset="0"/>
                <a:ea typeface="Century Gothic" panose="020B0502020202020204" pitchFamily="34" charset="0"/>
                <a:cs typeface="Century Gothic" panose="020B0502020202020204" pitchFamily="34" charset="0"/>
              </a:rPr>
              <a:t>ОГРАНИЧЕНИЯ И ЗАПРЕТЫ, СВЯЗАННЫЕ С ПРОХОЖДЕНИЕМ МУНИЦИПАЛЬНОЙ СЛУЖБЫ</a:t>
            </a:r>
          </a:p>
        </p:txBody>
      </p:sp>
      <p:sp>
        <p:nvSpPr>
          <p:cNvPr id="3" name="Номер слайда 2"/>
          <p:cNvSpPr>
            <a:spLocks noGrp="1"/>
          </p:cNvSpPr>
          <p:nvPr>
            <p:ph type="sldNum" sz="quarter" idx="12"/>
          </p:nvPr>
        </p:nvSpPr>
        <p:spPr>
          <a:xfrm>
            <a:off x="9007812" y="6446763"/>
            <a:ext cx="2305456" cy="274715"/>
          </a:xfrm>
        </p:spPr>
        <p:txBody>
          <a:bodyPr/>
          <a:lstStyle/>
          <a:p>
            <a:fld id="{9D3197B4-9225-4703-91FB-A4593262BF03}" type="slidenum">
              <a:rPr lang="ru-RU" smtClean="0"/>
              <a:t>7</a:t>
            </a:fld>
            <a:endParaRPr lang="ru-RU" dirty="0"/>
          </a:p>
        </p:txBody>
      </p:sp>
      <p:sp>
        <p:nvSpPr>
          <p:cNvPr id="6" name="Прямоугольник 5"/>
          <p:cNvSpPr/>
          <p:nvPr/>
        </p:nvSpPr>
        <p:spPr>
          <a:xfrm>
            <a:off x="525294" y="982893"/>
            <a:ext cx="11245173"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ru-RU" sz="1600" dirty="0"/>
              <a:t>Гражданин не может быть принят на муниципальную службу, а муниципальный служащий не может находиться на муниципальной службе в </a:t>
            </a:r>
            <a:r>
              <a:rPr lang="ru-RU" sz="1600" dirty="0" smtClean="0"/>
              <a:t>случае</a:t>
            </a:r>
            <a:endParaRPr lang="ru-RU" sz="1600" dirty="0"/>
          </a:p>
        </p:txBody>
      </p:sp>
      <p:sp>
        <p:nvSpPr>
          <p:cNvPr id="7" name="Прямоугольник 6"/>
          <p:cNvSpPr/>
          <p:nvPr/>
        </p:nvSpPr>
        <p:spPr>
          <a:xfrm>
            <a:off x="101601" y="1643162"/>
            <a:ext cx="11898728" cy="507831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just"/>
            <a:r>
              <a:rPr lang="ru-RU" sz="1200" b="1" dirty="0">
                <a:solidFill>
                  <a:prstClr val="black"/>
                </a:solidFill>
                <a:latin typeface="Times New Roman"/>
              </a:rPr>
              <a:t>1) признания его недееспособным или ограниченно дееспособным решением суда, вступившим в законную силу;</a:t>
            </a:r>
          </a:p>
          <a:p>
            <a:pPr lvl="0" algn="just"/>
            <a:r>
              <a:rPr lang="ru-RU" sz="1200" b="1" dirty="0">
                <a:solidFill>
                  <a:prstClr val="black"/>
                </a:solidFill>
                <a:latin typeface="Times New Roman"/>
              </a:rPr>
              <a:t>2) осуждения его к наказанию, исключающему возможность исполнения должностных обязанностей по должности муниципальной службы, по приговору суда, вступившему в законную силу;</a:t>
            </a:r>
          </a:p>
          <a:p>
            <a:pPr lvl="0" algn="just"/>
            <a:r>
              <a:rPr lang="ru-RU" sz="1200" b="1" dirty="0">
                <a:solidFill>
                  <a:prstClr val="black"/>
                </a:solidFill>
                <a:latin typeface="Times New Roman"/>
              </a:rPr>
              <a:t>3) отказа от прохождения процедуры оформления допуска к сведениям, составляющим государственную и иную охраняемую федеральными законами тайну, если исполнение должностных обязанностей по должности муниципальной службы, на замещение которой претендует гражданин, или по замещаемой муниципальным служащим должности муниципальной службы связано с использованием таких сведений;</a:t>
            </a:r>
          </a:p>
          <a:p>
            <a:pPr lvl="0" algn="just"/>
            <a:r>
              <a:rPr lang="ru-RU" sz="1200" b="1" dirty="0">
                <a:solidFill>
                  <a:prstClr val="black"/>
                </a:solidFill>
                <a:latin typeface="Times New Roman"/>
              </a:rPr>
              <a:t>4) наличия заболевания, препятствующего поступлению на муниципальную службу или ее прохождению и подтвержденного заключением медицинской организации. </a:t>
            </a:r>
          </a:p>
          <a:p>
            <a:pPr lvl="0" algn="just"/>
            <a:r>
              <a:rPr lang="ru-RU" sz="1200" b="1" dirty="0">
                <a:solidFill>
                  <a:prstClr val="black"/>
                </a:solidFill>
                <a:latin typeface="Times New Roman"/>
              </a:rPr>
              <a:t>5) близкого родства или свойства (родители, супруги, дети, братья, сестры, а также братья, сестры, родители, дети супругов и супруги детей) с главой муниципального образования, который возглавляет местную администрацию, если замещение должности муниципальной службы связано с непосредственной подчиненностью или подконтрольностью этому должностному лицу, или с муниципальным служащим, если замещение должности муниципальной службы связано с непосредственной подчиненностью или подконтрольностью одного из них другому;</a:t>
            </a:r>
          </a:p>
          <a:p>
            <a:pPr lvl="0" algn="just"/>
            <a:r>
              <a:rPr lang="ru-RU" sz="1200" b="1" dirty="0">
                <a:solidFill>
                  <a:prstClr val="black"/>
                </a:solidFill>
                <a:latin typeface="Times New Roman"/>
              </a:rPr>
              <a:t>6) прекращения гражданства Российской Федерации либо гражданства (подданства)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a:t>
            </a:r>
          </a:p>
          <a:p>
            <a:pPr lvl="0" algn="just"/>
            <a:r>
              <a:rPr lang="ru-RU" sz="1200" b="1" dirty="0">
                <a:solidFill>
                  <a:prstClr val="black"/>
                </a:solidFill>
                <a:latin typeface="Times New Roman"/>
              </a:rPr>
              <a:t>7) наличия гражданства (подданства) иностранного государства либо вида на жительство или иного документа, подтверждающего право на постоянное проживание гражданина на территории иностранного государства, если иное не предусмотрено международным договором Российской Федерации;</a:t>
            </a:r>
          </a:p>
          <a:p>
            <a:pPr algn="just"/>
            <a:r>
              <a:rPr lang="ru-RU" sz="1200" b="1" dirty="0">
                <a:solidFill>
                  <a:prstClr val="black"/>
                </a:solidFill>
                <a:latin typeface="Times New Roman"/>
              </a:rPr>
              <a:t>8) </a:t>
            </a:r>
            <a:r>
              <a:rPr lang="ru-RU" sz="1200" b="1" dirty="0">
                <a:latin typeface="Times New Roman"/>
              </a:rPr>
              <a:t>представления при поступлении на муниципальную службу и (или) в период ее прохождения подложных документов и (или) заведомо ложных сведений, подтверждающих соблюдение ограничений, запретов и требований, нарушение которых препятствует замещению должности муниципальной службы, либо непредставления документов и (или) сведений, свидетельствующих о несоблюдении ограничений, запретов и требований, нарушение которых препятствует замещению должности муниципальной службы;</a:t>
            </a:r>
          </a:p>
          <a:p>
            <a:pPr lvl="0" algn="just"/>
            <a:r>
              <a:rPr lang="ru-RU" sz="1200" b="1" dirty="0">
                <a:solidFill>
                  <a:prstClr val="black"/>
                </a:solidFill>
                <a:latin typeface="Times New Roman"/>
              </a:rPr>
              <a:t>9) непредставления сведений или представления заведомо недостоверных или неполных сведений при поступлении на муниципальную службу;</a:t>
            </a:r>
          </a:p>
          <a:p>
            <a:pPr algn="just"/>
            <a:r>
              <a:rPr lang="ru-RU" sz="1200" b="1" dirty="0">
                <a:solidFill>
                  <a:prstClr val="black"/>
                </a:solidFill>
                <a:latin typeface="Times New Roman"/>
              </a:rPr>
              <a:t>10) </a:t>
            </a:r>
            <a:r>
              <a:rPr lang="ru-RU" sz="1200" b="1" dirty="0">
                <a:latin typeface="Times New Roman"/>
              </a:rPr>
              <a:t>признания его не прошедшим военную службу по призыву, не имея на то законных оснований, в соответствии с заключением призывной комиссии (за исключением граждан, прошедших военную службу по контракту) - в течение 10 лет со дня истечения срока, установленного для обжалования указанного заключения в призывную комиссию соответствующего субъекта Российской Федерации, а если указанное заключение и (или) решение призывной комиссии соответствующего субъекта Российской Федерации по жалобе гражданина на указанное заключение были обжалованы в суд, - в течение 10 лет со дня вступления в законную силу решения суда, которым признано, что права гражданина при вынесении указанного заключения и (или) решения призывной комиссии соответствующего субъекта Российской Федерации по жалобе гражданина на указанное заключение не были нарушены;</a:t>
            </a:r>
          </a:p>
          <a:p>
            <a:pPr lvl="0" algn="just"/>
            <a:r>
              <a:rPr lang="ru-RU" sz="1200" b="1" dirty="0">
                <a:solidFill>
                  <a:prstClr val="black"/>
                </a:solidFill>
                <a:latin typeface="Times New Roman"/>
              </a:rPr>
              <a:t>11) приобретения им статуса иностранного агента.</a:t>
            </a:r>
            <a:endParaRPr lang="ru-RU" sz="1200" b="1" dirty="0">
              <a:solidFill>
                <a:srgbClr val="0000FF"/>
              </a:solidFill>
              <a:latin typeface="Times New Roman"/>
              <a:hlinkClick r:id="rId2"/>
            </a:endParaRPr>
          </a:p>
        </p:txBody>
      </p:sp>
      <p:grpSp>
        <p:nvGrpSpPr>
          <p:cNvPr id="14" name="Group 23722"/>
          <p:cNvGrpSpPr/>
          <p:nvPr/>
        </p:nvGrpSpPr>
        <p:grpSpPr>
          <a:xfrm>
            <a:off x="11418324" y="6446763"/>
            <a:ext cx="790265" cy="304083"/>
            <a:chOff x="0" y="0"/>
            <a:chExt cx="540006" cy="240970"/>
          </a:xfrm>
        </p:grpSpPr>
        <p:sp>
          <p:nvSpPr>
            <p:cNvPr id="15"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16"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17" name="Номер слайда 13"/>
          <p:cNvSpPr txBox="1">
            <a:spLocks/>
          </p:cNvSpPr>
          <p:nvPr/>
        </p:nvSpPr>
        <p:spPr>
          <a:xfrm>
            <a:off x="10679502" y="6446763"/>
            <a:ext cx="674298" cy="274712"/>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D3197B4-9225-4703-91FB-A4593262BF03}" type="slidenum">
              <a:rPr lang="ru-RU" sz="1600" smtClean="0">
                <a:solidFill>
                  <a:schemeClr val="tx1">
                    <a:lumMod val="95000"/>
                    <a:lumOff val="5000"/>
                  </a:schemeClr>
                </a:solidFill>
              </a:rPr>
              <a:pPr/>
              <a:t>7</a:t>
            </a:fld>
            <a:endParaRPr lang="ru-RU" sz="1600" dirty="0">
              <a:solidFill>
                <a:schemeClr val="tx1">
                  <a:lumMod val="95000"/>
                  <a:lumOff val="5000"/>
                </a:schemeClr>
              </a:solidFill>
            </a:endParaRPr>
          </a:p>
        </p:txBody>
      </p:sp>
    </p:spTree>
    <p:extLst>
      <p:ext uri="{BB962C8B-B14F-4D97-AF65-F5344CB8AC3E}">
        <p14:creationId xmlns:p14="http://schemas.microsoft.com/office/powerpoint/2010/main" val="1889887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a:xfrm>
            <a:off x="223736" y="136188"/>
            <a:ext cx="11838562" cy="350195"/>
          </a:xfrm>
        </p:spPr>
        <p:style>
          <a:lnRef idx="2">
            <a:schemeClr val="accent2">
              <a:shade val="50000"/>
            </a:schemeClr>
          </a:lnRef>
          <a:fillRef idx="1">
            <a:schemeClr val="accent2"/>
          </a:fillRef>
          <a:effectRef idx="0">
            <a:schemeClr val="accent2"/>
          </a:effectRef>
          <a:fontRef idx="minor">
            <a:schemeClr val="lt1"/>
          </a:fontRef>
        </p:style>
        <p:txBody>
          <a:bodyPr/>
          <a:lstStyle/>
          <a:p>
            <a:endParaRPr lang="ru-RU" sz="1600" b="1" dirty="0">
              <a:solidFill>
                <a:schemeClr val="bg1"/>
              </a:solidFill>
              <a:latin typeface="Pragmatica"/>
            </a:endParaRPr>
          </a:p>
          <a:p>
            <a:r>
              <a:rPr lang="ru-RU" sz="1600" b="1" dirty="0">
                <a:solidFill>
                  <a:schemeClr val="bg1"/>
                </a:solidFill>
                <a:latin typeface="Pragmatica"/>
              </a:rPr>
              <a:t>В связи с прохождением муниципальной службы муниципальному служащему </a:t>
            </a:r>
            <a:r>
              <a:rPr lang="ru-RU" sz="1600" b="1" dirty="0" smtClean="0">
                <a:solidFill>
                  <a:schemeClr val="bg1"/>
                </a:solidFill>
                <a:latin typeface="Pragmatica"/>
              </a:rPr>
              <a:t>запрещается</a:t>
            </a:r>
            <a:endParaRPr lang="ru-RU" sz="1600" b="1" dirty="0">
              <a:solidFill>
                <a:schemeClr val="bg1"/>
              </a:solidFill>
              <a:latin typeface="Pragmatica"/>
            </a:endParaRPr>
          </a:p>
          <a:p>
            <a:endParaRPr lang="ru-RU" dirty="0"/>
          </a:p>
        </p:txBody>
      </p:sp>
      <p:sp>
        <p:nvSpPr>
          <p:cNvPr id="5" name="Прямоугольник 4"/>
          <p:cNvSpPr/>
          <p:nvPr/>
        </p:nvSpPr>
        <p:spPr>
          <a:xfrm>
            <a:off x="223737" y="596181"/>
            <a:ext cx="11828834" cy="605550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just"/>
            <a:r>
              <a:rPr lang="ru-RU" sz="1250" b="1" dirty="0">
                <a:solidFill>
                  <a:prstClr val="black"/>
                </a:solidFill>
                <a:latin typeface="Times New Roman" pitchFamily="18" charset="0"/>
                <a:cs typeface="Times New Roman" pitchFamily="18" charset="0"/>
              </a:rPr>
              <a:t>1) замещать должность муниципальной службы в случае:</a:t>
            </a:r>
          </a:p>
          <a:p>
            <a:pPr lvl="0" algn="just"/>
            <a:r>
              <a:rPr lang="ru-RU" sz="1250" b="1" dirty="0">
                <a:solidFill>
                  <a:prstClr val="black"/>
                </a:solidFill>
                <a:latin typeface="Times New Roman" pitchFamily="18" charset="0"/>
                <a:cs typeface="Times New Roman" pitchFamily="18" charset="0"/>
              </a:rPr>
              <a:t>а) избрания или назначения на государственную должность Российской Федерации либо на государственную должность субъекта Российской Федерации, а также в случае назначения на должность государственной службы;</a:t>
            </a:r>
          </a:p>
          <a:p>
            <a:pPr lvl="0" algn="just"/>
            <a:r>
              <a:rPr lang="ru-RU" sz="1250" b="1" dirty="0">
                <a:solidFill>
                  <a:prstClr val="black"/>
                </a:solidFill>
                <a:latin typeface="Times New Roman" pitchFamily="18" charset="0"/>
                <a:cs typeface="Times New Roman" pitchFamily="18" charset="0"/>
              </a:rPr>
              <a:t>б) избрания или назначения на муниципальную должность;</a:t>
            </a:r>
          </a:p>
          <a:p>
            <a:pPr lvl="0" algn="just"/>
            <a:r>
              <a:rPr lang="ru-RU" sz="1250" b="1" dirty="0">
                <a:solidFill>
                  <a:prstClr val="black"/>
                </a:solidFill>
                <a:latin typeface="Times New Roman" pitchFamily="18" charset="0"/>
                <a:cs typeface="Times New Roman" pitchFamily="18" charset="0"/>
              </a:rPr>
              <a:t>в) избрания на оплачиваемую выборную должность в органе профессионального союза, в том числе в выборном органе первичной профсоюзной организации, созданной в органе местного самоуправления;</a:t>
            </a:r>
          </a:p>
          <a:p>
            <a:pPr lvl="0" algn="just"/>
            <a:r>
              <a:rPr lang="ru-RU" sz="1250" b="1" dirty="0">
                <a:solidFill>
                  <a:prstClr val="black"/>
                </a:solidFill>
                <a:latin typeface="Times New Roman" pitchFamily="18" charset="0"/>
                <a:cs typeface="Times New Roman" pitchFamily="18" charset="0"/>
              </a:rPr>
              <a:t>2) участвовать в управлении коммерческой или некоммерческой организацией, за исключением следующих случаев:</a:t>
            </a:r>
          </a:p>
          <a:p>
            <a:pPr lvl="0" algn="just"/>
            <a:r>
              <a:rPr lang="ru-RU" sz="1250" b="1" dirty="0">
                <a:solidFill>
                  <a:prstClr val="black"/>
                </a:solidFill>
                <a:latin typeface="Times New Roman" pitchFamily="18" charset="0"/>
                <a:cs typeface="Times New Roman" pitchFamily="18" charset="0"/>
              </a:rPr>
              <a:t>а) участие на безвозмездной основе в управлении политической партией, органом профессионального союза, в том числе выборным органом первичной профсоюзной организации, созданной в органе местного самоуправления, участие в съезде (конференции) или общем собрании иной общественной организации, жилищного, жилищно-строительного, гаражного кооперативов, товарищества собственников недвижимости;</a:t>
            </a:r>
          </a:p>
          <a:p>
            <a:pPr lvl="0" algn="just"/>
            <a:r>
              <a:rPr lang="ru-RU" sz="1250" b="1" dirty="0">
                <a:solidFill>
                  <a:prstClr val="black"/>
                </a:solidFill>
                <a:latin typeface="Times New Roman" pitchFamily="18" charset="0"/>
                <a:cs typeface="Times New Roman" pitchFamily="18" charset="0"/>
              </a:rPr>
              <a:t>б) участие на безвозмездной основе в управлении некоммерческой организацией (кроме участия в управлении политической партией, органом профессионального союза, в том числе выборным органом первичной профсоюзной организации, созданной в органе местного самоуправления, участия в съезде (конференции) или общем собрании иной общественной организации, жилищного, жилищно-строительного, гаражного кооперативов, товарищества собственников недвижимости) с разрешения представителя нанимателя, которое получено в порядке, установленном законом субъекта Российской Федерации;</a:t>
            </a:r>
          </a:p>
          <a:p>
            <a:pPr lvl="0" algn="just"/>
            <a:r>
              <a:rPr lang="ru-RU" sz="1250" b="1" dirty="0">
                <a:solidFill>
                  <a:prstClr val="black"/>
                </a:solidFill>
                <a:latin typeface="Times New Roman" pitchFamily="18" charset="0"/>
                <a:cs typeface="Times New Roman" pitchFamily="18" charset="0"/>
              </a:rPr>
              <a:t>в) представление на безвозмездной основе интересов муниципального образования в совете муниципальных образований субъекта Российской Федерации, иных объединениях муниципальных образований, а также в их органах управления;</a:t>
            </a:r>
          </a:p>
          <a:p>
            <a:pPr lvl="0" algn="just"/>
            <a:r>
              <a:rPr lang="ru-RU" sz="1250" b="1" dirty="0">
                <a:solidFill>
                  <a:prstClr val="black"/>
                </a:solidFill>
                <a:latin typeface="Times New Roman" pitchFamily="18" charset="0"/>
                <a:cs typeface="Times New Roman" pitchFamily="18" charset="0"/>
              </a:rPr>
              <a:t>г) представление на безвозмездной основе интересов муниципального образования в органах управления и ревизионной комиссии организации, учредителем (акционером, участником) которой является муниципальное образование, в соответствии с муниципальными правовыми актами, определяющими порядок осуществления от имени муниципального образования полномочий учредителя организации либо порядок управления находящимися в муниципальной собственности акциями (долями в уставном капитале);</a:t>
            </a:r>
          </a:p>
          <a:p>
            <a:pPr lvl="0" algn="just"/>
            <a:r>
              <a:rPr lang="ru-RU" sz="1250" b="1" dirty="0">
                <a:solidFill>
                  <a:prstClr val="black"/>
                </a:solidFill>
                <a:latin typeface="Times New Roman" pitchFamily="18" charset="0"/>
                <a:cs typeface="Times New Roman" pitchFamily="18" charset="0"/>
              </a:rPr>
              <a:t>д) иные случаи, предусмотренные федеральными законами;</a:t>
            </a:r>
          </a:p>
          <a:p>
            <a:pPr lvl="0" algn="just"/>
            <a:r>
              <a:rPr lang="ru-RU" sz="1250" b="1" dirty="0">
                <a:solidFill>
                  <a:prstClr val="black"/>
                </a:solidFill>
                <a:latin typeface="Times New Roman" pitchFamily="18" charset="0"/>
                <a:cs typeface="Times New Roman" pitchFamily="18" charset="0"/>
              </a:rPr>
              <a:t>2.1) заниматься предпринимательской деятельностью лично или через доверенных лиц;</a:t>
            </a:r>
          </a:p>
          <a:p>
            <a:pPr lvl="0" algn="just"/>
            <a:r>
              <a:rPr lang="ru-RU" sz="1250" b="1" dirty="0">
                <a:solidFill>
                  <a:prstClr val="black"/>
                </a:solidFill>
                <a:latin typeface="Times New Roman" pitchFamily="18" charset="0"/>
                <a:cs typeface="Times New Roman" pitchFamily="18" charset="0"/>
              </a:rPr>
              <a:t>3) быть поверенным или представителем по делам третьих лиц в органе местного самоуправления, в котором он замещает должность муниципальной службы либо который непосредственно подчинен или подконтролен ему, если иное не предусмотрено федеральными законами;</a:t>
            </a:r>
          </a:p>
          <a:p>
            <a:pPr lvl="0" algn="just"/>
            <a:r>
              <a:rPr lang="ru-RU" sz="1250" b="1" dirty="0">
                <a:solidFill>
                  <a:prstClr val="black"/>
                </a:solidFill>
                <a:latin typeface="Times New Roman" pitchFamily="18" charset="0"/>
                <a:cs typeface="Times New Roman" pitchFamily="18" charset="0"/>
              </a:rPr>
              <a:t>4) получать в связи с должностным положением или в связи с исполнением должностных обязанностей вознаграждения от физических и юридических лиц (подарки, денежное вознаграждение, ссуды, услуги, оплату развлечений, отдыха, транспортных расходов и иные вознаграждения). Подарки, полученные муниципальным служащим в связи с протокольными мероприятиями, со служебными командировками и с другими официальными мероприятиями, признаются муниципальной собственностью и передаются муниципальным служащим по акту в орган местного самоуправления, в котором он замещает должность муниципальной службы, за исключением случаев, установленных Гражданским кодексом Российской Федерации. Муниципальный служащий, сдавший подарок, полученный им в связи с протокольным мероприятием, со служебной командировкой или с другим официальным мероприятием, может его выкупить в порядке, установленном нормативными правовыми актами Российской Федерации;</a:t>
            </a:r>
            <a:endParaRPr lang="ru-RU" sz="1250" b="1" dirty="0">
              <a:solidFill>
                <a:srgbClr val="0000FF"/>
              </a:solidFill>
              <a:latin typeface="Times New Roman" pitchFamily="18" charset="0"/>
              <a:cs typeface="Times New Roman" pitchFamily="18" charset="0"/>
            </a:endParaRPr>
          </a:p>
        </p:txBody>
      </p:sp>
      <p:grpSp>
        <p:nvGrpSpPr>
          <p:cNvPr id="6" name="Group 23722"/>
          <p:cNvGrpSpPr/>
          <p:nvPr/>
        </p:nvGrpSpPr>
        <p:grpSpPr>
          <a:xfrm>
            <a:off x="11418324" y="6446763"/>
            <a:ext cx="790265" cy="304083"/>
            <a:chOff x="0" y="0"/>
            <a:chExt cx="540006" cy="240970"/>
          </a:xfrm>
        </p:grpSpPr>
        <p:sp>
          <p:nvSpPr>
            <p:cNvPr id="7"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8"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
        <p:nvSpPr>
          <p:cNvPr id="9" name="Прямоугольник 8"/>
          <p:cNvSpPr/>
          <p:nvPr/>
        </p:nvSpPr>
        <p:spPr>
          <a:xfrm>
            <a:off x="10831396" y="6446763"/>
            <a:ext cx="47214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3197B4-9225-4703-91FB-A4593262BF03}" type="slidenum">
              <a:rPr lang="ru-RU" sz="1600">
                <a:solidFill>
                  <a:prstClr val="black">
                    <a:lumMod val="95000"/>
                    <a:lumOff val="5000"/>
                  </a:prstClr>
                </a:solidFill>
              </a:rPr>
              <a:pPr marL="0" marR="0" lvl="0" indent="0" algn="l" defTabSz="914400" rtl="0" eaLnBrk="1" fontAlgn="auto" latinLnBrk="0" hangingPunct="1">
                <a:lnSpc>
                  <a:spcPct val="100000"/>
                </a:lnSpc>
                <a:spcBef>
                  <a:spcPts val="0"/>
                </a:spcBef>
                <a:spcAft>
                  <a:spcPts val="0"/>
                </a:spcAft>
                <a:buClrTx/>
                <a:buSzTx/>
                <a:buFontTx/>
                <a:buNone/>
                <a:tabLst/>
                <a:defRPr/>
              </a:pPr>
              <a:t>8</a:t>
            </a:fld>
            <a:endParaRPr lang="ru-RU" dirty="0"/>
          </a:p>
        </p:txBody>
      </p:sp>
    </p:spTree>
    <p:extLst>
      <p:ext uri="{BB962C8B-B14F-4D97-AF65-F5344CB8AC3E}">
        <p14:creationId xmlns:p14="http://schemas.microsoft.com/office/powerpoint/2010/main" val="3933492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a:xfrm>
            <a:off x="10894979" y="6416174"/>
            <a:ext cx="523345"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D3197B4-9225-4703-91FB-A4593262BF03}" type="slidenum">
              <a:rPr lang="ru-RU" sz="1600">
                <a:solidFill>
                  <a:prstClr val="black">
                    <a:lumMod val="95000"/>
                    <a:lumOff val="5000"/>
                  </a:prstClr>
                </a:solidFill>
              </a:rPr>
              <a:pPr marL="0" marR="0" lvl="0" indent="0" algn="l" defTabSz="914400" rtl="0" eaLnBrk="1" fontAlgn="auto" latinLnBrk="0" hangingPunct="1">
                <a:lnSpc>
                  <a:spcPct val="100000"/>
                </a:lnSpc>
                <a:spcBef>
                  <a:spcPts val="0"/>
                </a:spcBef>
                <a:spcAft>
                  <a:spcPts val="0"/>
                </a:spcAft>
                <a:buClrTx/>
                <a:buSzTx/>
                <a:buFontTx/>
                <a:buNone/>
                <a:tabLst/>
                <a:defRPr/>
              </a:pPr>
              <a:t>9</a:t>
            </a:fld>
            <a:endParaRPr lang="ru-RU" dirty="0"/>
          </a:p>
        </p:txBody>
      </p:sp>
      <p:sp>
        <p:nvSpPr>
          <p:cNvPr id="4" name="Прямоугольник 3"/>
          <p:cNvSpPr/>
          <p:nvPr/>
        </p:nvSpPr>
        <p:spPr>
          <a:xfrm>
            <a:off x="223736" y="379380"/>
            <a:ext cx="11789924" cy="605550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just"/>
            <a:endParaRPr lang="ru-RU" sz="1250" b="1" dirty="0">
              <a:solidFill>
                <a:prstClr val="black"/>
              </a:solidFill>
              <a:latin typeface="Times New Roman" pitchFamily="18" charset="0"/>
              <a:cs typeface="Times New Roman" pitchFamily="18" charset="0"/>
            </a:endParaRPr>
          </a:p>
          <a:p>
            <a:pPr lvl="0" algn="just"/>
            <a:endParaRPr lang="ru-RU" sz="1250" b="1" dirty="0">
              <a:solidFill>
                <a:prstClr val="black"/>
              </a:solidFill>
              <a:latin typeface="Times New Roman" pitchFamily="18" charset="0"/>
              <a:cs typeface="Times New Roman" pitchFamily="18" charset="0"/>
            </a:endParaRPr>
          </a:p>
          <a:p>
            <a:pPr lvl="0" algn="just"/>
            <a:r>
              <a:rPr lang="ru-RU" sz="1250" b="1" dirty="0">
                <a:solidFill>
                  <a:prstClr val="black"/>
                </a:solidFill>
                <a:latin typeface="Times New Roman" pitchFamily="18" charset="0"/>
                <a:cs typeface="Times New Roman" pitchFamily="18" charset="0"/>
              </a:rPr>
              <a:t>5) выезжать в командировки за счет средств физических и юридических лиц, за исключением командировок, осуществляемых на взаимной основе по договоренности органа местного самоуправления с органами местного самоуправления других муниципальных образований, а также с органами государственной власти и органами местного самоуправления иностранных государств, международными и иностранными некоммерческими организациями;</a:t>
            </a:r>
          </a:p>
          <a:p>
            <a:pPr lvl="0" algn="just"/>
            <a:r>
              <a:rPr lang="ru-RU" sz="1250" b="1" dirty="0">
                <a:solidFill>
                  <a:prstClr val="black"/>
                </a:solidFill>
                <a:latin typeface="Times New Roman" pitchFamily="18" charset="0"/>
                <a:cs typeface="Times New Roman" pitchFamily="18" charset="0"/>
              </a:rPr>
              <a:t>6) использовать в целях, не связанных с исполнением должностных обязанностей, средства материально-технического, финансового и иного обеспечения, другое муниципальное имущество;</a:t>
            </a:r>
          </a:p>
          <a:p>
            <a:pPr lvl="0" algn="just"/>
            <a:r>
              <a:rPr lang="ru-RU" sz="1250" b="1" dirty="0">
                <a:solidFill>
                  <a:prstClr val="black"/>
                </a:solidFill>
                <a:latin typeface="Times New Roman" pitchFamily="18" charset="0"/>
                <a:cs typeface="Times New Roman" pitchFamily="18" charset="0"/>
              </a:rPr>
              <a:t>7) разглашать или использовать в целях, не связанных с муниципальной службой, сведения, отнесенные в соответствии с федеральными законами к сведениям конфиденциального характера, или служебную информацию, ставшие ему  известными в связи с исполнением должностных обязанностей;</a:t>
            </a:r>
            <a:endParaRPr lang="ru-RU" sz="1250" b="1" dirty="0">
              <a:solidFill>
                <a:schemeClr val="tx1"/>
              </a:solidFill>
              <a:latin typeface="Times New Roman" pitchFamily="18" charset="0"/>
              <a:cs typeface="Times New Roman" pitchFamily="18" charset="0"/>
              <a:hlinkClick r:id="rId2"/>
            </a:endParaRPr>
          </a:p>
          <a:p>
            <a:pPr lvl="0" algn="just"/>
            <a:r>
              <a:rPr lang="ru-RU" sz="1250" b="1" dirty="0">
                <a:solidFill>
                  <a:prstClr val="black"/>
                </a:solidFill>
                <a:latin typeface="Times New Roman" pitchFamily="18" charset="0"/>
                <a:cs typeface="Times New Roman" pitchFamily="18" charset="0"/>
              </a:rPr>
              <a:t>8) допускать публичные высказывания, суждения и оценки, в том числе в средствах массовой информации, в отношении деятельности органа местного самоуправления и его руководителя, если это не входит в его должностные обязанности;</a:t>
            </a:r>
          </a:p>
          <a:p>
            <a:pPr lvl="0" algn="just"/>
            <a:r>
              <a:rPr lang="ru-RU" sz="1250" b="1" dirty="0">
                <a:solidFill>
                  <a:prstClr val="black"/>
                </a:solidFill>
                <a:latin typeface="Times New Roman" pitchFamily="18" charset="0"/>
                <a:cs typeface="Times New Roman" pitchFamily="18" charset="0"/>
              </a:rPr>
              <a:t>9) принимать без письменного разрешения главы муниципального образования награды, почетные и специальные звания (за исключением научных) иностранных государств, международных организаций, а также политических партий, других общественных объединений и религиозных объединений, если в его должностные обязанности входит взаимодействие с указанными организациями и объединениями;</a:t>
            </a:r>
          </a:p>
          <a:p>
            <a:pPr lvl="0" algn="just"/>
            <a:r>
              <a:rPr lang="ru-RU" sz="1250" b="1" dirty="0">
                <a:solidFill>
                  <a:prstClr val="black"/>
                </a:solidFill>
                <a:latin typeface="Times New Roman" pitchFamily="18" charset="0"/>
                <a:cs typeface="Times New Roman" pitchFamily="18" charset="0"/>
              </a:rPr>
              <a:t>10) использовать преимущества должностного положения для предвыборной агитации, а также для агитации по вопросам референдума;</a:t>
            </a:r>
          </a:p>
          <a:p>
            <a:pPr lvl="0" algn="just"/>
            <a:r>
              <a:rPr lang="ru-RU" sz="1250" b="1" dirty="0">
                <a:solidFill>
                  <a:prstClr val="black"/>
                </a:solidFill>
                <a:latin typeface="Times New Roman" pitchFamily="18" charset="0"/>
                <a:cs typeface="Times New Roman" pitchFamily="18" charset="0"/>
              </a:rPr>
              <a:t>11) использовать свое должностное положение в интересах политических партий, религиозных и других общественных объединений, а также публично выражать отношение к указанным объединениям в качестве муниципального служащего;</a:t>
            </a:r>
          </a:p>
          <a:p>
            <a:pPr lvl="0" algn="just"/>
            <a:r>
              <a:rPr lang="ru-RU" sz="1250" b="1" dirty="0">
                <a:solidFill>
                  <a:prstClr val="black"/>
                </a:solidFill>
                <a:latin typeface="Times New Roman" pitchFamily="18" charset="0"/>
                <a:cs typeface="Times New Roman" pitchFamily="18" charset="0"/>
              </a:rPr>
              <a:t>12) создавать в органах местного самоуправления, иных муниципальных органах структуры политических партий, религиозных и других общественных объединений (за исключением профессиональных союзов, а также ветеранских и иных органов общественной самодеятельности) или способствовать созданию указанных структур;</a:t>
            </a:r>
          </a:p>
          <a:p>
            <a:pPr lvl="0" algn="just"/>
            <a:r>
              <a:rPr lang="ru-RU" sz="1250" b="1" dirty="0">
                <a:solidFill>
                  <a:prstClr val="black"/>
                </a:solidFill>
                <a:latin typeface="Times New Roman" pitchFamily="18" charset="0"/>
                <a:cs typeface="Times New Roman" pitchFamily="18" charset="0"/>
              </a:rPr>
              <a:t>13) прекращать исполнение должностных обязанностей в целях урегулирования трудового спора;</a:t>
            </a:r>
          </a:p>
          <a:p>
            <a:pPr lvl="0" algn="just"/>
            <a:r>
              <a:rPr lang="ru-RU" sz="1250" b="1" dirty="0">
                <a:solidFill>
                  <a:prstClr val="black"/>
                </a:solidFill>
                <a:latin typeface="Times New Roman" pitchFamily="18" charset="0"/>
                <a:cs typeface="Times New Roman" pitchFamily="18" charset="0"/>
              </a:rPr>
              <a:t>14) входить в состав органов управления, попечительских или наблюдательных советов, иных органов иностранных некоммерческих неправительственных организаций и действующих на территории Российской Федерации их структурных подразделений, если иное не предусмотрено международным договором Российской Федерации или законодательством Российской Федерации;</a:t>
            </a:r>
          </a:p>
          <a:p>
            <a:pPr lvl="0" algn="just"/>
            <a:r>
              <a:rPr lang="ru-RU" sz="1250" b="1" dirty="0">
                <a:solidFill>
                  <a:prstClr val="black"/>
                </a:solidFill>
                <a:latin typeface="Times New Roman" pitchFamily="18" charset="0"/>
                <a:cs typeface="Times New Roman" pitchFamily="18" charset="0"/>
              </a:rPr>
              <a:t>15) заниматься без письменного разрешения представителя нанимателя (работодателя) оплачиваемой деятельностью, финансируемой исключительно за счет средств иностранных государств, международных и иностранных организаций, иностранных граждан и лиц без гражданства, если иное не предусмотрено международным договором Российской Федерации или законодательством Российской Федерации.</a:t>
            </a:r>
          </a:p>
          <a:p>
            <a:pPr lvl="0" algn="just"/>
            <a:endParaRPr lang="ru-RU" sz="1250" b="1" dirty="0">
              <a:solidFill>
                <a:prstClr val="black"/>
              </a:solidFill>
              <a:latin typeface="Times New Roman" pitchFamily="18" charset="0"/>
              <a:cs typeface="Times New Roman" pitchFamily="18" charset="0"/>
            </a:endParaRPr>
          </a:p>
          <a:p>
            <a:pPr lvl="0" algn="just"/>
            <a:endParaRPr lang="ru-RU" sz="1250" b="1" dirty="0">
              <a:solidFill>
                <a:prstClr val="black"/>
              </a:solidFill>
              <a:latin typeface="Times New Roman" pitchFamily="18" charset="0"/>
              <a:cs typeface="Times New Roman" pitchFamily="18" charset="0"/>
            </a:endParaRPr>
          </a:p>
          <a:p>
            <a:pPr lvl="0" algn="just"/>
            <a:endParaRPr lang="ru-RU" sz="1250" b="1" dirty="0">
              <a:solidFill>
                <a:prstClr val="black"/>
              </a:solidFill>
              <a:latin typeface="Times New Roman" pitchFamily="18" charset="0"/>
              <a:cs typeface="Times New Roman" pitchFamily="18" charset="0"/>
            </a:endParaRPr>
          </a:p>
        </p:txBody>
      </p:sp>
      <p:grpSp>
        <p:nvGrpSpPr>
          <p:cNvPr id="5" name="Group 23722"/>
          <p:cNvGrpSpPr/>
          <p:nvPr/>
        </p:nvGrpSpPr>
        <p:grpSpPr>
          <a:xfrm>
            <a:off x="11418324" y="6446763"/>
            <a:ext cx="790265" cy="304083"/>
            <a:chOff x="0" y="0"/>
            <a:chExt cx="540006" cy="240970"/>
          </a:xfrm>
        </p:grpSpPr>
        <p:sp>
          <p:nvSpPr>
            <p:cNvPr id="6" name="Shape 28154"/>
            <p:cNvSpPr/>
            <p:nvPr/>
          </p:nvSpPr>
          <p:spPr>
            <a:xfrm>
              <a:off x="2" y="4"/>
              <a:ext cx="540004" cy="240856"/>
            </a:xfrm>
            <a:custGeom>
              <a:avLst/>
              <a:gdLst/>
              <a:ahLst/>
              <a:cxnLst/>
              <a:rect l="0" t="0" r="0" b="0"/>
              <a:pathLst>
                <a:path w="540004" h="240856">
                  <a:moveTo>
                    <a:pt x="0" y="0"/>
                  </a:moveTo>
                  <a:lnTo>
                    <a:pt x="540004" y="0"/>
                  </a:lnTo>
                  <a:lnTo>
                    <a:pt x="540004" y="240856"/>
                  </a:lnTo>
                  <a:lnTo>
                    <a:pt x="0" y="240856"/>
                  </a:lnTo>
                  <a:lnTo>
                    <a:pt x="0" y="0"/>
                  </a:lnTo>
                </a:path>
              </a:pathLst>
            </a:custGeom>
            <a:ln w="0" cap="flat">
              <a:miter lim="127000"/>
            </a:ln>
          </p:spPr>
          <p:style>
            <a:lnRef idx="0">
              <a:srgbClr val="000000">
                <a:alpha val="0"/>
              </a:srgbClr>
            </a:lnRef>
            <a:fillRef idx="1">
              <a:srgbClr val="E9E8E7"/>
            </a:fillRef>
            <a:effectRef idx="0">
              <a:scrgbClr r="0" g="0" b="0"/>
            </a:effectRef>
            <a:fontRef idx="none"/>
          </p:style>
          <p:txBody>
            <a:bodyPr/>
            <a:lstStyle/>
            <a:p>
              <a:endParaRPr lang="ru-RU" dirty="0"/>
            </a:p>
          </p:txBody>
        </p:sp>
        <p:sp>
          <p:nvSpPr>
            <p:cNvPr id="7" name="Shape 23724"/>
            <p:cNvSpPr/>
            <p:nvPr/>
          </p:nvSpPr>
          <p:spPr>
            <a:xfrm>
              <a:off x="0" y="0"/>
              <a:ext cx="0" cy="240970"/>
            </a:xfrm>
            <a:custGeom>
              <a:avLst/>
              <a:gdLst/>
              <a:ahLst/>
              <a:cxnLst/>
              <a:rect l="0" t="0" r="0" b="0"/>
              <a:pathLst>
                <a:path h="240970">
                  <a:moveTo>
                    <a:pt x="0" y="0"/>
                  </a:moveTo>
                  <a:lnTo>
                    <a:pt x="0" y="240970"/>
                  </a:lnTo>
                </a:path>
              </a:pathLst>
            </a:custGeom>
            <a:ln w="25400" cap="flat">
              <a:miter lim="291160"/>
            </a:ln>
          </p:spPr>
          <p:style>
            <a:lnRef idx="1">
              <a:srgbClr val="E9B939"/>
            </a:lnRef>
            <a:fillRef idx="0">
              <a:srgbClr val="000000">
                <a:alpha val="0"/>
              </a:srgbClr>
            </a:fillRef>
            <a:effectRef idx="0">
              <a:scrgbClr r="0" g="0" b="0"/>
            </a:effectRef>
            <a:fontRef idx="none"/>
          </p:style>
          <p:txBody>
            <a:bodyPr/>
            <a:lstStyle/>
            <a:p>
              <a:endParaRPr lang="ru-RU"/>
            </a:p>
          </p:txBody>
        </p:sp>
      </p:grpSp>
    </p:spTree>
    <p:extLst>
      <p:ext uri="{BB962C8B-B14F-4D97-AF65-F5344CB8AC3E}">
        <p14:creationId xmlns:p14="http://schemas.microsoft.com/office/powerpoint/2010/main" val="22515420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60961</TotalTime>
  <Words>5704</Words>
  <Application>Microsoft Office PowerPoint</Application>
  <PresentationFormat>Произвольный</PresentationFormat>
  <Paragraphs>412</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Волна</vt:lpstr>
      <vt:lpstr>Презентация PowerPoint</vt:lpstr>
      <vt:lpstr>Презентация PowerPoint</vt:lpstr>
      <vt:lpstr>│  1. СТРУКТУРА АДМИНИСТРАЦИИ ГОРОДА ОРЕНБУРГА*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apsk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Уважаемый коллега! Приветствую Вас в аппарате Правительства Ставропольского края! Быть принятым на государственную службу –  это высокая ответственность. Она требует упорной работы, профессионализма, широкого спектра знаний в различных отраслях хозяйства и экономики, чёткого и грамотного подхода к решению поставленных задач. От качества работы государственных служащих во многом зависят уровень жизни людей и реализация государственной политики, направленной на улучшение благосостояния ставропольцев. Пусть ваша энергия, знания, компетентность, а также приверженность ценностям государственной гражданской службы способствуют эффективному решению задач государственного управления. Желаю Вам успехов в работе!</dc:title>
  <dc:creator>Абросимова Елена Владимировна (235-03-02 - abrosimov</dc:creator>
  <cp:lastModifiedBy>Рыбаков Александр Николаевич</cp:lastModifiedBy>
  <cp:revision>242</cp:revision>
  <cp:lastPrinted>2025-12-26T09:13:22Z</cp:lastPrinted>
  <dcterms:created xsi:type="dcterms:W3CDTF">2019-10-24T13:03:36Z</dcterms:created>
  <dcterms:modified xsi:type="dcterms:W3CDTF">2026-04-14T06:29:59Z</dcterms:modified>
</cp:coreProperties>
</file>