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79" r:id="rId12"/>
    <p:sldId id="280" r:id="rId13"/>
    <p:sldId id="281" r:id="rId14"/>
    <p:sldId id="282" r:id="rId15"/>
    <p:sldId id="283" r:id="rId16"/>
    <p:sldId id="265" r:id="rId17"/>
    <p:sldId id="267" r:id="rId18"/>
    <p:sldId id="268" r:id="rId19"/>
    <p:sldId id="269" r:id="rId20"/>
    <p:sldId id="274" r:id="rId21"/>
    <p:sldId id="270" r:id="rId22"/>
    <p:sldId id="271" r:id="rId23"/>
    <p:sldId id="275" r:id="rId24"/>
    <p:sldId id="276" r:id="rId25"/>
    <p:sldId id="277" r:id="rId26"/>
    <p:sldId id="278" r:id="rId27"/>
    <p:sldId id="284" r:id="rId28"/>
    <p:sldId id="272" r:id="rId29"/>
  </p:sldIdLst>
  <p:sldSz cx="6858000" cy="9144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5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 varScale="1">
        <p:scale>
          <a:sx n="75" d="100"/>
          <a:sy n="75" d="100"/>
        </p:scale>
        <p:origin x="-3216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Численность </a:t>
            </a:r>
            <a:r>
              <a:rPr lang="ru-RU" sz="1400" dirty="0" smtClean="0"/>
              <a:t>населения</a:t>
            </a:r>
            <a:r>
              <a:rPr lang="en-US" sz="1400" dirty="0" smtClean="0"/>
              <a:t> </a:t>
            </a:r>
            <a:endParaRPr lang="ru-RU" sz="1400" dirty="0" smtClean="0"/>
          </a:p>
          <a:p>
            <a:pPr>
              <a:defRPr sz="1400"/>
            </a:pPr>
            <a:r>
              <a:rPr lang="en-US" sz="1400" dirty="0" smtClean="0"/>
              <a:t>(</a:t>
            </a:r>
            <a:r>
              <a:rPr lang="ru-RU" sz="1400" dirty="0" smtClean="0"/>
              <a:t>тыс.</a:t>
            </a:r>
            <a:r>
              <a:rPr lang="ru-RU" sz="1400" baseline="0" dirty="0" smtClean="0"/>
              <a:t> чел.</a:t>
            </a:r>
            <a:r>
              <a:rPr lang="en-US" sz="1400" dirty="0" smtClean="0"/>
              <a:t>)</a:t>
            </a:r>
            <a:endParaRPr lang="ru-RU" sz="14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населения</c:v>
                </c:pt>
              </c:strCache>
            </c:strRef>
          </c:tx>
          <c:spPr>
            <a:effectLst>
              <a:outerShdw blurRad="203200" dir="6720000" sx="106000" sy="106000" algn="ctr" rotWithShape="0">
                <a:schemeClr val="bg1">
                  <a:alpha val="60000"/>
                </a:scheme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554.60199999999998</c:v>
                </c:pt>
                <c:pt idx="1">
                  <c:v>550.9</c:v>
                </c:pt>
                <c:pt idx="2">
                  <c:v>547.76199999999994</c:v>
                </c:pt>
                <c:pt idx="3">
                  <c:v>545.99</c:v>
                </c:pt>
                <c:pt idx="4">
                  <c:v>545.38800000000003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1853184"/>
        <c:axId val="201740288"/>
      </c:barChart>
      <c:catAx>
        <c:axId val="201853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01740288"/>
        <c:crosses val="autoZero"/>
        <c:auto val="1"/>
        <c:lblAlgn val="ctr"/>
        <c:lblOffset val="100"/>
        <c:noMultiLvlLbl val="0"/>
      </c:catAx>
      <c:valAx>
        <c:axId val="2017402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1853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400"/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Денежные доходы населения (млрд рую.)</c:v>
                </c:pt>
              </c:strCache>
            </c:strRef>
          </c:tx>
          <c:spPr>
            <a:solidFill>
              <a:srgbClr val="F05010"/>
            </a:solidFill>
            <a:effectLst>
              <a:glow rad="101600">
                <a:schemeClr val="bg1"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284.22399999999999</c:v>
                </c:pt>
                <c:pt idx="1">
                  <c:v>302.92809999999997</c:v>
                </c:pt>
                <c:pt idx="2">
                  <c:v>322.96199999999999</c:v>
                </c:pt>
                <c:pt idx="3">
                  <c:v>343.70650000000001</c:v>
                </c:pt>
                <c:pt idx="4">
                  <c:v>363.40710000000001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796288"/>
        <c:axId val="218898816"/>
      </c:barChart>
      <c:catAx>
        <c:axId val="20879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18898816"/>
        <c:crosses val="autoZero"/>
        <c:auto val="1"/>
        <c:lblAlgn val="ctr"/>
        <c:lblOffset val="100"/>
        <c:noMultiLvlLbl val="0"/>
      </c:catAx>
      <c:valAx>
        <c:axId val="21889881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208796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400"/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Среднемесячная номинальная начисленная заработная плата на 1 работника (тыс руб.)</c:v>
                </c:pt>
              </c:strCache>
            </c:strRef>
          </c:tx>
          <c:spPr>
            <a:solidFill>
              <a:srgbClr val="F05010"/>
            </a:solidFill>
            <a:effectLst>
              <a:glow rad="101600">
                <a:schemeClr val="bg1"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0.00</c:formatCode>
                <c:ptCount val="5"/>
                <c:pt idx="0">
                  <c:v>50.820300000000003</c:v>
                </c:pt>
                <c:pt idx="1">
                  <c:v>60.066699999999997</c:v>
                </c:pt>
                <c:pt idx="2">
                  <c:v>65.229100000000003</c:v>
                </c:pt>
                <c:pt idx="3">
                  <c:v>70.232799999999997</c:v>
                </c:pt>
                <c:pt idx="4">
                  <c:v>75.560100000000006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8073856"/>
        <c:axId val="228075392"/>
      </c:barChart>
      <c:catAx>
        <c:axId val="22807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28075392"/>
        <c:crosses val="autoZero"/>
        <c:auto val="1"/>
        <c:lblAlgn val="ctr"/>
        <c:lblOffset val="100"/>
        <c:noMultiLvlLbl val="0"/>
      </c:catAx>
      <c:valAx>
        <c:axId val="228075392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228073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Фонд начисленной заработной платы (млрд руб.)</a:t>
            </a:r>
            <a:endParaRPr lang="ru-RU" sz="14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Фонд начисленной заработной платы (млрд руб.)</c:v>
                </c:pt>
              </c:strCache>
            </c:strRef>
          </c:tx>
          <c:spPr>
            <a:effectLst>
              <a:outerShdw blurRad="203200" dir="6720000" sx="106000" sy="106000" algn="ctr" rotWithShape="0">
                <a:schemeClr val="bg1">
                  <a:alpha val="60000"/>
                </a:scheme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124.8599</c:v>
                </c:pt>
                <c:pt idx="1">
                  <c:v>138.86279999999999</c:v>
                </c:pt>
                <c:pt idx="2">
                  <c:v>150.5273</c:v>
                </c:pt>
                <c:pt idx="3">
                  <c:v>161.81720000000001</c:v>
                </c:pt>
                <c:pt idx="4">
                  <c:v>173.95349999999999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8112256"/>
        <c:axId val="228113792"/>
      </c:barChart>
      <c:catAx>
        <c:axId val="228112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28113792"/>
        <c:crosses val="autoZero"/>
        <c:auto val="1"/>
        <c:lblAlgn val="ctr"/>
        <c:lblOffset val="100"/>
        <c:noMultiLvlLbl val="0"/>
      </c:catAx>
      <c:valAx>
        <c:axId val="228113792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228112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ru-RU" sz="1800" b="0" dirty="0" smtClean="0"/>
              <a:t>Налоговые доходы </a:t>
            </a:r>
            <a:r>
              <a:rPr lang="ru-RU" sz="1800" b="0" dirty="0"/>
              <a:t>2024 </a:t>
            </a:r>
            <a:r>
              <a:rPr lang="ru-RU" sz="1800" b="0" dirty="0" smtClean="0"/>
              <a:t>год</a:t>
            </a:r>
            <a:r>
              <a:rPr lang="en-US" sz="1800" b="0" dirty="0" smtClean="0"/>
              <a:t> (</a:t>
            </a:r>
            <a:r>
              <a:rPr lang="ru-RU" sz="1800" b="0" dirty="0" smtClean="0"/>
              <a:t>млн</a:t>
            </a:r>
            <a:r>
              <a:rPr lang="ru-RU" sz="1800" b="0" baseline="0" dirty="0" smtClean="0"/>
              <a:t> руб.)</a:t>
            </a:r>
            <a:endParaRPr lang="ru-RU" sz="1800" b="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1377885615707755E-2"/>
          <c:y val="0.1315108885897924"/>
          <c:w val="0.8856260781963996"/>
          <c:h val="0.343877774964894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>
              <a:glow>
                <a:schemeClr val="accent1">
                  <a:alpha val="40000"/>
                </a:schemeClr>
              </a:glow>
              <a:outerShdw blurRad="50800" dist="38100" dir="5400000" sx="97000" sy="97000" algn="t" rotWithShape="0">
                <a:schemeClr val="bg1">
                  <a:alpha val="0"/>
                </a:schemeClr>
              </a:outerShdw>
              <a:softEdge rad="0"/>
            </a:effectLst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3 </a:t>
                    </a:r>
                    <a:r>
                      <a:rPr lang="en-US" dirty="0" smtClean="0"/>
                      <a:t>797,3 (46,7%)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68,8 (0,8%)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/>
                      <a:t>3 </a:t>
                    </a:r>
                    <a:r>
                      <a:rPr lang="en-US" dirty="0" smtClean="0"/>
                      <a:t>263,0 (40,1%)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856,6 (10,5%)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148,6 (1,8%)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1,8 (0,1%)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Доходы от уплаты акцизов</c:v>
                </c:pt>
                <c:pt idx="2">
                  <c:v>Налоги на совокупный 
доход</c:v>
                </c:pt>
                <c:pt idx="3">
                  <c:v>Налоги на имущество</c:v>
                </c:pt>
                <c:pt idx="4">
                  <c:v>Государственная пошлина</c:v>
                </c:pt>
                <c:pt idx="5">
                  <c:v>Сбор за пользование 
объектами животного мира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3797.3180000000002</c:v>
                </c:pt>
                <c:pt idx="1">
                  <c:v>68.831999999999994</c:v>
                </c:pt>
                <c:pt idx="2">
                  <c:v>3263.027</c:v>
                </c:pt>
                <c:pt idx="3">
                  <c:v>856.55100000000004</c:v>
                </c:pt>
                <c:pt idx="4">
                  <c:v>148.643</c:v>
                </c:pt>
                <c:pt idx="5">
                  <c:v>1.7689999999999999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9073920"/>
        <c:axId val="218788992"/>
      </c:barChart>
      <c:catAx>
        <c:axId val="219073920"/>
        <c:scaling>
          <c:orientation val="minMax"/>
        </c:scaling>
        <c:delete val="0"/>
        <c:axPos val="b"/>
        <c:numFmt formatCode="@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218788992"/>
        <c:crosses val="autoZero"/>
        <c:auto val="1"/>
        <c:lblAlgn val="ctr"/>
        <c:lblOffset val="100"/>
        <c:noMultiLvlLbl val="0"/>
      </c:catAx>
      <c:valAx>
        <c:axId val="218788992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1907392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ru-RU" sz="1800" b="0" dirty="0" smtClean="0"/>
              <a:t>Неналоговые доходы </a:t>
            </a:r>
            <a:r>
              <a:rPr lang="ru-RU" sz="1800" b="0" dirty="0"/>
              <a:t>2024 </a:t>
            </a:r>
            <a:r>
              <a:rPr lang="ru-RU" sz="1800" b="0" dirty="0" smtClean="0"/>
              <a:t>год (млн</a:t>
            </a:r>
            <a:r>
              <a:rPr lang="ru-RU" sz="1800" b="0" baseline="0" dirty="0" smtClean="0"/>
              <a:t> руб.)</a:t>
            </a:r>
            <a:endParaRPr lang="ru-RU" sz="1800" b="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1377885615707755E-2"/>
          <c:y val="0.1315108885897924"/>
          <c:w val="0.8856260781963996"/>
          <c:h val="0.343877774964894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>
              <a:glow>
                <a:schemeClr val="accent1">
                  <a:alpha val="40000"/>
                </a:schemeClr>
              </a:glow>
              <a:outerShdw blurRad="50800" dist="38100" dir="5400000" sx="97000" sy="97000" algn="t" rotWithShape="0">
                <a:schemeClr val="bg1">
                  <a:alpha val="0"/>
                </a:schemeClr>
              </a:outerShdw>
              <a:softEdge rad="0"/>
            </a:effectLst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663,4 (70,2%)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52,7 (5,6%)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181,0 (19,2%)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24,7 (2,6%)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16,3 (1,7%)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6,8</a:t>
                    </a:r>
                    <a:r>
                      <a:rPr lang="en-US" dirty="0" smtClean="0"/>
                      <a:t> (0,7%)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Доходы от использования имущества</c:v>
                </c:pt>
                <c:pt idx="1">
                  <c:v>Платежи при пользовании природными ресурсами</c:v>
                </c:pt>
                <c:pt idx="2">
                  <c:v>Доходы от продажи материальных и нематериальных активов</c:v>
                </c:pt>
                <c:pt idx="3">
                  <c:v>Штрафы, санкции, возмещение ущерба</c:v>
                </c:pt>
                <c:pt idx="4">
                  <c:v>Доходы от оказания платных услуг и компенсации затрат государства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663.4</c:v>
                </c:pt>
                <c:pt idx="1">
                  <c:v>52.654800000000002</c:v>
                </c:pt>
                <c:pt idx="2">
                  <c:v>181</c:v>
                </c:pt>
                <c:pt idx="3">
                  <c:v>24.722878000000001</c:v>
                </c:pt>
                <c:pt idx="4">
                  <c:v>16.306999999999999</c:v>
                </c:pt>
                <c:pt idx="5">
                  <c:v>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715648"/>
        <c:axId val="218717184"/>
      </c:barChart>
      <c:catAx>
        <c:axId val="218715648"/>
        <c:scaling>
          <c:orientation val="minMax"/>
        </c:scaling>
        <c:delete val="0"/>
        <c:axPos val="b"/>
        <c:numFmt formatCode="@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218717184"/>
        <c:crosses val="autoZero"/>
        <c:auto val="1"/>
        <c:lblAlgn val="ctr"/>
        <c:lblOffset val="100"/>
        <c:noMultiLvlLbl val="0"/>
      </c:catAx>
      <c:valAx>
        <c:axId val="21871718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18715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 algn="just"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54011652068029"/>
          <c:y val="7.1501064446292751E-3"/>
          <c:w val="0.77669658748194503"/>
          <c:h val="0.798117238181264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gradFill rotWithShape="1">
              <a:gsLst>
                <a:gs pos="7000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2026 ГОД (прогноз)</c:v>
                </c:pt>
                <c:pt idx="1">
                  <c:v>2025 ГОД (прогноз)</c:v>
                </c:pt>
                <c:pt idx="2">
                  <c:v>2024 ГОД (прогноз)</c:v>
                </c:pt>
                <c:pt idx="3">
                  <c:v>2023 ГОД (отчет)</c:v>
                </c:pt>
                <c:pt idx="4">
                  <c:v>2022 ГОД (отчет)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9299.1869999999999</c:v>
                </c:pt>
                <c:pt idx="1">
                  <c:v>8697.5259999999998</c:v>
                </c:pt>
                <c:pt idx="2">
                  <c:v>8136.14</c:v>
                </c:pt>
                <c:pt idx="3">
                  <c:v>7208.3</c:v>
                </c:pt>
                <c:pt idx="4">
                  <c:v>6794.1880000000001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gradFill rotWithShape="1">
              <a:gsLst>
                <a:gs pos="6300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-6.764849567704045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5612748008841374E-3"/>
                  <c:y val="-6.764849567704053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5204249336280642E-3"/>
                  <c:y val="-7.006451337979194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204249336280085E-3"/>
                  <c:y val="-5.79844248660347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6021246681403217E-3"/>
                  <c:y val="-6.04004425687861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2026 ГОД (прогноз)</c:v>
                </c:pt>
                <c:pt idx="1">
                  <c:v>2025 ГОД (прогноз)</c:v>
                </c:pt>
                <c:pt idx="2">
                  <c:v>2024 ГОД (прогноз)</c:v>
                </c:pt>
                <c:pt idx="3">
                  <c:v>2023 ГОД (отчет)</c:v>
                </c:pt>
                <c:pt idx="4">
                  <c:v>2022 ГОД (отчет)</c:v>
                </c:pt>
              </c:strCache>
            </c:strRef>
          </c:cat>
          <c:val>
            <c:numRef>
              <c:f>Лист1!$C$2:$C$6</c:f>
              <c:numCache>
                <c:formatCode>#,##0.0</c:formatCode>
                <c:ptCount val="5"/>
                <c:pt idx="0">
                  <c:v>842.9</c:v>
                </c:pt>
                <c:pt idx="1">
                  <c:v>872.9</c:v>
                </c:pt>
                <c:pt idx="2">
                  <c:v>944.9</c:v>
                </c:pt>
                <c:pt idx="3">
                  <c:v>1025.3</c:v>
                </c:pt>
                <c:pt idx="4">
                  <c:v>1049.115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gradFill rotWithShape="1">
              <a:gsLst>
                <a:gs pos="66000">
                  <a:srgbClr val="FFC000"/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2026 ГОД (прогноз)</c:v>
                </c:pt>
                <c:pt idx="1">
                  <c:v>2025 ГОД (прогноз)</c:v>
                </c:pt>
                <c:pt idx="2">
                  <c:v>2024 ГОД (прогноз)</c:v>
                </c:pt>
                <c:pt idx="3">
                  <c:v>2023 ГОД (отчет)</c:v>
                </c:pt>
                <c:pt idx="4">
                  <c:v>2022 ГОД (отчет)</c:v>
                </c:pt>
              </c:strCache>
            </c:strRef>
          </c:cat>
          <c:val>
            <c:numRef>
              <c:f>Лист1!$D$2:$D$6</c:f>
              <c:numCache>
                <c:formatCode>#,##0.0</c:formatCode>
                <c:ptCount val="5"/>
                <c:pt idx="0">
                  <c:v>9171.6</c:v>
                </c:pt>
                <c:pt idx="1">
                  <c:v>11872.7</c:v>
                </c:pt>
                <c:pt idx="2">
                  <c:v>16974.5</c:v>
                </c:pt>
                <c:pt idx="3">
                  <c:v>15703.7</c:v>
                </c:pt>
                <c:pt idx="4">
                  <c:v>13254.027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19384832"/>
        <c:axId val="219398912"/>
      </c:barChart>
      <c:catAx>
        <c:axId val="219384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19398912"/>
        <c:crosses val="autoZero"/>
        <c:auto val="1"/>
        <c:lblAlgn val="ctr"/>
        <c:lblOffset val="100"/>
        <c:noMultiLvlLbl val="0"/>
      </c:catAx>
      <c:valAx>
        <c:axId val="219398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19384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031464114767635"/>
          <c:y val="0.87012916439236221"/>
          <c:w val="0.57343090594337243"/>
          <c:h val="0.118368490457582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b="0" dirty="0" smtClean="0"/>
              <a:t>Муниципальный долг (млн руб.)</a:t>
            </a:r>
            <a:endParaRPr lang="ru-RU" b="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долг</c:v>
                </c:pt>
              </c:strCache>
            </c:strRef>
          </c:tx>
          <c:spPr>
            <a:effectLst>
              <a:glow rad="76200">
                <a:schemeClr val="bg1"/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Лист1!$A$2:$A$10</c:f>
              <c:numCache>
                <c:formatCode>m/d/yyyy</c:formatCode>
                <c:ptCount val="9"/>
                <c:pt idx="0">
                  <c:v>42370</c:v>
                </c:pt>
                <c:pt idx="1">
                  <c:v>42736</c:v>
                </c:pt>
                <c:pt idx="2">
                  <c:v>43101</c:v>
                </c:pt>
                <c:pt idx="3">
                  <c:v>43466</c:v>
                </c:pt>
                <c:pt idx="4">
                  <c:v>43831</c:v>
                </c:pt>
                <c:pt idx="5">
                  <c:v>44197</c:v>
                </c:pt>
                <c:pt idx="6">
                  <c:v>44562</c:v>
                </c:pt>
                <c:pt idx="7">
                  <c:v>44927</c:v>
                </c:pt>
                <c:pt idx="8">
                  <c:v>45292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384.1</c:v>
                </c:pt>
                <c:pt idx="1">
                  <c:v>350</c:v>
                </c:pt>
                <c:pt idx="2">
                  <c:v>420</c:v>
                </c:pt>
                <c:pt idx="3">
                  <c:v>493.7</c:v>
                </c:pt>
                <c:pt idx="4">
                  <c:v>353</c:v>
                </c:pt>
                <c:pt idx="5">
                  <c:v>255</c:v>
                </c:pt>
                <c:pt idx="6">
                  <c:v>352.3</c:v>
                </c:pt>
                <c:pt idx="7">
                  <c:v>349.5</c:v>
                </c:pt>
                <c:pt idx="8">
                  <c:v>346.8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axId val="219851776"/>
        <c:axId val="219857664"/>
      </c:barChart>
      <c:dateAx>
        <c:axId val="21985177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19857664"/>
        <c:crosses val="autoZero"/>
        <c:auto val="1"/>
        <c:lblOffset val="100"/>
        <c:baseTimeUnit val="years"/>
      </c:dateAx>
      <c:valAx>
        <c:axId val="219857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19851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>
                  <a:alpha val="50000"/>
                </a:schemeClr>
              </a:solidFill>
            </a:ln>
            <a:effectLst>
              <a:glow rad="1689100">
                <a:schemeClr val="accent1">
                  <a:alpha val="40000"/>
                </a:schemeClr>
              </a:glow>
            </a:effectLst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19 520,0 (95,2%)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23 939,3 (98,2%)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/>
                      <a:t>25 </a:t>
                    </a:r>
                    <a:r>
                      <a:rPr lang="en-US" dirty="0" smtClean="0"/>
                      <a:t>702,9 (98,6%)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/>
                      <a:t>20 </a:t>
                    </a:r>
                    <a:r>
                      <a:rPr lang="en-US" dirty="0" smtClean="0"/>
                      <a:t>756,1 (98,8%)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/>
                      <a:t>18 </a:t>
                    </a:r>
                    <a:r>
                      <a:rPr lang="en-US" dirty="0" smtClean="0"/>
                      <a:t>351,9 (98,7%)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19520</c:v>
                </c:pt>
                <c:pt idx="1">
                  <c:v>23939.3</c:v>
                </c:pt>
                <c:pt idx="2">
                  <c:v>25702.9</c:v>
                </c:pt>
                <c:pt idx="3">
                  <c:v>20756.099999999999</c:v>
                </c:pt>
                <c:pt idx="4">
                  <c:v>18351.900000000001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ln>
              <a:solidFill>
                <a:schemeClr val="bg1">
                  <a:alpha val="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Лист1!$C$2:$C$6</c:f>
              <c:numCache>
                <c:formatCode>#,##0.0</c:formatCode>
                <c:ptCount val="5"/>
                <c:pt idx="0">
                  <c:v>974.2</c:v>
                </c:pt>
                <c:pt idx="1">
                  <c:v>441.4</c:v>
                </c:pt>
                <c:pt idx="2">
                  <c:v>352.5</c:v>
                </c:pt>
                <c:pt idx="3">
                  <c:v>259.2</c:v>
                </c:pt>
                <c:pt idx="4">
                  <c:v>229.6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-1"/>
        <c:axId val="220371968"/>
        <c:axId val="220377856"/>
      </c:barChart>
      <c:catAx>
        <c:axId val="2203719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220377856"/>
        <c:crosses val="autoZero"/>
        <c:auto val="1"/>
        <c:lblAlgn val="ctr"/>
        <c:lblOffset val="100"/>
        <c:noMultiLvlLbl val="0"/>
      </c:catAx>
      <c:valAx>
        <c:axId val="22037785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2037196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400"/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Индекс промышленного производства (%)</c:v>
                </c:pt>
              </c:strCache>
            </c:strRef>
          </c:tx>
          <c:spPr>
            <a:solidFill>
              <a:srgbClr val="F05010"/>
            </a:solidFill>
            <a:effectLst>
              <a:glow rad="101600">
                <a:schemeClr val="bg1"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97.7</c:v>
                </c:pt>
                <c:pt idx="1">
                  <c:v>98.7</c:v>
                </c:pt>
                <c:pt idx="2">
                  <c:v>101.3</c:v>
                </c:pt>
                <c:pt idx="3">
                  <c:v>101.8</c:v>
                </c:pt>
                <c:pt idx="4">
                  <c:v>102.2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1940992"/>
        <c:axId val="201942528"/>
      </c:barChart>
      <c:catAx>
        <c:axId val="201940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01942528"/>
        <c:crosses val="autoZero"/>
        <c:auto val="1"/>
        <c:lblAlgn val="ctr"/>
        <c:lblOffset val="100"/>
        <c:noMultiLvlLbl val="0"/>
      </c:catAx>
      <c:valAx>
        <c:axId val="2019425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1940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Объем продукции сельского хозяйства (млн. руб.)</a:t>
            </a:r>
            <a:endParaRPr lang="ru-RU" sz="14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продукции сельского хозяйства (млн. руб.)</c:v>
                </c:pt>
              </c:strCache>
            </c:strRef>
          </c:tx>
          <c:spPr>
            <a:effectLst>
              <a:outerShdw blurRad="203200" dir="6720000" sx="106000" sy="106000" algn="ctr" rotWithShape="0">
                <a:schemeClr val="bg1">
                  <a:alpha val="60000"/>
                </a:scheme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4470.8</c:v>
                </c:pt>
                <c:pt idx="1">
                  <c:v>4619.6000000000004</c:v>
                </c:pt>
                <c:pt idx="2">
                  <c:v>4829.8</c:v>
                </c:pt>
                <c:pt idx="3">
                  <c:v>5109</c:v>
                </c:pt>
                <c:pt idx="4">
                  <c:v>5404.3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1967104"/>
        <c:axId val="201968640"/>
      </c:barChart>
      <c:catAx>
        <c:axId val="201967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01968640"/>
        <c:crosses val="autoZero"/>
        <c:auto val="1"/>
        <c:lblAlgn val="ctr"/>
        <c:lblOffset val="100"/>
        <c:noMultiLvlLbl val="0"/>
      </c:catAx>
      <c:valAx>
        <c:axId val="20196864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201967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400"/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Ввод в действие жилых домов (тыс. кв. м)</c:v>
                </c:pt>
              </c:strCache>
            </c:strRef>
          </c:tx>
          <c:spPr>
            <a:solidFill>
              <a:srgbClr val="F05010"/>
            </a:solidFill>
            <a:effectLst>
              <a:glow rad="101600">
                <a:schemeClr val="bg1"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415.1</c:v>
                </c:pt>
                <c:pt idx="1">
                  <c:v>554.29999999999995</c:v>
                </c:pt>
                <c:pt idx="2">
                  <c:v>599.1</c:v>
                </c:pt>
                <c:pt idx="3">
                  <c:v>599.1</c:v>
                </c:pt>
                <c:pt idx="4">
                  <c:v>627.79999999999995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1993216"/>
        <c:axId val="202031872"/>
      </c:barChart>
      <c:catAx>
        <c:axId val="201993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02031872"/>
        <c:crosses val="autoZero"/>
        <c:auto val="1"/>
        <c:lblAlgn val="ctr"/>
        <c:lblOffset val="100"/>
        <c:noMultiLvlLbl val="0"/>
      </c:catAx>
      <c:valAx>
        <c:axId val="2020318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19932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400"/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Ввод в действие жилых домов (тыс. кв. м)</c:v>
                </c:pt>
              </c:strCache>
            </c:strRef>
          </c:tx>
          <c:spPr>
            <a:solidFill>
              <a:srgbClr val="F05010"/>
            </a:solidFill>
            <a:effectLst>
              <a:glow rad="101600">
                <a:schemeClr val="bg1"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415.1</c:v>
                </c:pt>
                <c:pt idx="1">
                  <c:v>554.29999999999995</c:v>
                </c:pt>
                <c:pt idx="2">
                  <c:v>599.1</c:v>
                </c:pt>
                <c:pt idx="3">
                  <c:v>599.1</c:v>
                </c:pt>
                <c:pt idx="4">
                  <c:v>627.79999999999995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76928"/>
        <c:axId val="202078464"/>
      </c:barChart>
      <c:catAx>
        <c:axId val="202076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02078464"/>
        <c:crosses val="autoZero"/>
        <c:auto val="1"/>
        <c:lblAlgn val="ctr"/>
        <c:lblOffset val="100"/>
        <c:noMultiLvlLbl val="0"/>
      </c:catAx>
      <c:valAx>
        <c:axId val="2020784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20769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Индекс потребительских цен на товары и услуги, на конец года (%)</a:t>
            </a:r>
            <a:endParaRPr lang="ru-RU" sz="14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Индекс потребительских цен натовары и услуги, на конец года (%)</c:v>
                </c:pt>
              </c:strCache>
            </c:strRef>
          </c:tx>
          <c:spPr>
            <a:effectLst>
              <a:outerShdw blurRad="203200" dir="6720000" sx="106000" sy="106000" algn="ctr" rotWithShape="0">
                <a:schemeClr val="bg1">
                  <a:alpha val="60000"/>
                </a:scheme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112</c:v>
                </c:pt>
                <c:pt idx="1">
                  <c:v>105.3</c:v>
                </c:pt>
                <c:pt idx="2">
                  <c:v>104</c:v>
                </c:pt>
                <c:pt idx="3">
                  <c:v>104</c:v>
                </c:pt>
                <c:pt idx="4">
                  <c:v>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94848"/>
        <c:axId val="202104832"/>
      </c:barChart>
      <c:catAx>
        <c:axId val="202094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02104832"/>
        <c:crosses val="autoZero"/>
        <c:auto val="1"/>
        <c:lblAlgn val="ctr"/>
        <c:lblOffset val="100"/>
        <c:noMultiLvlLbl val="0"/>
      </c:catAx>
      <c:valAx>
        <c:axId val="202104832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2020948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Инвестиции в основной капитал (млрд руб.)</a:t>
            </a:r>
            <a:endParaRPr lang="ru-RU" sz="14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Инвестиции в основной капитал (млрд руб.)</c:v>
                </c:pt>
              </c:strCache>
            </c:strRef>
          </c:tx>
          <c:spPr>
            <a:effectLst>
              <a:outerShdw blurRad="203200" dir="6720000" sx="106000" sy="106000" algn="ctr" rotWithShape="0">
                <a:schemeClr val="bg1">
                  <a:alpha val="60000"/>
                </a:scheme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90.596400000000003</c:v>
                </c:pt>
                <c:pt idx="1">
                  <c:v>102.9935</c:v>
                </c:pt>
                <c:pt idx="2">
                  <c:v>112.4307</c:v>
                </c:pt>
                <c:pt idx="3">
                  <c:v>122.6879</c:v>
                </c:pt>
                <c:pt idx="4">
                  <c:v>133.78120000000001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607104"/>
        <c:axId val="208608640"/>
      </c:barChart>
      <c:catAx>
        <c:axId val="208607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08608640"/>
        <c:crosses val="autoZero"/>
        <c:auto val="1"/>
        <c:lblAlgn val="ctr"/>
        <c:lblOffset val="100"/>
        <c:noMultiLvlLbl val="0"/>
      </c:catAx>
      <c:valAx>
        <c:axId val="208608640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208607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400"/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Прибыль прибыльных организаций (млрд руб.)</c:v>
                </c:pt>
              </c:strCache>
            </c:strRef>
          </c:tx>
          <c:spPr>
            <a:solidFill>
              <a:srgbClr val="F05010"/>
            </a:solidFill>
            <a:effectLst>
              <a:glow rad="101600">
                <a:schemeClr val="bg1"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119.1747</c:v>
                </c:pt>
                <c:pt idx="1">
                  <c:v>128.93270000000001</c:v>
                </c:pt>
                <c:pt idx="2">
                  <c:v>138.86060000000001</c:v>
                </c:pt>
                <c:pt idx="3">
                  <c:v>147.19220000000001</c:v>
                </c:pt>
                <c:pt idx="4">
                  <c:v>153.22710000000001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645504"/>
        <c:axId val="208647296"/>
      </c:barChart>
      <c:catAx>
        <c:axId val="208645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08647296"/>
        <c:crosses val="autoZero"/>
        <c:auto val="1"/>
        <c:lblAlgn val="ctr"/>
        <c:lblOffset val="100"/>
        <c:noMultiLvlLbl val="0"/>
      </c:catAx>
      <c:valAx>
        <c:axId val="20864729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208645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Денежные расходы населения (млрд руб.)</a:t>
            </a:r>
            <a:endParaRPr lang="ru-RU" sz="14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Денежные расходы населения (млрд руб.)</c:v>
                </c:pt>
              </c:strCache>
            </c:strRef>
          </c:tx>
          <c:spPr>
            <a:effectLst>
              <a:outerShdw blurRad="203200" dir="6720000" sx="106000" sy="106000" algn="ctr" rotWithShape="0">
                <a:schemeClr val="bg1">
                  <a:alpha val="60000"/>
                </a:scheme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399.55810000000002</c:v>
                </c:pt>
                <c:pt idx="1">
                  <c:v>443.66149999999999</c:v>
                </c:pt>
                <c:pt idx="2">
                  <c:v>474.3974</c:v>
                </c:pt>
                <c:pt idx="3">
                  <c:v>508.09469999999999</c:v>
                </c:pt>
                <c:pt idx="4">
                  <c:v>544.93489999999997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778368"/>
        <c:axId val="208779904"/>
      </c:barChart>
      <c:catAx>
        <c:axId val="208778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208779904"/>
        <c:crosses val="autoZero"/>
        <c:auto val="1"/>
        <c:lblAlgn val="ctr"/>
        <c:lblOffset val="100"/>
        <c:noMultiLvlLbl val="0"/>
      </c:catAx>
      <c:valAx>
        <c:axId val="208779904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208778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C5F8C-F965-4C04-9F02-528D184FE38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79613" y="739775"/>
            <a:ext cx="2776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13F-27F4-4642-97D2-D92844859A5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985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98816C3-89FF-4346-B9ED-6716993444FF}" type="datetimeFigureOut">
              <a:rPr lang="ru-RU" smtClean="0"/>
              <a:t>22.01.2024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CF8EDFD-9F4C-4010-8AAC-E99754A84A5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630" y="2123728"/>
            <a:ext cx="5829300" cy="100532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982980" y="3419872"/>
            <a:ext cx="4966300" cy="1964267"/>
          </a:xfrm>
        </p:spPr>
        <p:txBody>
          <a:bodyPr>
            <a:normAutofit lnSpcReduction="10000"/>
          </a:bodyPr>
          <a:lstStyle/>
          <a:p>
            <a:pPr marL="102235" marR="97155" lvl="0" indent="-1905">
              <a:spcBef>
                <a:spcPts val="100"/>
              </a:spcBef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</a:t>
            </a: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ешению</a:t>
            </a:r>
            <a:endParaRPr lang="ru-RU" b="1" spc="-5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102235" marR="97155" lvl="0" indent="-1905">
              <a:spcBef>
                <a:spcPts val="100"/>
              </a:spcBef>
            </a:pP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Оренбургского</a:t>
            </a:r>
            <a:r>
              <a:rPr lang="ru-RU" b="1" spc="-95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городского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Совета </a:t>
            </a:r>
            <a:endParaRPr lang="ru-RU" b="1" spc="-5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102235" marR="97155" lvl="0" indent="-1905">
              <a:spcBef>
                <a:spcPts val="100"/>
              </a:spcBef>
            </a:pP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от 22.12.2023 № 444</a:t>
            </a:r>
            <a:endParaRPr lang="ru-RU" b="1" spc="-5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102235" marR="97155" lvl="0" indent="-1905">
              <a:spcBef>
                <a:spcPts val="100"/>
              </a:spcBef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«О бюджете</a:t>
            </a:r>
            <a:r>
              <a:rPr lang="ru-RU" b="1" spc="-95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города </a:t>
            </a: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Оренбурга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 </a:t>
            </a: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2024</a:t>
            </a:r>
            <a:r>
              <a:rPr lang="ru-RU" b="1" spc="-55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год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 на плановый</a:t>
            </a:r>
            <a:r>
              <a:rPr lang="ru-RU" b="1" spc="-145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период  </a:t>
            </a:r>
            <a:endParaRPr lang="en-US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102235" marR="97155" lvl="0" indent="-1905">
              <a:spcBef>
                <a:spcPts val="100"/>
              </a:spcBef>
            </a:pP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2025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 </a:t>
            </a:r>
            <a:r>
              <a:rPr lang="ru-RU" b="1" spc="-5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2026</a:t>
            </a:r>
            <a:r>
              <a:rPr lang="ru-RU" b="1" spc="-25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годов»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Финансовое управление администрации города Оренбурга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красиво и позитивно! - Игорь Крутой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4664" y="8066856"/>
            <a:ext cx="609600" cy="609600"/>
          </a:xfrm>
          <a:prstGeom prst="rect">
            <a:avLst/>
          </a:prstGeom>
        </p:spPr>
      </p:pic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86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Основные параметры бюджета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.10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313118"/>
              </p:ext>
            </p:extLst>
          </p:nvPr>
        </p:nvGraphicFramePr>
        <p:xfrm>
          <a:off x="332656" y="2069952"/>
          <a:ext cx="6195122" cy="25780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40443"/>
                <a:gridCol w="1152128"/>
                <a:gridCol w="1152128"/>
                <a:gridCol w="1250423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70694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доходов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26 055 507,0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443 068,5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313 680,0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70694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26 055 507,0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21 443 068,5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19 313 680,0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207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 (профицит)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30" y="4355976"/>
            <a:ext cx="288032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58" y="3059832"/>
            <a:ext cx="355104" cy="35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2" y="3770498"/>
            <a:ext cx="375210" cy="375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57192" y="1683288"/>
            <a:ext cx="14413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(тыс. рублей)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4784" y="1240359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Краткая характеристика по бюджету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9"/>
          <p:cNvSpPr/>
          <p:nvPr/>
        </p:nvSpPr>
        <p:spPr>
          <a:xfrm>
            <a:off x="408504" y="4860032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Основные параметры бюджета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расчете на население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305767"/>
              </p:ext>
            </p:extLst>
          </p:nvPr>
        </p:nvGraphicFramePr>
        <p:xfrm>
          <a:off x="286937" y="5793668"/>
          <a:ext cx="6192688" cy="1368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0765"/>
                <a:gridCol w="1216058"/>
                <a:gridCol w="1216058"/>
                <a:gridCol w="1319807"/>
              </a:tblGrid>
              <a:tr h="4293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34712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доходов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40" y="6300192"/>
            <a:ext cx="355104" cy="35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34" y="6655387"/>
            <a:ext cx="375210" cy="375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824184" y="5371961"/>
            <a:ext cx="2666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(тыс. рублей на человека)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610" y="7596336"/>
            <a:ext cx="5740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Количество жителей города Оренбурга – 552,8 тыс. человек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55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Основные направления бюджетной и налоговой политики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.11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24744" y="1763688"/>
            <a:ext cx="5354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использования доходного потенциала в целях обеспечения устойчивого развития территории, выполнения социальных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24744" y="2987824"/>
            <a:ext cx="5354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Повышение уровня ответственности главных администраторов доходов бюджета города Оренбурга за качественное прогнозирование доходов и выполнение в полном объеме утвержденных годовых назначений по доходам бюджета, активизация претензионно-исковой деятельности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0768" y="4860031"/>
            <a:ext cx="5354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Сохранение (установление) эффективных налоговых льгот (пониженных ставок) для организаций, субъектов малого и среднего предпринимательства, физических лиц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57928" y="6586096"/>
            <a:ext cx="5354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бюджетных расходов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8963" y="1799124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8963" y="4813864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8963" y="3310989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18963" y="6293708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9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Структура доходов бюджета города Оренбурга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.12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54494493"/>
              </p:ext>
            </p:extLst>
          </p:nvPr>
        </p:nvGraphicFramePr>
        <p:xfrm>
          <a:off x="404664" y="1259632"/>
          <a:ext cx="607496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930099500"/>
              </p:ext>
            </p:extLst>
          </p:nvPr>
        </p:nvGraphicFramePr>
        <p:xfrm>
          <a:off x="476672" y="4461238"/>
          <a:ext cx="6074960" cy="4442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7811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Основные параметры доходов бюджета города Оренбурга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.13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587651362"/>
              </p:ext>
            </p:extLst>
          </p:nvPr>
        </p:nvGraphicFramePr>
        <p:xfrm>
          <a:off x="434365" y="1403648"/>
          <a:ext cx="5897830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57192" y="1043608"/>
            <a:ext cx="1322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(млн руб.)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74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Сведения о доходах бюджета города Оренбурга на 2024 год 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102235" marR="97155" indent="-1905" algn="ctr">
              <a:spcBef>
                <a:spcPts val="100"/>
              </a:spcBef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 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 плановый период 2025 и 2026 годов 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.14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738874"/>
              </p:ext>
            </p:extLst>
          </p:nvPr>
        </p:nvGraphicFramePr>
        <p:xfrm>
          <a:off x="290344" y="1259632"/>
          <a:ext cx="6215515" cy="711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167"/>
                <a:gridCol w="2304256"/>
                <a:gridCol w="576064"/>
                <a:gridCol w="576064"/>
                <a:gridCol w="576064"/>
                <a:gridCol w="648072"/>
                <a:gridCol w="648072"/>
                <a:gridCol w="541756"/>
              </a:tblGrid>
              <a:tr h="5612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Наименование показателя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I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НАЛОГОВЫЕ ДОХОДЫ, ВСЕГО</a:t>
                      </a:r>
                      <a:b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 том числе: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6 091,1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6 794,2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7 208,3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8 136,1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8 697,5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9 299,2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4875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1.1.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2 704,3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3 013,0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3 466,4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3 797,3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4 097,5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4 417,3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1.2.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Доходы от уплаты акцизов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54,6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64,4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68,4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68,8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70,3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73,0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1.3.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2 434,1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2 765,1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2 753,5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3 263,0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3 484,7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3 722,7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1.4.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Налоги на имущество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755,7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794,0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781,4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856,6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894,6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935,8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7824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1.5.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Сборы за пользование объектами животного мира и за пользование объектами водных биологических ресурсов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1.6.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141,5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156,1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137,1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148,6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148,6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148,6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1.7.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Задолженность и перерасчеты по отмененным налогам и сборам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-0,4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II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НЕНАЛОГОВЫЕ ДОХОДЫ, ВСЕГО</a:t>
                      </a:r>
                      <a:b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</a:br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в том </a:t>
                      </a:r>
                      <a:r>
                        <a:rPr lang="ru-RU" sz="12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числе:</a:t>
                      </a:r>
                      <a:endParaRPr lang="ru-RU" sz="1200" b="1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1 017,7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1 049,1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1 025,3</a:t>
                      </a:r>
                      <a:endParaRPr lang="ru-RU" sz="1200" b="1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944,9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872,9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842,9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2.1.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690,9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687,2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631,8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663,4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596,7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601,5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2.2.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39,2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78,4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52,7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52,7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52,7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2.3.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Доходы от оказания платных услуг и компенсации затрат государства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20,7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16,3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16,5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16,9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2.4.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237,1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273,4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240,6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181,0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182,0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143,4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2.5.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Административные платежи и сборы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2.6.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Штрафы, санкции, возмещение ущерба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37,5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72,7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49,7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24,7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25,0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28,4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2.7.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Прочие неналоговые доходы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34920" y="90462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(млн руб.)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34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Сведения о доходах бюджета города Оренбурга на 2024 год 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102235" marR="97155" indent="-1905" algn="ctr">
              <a:spcBef>
                <a:spcPts val="100"/>
              </a:spcBef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 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 плановый период 2025 и 2026 годов 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.15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311530"/>
              </p:ext>
            </p:extLst>
          </p:nvPr>
        </p:nvGraphicFramePr>
        <p:xfrm>
          <a:off x="290344" y="1259632"/>
          <a:ext cx="6215515" cy="51971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167"/>
                <a:gridCol w="2073409"/>
                <a:gridCol w="648072"/>
                <a:gridCol w="648072"/>
                <a:gridCol w="648072"/>
                <a:gridCol w="648072"/>
                <a:gridCol w="648072"/>
                <a:gridCol w="556579"/>
              </a:tblGrid>
              <a:tr h="5612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Наименование показателя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III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БЕЗВОЗМЕЗДНЫЕ </a:t>
                      </a:r>
                      <a:r>
                        <a:rPr lang="ru-RU" sz="12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ПОСТУПЛЕНИЯ, ВСЕГО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200" b="1" i="0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в том числе:</a:t>
                      </a:r>
                      <a:endParaRPr lang="ru-RU" sz="1200" b="1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 </a:t>
                      </a:r>
                      <a:r>
                        <a:rPr lang="ru-RU" sz="12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122,2</a:t>
                      </a:r>
                      <a:endParaRPr lang="ru-RU" sz="1200" b="1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 </a:t>
                      </a:r>
                      <a:r>
                        <a:rPr lang="ru-RU" sz="12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254,0</a:t>
                      </a:r>
                      <a:endParaRPr lang="ru-RU" sz="1200" b="1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15 703,7</a:t>
                      </a:r>
                      <a:endParaRPr lang="ru-RU" sz="1200" b="1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16 974,5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11 872,7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9 171,6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4875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3.1.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Безвозмездные поступления от других бюджетов бюджетной системы </a:t>
                      </a:r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РФ, всего</a:t>
                      </a:r>
                    </a:p>
                    <a:p>
                      <a:pPr algn="l" rtl="0" fontAlgn="ctr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в том числе: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11 014,6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13 252,6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15 713,4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16 974,2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11 872,4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9 171,3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Дотации бюджетам бюджетной системы РФ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1 138,1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2 443,7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1 868,4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1 074,3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Субсидии бюджетам бюджетной системы РФ (межбюджетные субсидии)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4 407,7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5 588,9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7 839,3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9 031,1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5 163,1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2 460,3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1847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Субвенции бюджетам бюджетной системы РФ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4 458,6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4 971,6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5 744,4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6 616,9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6 456,9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6 458,6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Иные межбюджетные трансферты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1 010,2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248,4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261,3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251,9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251,9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251,9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3.2.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105,0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4,7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3.3.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Прочие безвозмездные поступления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3.4.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Иные 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-0,2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-3,8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2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14,4</a:t>
                      </a:r>
                      <a:endParaRPr lang="ru-RU" sz="12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IV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ИТОГО ДОХОДОВ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18 </a:t>
                      </a:r>
                      <a:r>
                        <a:rPr lang="ru-RU" sz="12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231,0</a:t>
                      </a:r>
                      <a:endParaRPr lang="ru-RU" sz="1200" b="1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21 </a:t>
                      </a:r>
                      <a:r>
                        <a:rPr lang="ru-RU" sz="12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097,3</a:t>
                      </a:r>
                      <a:endParaRPr lang="ru-RU" sz="1200" b="1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23 937,3</a:t>
                      </a:r>
                      <a:endParaRPr lang="ru-RU" sz="1200" b="1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26 055,5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21 443,1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19 313,7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394790" y="904626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(продолжение таблицы)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8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Сведения о муниципальном долге города Оренбурга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.16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999871626"/>
              </p:ext>
            </p:extLst>
          </p:nvPr>
        </p:nvGraphicFramePr>
        <p:xfrm>
          <a:off x="508680" y="899592"/>
          <a:ext cx="6002952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554758"/>
              </p:ext>
            </p:extLst>
          </p:nvPr>
        </p:nvGraphicFramePr>
        <p:xfrm>
          <a:off x="548681" y="4788024"/>
          <a:ext cx="5930943" cy="272288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528391"/>
                <a:gridCol w="1224136"/>
                <a:gridCol w="11784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01.01.2023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 на 01.01.2024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Бюджетные кредиты, привлеченные от других бюджетов бюджетной системы РФ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349,50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346,75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Кредиты, полученные от кредитных организаций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гарантии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349,50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346,75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00190" y="4067944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муниципального долга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39464" y="444240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(млн руб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43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Расходы бюджета города по разделам и подразделам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.17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296081"/>
              </p:ext>
            </p:extLst>
          </p:nvPr>
        </p:nvGraphicFramePr>
        <p:xfrm>
          <a:off x="300658" y="1326198"/>
          <a:ext cx="6215518" cy="6556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4112"/>
                <a:gridCol w="792088"/>
                <a:gridCol w="936104"/>
                <a:gridCol w="913214"/>
              </a:tblGrid>
              <a:tr h="5612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ОБЩЕГОСУДАРСТВЕННЫЕ ВОПРОСЫ</a:t>
                      </a: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1 056 594,9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1 033 817,2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1 019 638,3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Функционирование высшего должностного лица субъекта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Российской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Федерации и муниципального образования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4 328,5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4 328,5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4 328,5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Функционирование законодательных (представительных) органов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государственной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власти и представительных органов муниципальных образований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73 362,5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74 665,2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74 638,6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Функционирование Правительства Российской Федерации, высших исполнительных органов субъектов Российской Федерации, местных администраций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337 072,6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337 413,4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337 593,4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Судебная система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0,0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584,4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718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Обеспечение деятельности финансовых, налоговых и таможенных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органов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 органов финансового (финансово-бюджетного) надзора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123 065,1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122 258,9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122 613,1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Обеспечение проведения выборов и референдумов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0,0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40 000,0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Резервные фонды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75 000,0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95 000,0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105 000,0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Другие общегосударственные вопросы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443 766,2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360 151,2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374 880,3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НАЦИОНАЛЬНАЯ БЕЗОПАСНОСТЬ И ПРАВООХРАНИТЕЛЬНАЯ ДЕЯТЕЛЬНОСТЬ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110 830,6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113 835,5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116 485,1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Органы юстиции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25 668,2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25 668,2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25 668,2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Гражданская оборона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168,5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175,2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175,2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Защита населения и территории от чрезвычайных ситуаций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природного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 техногенного характера, пожарная безопасность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78 319,7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81 088,1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84 195,7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Другие вопросы в области национальной безопасности и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правоохранительной деятельности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6 674,2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6 904,0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6 446,0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61148" y="971600"/>
            <a:ext cx="14413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(тыс. рублей)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36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Расходы бюджета города по разделам и подразделам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.18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881277"/>
              </p:ext>
            </p:extLst>
          </p:nvPr>
        </p:nvGraphicFramePr>
        <p:xfrm>
          <a:off x="332656" y="1326198"/>
          <a:ext cx="6215518" cy="64344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3230"/>
                <a:gridCol w="841266"/>
                <a:gridCol w="864096"/>
                <a:gridCol w="886926"/>
              </a:tblGrid>
              <a:tr h="5612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НАЦИОНАЛЬНАЯ ЭКОНОМИКА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7 304 528,9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6 079 779,6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3 606 001,0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934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Сельское хозяйство и рыболовство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3 789,0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3 789,0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3 789,0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Транспорт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960 686,5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975 920,2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967 804,4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Дорожное хозяйство (дорожные фонды)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5 928 228,9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4 783 209,8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2 310 314,2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Другие вопросы в области национальной экономики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411 824,5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316 860,6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324 093,4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88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ЖИЛИЩНО-КОММУНАЛЬНОЕ ХОЗЯЙСТВО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1 768 020,3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928 092,4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796 645,3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Жилищное хозяйство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274 943,8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406 442,1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304 170,6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Коммунальное хозяйство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521 920,9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21 836,9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22 274,0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Благоустройство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883 502,1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409 069,8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378 017,6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Другие вопросы в области жилищно-коммунального хозяйства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87 653,5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90 743,6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92 183,1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ОХРАНА ОКРУЖАЮЩЕЙ СРЕДЫ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14 454,4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3 814,2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3 814,2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Другие вопросы в области охраны окружающей среды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14 454,4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3 814,2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3 814,2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98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ОБРАЗОВАНИЕ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13 981 425,9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11 272 683,3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11 440 578,4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Дошкольное образование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3 971 091,1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3 938 338,0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4 010 591,7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Общее образование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8 320 659,8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5 712 004,1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5 762 077,9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Дополнительное образование детей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1 304 203,5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1 259 831,1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1 295 228,9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Профессиональная подготовка, переподготовка и повышение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квалификации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1 195,5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1 646,2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1 833,9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Молодежная политика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27 110,9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30 862,5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32 033,1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Другие вопросы в области образования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357 165,1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330 001,5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338 812,8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49080" y="971600"/>
            <a:ext cx="2353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(продолжение таблицы)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38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Расходы бюджета города по разделам и подразделам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.19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819950"/>
              </p:ext>
            </p:extLst>
          </p:nvPr>
        </p:nvGraphicFramePr>
        <p:xfrm>
          <a:off x="332656" y="1326198"/>
          <a:ext cx="6215518" cy="67372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3230"/>
                <a:gridCol w="841266"/>
                <a:gridCol w="864096"/>
                <a:gridCol w="886926"/>
              </a:tblGrid>
              <a:tr h="5612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КУЛЬТУРА, КИНЕМАТОГРАФИЯ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505 934,9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449 070,2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443 967,2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Культура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425 078,8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364 581,6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359 623,1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934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Другие вопросы в области культуры, кинематографии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80 856,1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84 488,6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84 344,1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СОЦИАЛЬНАЯ ПОЛИТИКА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959 196,9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798 531,3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802 314,6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Пенсионное обеспечение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48 182,6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50 225,9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50 971,1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Социальное обеспечение населения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55 258,3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56 080,2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57 574,4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88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Охрана семьи и детства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820 116,5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657 347,7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658 519,7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Другие вопросы в области социальной политики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35 639,4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34 877,5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35 249,4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ФИЗИЧЕСКАЯ КУЛЬТУРА И СПОРТ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325 700,6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306 972,4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323 468,0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Физическая культура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271 916,1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273 504,8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281 550,4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Массовый спорт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29 888,9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9 111,1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17 600,0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Спорт высших достижений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161,3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Другие вопросы в области физической культуры и спорта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23 734,3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24 356,5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24 317,6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98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СРЕДСТВА МАССОВОЙ ИНФОРМАЦИИ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28 000,0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28 000,0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28 000,0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Телевидение и радиовещание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15 700,0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15 700,0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15 700,0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Периодическая печать и издательства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12 300,0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12 300,0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12 300,0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ОБСЛУЖИВАНИЕ ГОСУДАРСТВЕННОГО 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(МУНИЦИПАЛЬНОГО) ДОЛГА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819,7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741,1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657,3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Обслуживание государственного (муниципального)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внутреннего долга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819,7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741,1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657,3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Условно утвержденные расходы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0,0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427 731,3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732 110,6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ИТОГО РАСХОДОВ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00" marR="50800" marT="50800" marB="508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26 055 507,0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21 443 068,5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19 313 680,0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149080" y="971600"/>
            <a:ext cx="2353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(продолжение таблицы)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77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313407"/>
              </p:ext>
            </p:extLst>
          </p:nvPr>
        </p:nvGraphicFramePr>
        <p:xfrm>
          <a:off x="404664" y="971600"/>
          <a:ext cx="6074960" cy="677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600"/>
                <a:gridCol w="6743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Основные понятия, используемые в бюджетном процессе…………………</a:t>
                      </a:r>
                      <a:endParaRPr lang="ru-RU" sz="13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3-5</a:t>
                      </a:r>
                      <a:endParaRPr lang="ru-RU" sz="13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Нормативно-правовое регулирование бюджетного процесса………………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Основные характеристики муниципального образования «город Оренбург»………………………………………………………………………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Основные показатели социально-экономического развития……………….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8-9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Основные параметры бюджета города Оренбурга…………………………..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Основные направления бюджетной и налоговой политики………………...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Структура доходов бюджета города Оренбурга……………………………..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Основные параметры доходов  бюджета города Оренбурга………………..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Сведения о доходах бюджета города Оренбурга на 2024 год и на плановый период</a:t>
                      </a:r>
                      <a:r>
                        <a:rPr lang="ru-RU" sz="13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2025 и 2026 годов ………....................................................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14-15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Сведения о муниципальном долге города Оренбурга……………...……….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Расходы бюджета города по разделам и подразделам………………………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17-19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Расходы бюджета города Оренбурга в разрезе программных и непрограммных расходов …………………………………..………………...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Расходы бюджета по муниципальным программам………………………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21-22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Целевые показатели результатов реализации муниципальных программ……………………………………………………………………….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23-24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Сведения о расходах в разрезе целевых групп граждан…………………….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25-26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Сведения о региональных проектах………………………………………….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Контакты</a:t>
                      </a:r>
                      <a:r>
                        <a:rPr lang="ru-RU" sz="13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финансового управления…………………………………………..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3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82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Расходы бюджета в разрезе программных и непрограммных расходов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.20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077112" y="1143497"/>
            <a:ext cx="1441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(тыс. рублей)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4386379"/>
              </p:ext>
            </p:extLst>
          </p:nvPr>
        </p:nvGraphicFramePr>
        <p:xfrm>
          <a:off x="325730" y="1160677"/>
          <a:ext cx="6192688" cy="4058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8984" y="5367506"/>
            <a:ext cx="5446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для 2023 года данные представлены с учетом изменений;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** для 2025 и 2026 г.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данные представлены без учета условно утверждаемых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расходов.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45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Расходы бюджета по муниципальным программам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.21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025672"/>
              </p:ext>
            </p:extLst>
          </p:nvPr>
        </p:nvGraphicFramePr>
        <p:xfrm>
          <a:off x="302900" y="1166138"/>
          <a:ext cx="6215518" cy="58327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3230"/>
                <a:gridCol w="841266"/>
                <a:gridCol w="864096"/>
                <a:gridCol w="886926"/>
              </a:tblGrid>
              <a:tr h="5094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программы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Развитие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пассажирского транспорта на территории города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960 686,5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975 920,2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967 804,4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Строительство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 дорожное хозяйство в городе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5 817 098,7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4 144 486,0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1 641 299,7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934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Развитие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малого и среднего предпринимательства, сельского хозяйства и рынков сельскохозяйственной продукции, сырья и продовольствия, сферы размещения наружной рекламы и объектов наружной информации в муниципальном образовании "город Оренбург"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55 883,0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56 710,7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57 681,8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Доступное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образование в городе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13 702 296,1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10 989 761,8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11 144 281,9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Управление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муниципальными финансами и муниципальным долгом города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143 420,2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143 599,7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145 753,8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Программа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энергосбережения и повышения энергетической эффективности в городе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16 056,2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17 231,2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17 251,2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88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Регулирование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градостроительной деятельности, землепользования, сохранение памятников монументальной скульптуры и объектов культурного наследия, создание архитектурно-художественного облика муниципального образования «город Оренбург»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221 857,4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230 830,5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236 674,0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Повышение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эффективности управления муниципальным имуществом города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62 226,6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58 922,8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58 922,8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Комплексное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развитие жилищно-коммунального хозяйства, благоустройства и реализация жилищной политики на территории муниципального образования "город Оренбург"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1 215 566,3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987 675,0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956 553,5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Профилактика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правонарушений в муниципальном образовании "город Оренбург"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9 949,2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11 235,5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10 778,0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Обеспечение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деятельности Администрации города Оренбурга по решению вопросов местного значения и исполнению отдельных государственных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полномочий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454 559,1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463 790,0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475 160,8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Спортивный Оренбург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325 132,7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306 404,5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322 900,1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77112" y="827584"/>
            <a:ext cx="1441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(тыс. рублей)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7173547"/>
            <a:ext cx="793073" cy="79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92" y="7173547"/>
            <a:ext cx="793073" cy="79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337" y="7173547"/>
            <a:ext cx="864095" cy="79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811" y="7173547"/>
            <a:ext cx="793073" cy="79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575" y="7173547"/>
            <a:ext cx="793073" cy="79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888" y="7173546"/>
            <a:ext cx="732832" cy="79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90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Расходы бюджета по муниципальным программам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.22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112851"/>
              </p:ext>
            </p:extLst>
          </p:nvPr>
        </p:nvGraphicFramePr>
        <p:xfrm>
          <a:off x="302900" y="1166138"/>
          <a:ext cx="6215518" cy="61604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3230"/>
                <a:gridCol w="841266"/>
                <a:gridCol w="864096"/>
                <a:gridCol w="886926"/>
              </a:tblGrid>
              <a:tr h="5094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программы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Социальная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поддержка жителей города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139 384,4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143 506,2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146 137,1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Молодой Оренбург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32 261,1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34 934,6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36 039,7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Развитие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культуры и искусства в муниципальном образовании «город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852 633,3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799 036,5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793 933,5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Обеспечение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мероприятий в области гражданской обороны, защиты населения и территорий от чрезвычайных ситуаций, пожарной безопасности и безопасности людей на водных объектах в муниципальном образовании "город Оренбург"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78 488,2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81 263,3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84 370,9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934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Охрана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окружающей среды в границах муниципального образования «город Оренбург»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10 950,2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310,0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310,0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Информатизация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 связь в обеспечении деятельности органов местного самоуправления муниципального образования «город Оренбург»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36 954,4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34 560,6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35 769,6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Комплексное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благоустройство и повышение качества жизни населения на территории Северного округа города Оренбурга»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462 747,6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467 194,9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485 213,9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Комплексное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благоустройство территории Южного округа города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462 808,3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492 670,0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512 514,6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88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Переселение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граждан муниципального образования "город Оренбург" из жилых домов, признанных аварийными"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131 896,1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247 191,9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141 546,8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Формирование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современной городской среды на территории муниципального образования "город Оренбург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436 820,4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Профилактика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наркомании на территории муниципального образования «город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2 712,0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2 779,9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2 865,3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Профилактика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терроризма и экстремизма на территории муниципального образования "город Оренбург"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69 382,4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64 464,7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76 328,9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Развитие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муниципальной службы в Администрации города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1 195,5</a:t>
                      </a:r>
                    </a:p>
                  </a:txBody>
                  <a:tcPr marL="9525" marR="9525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1 646,2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1 833,9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расходов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702 965,9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20 756 126,8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18 351 926,2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25144" y="827584"/>
            <a:ext cx="1793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(продолжение таблицы)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36" y="7596336"/>
            <a:ext cx="710208" cy="71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7596336"/>
            <a:ext cx="710208" cy="71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896" y="7592496"/>
            <a:ext cx="725507" cy="71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24" y="7592496"/>
            <a:ext cx="710208" cy="71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634" y="7592497"/>
            <a:ext cx="710207" cy="710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212" y="7616867"/>
            <a:ext cx="710206" cy="710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454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Целевые показатели реализации муниципальных программ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.23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865689"/>
              </p:ext>
            </p:extLst>
          </p:nvPr>
        </p:nvGraphicFramePr>
        <p:xfrm>
          <a:off x="620688" y="2051720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48680" y="1043608"/>
            <a:ext cx="259228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молодежи, охваченной мероприятиями по профориентации и социальной адаптации, в общей численности молодежи в городе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Оренбурге, 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7268" y="1058516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Темп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роста численности молодежи, принявшей участие в мероприятиях гражданского и патриотического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воспитания, 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778043"/>
              </p:ext>
            </p:extLst>
          </p:nvPr>
        </p:nvGraphicFramePr>
        <p:xfrm>
          <a:off x="3929276" y="2051720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105,9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105,6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105,3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20688" y="2627784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молодежи, вовлеченной в добровольческую деятельность, в общей численности молодежи в городе Оренбурге, %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224936"/>
              </p:ext>
            </p:extLst>
          </p:nvPr>
        </p:nvGraphicFramePr>
        <p:xfrm>
          <a:off x="655008" y="3491880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20688" y="4067944"/>
            <a:ext cx="25922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Темп роста количества посещений библиотек,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библиотек-филиалов, 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85828" y="4067944"/>
            <a:ext cx="25922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Темп роста численности населения, посетившего театральные мероприятия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396193"/>
              </p:ext>
            </p:extLst>
          </p:nvPr>
        </p:nvGraphicFramePr>
        <p:xfrm>
          <a:off x="620688" y="4572000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04,3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119,5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61685"/>
              </p:ext>
            </p:extLst>
          </p:nvPr>
        </p:nvGraphicFramePr>
        <p:xfrm>
          <a:off x="3906024" y="4572000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885828" y="2546993"/>
            <a:ext cx="259228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Темп роста количества городских, окружных, сельских культурно-массовых мероприятий, проводимых в муниципальном образовании «город Оренбург» 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921214"/>
              </p:ext>
            </p:extLst>
          </p:nvPr>
        </p:nvGraphicFramePr>
        <p:xfrm>
          <a:off x="3882209" y="3491880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48680" y="5148064"/>
            <a:ext cx="259228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населения города Оренбурга, систематически занимающегося физической культурой и спортом, в общей численности населения города в возрасте от 3 до 79 лет, %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761914"/>
              </p:ext>
            </p:extLst>
          </p:nvPr>
        </p:nvGraphicFramePr>
        <p:xfrm>
          <a:off x="654621" y="6156176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789040" y="5148064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Уровень обеспеченности граждан спортивными сооружениями, исходя из единовременной пропускной способности, %</a:t>
            </a: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828342"/>
              </p:ext>
            </p:extLst>
          </p:nvPr>
        </p:nvGraphicFramePr>
        <p:xfrm>
          <a:off x="3885828" y="6156176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620688" y="6804248"/>
            <a:ext cx="25922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граждан пожилого возраста, охваченных мерами социальной поддержки и культурно-массовыми мероприятиями, в общей численности граждан пожилого возраста города Оренбурга,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359249"/>
              </p:ext>
            </p:extLst>
          </p:nvPr>
        </p:nvGraphicFramePr>
        <p:xfrm>
          <a:off x="748333" y="7883554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3857268" y="6820569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инвалидов, охваченных социально-реабилитационными мероприятиями, в общей численности инвалидов города Оренбурга,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84994"/>
              </p:ext>
            </p:extLst>
          </p:nvPr>
        </p:nvGraphicFramePr>
        <p:xfrm>
          <a:off x="3957836" y="7885077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51" y="1252374"/>
            <a:ext cx="337029" cy="33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20" y="2822032"/>
            <a:ext cx="350168" cy="350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99" y="4117712"/>
            <a:ext cx="315962" cy="3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627" y="1278736"/>
            <a:ext cx="429989" cy="42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996" y="2822032"/>
            <a:ext cx="429989" cy="42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40996" y="4104919"/>
            <a:ext cx="392348" cy="39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36" y="5447674"/>
            <a:ext cx="301025" cy="30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41343" y="5269404"/>
            <a:ext cx="356540" cy="35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26" y="7164562"/>
            <a:ext cx="459872" cy="45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92" y="6993041"/>
            <a:ext cx="401457" cy="40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157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Целевые показатели реализации муниципальных программ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.24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712276"/>
              </p:ext>
            </p:extLst>
          </p:nvPr>
        </p:nvGraphicFramePr>
        <p:xfrm>
          <a:off x="620688" y="2051720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48680" y="1043608"/>
            <a:ext cx="259228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Снижение количества негативных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обращений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граждан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вопросам работы транспорта общего пользования по муниципальным и садоводческим маршрутам ,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7268" y="1058516"/>
            <a:ext cx="259228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протяженности дорожной сети агломерации Оренбургского городского округа, соответствующей нормативным требованиям к ее транспортно-эксплуатационному состоянию, %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250241"/>
              </p:ext>
            </p:extLst>
          </p:nvPr>
        </p:nvGraphicFramePr>
        <p:xfrm>
          <a:off x="3929276" y="2051720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58,3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65,2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71,8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20688" y="2627784"/>
            <a:ext cx="25922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Темп роста протяженности автомобильных дорог общего пользования местного значения, %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663692"/>
              </p:ext>
            </p:extLst>
          </p:nvPr>
        </p:nvGraphicFramePr>
        <p:xfrm>
          <a:off x="655008" y="3491880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20688" y="4067944"/>
            <a:ext cx="25922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аварийного жилищного фонда муниципального образования «город Оренбург»,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57268" y="3987152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благоустроенных, отремонтированных дворовых территорий, объектов благоустройства в МО «город Оренбург» , 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820518"/>
              </p:ext>
            </p:extLst>
          </p:nvPr>
        </p:nvGraphicFramePr>
        <p:xfrm>
          <a:off x="682427" y="4898139"/>
          <a:ext cx="2448272" cy="344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10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664396"/>
              </p:ext>
            </p:extLst>
          </p:nvPr>
        </p:nvGraphicFramePr>
        <p:xfrm>
          <a:off x="3887336" y="4882904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887336" y="2708575"/>
            <a:ext cx="25922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Снижение количества ДТП в городе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Оренбурге, 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205452"/>
              </p:ext>
            </p:extLst>
          </p:nvPr>
        </p:nvGraphicFramePr>
        <p:xfrm>
          <a:off x="3882209" y="3491880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48680" y="5323736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территорий, на которых проведены профилактические дезинсекционные, дератизационные, акарицидные мероприятия,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297264"/>
              </p:ext>
            </p:extLst>
          </p:nvPr>
        </p:nvGraphicFramePr>
        <p:xfrm>
          <a:off x="654621" y="6156176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811885" y="5323736"/>
            <a:ext cx="25922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Рост численности населения, принявшего участие в экологопросветительских мероприятиях, %</a:t>
            </a: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568992"/>
              </p:ext>
            </p:extLst>
          </p:nvPr>
        </p:nvGraphicFramePr>
        <p:xfrm>
          <a:off x="3885828" y="6156176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620688" y="6804248"/>
            <a:ext cx="259228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граждан, улучшивших жилищные условия в рамках программы, от общего количества граждан данных категорий, принятых на учет по МО «город Оренбург»,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396293"/>
              </p:ext>
            </p:extLst>
          </p:nvPr>
        </p:nvGraphicFramePr>
        <p:xfrm>
          <a:off x="748333" y="7883554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3857268" y="6820569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Доля подростков и молодежи, вовлеченных в мероприятия, направленные на профилактику терроризма и экстремизма,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97463"/>
              </p:ext>
            </p:extLst>
          </p:nvPr>
        </p:nvGraphicFramePr>
        <p:xfrm>
          <a:off x="3957836" y="7885077"/>
          <a:ext cx="244827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1266"/>
                <a:gridCol w="864096"/>
                <a:gridCol w="742910"/>
              </a:tblGrid>
              <a:tr h="18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35" y="1403648"/>
            <a:ext cx="368999" cy="36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717" y="1333555"/>
            <a:ext cx="350168" cy="350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36" y="2708575"/>
            <a:ext cx="385415" cy="385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573" y="2755295"/>
            <a:ext cx="338695" cy="338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12" y="4145396"/>
            <a:ext cx="422176" cy="42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709" y="4067944"/>
            <a:ext cx="422176" cy="42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58" y="5500917"/>
            <a:ext cx="339612" cy="33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961" y="5401188"/>
            <a:ext cx="422176" cy="42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092" y="6978813"/>
            <a:ext cx="422176" cy="42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57" y="7084565"/>
            <a:ext cx="339612" cy="33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27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Сведения о расходах в разрезе целевых групп граждан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.25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033345"/>
              </p:ext>
            </p:extLst>
          </p:nvPr>
        </p:nvGraphicFramePr>
        <p:xfrm>
          <a:off x="332656" y="1326198"/>
          <a:ext cx="6215518" cy="71166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4416"/>
                <a:gridCol w="720080"/>
                <a:gridCol w="576064"/>
                <a:gridCol w="576064"/>
                <a:gridCol w="598894"/>
              </a:tblGrid>
              <a:tr h="5612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Плановая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численность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Льготы лицам, награжденным муниципальной медалью «Материнство»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r>
                        <a:rPr lang="en-US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1212,0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1284,0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1356,0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Ежегодная денежная помощь семьям военнослужащих (сотрудников), погибших при исполнении обязанностей военной службы (служебных обязанностей)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230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4500,0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4200,0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4900,0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9347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Ежегодные денежные выплаты ко дню Победы участникам и инвалидам ВОВ, вдовам погибших участников ВОВ, </a:t>
                      </a:r>
                      <a:r>
                        <a:rPr lang="ru-RU" sz="11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труженикам </a:t>
                      </a:r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тыла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1004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1785,3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1372,5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980,4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Материальная помощь ветеранам ВОВ в рамках акции «Они сражались за Родину»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192,0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192,0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192,0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компенсация на жилищно-коммунальные услуги «Ветеранам города»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613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11128,5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10722,4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10252,9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 детям, до исполнения 18 лет, воинов, погибших, ставших инвалидами (в т. ч., в последствие умерших) в результате участия в боевых действиях в "горячих точках"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157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753,6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753,6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753,6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88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единовременной денежной выплаты гражданам, находящимся в трудной жизненной ситуации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бесплатным горячим питанием детей из семей, находящихся в трудной жизненной ситуации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2698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23240,8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24986,8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26214,8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детей-инвалидов до 18 лет бесплатной кисломолочной продукцией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112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6248,8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6248,8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6248,8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детей воинов, погибших в СВО бесплатной кисломолочной продукцией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r>
                        <a:rPr lang="ru-RU" sz="1100" b="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1534,0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2002,0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2002,0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талонами на банные услуги граждан, находящихся в трудной жизненной ситуации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1839 талонов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587,4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617,0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и проведение новогодних мероприятий с вручением сладких подарков  для детей из семей, находящихся в трудной жизненной ситуации, детей – инвалидов, детей, больных сахарным диабетом, спинально и онкобольных детей, детей, оставшихся без попечения родителей,  детей, находящихся в социально опасном положении, детей, находящихся в детских лечебных учреждениях города, детей из семей бюджетников, студенческих и молодых семей, для детей, родители которых являются членами общественных организаций города, одаренных детей, молодых инвалидов, лучших старшеклассников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800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792,5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1207,0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1584,7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61148" y="971600"/>
            <a:ext cx="14413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(тыс. рублей)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50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Сведения о расходах в разрезе целевых групп граждан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.26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653128"/>
              </p:ext>
            </p:extLst>
          </p:nvPr>
        </p:nvGraphicFramePr>
        <p:xfrm>
          <a:off x="332656" y="1326198"/>
          <a:ext cx="6215518" cy="49588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4416"/>
                <a:gridCol w="720080"/>
                <a:gridCol w="576064"/>
                <a:gridCol w="576064"/>
                <a:gridCol w="598894"/>
              </a:tblGrid>
              <a:tr h="5612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Плановая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численность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единовременных денежных </a:t>
                      </a:r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 медицинскому </a:t>
                      </a:r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работнику, поступившему в течении года после окончания послевузовского </a:t>
                      </a:r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профессионального </a:t>
                      </a:r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образования на работу в государственную медицинскую организацию , расположенную на территории МО "город Оренбург"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 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3250,0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3250,0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3250,0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и проведение акции «Визит вежливости» по чествованию юбиляров 85 и 100 лет                                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210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9347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ремонтных работ по обеспечению доступности жилого помещения инвалидов-колясочников, за исключением помещений, входящих в состав общего имущества в многоквартирном доме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1602,0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1611,3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1621,1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Поддержка деятельности Оренбургского городского и районных Советов общественной организации пенсионеров, </a:t>
                      </a:r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инвалидов, инвалидов-ветеранов </a:t>
                      </a:r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войн, труда, вооруженных сил и правоохранительных органов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 единиц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3280,0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3319,4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3360,2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ремонта жилья и коммуникаций в домах и квартирах ветеранов Великой отечественной войны, вдов погибших (умерших) </a:t>
                      </a:r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участников </a:t>
                      </a:r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(инвалидов) ВОВ, нуждающихся в решении вопросов жизнеустройства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" marR="3995" marT="399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 чел.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702,0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711,3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721,1</a:t>
                      </a:r>
                      <a:endParaRPr lang="ru-RU" sz="11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0800" marR="50800" marT="50800" marB="5080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5957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Ежегодная адресная социальная выплата на детей лицам, награжденным  муниципальным знаком «Медаль «Материнство» </a:t>
                      </a:r>
                    </a:p>
                  </a:txBody>
                  <a:tcPr marL="9525" marR="9525" marT="952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157</a:t>
                      </a:r>
                    </a:p>
                  </a:txBody>
                  <a:tcPr marL="9525" marR="9525" marT="952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785,00</a:t>
                      </a:r>
                    </a:p>
                  </a:txBody>
                  <a:tcPr marL="9525" marR="9525" marT="952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885,00</a:t>
                      </a:r>
                    </a:p>
                  </a:txBody>
                  <a:tcPr marL="9525" marR="9525" marT="952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985,00</a:t>
                      </a:r>
                    </a:p>
                  </a:txBody>
                  <a:tcPr marL="9525" marR="9525" marT="952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883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Компенсационная выплата на горячее питание детей лиц, награжденных муниципальным знаком «Медаль «Материнство» </a:t>
                      </a:r>
                    </a:p>
                  </a:txBody>
                  <a:tcPr marL="9525" marR="9525" marT="952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578,40</a:t>
                      </a:r>
                    </a:p>
                  </a:txBody>
                  <a:tcPr marL="9525" marR="9525" marT="952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683,66</a:t>
                      </a:r>
                    </a:p>
                  </a:txBody>
                  <a:tcPr marL="9525" marR="9525" marT="952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797,97</a:t>
                      </a:r>
                    </a:p>
                  </a:txBody>
                  <a:tcPr marL="9525" marR="9525" marT="9525" marB="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09120" y="971600"/>
            <a:ext cx="1993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(Продолжение таблицы)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8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Сведения о региональных и приоритетных проектах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.27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533129"/>
              </p:ext>
            </p:extLst>
          </p:nvPr>
        </p:nvGraphicFramePr>
        <p:xfrm>
          <a:off x="302900" y="1475656"/>
          <a:ext cx="6215518" cy="50075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6100"/>
                <a:gridCol w="1152128"/>
                <a:gridCol w="936104"/>
                <a:gridCol w="1001186"/>
              </a:tblGrid>
              <a:tr h="5094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проекта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798" marR="59798" marT="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Региональный проект «Жилье»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254 459,9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459 183,8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028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Региональный проект «Региональная и местная дорожная сеть (Оренбургская область)»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360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1 360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1 360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934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Региональный проект «Современная школа»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2 251 171,7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Региональный проект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«Патриотическое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воспитание граждан Российской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Федерации»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23 262,1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23 262,1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23 262,1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Региональный проект «Культурная среда»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5 555,6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88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Региональный проект «Формирование комфортной городской среды»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237 820,4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Приоритетный проект «Культура малой Родины»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1 333,4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1 333,4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1 333,4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Приоритетный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проект «Вовлечение жителей муниципальных образований Оренбургской области в процесс выбора и реализации инициативных проектов»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6 641,5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Итого расходов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140 244,5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843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779,3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384 595,5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77112" y="1143497"/>
            <a:ext cx="1441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(тыс. рублей)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3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Контактная информация для граждан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.28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6936" y="1619672"/>
            <a:ext cx="619268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Финансовое управление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администрации  города Оренбурга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460000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г. Оренбург, ул. Советская, д. 60  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Телефон: (3532) 98-70-23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Факс: (3532) 98-72-52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e-mail: finupr@admin.orenburg.ru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График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работы: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Понедельник – четверг	с 9.00 до 18.00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Пятница с 9.00 до 17.00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Приём граждан: каждый 1-й четверг месяца с 18.00 до 19.00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7029802"/>
            <a:ext cx="998240" cy="998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68" y="7029802"/>
            <a:ext cx="1070248" cy="998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284" y="7101810"/>
            <a:ext cx="926232" cy="92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69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Основные понятия, используемые в бюджетном процессе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.3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37302" y="1085709"/>
            <a:ext cx="3434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6452" y="2613258"/>
            <a:ext cx="27585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b="1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поступающие в бюджет</a:t>
            </a:r>
          </a:p>
          <a:p>
            <a:pPr marL="12700" algn="just"/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денежные </a:t>
            </a:r>
            <a:r>
              <a:rPr lang="ru-RU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средства (налоговые и неналоговые доходы, межбюджетные трансферты)</a:t>
            </a:r>
            <a:endParaRPr lang="ru-RU" spc="-1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6936" y="4427712"/>
            <a:ext cx="295632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lnSpc>
                <a:spcPts val="2160"/>
              </a:lnSpc>
              <a:spcBef>
                <a:spcPts val="100"/>
              </a:spcBef>
            </a:pPr>
            <a:r>
              <a:rPr lang="ru-RU" b="1" spc="-5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  <a:r>
              <a:rPr lang="ru-RU" spc="-5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выплачиваемые из бюджета 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денежные</a:t>
            </a:r>
            <a:r>
              <a:rPr lang="ru-RU" spc="3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средства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622" y="1108579"/>
            <a:ext cx="1226458" cy="1226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8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256" y="2771800"/>
            <a:ext cx="1095456" cy="1095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267" y="4572000"/>
            <a:ext cx="931168" cy="93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24839" y="5724128"/>
            <a:ext cx="44002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Дефицит бюджета </a:t>
            </a:r>
            <a:r>
              <a:rPr lang="ru-RU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– </a:t>
            </a:r>
            <a:r>
              <a:rPr lang="ru-RU" dirty="0">
                <a:solidFill>
                  <a:srgbClr val="34131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превышение расходов  бюджета над его </a:t>
            </a:r>
            <a:r>
              <a:rPr lang="ru-RU" dirty="0" smtClean="0">
                <a:solidFill>
                  <a:srgbClr val="34131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доходами</a:t>
            </a:r>
          </a:p>
          <a:p>
            <a:pPr algn="just"/>
            <a:endParaRPr lang="ru-RU" dirty="0">
              <a:solidFill>
                <a:srgbClr val="341312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 algn="just"/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Профицит бюджета </a:t>
            </a:r>
            <a:r>
              <a:rPr lang="ru-RU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– </a:t>
            </a:r>
            <a:r>
              <a:rPr lang="ru-RU" dirty="0">
                <a:solidFill>
                  <a:srgbClr val="34131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превышение доходов бюджета над его </a:t>
            </a:r>
            <a:r>
              <a:rPr lang="ru-RU" dirty="0" smtClean="0">
                <a:solidFill>
                  <a:srgbClr val="341312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расходами</a:t>
            </a:r>
            <a:endParaRPr lang="ru-RU" dirty="0">
              <a:solidFill>
                <a:srgbClr val="341312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2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Основные понятия, используемые в бюджетном процессе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.4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37302" y="1085709"/>
            <a:ext cx="6142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Уровни бюджетной системы Российской Федерации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28800" y="1763688"/>
            <a:ext cx="48508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1600" b="1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уровень : 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бюджет, бюджеты государственных внебюджетных фондов РФ</a:t>
            </a:r>
            <a:endParaRPr lang="ru-RU" sz="1600" spc="-1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28800" y="2699792"/>
            <a:ext cx="4850824" cy="1402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lvl="0" algn="just">
              <a:spcBef>
                <a:spcPts val="100"/>
              </a:spcBef>
            </a:pPr>
            <a:r>
              <a:rPr lang="ru-RU" sz="1600" b="1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1600" b="1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уровень: 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бюджеты субъектов РФ (бюджет Оренбургской области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бюджеты 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территориальных государственных внебюджетных фондов РФ</a:t>
            </a:r>
          </a:p>
          <a:p>
            <a:pPr marL="12700" algn="just">
              <a:lnSpc>
                <a:spcPts val="2160"/>
              </a:lnSpc>
              <a:spcBef>
                <a:spcPts val="100"/>
              </a:spcBef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28800" y="3995936"/>
            <a:ext cx="4850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1600" b="1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уровень:</a:t>
            </a:r>
            <a:r>
              <a:rPr lang="ru-RU" sz="1600" b="1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бюджеты 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муниципальных 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районов,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бюджеты 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городских округов (бюджет городского  округа 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 Оренбург», 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бюджеты 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городских и сельских  поселений, 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бюджеты внутригородских 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районов.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1691680"/>
            <a:ext cx="854224" cy="85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465" b="76758" l="53750" r="81250">
                        <a14:foregroundMark x1="62813" y1="56738" x2="68203" y2="5732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brightnessContrast bright="-5000" contras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993" t="24803" r="20599" b="23105"/>
          <a:stretch/>
        </p:blipFill>
        <p:spPr bwMode="auto">
          <a:xfrm>
            <a:off x="614898" y="4244761"/>
            <a:ext cx="721788" cy="111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tranzit\Orenburgskaya_oblast-_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86" y="2845181"/>
            <a:ext cx="1152011" cy="65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52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Основные понятия, используемые в бюджетном процессе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.5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37302" y="1085709"/>
            <a:ext cx="6142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Межбюджетные трансферты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8680" y="1763688"/>
            <a:ext cx="59309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1600" b="1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 – 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средства, предоставляемые одним бюджетом бюджетной системы РФ другому бюджету бюджетной системы РФ.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57828" y="2887022"/>
            <a:ext cx="5930944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lnSpc>
                <a:spcPts val="2160"/>
              </a:lnSpc>
              <a:spcBef>
                <a:spcPts val="100"/>
              </a:spcBef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Бывают 3 вида межбюджетных трансфертов: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828" y="3694648"/>
            <a:ext cx="4850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lvl="0" algn="just">
              <a:spcBef>
                <a:spcPts val="100"/>
              </a:spcBef>
            </a:pPr>
            <a:r>
              <a:rPr lang="ru-RU" sz="1600" b="1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Дотации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предоставляются без конкретной цели и условий их  использования.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7828" y="4644007"/>
            <a:ext cx="4850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lang="ru-RU" sz="1600" b="1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Субвенции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предоставляются на финансирование 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переданных полномочий.</a:t>
            </a:r>
            <a:endParaRPr lang="ru-RU" sz="1600" spc="-1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828" y="5580112"/>
            <a:ext cx="4850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lvl="0" algn="just">
              <a:spcBef>
                <a:spcPts val="100"/>
              </a:spcBef>
            </a:pPr>
            <a:r>
              <a:rPr lang="ru-RU" sz="1600" b="1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Субсидии</a:t>
            </a:r>
            <a:r>
              <a:rPr lang="ru-RU" sz="1600" spc="-1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предоставляются на условиях долевого  финансирования расходов</a:t>
            </a:r>
            <a:r>
              <a:rPr lang="ru-RU" sz="1600" spc="-1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spc="-1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240" y="3585859"/>
            <a:ext cx="802352" cy="693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402" y="5553399"/>
            <a:ext cx="565046" cy="6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139" y="4513637"/>
            <a:ext cx="715145" cy="715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37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Нормативно-правовое регулирование бюджетного процесса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.6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6936" y="1331640"/>
            <a:ext cx="61926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9085" algn="just">
              <a:spcAft>
                <a:spcPts val="120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Бюджетный кодекс Российской Федерации от 31.07.1988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№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145-ФЗ;</a:t>
            </a:r>
          </a:p>
          <a:p>
            <a:pPr marL="299085" algn="just">
              <a:spcAft>
                <a:spcPts val="120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Федеральный закон от 06.10.2003 № 131-ФЗ «Об общих принципах организации местного самоуправления в Российской Федерации»;</a:t>
            </a:r>
          </a:p>
          <a:p>
            <a:pPr marL="299085" algn="just">
              <a:spcAft>
                <a:spcPts val="120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3. Решение Оренбургского городского Совета от 28.04.2015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№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1015 «О принятии Устава муниципального образования «город Оренбург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»;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299085" algn="just">
              <a:spcAft>
                <a:spcPts val="120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4.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Решение Оренбургского городского Совета от 31.08.2020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№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970 «Об утверждении Положения о бюджетном процессе в городе Оренбурге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».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476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Основные характеристики муниципального образования г. Оренбург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.7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232298" y="1547664"/>
            <a:ext cx="3502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Глава города Оренбурга –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Салмин Сергей Александрович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04864" y="2483767"/>
            <a:ext cx="4187894" cy="1213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Среднегодовая фактическая численность 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>
              <a:spcBef>
                <a:spcPts val="95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552,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тыс. человек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2483767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1334835"/>
            <a:ext cx="859160" cy="85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465" b="76758" l="53750" r="81250">
                        <a14:foregroundMark x1="62813" y1="56738" x2="68203" y2="5732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993" t="24803" r="20599" b="23105"/>
          <a:stretch/>
        </p:blipFill>
        <p:spPr bwMode="auto">
          <a:xfrm>
            <a:off x="893417" y="3696920"/>
            <a:ext cx="745749" cy="115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04864" y="4096644"/>
            <a:ext cx="3816424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площадь</a:t>
            </a:r>
          </a:p>
          <a:p>
            <a:pPr>
              <a:spcBef>
                <a:spcPts val="95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259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кв. км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688" y="5652120"/>
            <a:ext cx="28083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Южный округ:</a:t>
            </a:r>
          </a:p>
          <a:p>
            <a:pPr>
              <a:spcBef>
                <a:spcPts val="95"/>
              </a:spcBef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Центральный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район:           </a:t>
            </a:r>
          </a:p>
          <a:p>
            <a:pPr>
              <a:spcBef>
                <a:spcPts val="95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Нижнесакмарский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95"/>
              </a:spcBef>
            </a:pP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95"/>
              </a:spcBef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Ленинский район:  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95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пос. Бердянка</a:t>
            </a:r>
          </a:p>
          <a:p>
            <a:pPr>
              <a:spcBef>
                <a:spcPts val="95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село Городище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2298" y="507605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Внутреннее деление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80470" y="5652120"/>
            <a:ext cx="2808312" cy="2952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Северный округ:</a:t>
            </a:r>
          </a:p>
          <a:p>
            <a:pPr marL="12700">
              <a:spcBef>
                <a:spcPts val="95"/>
              </a:spcBef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Дзержинский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район: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spcBef>
                <a:spcPts val="95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село Краснохолм</a:t>
            </a:r>
          </a:p>
          <a:p>
            <a:pPr marL="12700">
              <a:spcBef>
                <a:spcPts val="95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пос. Каргала</a:t>
            </a:r>
          </a:p>
          <a:p>
            <a:pPr marL="12700">
              <a:spcBef>
                <a:spcPts val="95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spcBef>
                <a:spcPts val="95"/>
              </a:spcBef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Промышленный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район: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spcBef>
                <a:spcPts val="95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пос. Самородово</a:t>
            </a:r>
          </a:p>
          <a:p>
            <a:pPr marL="12700">
              <a:spcBef>
                <a:spcPts val="95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село Пруды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84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Основные показатели социально-экономического развития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.8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980728" y="827584"/>
            <a:ext cx="4753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(постановление администрации г. Оренбурга от 22.09.2023 № 1672-п)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916537179"/>
              </p:ext>
            </p:extLst>
          </p:nvPr>
        </p:nvGraphicFramePr>
        <p:xfrm>
          <a:off x="270796" y="1350804"/>
          <a:ext cx="3112484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168404627"/>
              </p:ext>
            </p:extLst>
          </p:nvPr>
        </p:nvGraphicFramePr>
        <p:xfrm>
          <a:off x="3663280" y="1350804"/>
          <a:ext cx="3006080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136554562"/>
              </p:ext>
            </p:extLst>
          </p:nvPr>
        </p:nvGraphicFramePr>
        <p:xfrm>
          <a:off x="3538570" y="3707904"/>
          <a:ext cx="3112484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346251412"/>
              </p:ext>
            </p:extLst>
          </p:nvPr>
        </p:nvGraphicFramePr>
        <p:xfrm>
          <a:off x="351485" y="3707904"/>
          <a:ext cx="3006080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431315851"/>
              </p:ext>
            </p:extLst>
          </p:nvPr>
        </p:nvGraphicFramePr>
        <p:xfrm>
          <a:off x="3663280" y="6012160"/>
          <a:ext cx="3006080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132389810"/>
              </p:ext>
            </p:extLst>
          </p:nvPr>
        </p:nvGraphicFramePr>
        <p:xfrm>
          <a:off x="404664" y="6012160"/>
          <a:ext cx="3112484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14137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6936" y="395536"/>
            <a:ext cx="6192688" cy="432048"/>
          </a:xfrm>
          <a:custGeom>
            <a:avLst/>
            <a:gdLst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0 w 4752528"/>
              <a:gd name="connsiteY3" fmla="*/ 151216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75252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  <a:gd name="connsiteX0" fmla="*/ 0 w 4752528"/>
              <a:gd name="connsiteY0" fmla="*/ 0 h 1512168"/>
              <a:gd name="connsiteX1" fmla="*/ 4752528 w 4752528"/>
              <a:gd name="connsiteY1" fmla="*/ 0 h 1512168"/>
              <a:gd name="connsiteX2" fmla="*/ 4169598 w 4752528"/>
              <a:gd name="connsiteY2" fmla="*/ 1512168 h 1512168"/>
              <a:gd name="connsiteX3" fmla="*/ 525780 w 4752528"/>
              <a:gd name="connsiteY3" fmla="*/ 1500738 h 1512168"/>
              <a:gd name="connsiteX4" fmla="*/ 0 w 4752528"/>
              <a:gd name="connsiteY4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2528" h="1512168">
                <a:moveTo>
                  <a:pt x="0" y="0"/>
                </a:moveTo>
                <a:lnTo>
                  <a:pt x="4752528" y="0"/>
                </a:lnTo>
                <a:lnTo>
                  <a:pt x="4169598" y="1512168"/>
                </a:lnTo>
                <a:lnTo>
                  <a:pt x="525780" y="150073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235" marR="97155" indent="-1905" algn="ctr">
              <a:spcBef>
                <a:spcPts val="100"/>
              </a:spcBef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Основные показатели социально-экономического развития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61248" y="8460432"/>
            <a:ext cx="100811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152" h="288032">
                <a:moveTo>
                  <a:pt x="342900" y="11430"/>
                </a:moveTo>
                <a:lnTo>
                  <a:pt x="1368152" y="0"/>
                </a:lnTo>
                <a:lnTo>
                  <a:pt x="1368152" y="288032"/>
                </a:lnTo>
                <a:lnTo>
                  <a:pt x="0" y="288032"/>
                </a:lnTo>
                <a:lnTo>
                  <a:pt x="342900" y="1143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.9</a:t>
            </a:r>
            <a:endParaRPr lang="ru-RU" dirty="0"/>
          </a:p>
        </p:txBody>
      </p:sp>
      <p:sp>
        <p:nvSpPr>
          <p:cNvPr id="13" name="Прямоугольник 10"/>
          <p:cNvSpPr/>
          <p:nvPr/>
        </p:nvSpPr>
        <p:spPr>
          <a:xfrm>
            <a:off x="3383280" y="8471862"/>
            <a:ext cx="2351122" cy="432048"/>
          </a:xfrm>
          <a:custGeom>
            <a:avLst/>
            <a:gdLst>
              <a:gd name="connsiteX0" fmla="*/ 0 w 1368152"/>
              <a:gd name="connsiteY0" fmla="*/ 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0 w 1368152"/>
              <a:gd name="connsiteY4" fmla="*/ 0 h 288032"/>
              <a:gd name="connsiteX0" fmla="*/ 342900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342900 w 1368152"/>
              <a:gd name="connsiteY4" fmla="*/ 11430 h 288032"/>
              <a:gd name="connsiteX0" fmla="*/ 1633 w 1368152"/>
              <a:gd name="connsiteY0" fmla="*/ 11430 h 288032"/>
              <a:gd name="connsiteX1" fmla="*/ 1368152 w 1368152"/>
              <a:gd name="connsiteY1" fmla="*/ 0 h 288032"/>
              <a:gd name="connsiteX2" fmla="*/ 1368152 w 1368152"/>
              <a:gd name="connsiteY2" fmla="*/ 288032 h 288032"/>
              <a:gd name="connsiteX3" fmla="*/ 0 w 1368152"/>
              <a:gd name="connsiteY3" fmla="*/ 288032 h 288032"/>
              <a:gd name="connsiteX4" fmla="*/ 1633 w 1368152"/>
              <a:gd name="connsiteY4" fmla="*/ 11430 h 28803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368152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97498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457077 w 1662883"/>
              <a:gd name="connsiteY2" fmla="*/ 28041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0412"/>
              <a:gd name="connsiteX1" fmla="*/ 1662883 w 1662883"/>
              <a:gd name="connsiteY1" fmla="*/ 0 h 280412"/>
              <a:gd name="connsiteX2" fmla="*/ 1505581 w 1662883"/>
              <a:gd name="connsiteY2" fmla="*/ 265172 h 280412"/>
              <a:gd name="connsiteX3" fmla="*/ 0 w 1662883"/>
              <a:gd name="connsiteY3" fmla="*/ 280412 h 280412"/>
              <a:gd name="connsiteX4" fmla="*/ 1633 w 1662883"/>
              <a:gd name="connsiteY4" fmla="*/ 3810 h 28041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29833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48992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513665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  <a:gd name="connsiteX0" fmla="*/ 1633 w 1662883"/>
              <a:gd name="connsiteY0" fmla="*/ 3810 h 288032"/>
              <a:gd name="connsiteX1" fmla="*/ 1662883 w 1662883"/>
              <a:gd name="connsiteY1" fmla="*/ 0 h 288032"/>
              <a:gd name="connsiteX2" fmla="*/ 1473244 w 1662883"/>
              <a:gd name="connsiteY2" fmla="*/ 288032 h 288032"/>
              <a:gd name="connsiteX3" fmla="*/ 0 w 1662883"/>
              <a:gd name="connsiteY3" fmla="*/ 280412 h 288032"/>
              <a:gd name="connsiteX4" fmla="*/ 1633 w 1662883"/>
              <a:gd name="connsiteY4" fmla="*/ 3810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2883" h="288032">
                <a:moveTo>
                  <a:pt x="1633" y="3810"/>
                </a:moveTo>
                <a:lnTo>
                  <a:pt x="1662883" y="0"/>
                </a:lnTo>
                <a:lnTo>
                  <a:pt x="1473244" y="288032"/>
                </a:lnTo>
                <a:lnTo>
                  <a:pt x="0" y="280412"/>
                </a:lnTo>
                <a:cubicBezTo>
                  <a:pt x="544" y="188211"/>
                  <a:pt x="1089" y="96011"/>
                  <a:pt x="1633" y="3810"/>
                </a:cubicBezTo>
                <a:close/>
              </a:path>
            </a:pathLst>
          </a:cu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www.orenburg.ru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980728" y="827584"/>
            <a:ext cx="4753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(постановление администрации г. Оренбурга от 22.09.2023 № 1672-п)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585092939"/>
              </p:ext>
            </p:extLst>
          </p:nvPr>
        </p:nvGraphicFramePr>
        <p:xfrm>
          <a:off x="270796" y="1350804"/>
          <a:ext cx="3112484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32575587"/>
              </p:ext>
            </p:extLst>
          </p:nvPr>
        </p:nvGraphicFramePr>
        <p:xfrm>
          <a:off x="3663280" y="1350804"/>
          <a:ext cx="3006080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686095041"/>
              </p:ext>
            </p:extLst>
          </p:nvPr>
        </p:nvGraphicFramePr>
        <p:xfrm>
          <a:off x="3538570" y="3707904"/>
          <a:ext cx="3112484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628783894"/>
              </p:ext>
            </p:extLst>
          </p:nvPr>
        </p:nvGraphicFramePr>
        <p:xfrm>
          <a:off x="351485" y="3707904"/>
          <a:ext cx="3006080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757964043"/>
              </p:ext>
            </p:extLst>
          </p:nvPr>
        </p:nvGraphicFramePr>
        <p:xfrm>
          <a:off x="3663280" y="6012160"/>
          <a:ext cx="3006080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790779620"/>
              </p:ext>
            </p:extLst>
          </p:nvPr>
        </p:nvGraphicFramePr>
        <p:xfrm>
          <a:off x="404664" y="6012160"/>
          <a:ext cx="3112484" cy="221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22647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1527</TotalTime>
  <Words>3846</Words>
  <Application>Microsoft Office PowerPoint</Application>
  <PresentationFormat>Экран (4:3)</PresentationFormat>
  <Paragraphs>1152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Волна</vt:lpstr>
      <vt:lpstr>Бюджет для граждан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 Евгений Александрович</dc:creator>
  <cp:lastModifiedBy>Ткачук Ольга Николаевна</cp:lastModifiedBy>
  <cp:revision>114</cp:revision>
  <cp:lastPrinted>2024-01-19T06:16:50Z</cp:lastPrinted>
  <dcterms:created xsi:type="dcterms:W3CDTF">2023-11-15T05:57:07Z</dcterms:created>
  <dcterms:modified xsi:type="dcterms:W3CDTF">2024-01-22T09:55:31Z</dcterms:modified>
</cp:coreProperties>
</file>