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393" r:id="rId3"/>
    <p:sldId id="394" r:id="rId4"/>
    <p:sldId id="407" r:id="rId5"/>
    <p:sldId id="397" r:id="rId6"/>
    <p:sldId id="408" r:id="rId7"/>
    <p:sldId id="398" r:id="rId8"/>
    <p:sldId id="410" r:id="rId9"/>
    <p:sldId id="399" r:id="rId10"/>
    <p:sldId id="400" r:id="rId11"/>
    <p:sldId id="401" r:id="rId12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5" autoAdjust="0"/>
    <p:restoredTop sz="96370" autoAdjust="0"/>
  </p:normalViewPr>
  <p:slideViewPr>
    <p:cSldViewPr snapToGrid="0">
      <p:cViewPr varScale="1">
        <p:scale>
          <a:sx n="114" d="100"/>
          <a:sy n="114" d="100"/>
        </p:scale>
        <p:origin x="8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26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44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134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3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15.07.2022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0A094D0D4E34884534D447D558D6E92DCC10A66CC39825B0BE8D3865A53DC78BEE44B4099A4768CF2B15110E263360A81DABCB0E26FDEABA7ZB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09709"/>
            <a:ext cx="12192000" cy="1709531"/>
          </a:xfrm>
          <a:prstGeom prst="rect">
            <a:avLst/>
          </a:prstGeom>
        </p:spPr>
      </p:pic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282" y="627017"/>
            <a:ext cx="11600617" cy="2203269"/>
          </a:xfrm>
        </p:spPr>
        <p:txBody>
          <a:bodyPr>
            <a:noAutofit/>
          </a:bodyPr>
          <a:lstStyle/>
          <a:p>
            <a:b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«О</a:t>
            </a: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рганизация работы комиссий по соблюдению требований к служебному поведению и урегулированию конфликта интересов</a:t>
            </a: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55373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BACC20A-2859-4415-B3C3-0300380652DB}"/>
              </a:ext>
            </a:extLst>
          </p:cNvPr>
          <p:cNvSpPr/>
          <p:nvPr/>
        </p:nvSpPr>
        <p:spPr>
          <a:xfrm>
            <a:off x="200343" y="1170169"/>
            <a:ext cx="1804626" cy="48100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5"/>
                </a:solidFill>
              </a:rPr>
              <a:t>Для секретаря комиссии (специалист по профилактике коррупции)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D102D2-31D7-44AE-8D1E-15EB26410BFF}"/>
              </a:ext>
            </a:extLst>
          </p:cNvPr>
          <p:cNvSpPr txBox="1"/>
          <p:nvPr/>
        </p:nvSpPr>
        <p:spPr>
          <a:xfrm>
            <a:off x="2256633" y="1170169"/>
            <a:ext cx="9555061" cy="769425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i="1" dirty="0">
                <a:solidFill>
                  <a:srgbClr val="FF0000"/>
                </a:solidFill>
              </a:rPr>
              <a:t>Обеспечение контроля сроков установленных законодательством для председателя комиссии   </a:t>
            </a:r>
            <a:endParaRPr lang="ru-RU" sz="2200" b="1" dirty="0">
              <a:solidFill>
                <a:schemeClr val="accent5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2D4035-B836-4E58-8DDD-66108B93BFD9}"/>
              </a:ext>
            </a:extLst>
          </p:cNvPr>
          <p:cNvSpPr txBox="1"/>
          <p:nvPr/>
        </p:nvSpPr>
        <p:spPr>
          <a:xfrm>
            <a:off x="2256633" y="2060061"/>
            <a:ext cx="9555061" cy="769425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i="1" dirty="0">
                <a:solidFill>
                  <a:srgbClr val="FF0000"/>
                </a:solidFill>
              </a:rPr>
              <a:t>7 дней со дня заседания </a:t>
            </a:r>
            <a:r>
              <a:rPr lang="ru-RU" sz="2200" b="1" i="1" dirty="0">
                <a:solidFill>
                  <a:schemeClr val="accent5"/>
                </a:solidFill>
              </a:rPr>
              <a:t>для направления копии протокола (выписок из протокола)</a:t>
            </a:r>
            <a:r>
              <a:rPr lang="ru-RU" sz="2200" b="1" i="1" dirty="0">
                <a:solidFill>
                  <a:srgbClr val="FF0000"/>
                </a:solidFill>
              </a:rPr>
              <a:t>  </a:t>
            </a:r>
            <a:endParaRPr lang="ru-RU" sz="2200" b="1" dirty="0">
              <a:solidFill>
                <a:schemeClr val="accent5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1BFC27-03A0-4258-B2F7-9F0B5AA32239}"/>
              </a:ext>
            </a:extLst>
          </p:cNvPr>
          <p:cNvSpPr txBox="1"/>
          <p:nvPr/>
        </p:nvSpPr>
        <p:spPr>
          <a:xfrm>
            <a:off x="2256634" y="2949954"/>
            <a:ext cx="9555061" cy="144653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i="1" dirty="0">
                <a:solidFill>
                  <a:srgbClr val="FF0000"/>
                </a:solidFill>
              </a:rPr>
              <a:t>1 рабочий день </a:t>
            </a:r>
            <a:r>
              <a:rPr lang="ru-RU" sz="2200" b="1" i="1" dirty="0">
                <a:solidFill>
                  <a:schemeClr val="accent5"/>
                </a:solidFill>
              </a:rPr>
              <a:t>следующий за днем проведения заседания комиссии при рассмотрении обращения гражданина (служащего) о даче согласия на замещение должности в организации или выполнение работы на условиях гражданско-правового договора</a:t>
            </a:r>
            <a:endParaRPr lang="ru-RU" sz="2200" b="1" dirty="0">
              <a:solidFill>
                <a:schemeClr val="accent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C88D16-45D4-4AF2-AFC4-34C020A6536C}"/>
              </a:ext>
            </a:extLst>
          </p:cNvPr>
          <p:cNvSpPr txBox="1"/>
          <p:nvPr/>
        </p:nvSpPr>
        <p:spPr>
          <a:xfrm>
            <a:off x="516967" y="203340"/>
            <a:ext cx="11158066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Контрольные сроки, применяемые при организации работы комиссии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8B2141-6E70-438A-8226-C01F0CE3BBD7}"/>
              </a:ext>
            </a:extLst>
          </p:cNvPr>
          <p:cNvSpPr txBox="1"/>
          <p:nvPr/>
        </p:nvSpPr>
        <p:spPr>
          <a:xfrm>
            <a:off x="2256633" y="4533694"/>
            <a:ext cx="9555061" cy="144653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i="1" dirty="0">
                <a:solidFill>
                  <a:srgbClr val="FF0000"/>
                </a:solidFill>
              </a:rPr>
              <a:t>3 дня со дня заседания (при необходимости немедленно) </a:t>
            </a:r>
            <a:r>
              <a:rPr lang="ru-RU" sz="2200" b="1" i="1" dirty="0">
                <a:solidFill>
                  <a:schemeClr val="accent5"/>
                </a:solidFill>
              </a:rPr>
              <a:t>для направления информации о совершении действия (факта бездействия), содержащего признаки административного правонарушения или состава преступления </a:t>
            </a:r>
            <a:endParaRPr lang="ru-RU" sz="2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1"/>
          <p:cNvGrpSpPr/>
          <p:nvPr/>
        </p:nvGrpSpPr>
        <p:grpSpPr>
          <a:xfrm>
            <a:off x="319179" y="159980"/>
            <a:ext cx="11550773" cy="645363"/>
            <a:chOff x="0" y="0"/>
            <a:chExt cx="9706217" cy="841641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/>
                <a:t>Особенности работы комиссии</a:t>
              </a: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29669" y="1023060"/>
            <a:ext cx="11932661" cy="987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Формулировки выносимых комиссией решений по итогам рассмотрения вопросов и порядок действий комиссии после вынесения соответствующего решения, установлены Положением о комиссии и не предусматривают </a:t>
            </a:r>
          </a:p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иного содержания.   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29669" y="2138215"/>
            <a:ext cx="11932661" cy="18549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Пунктом 26 Положения о комиссии (Указ Президента РФ № 821) предусмотрена возможность принятия иного решения по некоторым вопросам, отнесенным к компетенции комиссии (пункты 22-25, 25.1-25.3 и 26.1 Положения).</a:t>
            </a:r>
          </a:p>
          <a:p>
            <a:pPr algn="just"/>
            <a:r>
              <a:rPr lang="ru-RU" sz="1800" b="1" dirty="0">
                <a:solidFill>
                  <a:srgbClr val="FF0000"/>
                </a:solidFill>
              </a:rPr>
              <a:t>Принимаемые комиссией иные решения должны соответствовать сути вопроса, рассмотренного комиссией, целям, задачам и принципам противодействия коррупции, установленным Федеральным законом от 25.12.2008 № 273-ФЗ и обеспечивать завершенность рассмотрения вопроса (или устанавливать дополнительные сроки для завершения рассмотрения вопроса).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69BA152-27D0-4261-8B21-876629042E70}"/>
              </a:ext>
            </a:extLst>
          </p:cNvPr>
          <p:cNvSpPr/>
          <p:nvPr/>
        </p:nvSpPr>
        <p:spPr>
          <a:xfrm>
            <a:off x="123283" y="4121216"/>
            <a:ext cx="11932661" cy="116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На основании пункта 29 Положения о комиссии (Указ Президента РФ № 821), решение о порядке голосования (тайное или открытое) принимается на каждом заседании комиссии её членами отдельно и отражается в протоколе.</a:t>
            </a:r>
          </a:p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Единоличное принятие председателем комиссии решения о порядке голосования </a:t>
            </a:r>
            <a:r>
              <a:rPr lang="ru-RU" sz="1800" b="1" dirty="0">
                <a:solidFill>
                  <a:srgbClr val="FF0000"/>
                </a:solidFill>
              </a:rPr>
              <a:t>НЕ ПРЕДУСМОТРЕНО. 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4CB05C4-ED1F-4075-B54A-E9D3B211920F}"/>
              </a:ext>
            </a:extLst>
          </p:cNvPr>
          <p:cNvSpPr/>
          <p:nvPr/>
        </p:nvSpPr>
        <p:spPr>
          <a:xfrm>
            <a:off x="129669" y="5414935"/>
            <a:ext cx="11932661" cy="116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Протокол заседания комиссии подписывается </a:t>
            </a:r>
            <a:r>
              <a:rPr lang="ru-RU" sz="1800" b="1" dirty="0">
                <a:solidFill>
                  <a:srgbClr val="FF0000"/>
                </a:solidFill>
              </a:rPr>
              <a:t>ВСЕМИ </a:t>
            </a:r>
            <a:r>
              <a:rPr lang="ru-RU" sz="1800" b="1" dirty="0">
                <a:solidFill>
                  <a:schemeClr val="accent5"/>
                </a:solidFill>
              </a:rPr>
              <a:t>членами комиссии, принимавшими участие в ее заседании (в том числе и по видеосвязи). Подписание протокола </a:t>
            </a:r>
            <a:r>
              <a:rPr lang="ru-RU" sz="1800" b="1" dirty="0">
                <a:solidFill>
                  <a:srgbClr val="C00000"/>
                </a:solidFill>
              </a:rPr>
              <a:t>только председательствующим</a:t>
            </a:r>
            <a:r>
              <a:rPr lang="ru-RU" sz="1800" b="1" dirty="0">
                <a:solidFill>
                  <a:schemeClr val="accent5"/>
                </a:solidFill>
              </a:rPr>
              <a:t> на заседании </a:t>
            </a:r>
            <a:r>
              <a:rPr lang="ru-RU" sz="1800" b="1" dirty="0">
                <a:solidFill>
                  <a:srgbClr val="C00000"/>
                </a:solidFill>
              </a:rPr>
              <a:t>и секретарем </a:t>
            </a:r>
            <a:r>
              <a:rPr lang="ru-RU" sz="1800" b="1" dirty="0">
                <a:solidFill>
                  <a:schemeClr val="accent5"/>
                </a:solidFill>
              </a:rPr>
              <a:t>законодательством </a:t>
            </a:r>
            <a:r>
              <a:rPr lang="ru-RU" sz="1800" b="1" dirty="0">
                <a:solidFill>
                  <a:srgbClr val="C00000"/>
                </a:solidFill>
              </a:rPr>
              <a:t>НЕ ПРЕДУСМОТРЕНО.    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418011" y="181214"/>
            <a:ext cx="11216297" cy="646315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accent6"/>
                </a:solidFill>
              </a:rPr>
              <a:t>Правовые основы деятельности комиссий по соблюдению требований к служебному поведению и урегулированию конфликта интересов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360440" y="827530"/>
            <a:ext cx="11521440" cy="303114"/>
            <a:chOff x="856430" y="981915"/>
            <a:chExt cx="9706217" cy="841641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56430" y="981915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881081" y="1006566"/>
              <a:ext cx="9643264" cy="79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/>
                <a:t>Конституция Российской Федерации</a:t>
              </a: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331490" y="2469421"/>
            <a:ext cx="11424577" cy="3561047"/>
            <a:chOff x="401086" y="2623284"/>
            <a:chExt cx="11424577" cy="2125310"/>
          </a:xfrm>
        </p:grpSpPr>
        <p:sp>
          <p:nvSpPr>
            <p:cNvPr id="28" name="Shape 523"/>
            <p:cNvSpPr/>
            <p:nvPr/>
          </p:nvSpPr>
          <p:spPr>
            <a:xfrm>
              <a:off x="401086" y="2623285"/>
              <a:ext cx="7427847" cy="212530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lang="ru-RU" sz="1400" b="1" dirty="0">
                <a:solidFill>
                  <a:schemeClr val="accent5"/>
                </a:solidFill>
              </a:endParaRPr>
            </a:p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Для органов исполнительной власти Оренбургской области и иных органов государственной власти, государственных органов Оренбургской области:</a:t>
              </a:r>
            </a:p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lang="ru-RU" sz="1400" b="1" dirty="0">
                <a:solidFill>
                  <a:schemeClr val="accent5"/>
                </a:solidFill>
              </a:endParaRP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1. Закон Оренбургской области от 18.11.2011 № 576/149-</a:t>
              </a:r>
              <a:r>
                <a:rPr lang="en-US" sz="1400" b="1" dirty="0">
                  <a:solidFill>
                    <a:schemeClr val="accent5"/>
                  </a:solidFill>
                </a:rPr>
                <a:t>V</a:t>
              </a:r>
              <a:r>
                <a:rPr lang="ru-RU" sz="1400" b="1" dirty="0">
                  <a:solidFill>
                    <a:schemeClr val="accent5"/>
                  </a:solidFill>
                </a:rPr>
                <a:t>-ОЗ «О комиссиях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по соблюдению требований к служебному поведению государственных гражданских служащих Оренбургской области и урегулированию конфликта интересов.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2. Указы Губернатора Оренбургской области, постановления Правительства Оренбургской области, определяющие состав комиссий для отдельных категорий должностей и положение о деятельности состава комиссии,              в части, касающейся соответствующей категории должностей.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(пример: указы Губернатора от 19.02.2018 №</a:t>
              </a:r>
              <a:r>
                <a:rPr lang="en-US" sz="1400" b="1" dirty="0">
                  <a:solidFill>
                    <a:schemeClr val="accent5"/>
                  </a:solidFill>
                </a:rPr>
                <a:t> 84-</a:t>
              </a:r>
              <a:r>
                <a:rPr lang="ru-RU" sz="1400" b="1" dirty="0" err="1">
                  <a:solidFill>
                    <a:schemeClr val="accent5"/>
                  </a:solidFill>
                </a:rPr>
                <a:t>ук</a:t>
              </a:r>
              <a:r>
                <a:rPr lang="ru-RU" sz="1400" b="1" dirty="0">
                  <a:solidFill>
                    <a:schemeClr val="accent5"/>
                  </a:solidFill>
                </a:rPr>
                <a:t>, от 15.10.2015 №</a:t>
              </a:r>
              <a:r>
                <a:rPr lang="en-US" sz="1400" b="1" dirty="0">
                  <a:solidFill>
                    <a:schemeClr val="accent5"/>
                  </a:solidFill>
                </a:rPr>
                <a:t> 792-</a:t>
              </a:r>
              <a:r>
                <a:rPr lang="ru-RU" sz="1400" b="1" dirty="0" err="1">
                  <a:solidFill>
                    <a:schemeClr val="accent5"/>
                  </a:solidFill>
                </a:rPr>
                <a:t>ук</a:t>
              </a:r>
              <a:r>
                <a:rPr lang="ru-RU" sz="1400" b="1" dirty="0">
                  <a:solidFill>
                    <a:schemeClr val="accent5"/>
                  </a:solidFill>
                </a:rPr>
                <a:t>, постановление Правительства Оренбургской области от </a:t>
              </a:r>
              <a:r>
                <a:rPr lang="en-US" sz="1400" b="1" dirty="0">
                  <a:solidFill>
                    <a:schemeClr val="accent5"/>
                  </a:solidFill>
                </a:rPr>
                <a:t>25.01.2022 N 32-</a:t>
              </a:r>
              <a:r>
                <a:rPr lang="ru-RU" sz="1400" b="1" dirty="0" err="1">
                  <a:solidFill>
                    <a:schemeClr val="accent5"/>
                  </a:solidFill>
                </a:rPr>
                <a:t>пп</a:t>
              </a:r>
              <a:r>
                <a:rPr lang="ru-RU" sz="1400" b="1" dirty="0">
                  <a:solidFill>
                    <a:schemeClr val="accent5"/>
                  </a:solidFill>
                </a:rPr>
                <a:t>).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3. Правовые акты органов, изданные во исполнение требований пункта 4 Положения о комиссиях, утвержденного Законом Оренбургской области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от 18.11.2011 № 576/149-</a:t>
              </a:r>
              <a:r>
                <a:rPr lang="en-US" sz="1400" b="1" dirty="0">
                  <a:solidFill>
                    <a:schemeClr val="accent5"/>
                  </a:solidFill>
                </a:rPr>
                <a:t>V</a:t>
              </a:r>
              <a:r>
                <a:rPr lang="ru-RU" sz="1400" b="1" dirty="0">
                  <a:solidFill>
                    <a:schemeClr val="accent5"/>
                  </a:solidFill>
                </a:rPr>
                <a:t>-ОЗ </a:t>
              </a:r>
            </a:p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lang="ru-RU"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31" name="Shape 523"/>
            <p:cNvSpPr/>
            <p:nvPr/>
          </p:nvSpPr>
          <p:spPr>
            <a:xfrm>
              <a:off x="7942145" y="2623284"/>
              <a:ext cx="3883518" cy="17486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Для органов местного самоуправления:</a:t>
              </a:r>
            </a:p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lang="ru-RU" sz="800" b="1" dirty="0">
                <a:solidFill>
                  <a:schemeClr val="accent5"/>
                </a:solidFill>
              </a:endParaRP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1. Нормативный правовой акт органа местного самоуправления, определяющий состав и положение </a:t>
              </a:r>
            </a:p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>
                  <a:solidFill>
                    <a:schemeClr val="accent5"/>
                  </a:solidFill>
                </a:rPr>
                <a:t>о комиссии по соблюдению требований к служебному поведению муниципальных служащих и урегулированию конфликта интересов, изданный на основании пункта 8 Указа Президента Российской Федерации от 01.07.2010 № 821.  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7DBFA420-9DFD-49D9-A940-911AD383F643}"/>
              </a:ext>
            </a:extLst>
          </p:cNvPr>
          <p:cNvGrpSpPr/>
          <p:nvPr/>
        </p:nvGrpSpPr>
        <p:grpSpPr>
          <a:xfrm>
            <a:off x="345965" y="1219201"/>
            <a:ext cx="11535915" cy="303114"/>
            <a:chOff x="856430" y="1211559"/>
            <a:chExt cx="9706217" cy="611997"/>
          </a:xfrm>
        </p:grpSpPr>
        <p:sp>
          <p:nvSpPr>
            <p:cNvPr id="25" name="Скругленный прямоугольник 14">
              <a:extLst>
                <a:ext uri="{FF2B5EF4-FFF2-40B4-BE49-F238E27FC236}">
                  <a16:creationId xmlns:a16="http://schemas.microsoft.com/office/drawing/2014/main" id="{3E28F426-FE33-4AB2-AF32-9AF2600D8E29}"/>
                </a:ext>
              </a:extLst>
            </p:cNvPr>
            <p:cNvSpPr/>
            <p:nvPr/>
          </p:nvSpPr>
          <p:spPr>
            <a:xfrm>
              <a:off x="856430" y="1211559"/>
              <a:ext cx="9706217" cy="611997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>
              <a:extLst>
                <a:ext uri="{FF2B5EF4-FFF2-40B4-BE49-F238E27FC236}">
                  <a16:creationId xmlns:a16="http://schemas.microsoft.com/office/drawing/2014/main" id="{78C4FB49-A529-4D52-9F7C-D70EFA98F894}"/>
                </a:ext>
              </a:extLst>
            </p:cNvPr>
            <p:cNvSpPr/>
            <p:nvPr/>
          </p:nvSpPr>
          <p:spPr>
            <a:xfrm>
              <a:off x="881081" y="1280211"/>
              <a:ext cx="9643264" cy="5186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/>
                <a:t>Федеральный закон от 25 декабря 2008 года № 273-ФЗ «О противодействии коррупции»</a:t>
              </a:r>
            </a:p>
          </p:txBody>
        </p:sp>
      </p:grpSp>
      <p:sp>
        <p:nvSpPr>
          <p:cNvPr id="41" name="Скругленный прямоугольник 14">
            <a:extLst>
              <a:ext uri="{FF2B5EF4-FFF2-40B4-BE49-F238E27FC236}">
                <a16:creationId xmlns:a16="http://schemas.microsoft.com/office/drawing/2014/main" id="{F02640A4-896B-41F7-8577-07DC641E742B}"/>
              </a:ext>
            </a:extLst>
          </p:cNvPr>
          <p:cNvSpPr/>
          <p:nvPr/>
        </p:nvSpPr>
        <p:spPr>
          <a:xfrm>
            <a:off x="331490" y="1610872"/>
            <a:ext cx="11535915" cy="662065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800" b="1" dirty="0"/>
              <a:t>Указ Президента Российской Федерации от 1 июля 2010 года № 821 «О комиссиях по соблюдению требований к служебному поведению государственных служащих и урегулированию конфликта интересов»  </a:t>
            </a: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30205B0C-E13F-454B-ACEA-691D971AE76C}"/>
              </a:ext>
            </a:extLst>
          </p:cNvPr>
          <p:cNvSpPr/>
          <p:nvPr/>
        </p:nvSpPr>
        <p:spPr>
          <a:xfrm>
            <a:off x="418011" y="6195935"/>
            <a:ext cx="11535915" cy="662065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Все изданные нормативные правовые акты должны соответствовать требованиям </a:t>
            </a:r>
          </a:p>
          <a:p>
            <a:pPr algn="ctr"/>
            <a:r>
              <a:rPr lang="ru-RU" sz="1800" b="1" dirty="0">
                <a:solidFill>
                  <a:srgbClr val="FF0000"/>
                </a:solidFill>
              </a:rPr>
              <a:t>Указа Президента Российской Федерации от 01.07.2010 № 821 </a:t>
            </a: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610454" y="0"/>
            <a:ext cx="1106057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Формирование состава комиссий</a:t>
            </a:r>
          </a:p>
        </p:txBody>
      </p:sp>
      <p:grpSp>
        <p:nvGrpSpPr>
          <p:cNvPr id="77" name="Группа 76"/>
          <p:cNvGrpSpPr/>
          <p:nvPr/>
        </p:nvGrpSpPr>
        <p:grpSpPr>
          <a:xfrm>
            <a:off x="243282" y="459062"/>
            <a:ext cx="11794920" cy="6369575"/>
            <a:chOff x="243281" y="729319"/>
            <a:chExt cx="11794917" cy="5549012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43281" y="729319"/>
              <a:ext cx="11794917" cy="138702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b="1" dirty="0">
                  <a:solidFill>
                    <a:srgbClr val="002060"/>
                  </a:solidFill>
                </a:rPr>
                <a:t>Составы комиссии формируются в соответствии:</a:t>
              </a:r>
            </a:p>
            <a:p>
              <a:r>
                <a:rPr lang="ru-RU" sz="1800" b="1" dirty="0">
                  <a:solidFill>
                    <a:schemeClr val="accent5"/>
                  </a:solidFill>
                </a:rPr>
                <a:t>а) с требованиями пунктов 7-12 Положения о комиссиях по соблюдению требований…, утвержденного Указом Президента Российской Федерации от 01.07.2010 № 821.</a:t>
              </a:r>
            </a:p>
            <a:p>
              <a:r>
                <a:rPr lang="ru-RU" sz="1800" b="1" dirty="0">
                  <a:solidFill>
                    <a:schemeClr val="accent5"/>
                  </a:solidFill>
                </a:rPr>
                <a:t>б) для органов власти дополнительно учитываются требования, установленные в пунктах 4-10 Положения о комиссиях по соблюдению требований…, утвержденного Законом Оренбургской области от 18.11.2011 № 576/149-</a:t>
              </a:r>
              <a:r>
                <a:rPr lang="en-US" sz="1800" b="1" dirty="0">
                  <a:solidFill>
                    <a:schemeClr val="accent5"/>
                  </a:solidFill>
                </a:rPr>
                <a:t>V-</a:t>
              </a:r>
              <a:r>
                <a:rPr lang="ru-RU" sz="1800" b="1" dirty="0">
                  <a:solidFill>
                    <a:schemeClr val="accent5"/>
                  </a:solidFill>
                </a:rPr>
                <a:t>ОЗ. 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43281" y="2516262"/>
              <a:ext cx="6476298" cy="376206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b="1" dirty="0">
                <a:solidFill>
                  <a:srgbClr val="FF0000"/>
                </a:solidFill>
              </a:endParaRPr>
            </a:p>
            <a:p>
              <a:pPr algn="ctr"/>
              <a:r>
                <a:rPr lang="ru-RU" sz="1400" b="1" dirty="0">
                  <a:solidFill>
                    <a:srgbClr val="FF0000"/>
                  </a:solidFill>
                </a:rPr>
                <a:t>ОБЯЗАТЕЛЬНЫЙ</a:t>
              </a:r>
              <a:r>
                <a:rPr lang="ru-RU" sz="1400" b="1" dirty="0">
                  <a:solidFill>
                    <a:schemeClr val="accent5"/>
                  </a:solidFill>
                </a:rPr>
                <a:t> СОСТАВ КОМИССИИ </a:t>
              </a:r>
            </a:p>
            <a:p>
              <a:pPr algn="ctr"/>
              <a:r>
                <a:rPr lang="ru-RU" sz="1400" b="1" dirty="0">
                  <a:solidFill>
                    <a:srgbClr val="0070C0"/>
                  </a:solidFill>
                </a:rPr>
                <a:t>(пункт 8 Положения, утвержденного Указом Президента, пункт 6 Положения, утвержденного Законом Оренбургской области):</a:t>
              </a:r>
            </a:p>
            <a:p>
              <a:r>
                <a:rPr lang="ru-RU" sz="1400" b="1" dirty="0">
                  <a:solidFill>
                    <a:srgbClr val="0070C0"/>
                  </a:solidFill>
                </a:rPr>
                <a:t>1) Заместитель руководителя органа (иное должностное лицо - актуально только для органа власти) в качестве председателя комиссии;</a:t>
              </a:r>
            </a:p>
            <a:p>
              <a:r>
                <a:rPr lang="ru-RU" sz="1400" b="1" dirty="0">
                  <a:solidFill>
                    <a:srgbClr val="0070C0"/>
                  </a:solidFill>
                </a:rPr>
                <a:t>2) Руководитель подразделения (специалист) в функции которого включена профилактика коррупции в качестве секретаря комиссии;  </a:t>
              </a:r>
            </a:p>
            <a:p>
              <a:r>
                <a:rPr lang="ru-RU" sz="1400" b="1" dirty="0">
                  <a:solidFill>
                    <a:srgbClr val="0070C0"/>
                  </a:solidFill>
                </a:rPr>
                <a:t>3) Служащий (представитель) подразделения по вопросам государственной (муниципальной) службы и кадров;</a:t>
              </a:r>
            </a:p>
            <a:p>
              <a:r>
                <a:rPr lang="ru-RU" sz="1400" b="1" dirty="0">
                  <a:solidFill>
                    <a:srgbClr val="0070C0"/>
                  </a:solidFill>
                </a:rPr>
                <a:t>4) Служащий (представитель) юридического (правового) подразделения.</a:t>
              </a:r>
            </a:p>
            <a:p>
              <a:r>
                <a:rPr lang="ru-RU" sz="1400" b="1" dirty="0">
                  <a:solidFill>
                    <a:srgbClr val="00B050"/>
                  </a:solidFill>
                </a:rPr>
                <a:t>В случае отсутствия в органе власти, органе местного самоуправления подразделений, предусмотренных пунктами 3, 4, в состав комиссии включаются специалисты в функции которых в соответствии </a:t>
              </a:r>
            </a:p>
            <a:p>
              <a:r>
                <a:rPr lang="ru-RU" sz="1400" b="1" dirty="0">
                  <a:solidFill>
                    <a:srgbClr val="00B050"/>
                  </a:solidFill>
                </a:rPr>
                <a:t>с должностным регламентом (должностной инструкцией) включено кадровое обеспечение или правовое обеспечение.</a:t>
              </a:r>
            </a:p>
            <a:p>
              <a:r>
                <a:rPr lang="ru-RU" sz="1400" b="1" dirty="0">
                  <a:solidFill>
                    <a:srgbClr val="00B050"/>
                  </a:solidFill>
                </a:rPr>
                <a:t>В случае наличия в органе власти, органе местного самоуправления единого подразделения по кадровому и правовому подразделению необходимо включить из этого подразделения специалистов, соответственно отвечающих за кадровое и правовое обеспечение.     </a:t>
              </a:r>
            </a:p>
            <a:p>
              <a:pPr algn="ctr"/>
              <a:endParaRPr lang="ru-RU" sz="1400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0DE7856-97E9-440C-83C2-F04D24E2283F}"/>
              </a:ext>
            </a:extLst>
          </p:cNvPr>
          <p:cNvSpPr txBox="1"/>
          <p:nvPr/>
        </p:nvSpPr>
        <p:spPr>
          <a:xfrm>
            <a:off x="610454" y="2051188"/>
            <a:ext cx="1106057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Особенности формирования составов комиссий</a:t>
            </a:r>
          </a:p>
        </p:txBody>
      </p:sp>
      <p:sp>
        <p:nvSpPr>
          <p:cNvPr id="33" name="Скругленный прямоугольник 16">
            <a:extLst>
              <a:ext uri="{FF2B5EF4-FFF2-40B4-BE49-F238E27FC236}">
                <a16:creationId xmlns:a16="http://schemas.microsoft.com/office/drawing/2014/main" id="{BBD06178-3958-4E4C-BFB6-FA806A9647EB}"/>
              </a:ext>
            </a:extLst>
          </p:cNvPr>
          <p:cNvSpPr/>
          <p:nvPr/>
        </p:nvSpPr>
        <p:spPr>
          <a:xfrm>
            <a:off x="6862194" y="2510250"/>
            <a:ext cx="5176007" cy="43183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МОГУТ</a:t>
            </a:r>
            <a:r>
              <a:rPr lang="ru-RU" sz="1400" b="1" dirty="0">
                <a:solidFill>
                  <a:schemeClr val="accent5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БЫТЬ ВКЛЮЧЕНЫ В СОСТАВ КОМИССИИ</a:t>
            </a:r>
          </a:p>
          <a:p>
            <a:pPr algn="ctr"/>
            <a:r>
              <a:rPr lang="ru-RU" sz="1400" b="1" dirty="0">
                <a:solidFill>
                  <a:srgbClr val="0070C0"/>
                </a:solidFill>
              </a:rPr>
              <a:t>(пункт 8 Положения, утвержденного Указом Президента, пункт 6 Положения, утвержденного Законом Оренбургской области):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1) представители общественного совета, образованного при органе власти, органе местного самоуправления Оренбургской области в соответствии с </a:t>
            </a:r>
            <a:r>
              <a:rPr lang="ru-RU" sz="1400" b="1" dirty="0">
                <a:solidFill>
                  <a:srgbClr val="0070C0"/>
                </a:solidFill>
                <a:hlinkClick r:id="rId3"/>
              </a:rPr>
              <a:t>частью 2 статьи 20 Федерального закона от 04.04.2005 № 32-ФЗ </a:t>
            </a:r>
          </a:p>
          <a:p>
            <a:r>
              <a:rPr lang="ru-RU" sz="1400" b="1" dirty="0">
                <a:solidFill>
                  <a:srgbClr val="0070C0"/>
                </a:solidFill>
                <a:hlinkClick r:id="rId3"/>
              </a:rPr>
              <a:t>«Об Общественной палате Российской Федерации";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2) представители общественной организации ветеранов, созданной в государственном органе, органе местного самоуправления;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3) представители профсоюзной организации, действующей в установленном порядке в государственном органе, органе местного самоуправления.</a:t>
            </a: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404589" y="810470"/>
            <a:ext cx="6149276" cy="23773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FF0000"/>
              </a:solidFill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ОБЯЗАТЕЛЬНЫЙ</a:t>
            </a:r>
            <a:r>
              <a:rPr lang="ru-RU" sz="1400" b="1" dirty="0">
                <a:solidFill>
                  <a:schemeClr val="accent5"/>
                </a:solidFill>
              </a:rPr>
              <a:t> СОСТАВ КОМИССИИ:</a:t>
            </a:r>
          </a:p>
          <a:p>
            <a:endParaRPr lang="ru-RU" sz="800" b="1" dirty="0">
              <a:solidFill>
                <a:srgbClr val="0070C0"/>
              </a:solidFill>
            </a:endParaRPr>
          </a:p>
          <a:p>
            <a:r>
              <a:rPr lang="ru-RU" sz="1400" b="1" dirty="0">
                <a:solidFill>
                  <a:srgbClr val="0070C0"/>
                </a:solidFill>
              </a:rPr>
              <a:t>5) Представитель иных подразделений органа власти, органа местного самоуправления по решению руководителя;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6) Представитель комитета по профилактике коррупционных правонарушений Оренбургской области;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7) Представитель (представители) научных организаций и образовательных учреждений среднего, высшего и дополнительного профессионального образования, деятельность которых связана с государственной службой.</a:t>
            </a:r>
          </a:p>
          <a:p>
            <a:endParaRPr lang="ru-RU" sz="1400" b="1" dirty="0">
              <a:solidFill>
                <a:schemeClr val="accent5"/>
              </a:solidFill>
            </a:endParaRPr>
          </a:p>
          <a:p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0DE7856-97E9-440C-83C2-F04D24E2283F}"/>
              </a:ext>
            </a:extLst>
          </p:cNvPr>
          <p:cNvSpPr txBox="1"/>
          <p:nvPr/>
        </p:nvSpPr>
        <p:spPr>
          <a:xfrm>
            <a:off x="648459" y="0"/>
            <a:ext cx="1106057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Особенности составов комиссий (продолжение)</a:t>
            </a:r>
          </a:p>
        </p:txBody>
      </p:sp>
      <p:sp>
        <p:nvSpPr>
          <p:cNvPr id="33" name="Скругленный прямоугольник 16">
            <a:extLst>
              <a:ext uri="{FF2B5EF4-FFF2-40B4-BE49-F238E27FC236}">
                <a16:creationId xmlns:a16="http://schemas.microsoft.com/office/drawing/2014/main" id="{BBD06178-3958-4E4C-BFB6-FA806A9647EB}"/>
              </a:ext>
            </a:extLst>
          </p:cNvPr>
          <p:cNvSpPr/>
          <p:nvPr/>
        </p:nvSpPr>
        <p:spPr>
          <a:xfrm>
            <a:off x="6702804" y="810471"/>
            <a:ext cx="5360565" cy="23773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</a:rPr>
              <a:t>МОГУТ</a:t>
            </a:r>
            <a:r>
              <a:rPr lang="ru-RU" sz="1400" b="1" dirty="0">
                <a:solidFill>
                  <a:schemeClr val="accent5"/>
                </a:solidFill>
              </a:rPr>
              <a:t> БЫТЬ ВКЛЮЧЕНЫ В СОСТАВ КОМИССИИ:</a:t>
            </a: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  <a:p>
            <a:r>
              <a:rPr lang="ru-RU" sz="1400" b="1" dirty="0">
                <a:solidFill>
                  <a:schemeClr val="accent5"/>
                </a:solidFill>
              </a:rPr>
              <a:t>Вопрос о включении в составы комиссий иных лиц, кроме лиц, указанных в пунктах 1-3 законодательством не предусмотрен.</a:t>
            </a: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8" name="Скругленный прямоугольник 14">
            <a:extLst>
              <a:ext uri="{FF2B5EF4-FFF2-40B4-BE49-F238E27FC236}">
                <a16:creationId xmlns:a16="http://schemas.microsoft.com/office/drawing/2014/main" id="{80B9B257-CAED-4F43-A851-5131CC8282CA}"/>
              </a:ext>
            </a:extLst>
          </p:cNvPr>
          <p:cNvSpPr/>
          <p:nvPr/>
        </p:nvSpPr>
        <p:spPr>
          <a:xfrm>
            <a:off x="365151" y="4434981"/>
            <a:ext cx="11571388" cy="968928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Подмена члена комиссии для участия в заседании иным лицом, не указанным в нормативном правовом (правовом) акте органа власти, органа местного самоуправления, не допускается. Замена члена комиссии осуществляется изданием акта, на основании которого вносятся изменения в состав комиссии. </a:t>
            </a:r>
          </a:p>
        </p:txBody>
      </p:sp>
      <p:sp>
        <p:nvSpPr>
          <p:cNvPr id="9" name="Скругленный прямоугольник 14">
            <a:extLst>
              <a:ext uri="{FF2B5EF4-FFF2-40B4-BE49-F238E27FC236}">
                <a16:creationId xmlns:a16="http://schemas.microsoft.com/office/drawing/2014/main" id="{772E5B8F-5667-45FF-967A-23CF465ED2BE}"/>
              </a:ext>
            </a:extLst>
          </p:cNvPr>
          <p:cNvSpPr/>
          <p:nvPr/>
        </p:nvSpPr>
        <p:spPr>
          <a:xfrm>
            <a:off x="404590" y="5601049"/>
            <a:ext cx="11571388" cy="749417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Применение в работе комиссии понятия «исполняющий обязанности председателя комиссии» законодательством не предусмотрено. </a:t>
            </a:r>
          </a:p>
        </p:txBody>
      </p:sp>
      <p:sp>
        <p:nvSpPr>
          <p:cNvPr id="10" name="Скругленный прямоугольник 14">
            <a:extLst>
              <a:ext uri="{FF2B5EF4-FFF2-40B4-BE49-F238E27FC236}">
                <a16:creationId xmlns:a16="http://schemas.microsoft.com/office/drawing/2014/main" id="{2A083C42-D415-4AA5-A3E9-A75B3CBA24EA}"/>
              </a:ext>
            </a:extLst>
          </p:cNvPr>
          <p:cNvSpPr/>
          <p:nvPr/>
        </p:nvSpPr>
        <p:spPr>
          <a:xfrm>
            <a:off x="404590" y="3326935"/>
            <a:ext cx="11571388" cy="968928"/>
          </a:xfrm>
          <a:prstGeom prst="roundRect">
            <a:avLst>
              <a:gd name="adj" fmla="val 1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800" b="1" dirty="0">
                <a:solidFill>
                  <a:srgbClr val="FF0000"/>
                </a:solidFill>
              </a:rPr>
              <a:t>Понятие «независимый эксперт» законодательством не предусмотрено.</a:t>
            </a:r>
          </a:p>
          <a:p>
            <a:pPr algn="ctr"/>
            <a:r>
              <a:rPr lang="ru-RU" sz="1800" b="1" dirty="0">
                <a:solidFill>
                  <a:srgbClr val="FF0000"/>
                </a:solidFill>
              </a:rPr>
              <a:t>Исходя из толкования законодательства и анализа судебной практики, в состав комиссии включается не менее 25 процентов лиц, не связанных служебными контрактами (трудовыми договорами) с органом.</a:t>
            </a:r>
          </a:p>
        </p:txBody>
      </p:sp>
    </p:spTree>
    <p:extLst>
      <p:ext uri="{BB962C8B-B14F-4D97-AF65-F5344CB8AC3E}">
        <p14:creationId xmlns:p14="http://schemas.microsoft.com/office/powerpoint/2010/main" val="31309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1"/>
          <p:cNvGrpSpPr/>
          <p:nvPr/>
        </p:nvGrpSpPr>
        <p:grpSpPr>
          <a:xfrm>
            <a:off x="1433936" y="169822"/>
            <a:ext cx="9570771" cy="581627"/>
            <a:chOff x="0" y="0"/>
            <a:chExt cx="9706217" cy="841641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/>
                <a:t>Заседания комиссии по соблюдению требований к служебному поведению и урегулированию конфликта интересов</a:t>
              </a:r>
            </a:p>
          </p:txBody>
        </p:sp>
      </p:grpSp>
      <p:sp>
        <p:nvSpPr>
          <p:cNvPr id="16" name="Шестиугольник 15"/>
          <p:cNvSpPr/>
          <p:nvPr/>
        </p:nvSpPr>
        <p:spPr>
          <a:xfrm>
            <a:off x="92279" y="956345"/>
            <a:ext cx="12029813" cy="5714798"/>
          </a:xfrm>
          <a:prstGeom prst="hexagon">
            <a:avLst>
              <a:gd name="adj" fmla="val 26029"/>
              <a:gd name="vf" fmla="val 115470"/>
            </a:avLst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endParaRPr lang="ru-RU" sz="1800" b="1" dirty="0">
              <a:solidFill>
                <a:schemeClr val="accent5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Участники заседания:</a:t>
            </a:r>
          </a:p>
          <a:p>
            <a:pPr algn="ctr">
              <a:lnSpc>
                <a:spcPct val="80000"/>
              </a:lnSpc>
            </a:pPr>
            <a:endParaRPr lang="ru-RU" sz="1000" b="1" dirty="0">
              <a:solidFill>
                <a:schemeClr val="accent5"/>
              </a:solidFill>
            </a:endParaRPr>
          </a:p>
          <a:p>
            <a:pPr marL="342900" indent="-342900">
              <a:lnSpc>
                <a:spcPct val="80000"/>
              </a:lnSpc>
              <a:buAutoNum type="arabicParenR"/>
            </a:pPr>
            <a:r>
              <a:rPr lang="ru-RU" sz="1800" b="1" dirty="0">
                <a:solidFill>
                  <a:schemeClr val="accent5"/>
                </a:solidFill>
              </a:rPr>
              <a:t>Члены комиссии (на основании действующей редакции правого акта, утверждающего состав комиссии);</a:t>
            </a:r>
          </a:p>
          <a:p>
            <a:pPr marL="342900" indent="-342900">
              <a:lnSpc>
                <a:spcPct val="80000"/>
              </a:lnSpc>
              <a:buAutoNum type="arabicParenR"/>
            </a:pPr>
            <a:endParaRPr lang="ru-RU" sz="1800" b="1" dirty="0">
              <a:solidFill>
                <a:schemeClr val="accent5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2) Государственный (муниципальный) служащий в отношении которого комиссией рассматривается вопрос;</a:t>
            </a: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chemeClr val="accent5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3) Лица, указанные в пункте 13 Положения о комиссии.., утвержденного Указом Президента РФ № 821, пункте 11 Положения о комиссии…, утвержденного Законом Оренбургской области, в соответствующем нормативном правовом акте муниципального образования с соблюдением установленных условий по принятию председателем комиссии решения (3-х </a:t>
            </a:r>
            <a:r>
              <a:rPr lang="ru-RU" sz="1800" b="1" dirty="0" err="1">
                <a:solidFill>
                  <a:schemeClr val="accent5"/>
                </a:solidFill>
              </a:rPr>
              <a:t>дневный</a:t>
            </a:r>
            <a:r>
              <a:rPr lang="ru-RU" sz="1800" b="1" dirty="0">
                <a:solidFill>
                  <a:schemeClr val="accent5"/>
                </a:solidFill>
              </a:rPr>
              <a:t> срок).</a:t>
            </a: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4) Количество присутствующих на заседании членов комиссии не менее 2/3 от общего числа членов комиссии.</a:t>
            </a:r>
          </a:p>
          <a:p>
            <a:pPr>
              <a:lnSpc>
                <a:spcPct val="80000"/>
              </a:lnSpc>
            </a:pPr>
            <a:endParaRPr lang="ru-RU" sz="1800" b="1" dirty="0">
              <a:solidFill>
                <a:schemeClr val="accent5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5) Запрет на участие, </a:t>
            </a:r>
            <a:r>
              <a:rPr lang="ru-RU" sz="1800" b="1" dirty="0">
                <a:solidFill>
                  <a:srgbClr val="FF0000"/>
                </a:solidFill>
              </a:rPr>
              <a:t>в исключительных случаях по объективным причинам</a:t>
            </a:r>
            <a:r>
              <a:rPr lang="ru-RU" sz="1800" b="1" dirty="0">
                <a:solidFill>
                  <a:schemeClr val="accent5"/>
                </a:solidFill>
              </a:rPr>
              <a:t>, члена комиссии в работе заседания через видео связь с использованием СПО (в </a:t>
            </a:r>
            <a:r>
              <a:rPr lang="ru-RU" sz="1800" b="1" dirty="0" err="1">
                <a:solidFill>
                  <a:schemeClr val="accent5"/>
                </a:solidFill>
              </a:rPr>
              <a:t>т.ч</a:t>
            </a:r>
            <a:r>
              <a:rPr lang="ru-RU" sz="1800" b="1" dirty="0">
                <a:solidFill>
                  <a:schemeClr val="accent5"/>
                </a:solidFill>
              </a:rPr>
              <a:t>. мессенджеры) законодательством не установлен. В данном случае необходимо грамотно подойти к подготовительным мероприятиям по организации заседания комиссии и оформлению протокола.  </a:t>
            </a:r>
          </a:p>
          <a:p>
            <a:pPr algn="ctr">
              <a:lnSpc>
                <a:spcPct val="80000"/>
              </a:lnSpc>
            </a:pPr>
            <a:r>
              <a:rPr lang="ru-RU" sz="1800" b="1" dirty="0">
                <a:solidFill>
                  <a:schemeClr val="accent5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D2EFCCA8-9098-4D7A-9B9C-08BE9FA724FD}"/>
              </a:ext>
            </a:extLst>
          </p:cNvPr>
          <p:cNvSpPr/>
          <p:nvPr/>
        </p:nvSpPr>
        <p:spPr>
          <a:xfrm>
            <a:off x="92278" y="2197917"/>
            <a:ext cx="11971089" cy="21895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endParaRPr lang="ru-RU" sz="1800" b="1" dirty="0">
              <a:solidFill>
                <a:srgbClr val="0070C0"/>
              </a:solidFill>
            </a:endParaRPr>
          </a:p>
          <a:p>
            <a:endParaRPr lang="ru-RU" sz="1800" b="1" dirty="0">
              <a:solidFill>
                <a:srgbClr val="0070C0"/>
              </a:solidFill>
            </a:endParaRPr>
          </a:p>
          <a:p>
            <a:r>
              <a:rPr lang="ru-RU" sz="1800" b="1" dirty="0">
                <a:solidFill>
                  <a:srgbClr val="0070C0"/>
                </a:solidFill>
              </a:rPr>
              <a:t>2. Основанием для проведения заседания является предоставление материалов проверки, свидетельствующих о представлении служащим недостоверных или неполных сведений, или о несоблюдении служащим требований к служебному поведению и (или) требований об урегулировании конфликта интересов.</a:t>
            </a:r>
          </a:p>
          <a:p>
            <a:pPr algn="ctr"/>
            <a:endParaRPr lang="ru-RU" sz="1800" b="1" dirty="0">
              <a:solidFill>
                <a:srgbClr val="FF0000"/>
              </a:solidFill>
            </a:endParaRPr>
          </a:p>
          <a:p>
            <a:pPr algn="ctr"/>
            <a:r>
              <a:rPr lang="ru-RU" sz="1800" b="1" dirty="0">
                <a:solidFill>
                  <a:srgbClr val="FF0000"/>
                </a:solidFill>
              </a:rPr>
              <a:t>Информация, которая в соответствии с законодательством является основанием для проведения проверки (представление (информация) прокуратуры, следственных органов, тем более обращения граждан и т.п.) не может являться основанием для заседания комиссии)!!!</a:t>
            </a:r>
          </a:p>
          <a:p>
            <a:endParaRPr lang="ru-RU" sz="1800" b="1" dirty="0">
              <a:solidFill>
                <a:srgbClr val="0070C0"/>
              </a:solidFill>
            </a:endParaRPr>
          </a:p>
          <a:p>
            <a:r>
              <a:rPr lang="ru-RU" sz="1800" b="1" dirty="0">
                <a:solidFill>
                  <a:srgbClr val="0070C0"/>
                </a:solidFill>
              </a:rPr>
              <a:t> </a:t>
            </a:r>
          </a:p>
        </p:txBody>
      </p:sp>
      <p:grpSp>
        <p:nvGrpSpPr>
          <p:cNvPr id="11" name="Group 525">
            <a:extLst>
              <a:ext uri="{FF2B5EF4-FFF2-40B4-BE49-F238E27FC236}">
                <a16:creationId xmlns:a16="http://schemas.microsoft.com/office/drawing/2014/main" id="{F48C1543-7695-46AD-92E9-A1978386DE19}"/>
              </a:ext>
            </a:extLst>
          </p:cNvPr>
          <p:cNvGrpSpPr/>
          <p:nvPr/>
        </p:nvGrpSpPr>
        <p:grpSpPr>
          <a:xfrm>
            <a:off x="1845579" y="159391"/>
            <a:ext cx="8789390" cy="687897"/>
            <a:chOff x="-38256" y="32618"/>
            <a:chExt cx="7659461" cy="356825"/>
          </a:xfrm>
          <a:noFill/>
        </p:grpSpPr>
        <p:sp>
          <p:nvSpPr>
            <p:cNvPr id="12" name="Shape 523">
              <a:extLst>
                <a:ext uri="{FF2B5EF4-FFF2-40B4-BE49-F238E27FC236}">
                  <a16:creationId xmlns:a16="http://schemas.microsoft.com/office/drawing/2014/main" id="{1A63BE1A-E244-432B-810C-BB7E0274E26A}"/>
                </a:ext>
              </a:extLst>
            </p:cNvPr>
            <p:cNvSpPr/>
            <p:nvPr/>
          </p:nvSpPr>
          <p:spPr>
            <a:xfrm>
              <a:off x="-38256" y="32618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15" name="Shape 524">
              <a:extLst>
                <a:ext uri="{FF2B5EF4-FFF2-40B4-BE49-F238E27FC236}">
                  <a16:creationId xmlns:a16="http://schemas.microsoft.com/office/drawing/2014/main" id="{AD789A25-41B7-4BAD-8BE4-46E990595207}"/>
                </a:ext>
              </a:extLst>
            </p:cNvPr>
            <p:cNvSpPr/>
            <p:nvPr/>
          </p:nvSpPr>
          <p:spPr>
            <a:xfrm>
              <a:off x="16431" y="139189"/>
              <a:ext cx="7550088" cy="143685"/>
            </a:xfrm>
            <a:prstGeom prst="rect">
              <a:avLst/>
            </a:prstGeom>
            <a:noFill/>
            <a:ln w="12700" cap="flat">
              <a:solidFill>
                <a:srgbClr val="FFFFFF"/>
              </a:solidFill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800" dirty="0">
                  <a:solidFill>
                    <a:srgbClr val="002060"/>
                  </a:solidFill>
                  <a:latin typeface="+mn-lt"/>
                </a:rPr>
                <a:t>Особенности установленных оснований для проведения заседания комиссии</a:t>
              </a: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7C59B2-3CF1-44CD-A01B-E1DE8913EC09}"/>
              </a:ext>
            </a:extLst>
          </p:cNvPr>
          <p:cNvSpPr/>
          <p:nvPr/>
        </p:nvSpPr>
        <p:spPr>
          <a:xfrm>
            <a:off x="110455" y="1088946"/>
            <a:ext cx="11971089" cy="9265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</a:rPr>
              <a:t>1. Перечень оснований для проведения заседаний комиссии установлен в нормативных правовых актах и является закрытым. Установление правовым актом органа власти, нормативным правовым актом органа местного самоуправления дополнительных оснований для проведения заседания комиссии не предусмотрено.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50F6C0B-5E28-44DA-951A-CE67FD2A3534}"/>
              </a:ext>
            </a:extLst>
          </p:cNvPr>
          <p:cNvSpPr/>
          <p:nvPr/>
        </p:nvSpPr>
        <p:spPr>
          <a:xfrm>
            <a:off x="92277" y="4581395"/>
            <a:ext cx="11971089" cy="2005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endParaRPr lang="ru-RU" sz="1800" b="1" dirty="0">
              <a:solidFill>
                <a:srgbClr val="0070C0"/>
              </a:solidFill>
            </a:endParaRPr>
          </a:p>
          <a:p>
            <a:r>
              <a:rPr lang="ru-RU" sz="1800" b="1" dirty="0">
                <a:solidFill>
                  <a:srgbClr val="0070C0"/>
                </a:solidFill>
              </a:rPr>
              <a:t>3. Особое внимание необходимо обратить на применение оснований к проведению заседаний комиссии, предусмотренные подпунктом «в» пункта 16 Положения, утвержденное Указом Президента РФ № 821:</a:t>
            </a:r>
          </a:p>
          <a:p>
            <a:r>
              <a:rPr lang="ru-RU" b="1" dirty="0">
                <a:solidFill>
                  <a:srgbClr val="0070C0"/>
                </a:solidFill>
              </a:rPr>
              <a:t>«Представление руководителя государственного органа или любого члена комиссии, касающееся обеспечения соблюдения государственным служащим требований к служебному поведению и (или) требований об урегулировании конфликта интересов либо осуществления в государственном органе мер по предупреждению коррупции»</a:t>
            </a:r>
            <a:r>
              <a:rPr lang="ru-RU" sz="1800" b="1" dirty="0">
                <a:solidFill>
                  <a:srgbClr val="0070C0"/>
                </a:solidFill>
              </a:rPr>
              <a:t>.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6752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uguchevNM\Downloads\noun_1162456_cc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b="15951"/>
          <a:stretch>
            <a:fillRect/>
          </a:stretch>
        </p:blipFill>
        <p:spPr bwMode="auto">
          <a:xfrm>
            <a:off x="165342" y="5477885"/>
            <a:ext cx="2056524" cy="1204646"/>
          </a:xfrm>
          <a:prstGeom prst="rect">
            <a:avLst/>
          </a:prstGeom>
          <a:noFill/>
        </p:spPr>
      </p:pic>
      <p:cxnSp>
        <p:nvCxnSpPr>
          <p:cNvPr id="37" name="Прямая соединительная линия 36"/>
          <p:cNvCxnSpPr/>
          <p:nvPr/>
        </p:nvCxnSpPr>
        <p:spPr>
          <a:xfrm flipV="1">
            <a:off x="2232028" y="1676400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1554" y="129395"/>
            <a:ext cx="11172761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Предварительная работа специалистов, в функции которых включена профилактика коррупционных правонарушений  </a:t>
            </a:r>
          </a:p>
        </p:txBody>
      </p:sp>
      <p:sp>
        <p:nvSpPr>
          <p:cNvPr id="27" name="Shape 515"/>
          <p:cNvSpPr/>
          <p:nvPr/>
        </p:nvSpPr>
        <p:spPr>
          <a:xfrm>
            <a:off x="2235426" y="221184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3" name="Group 525"/>
          <p:cNvGrpSpPr/>
          <p:nvPr/>
        </p:nvGrpSpPr>
        <p:grpSpPr>
          <a:xfrm>
            <a:off x="461554" y="1071251"/>
            <a:ext cx="11493942" cy="634304"/>
            <a:chOff x="0" y="25727"/>
            <a:chExt cx="7721458" cy="377023"/>
          </a:xfrm>
        </p:grpSpPr>
        <p:sp>
          <p:nvSpPr>
            <p:cNvPr id="34" name="Shape 523"/>
            <p:cNvSpPr/>
            <p:nvPr/>
          </p:nvSpPr>
          <p:spPr>
            <a:xfrm>
              <a:off x="0" y="25727"/>
              <a:ext cx="7721458" cy="3770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5" name="Shape 524"/>
            <p:cNvSpPr/>
            <p:nvPr/>
          </p:nvSpPr>
          <p:spPr>
            <a:xfrm>
              <a:off x="64923" y="46389"/>
              <a:ext cx="7550091" cy="329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 algn="ctr"/>
              <a:r>
                <a:rPr lang="ru-RU" sz="1800" dirty="0">
                  <a:solidFill>
                    <a:schemeClr val="accent5"/>
                  </a:solidFill>
                  <a:latin typeface="+mn-lt"/>
                </a:rPr>
                <a:t>1. Анализ поступивших материалов, принятие решения о проведении проверки, подготовки мотивированного заключения.</a:t>
              </a:r>
            </a:p>
          </p:txBody>
        </p:sp>
      </p:grpSp>
      <p:sp>
        <p:nvSpPr>
          <p:cNvPr id="36" name="Shape 556"/>
          <p:cNvSpPr/>
          <p:nvPr/>
        </p:nvSpPr>
        <p:spPr>
          <a:xfrm>
            <a:off x="2221865" y="3018794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8" name="Group 519"/>
          <p:cNvGrpSpPr/>
          <p:nvPr/>
        </p:nvGrpSpPr>
        <p:grpSpPr>
          <a:xfrm>
            <a:off x="482344" y="1827954"/>
            <a:ext cx="11493942" cy="3353646"/>
            <a:chOff x="-57762" y="-1865923"/>
            <a:chExt cx="7668238" cy="4093932"/>
          </a:xfrm>
        </p:grpSpPr>
        <p:sp>
          <p:nvSpPr>
            <p:cNvPr id="39" name="Shape 517"/>
            <p:cNvSpPr/>
            <p:nvPr/>
          </p:nvSpPr>
          <p:spPr>
            <a:xfrm>
              <a:off x="-57762" y="-1758981"/>
              <a:ext cx="7668238" cy="3986990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0" name="Shape 518"/>
            <p:cNvSpPr/>
            <p:nvPr/>
          </p:nvSpPr>
          <p:spPr>
            <a:xfrm>
              <a:off x="18165" y="-1865923"/>
              <a:ext cx="7415002" cy="37571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endParaRPr lang="ru-RU" sz="1800" dirty="0">
                <a:solidFill>
                  <a:schemeClr val="accent5"/>
                </a:solidFill>
                <a:latin typeface="+mn-lt"/>
              </a:endParaRPr>
            </a:p>
            <a:p>
              <a:pPr algn="ctr"/>
              <a:r>
                <a:rPr lang="ru-RU" sz="2000" dirty="0">
                  <a:solidFill>
                    <a:schemeClr val="accent5"/>
                  </a:solidFill>
                  <a:latin typeface="+mn-lt"/>
                </a:rPr>
                <a:t>Подготовка мотивированного заключения </a:t>
              </a:r>
              <a:r>
                <a:rPr lang="ru-RU" sz="2000" dirty="0">
                  <a:solidFill>
                    <a:srgbClr val="C00000"/>
                  </a:solidFill>
                  <a:latin typeface="+mn-lt"/>
                </a:rPr>
                <a:t>ОБЯЗАТЕЛЬНА:</a:t>
              </a:r>
            </a:p>
            <a:p>
              <a:r>
                <a:rPr lang="ru-RU" sz="1800" dirty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	1. При рассмотрении обращения гражданина (служащего) о даче согласия на замещение должности в организации, либо на выполнение работ на условиях гражданско-правового договора (абзац 2 подпункта «б» пункта 16 Положения (Указ Президента РФ № 821);</a:t>
              </a:r>
            </a:p>
            <a:p>
              <a:r>
                <a:rPr lang="ru-RU" sz="1800" dirty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	2. При рассмотрении поступившего уведомления организации о заключении трудового договора, гражданско- правового договора с бывшим государственным (муниципальным) служащим. (подпункт «д» пункта 16 Положения (Указ Президента РФ № 821);</a:t>
              </a:r>
            </a:p>
            <a:p>
              <a:r>
                <a:rPr lang="ru-RU" sz="1800" dirty="0">
                  <a:solidFill>
                    <a:srgbClr val="0070C0"/>
                  </a:solidFill>
                  <a:latin typeface="+mn-lt"/>
                  <a:cs typeface="Times New Roman" pitchFamily="18" charset="0"/>
                </a:rPr>
                <a:t>	3. При рассмотрении уведомления о возникновении личной заинтересованности при исполнении должностных обязанностей, которая приводит или может привести к конфликту интересов (абзац 5 подпункта «б» пункта 16 Положения (Указ Президента РФ № 821); </a:t>
              </a:r>
            </a:p>
          </p:txBody>
        </p:sp>
      </p:grpSp>
      <p:sp>
        <p:nvSpPr>
          <p:cNvPr id="41" name="Shape 556"/>
          <p:cNvSpPr/>
          <p:nvPr/>
        </p:nvSpPr>
        <p:spPr>
          <a:xfrm>
            <a:off x="2244817" y="404123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2" name="Shape 556"/>
          <p:cNvSpPr/>
          <p:nvPr/>
        </p:nvSpPr>
        <p:spPr>
          <a:xfrm>
            <a:off x="2221865" y="49745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6" name="Shape 556"/>
          <p:cNvSpPr/>
          <p:nvPr/>
        </p:nvSpPr>
        <p:spPr>
          <a:xfrm>
            <a:off x="2239645" y="58254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uguchevNM\Downloads\noun_1162456_cc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b="15951"/>
          <a:stretch>
            <a:fillRect/>
          </a:stretch>
        </p:blipFill>
        <p:spPr bwMode="auto">
          <a:xfrm>
            <a:off x="183121" y="5743628"/>
            <a:ext cx="2056524" cy="1204646"/>
          </a:xfrm>
          <a:prstGeom prst="rect">
            <a:avLst/>
          </a:prstGeom>
          <a:noFill/>
        </p:spPr>
      </p:pic>
      <p:cxnSp>
        <p:nvCxnSpPr>
          <p:cNvPr id="37" name="Прямая соединительная линия 36"/>
          <p:cNvCxnSpPr/>
          <p:nvPr/>
        </p:nvCxnSpPr>
        <p:spPr>
          <a:xfrm flipV="1">
            <a:off x="2232028" y="1676400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1554" y="129395"/>
            <a:ext cx="11172761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Предварительная работа специалистов, в функции которых включена профилактика коррупционных правонарушений  </a:t>
            </a:r>
          </a:p>
        </p:txBody>
      </p:sp>
      <p:sp>
        <p:nvSpPr>
          <p:cNvPr id="27" name="Shape 515"/>
          <p:cNvSpPr/>
          <p:nvPr/>
        </p:nvSpPr>
        <p:spPr>
          <a:xfrm>
            <a:off x="2235426" y="221184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36" name="Shape 556"/>
          <p:cNvSpPr/>
          <p:nvPr/>
        </p:nvSpPr>
        <p:spPr>
          <a:xfrm>
            <a:off x="2221865" y="3018794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41" name="Shape 556"/>
          <p:cNvSpPr/>
          <p:nvPr/>
        </p:nvSpPr>
        <p:spPr>
          <a:xfrm>
            <a:off x="2244817" y="404123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2" name="Shape 556"/>
          <p:cNvSpPr/>
          <p:nvPr/>
        </p:nvSpPr>
        <p:spPr>
          <a:xfrm>
            <a:off x="2221865" y="49745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6" name="Shape 556"/>
          <p:cNvSpPr/>
          <p:nvPr/>
        </p:nvSpPr>
        <p:spPr>
          <a:xfrm>
            <a:off x="2239645" y="58254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44" name="Group 525">
            <a:extLst>
              <a:ext uri="{FF2B5EF4-FFF2-40B4-BE49-F238E27FC236}">
                <a16:creationId xmlns:a16="http://schemas.microsoft.com/office/drawing/2014/main" id="{A094F01A-425A-4537-BF16-7E4A4E710B4B}"/>
              </a:ext>
            </a:extLst>
          </p:cNvPr>
          <p:cNvGrpSpPr/>
          <p:nvPr/>
        </p:nvGrpSpPr>
        <p:grpSpPr>
          <a:xfrm>
            <a:off x="111854" y="3881494"/>
            <a:ext cx="11968292" cy="1702396"/>
            <a:chOff x="-1153746" y="-2648367"/>
            <a:chExt cx="8952896" cy="1504247"/>
          </a:xfrm>
        </p:grpSpPr>
        <p:sp>
          <p:nvSpPr>
            <p:cNvPr id="45" name="Shape 523">
              <a:extLst>
                <a:ext uri="{FF2B5EF4-FFF2-40B4-BE49-F238E27FC236}">
                  <a16:creationId xmlns:a16="http://schemas.microsoft.com/office/drawing/2014/main" id="{E0ABEC29-F353-45F3-8A55-2A55088A3477}"/>
                </a:ext>
              </a:extLst>
            </p:cNvPr>
            <p:cNvSpPr/>
            <p:nvPr/>
          </p:nvSpPr>
          <p:spPr>
            <a:xfrm>
              <a:off x="-1153746" y="-2648367"/>
              <a:ext cx="8952896" cy="150424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6" name="Shape 524">
              <a:extLst>
                <a:ext uri="{FF2B5EF4-FFF2-40B4-BE49-F238E27FC236}">
                  <a16:creationId xmlns:a16="http://schemas.microsoft.com/office/drawing/2014/main" id="{FE44C2BA-DACE-407F-9831-834B3394CB51}"/>
                </a:ext>
              </a:extLst>
            </p:cNvPr>
            <p:cNvSpPr/>
            <p:nvPr/>
          </p:nvSpPr>
          <p:spPr>
            <a:xfrm>
              <a:off x="-1113734" y="-2309598"/>
              <a:ext cx="8912884" cy="823225"/>
            </a:xfrm>
            <a:prstGeom prst="rect">
              <a:avLst/>
            </a:prstGeom>
            <a:solidFill>
              <a:srgbClr val="92D05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 algn="ctr"/>
              <a:r>
                <a:rPr lang="ru-RU" sz="1800" dirty="0">
                  <a:solidFill>
                    <a:srgbClr val="0070C0"/>
                  </a:solidFill>
                  <a:latin typeface="+mn-lt"/>
                </a:rPr>
                <a:t>Обязательное содержание мотивированного заключения установлено пунктом 17.6 Положения, утвержденного указом Президента РФ от 01.07.2010 № 821</a:t>
              </a:r>
            </a:p>
            <a:p>
              <a:pPr lvl="0" algn="ctr"/>
              <a:r>
                <a:rPr lang="ru-RU" sz="1800" dirty="0">
                  <a:solidFill>
                    <a:srgbClr val="FF0000"/>
                  </a:solidFill>
                  <a:latin typeface="+mn-lt"/>
                </a:rPr>
                <a:t>ОСОБОЕ ВНИМАНИЕ: </a:t>
              </a:r>
            </a:p>
            <a:p>
              <a:pPr lvl="0" algn="ctr"/>
              <a:r>
                <a:rPr lang="ru-RU" sz="1800" dirty="0">
                  <a:solidFill>
                    <a:srgbClr val="FF0000"/>
                  </a:solidFill>
                  <a:latin typeface="+mn-lt"/>
                </a:rPr>
                <a:t>Наличие в мотивированном заключении вывода о результатах предварительного рассмотрения и рекомендаций для принятия одного из решений, предусмотренного Положением о комиссии. </a:t>
              </a:r>
            </a:p>
          </p:txBody>
        </p:sp>
      </p:grpSp>
      <p:grpSp>
        <p:nvGrpSpPr>
          <p:cNvPr id="19" name="Group 525">
            <a:extLst>
              <a:ext uri="{FF2B5EF4-FFF2-40B4-BE49-F238E27FC236}">
                <a16:creationId xmlns:a16="http://schemas.microsoft.com/office/drawing/2014/main" id="{3DBB739C-D6E6-41EE-ABA5-A245E22BC4AF}"/>
              </a:ext>
            </a:extLst>
          </p:cNvPr>
          <p:cNvGrpSpPr/>
          <p:nvPr/>
        </p:nvGrpSpPr>
        <p:grpSpPr>
          <a:xfrm>
            <a:off x="111854" y="1174390"/>
            <a:ext cx="11968292" cy="2530748"/>
            <a:chOff x="-1153746" y="-2648367"/>
            <a:chExt cx="8952896" cy="1504247"/>
          </a:xfrm>
        </p:grpSpPr>
        <p:sp>
          <p:nvSpPr>
            <p:cNvPr id="20" name="Shape 523">
              <a:extLst>
                <a:ext uri="{FF2B5EF4-FFF2-40B4-BE49-F238E27FC236}">
                  <a16:creationId xmlns:a16="http://schemas.microsoft.com/office/drawing/2014/main" id="{2EF667E1-138B-4A88-9724-A40F30DDA178}"/>
                </a:ext>
              </a:extLst>
            </p:cNvPr>
            <p:cNvSpPr/>
            <p:nvPr/>
          </p:nvSpPr>
          <p:spPr>
            <a:xfrm>
              <a:off x="-1153746" y="-2648367"/>
              <a:ext cx="8952896" cy="15042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21" name="Shape 524">
              <a:extLst>
                <a:ext uri="{FF2B5EF4-FFF2-40B4-BE49-F238E27FC236}">
                  <a16:creationId xmlns:a16="http://schemas.microsoft.com/office/drawing/2014/main" id="{704B7F71-BDE7-4519-8D1E-30673A90EF91}"/>
                </a:ext>
              </a:extLst>
            </p:cNvPr>
            <p:cNvSpPr/>
            <p:nvPr/>
          </p:nvSpPr>
          <p:spPr>
            <a:xfrm>
              <a:off x="-1113734" y="-2556566"/>
              <a:ext cx="8912884" cy="1317159"/>
            </a:xfrm>
            <a:prstGeom prst="rect">
              <a:avLst/>
            </a:prstGeom>
            <a:solidFill>
              <a:srgbClr val="92D05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 algn="ctr"/>
              <a:r>
                <a:rPr lang="ru-RU" sz="1800" dirty="0">
                  <a:solidFill>
                    <a:srgbClr val="FF0000"/>
                  </a:solidFill>
                  <a:latin typeface="+mn-lt"/>
                </a:rPr>
                <a:t>Подготовка мотивированного заключения по иным основаниям для проведения заседания комиссии законодательством НЕ ПРЕДУСМОТРЕНО</a:t>
              </a:r>
            </a:p>
            <a:p>
              <a:pPr lvl="0" algn="ctr"/>
              <a:r>
                <a:rPr lang="ru-RU" sz="1800" dirty="0">
                  <a:solidFill>
                    <a:srgbClr val="0070C0"/>
                  </a:solidFill>
                  <a:latin typeface="+mn-lt"/>
                </a:rPr>
                <a:t>Отсутствие обязанности по подготовке мотивированного заключения не освобождает специалиста, в функции которого включена профилактика коррупции, от подготовки и анализа документов, необходимых к рассмотрению </a:t>
              </a:r>
            </a:p>
            <a:p>
              <a:pPr lvl="0" algn="ctr"/>
              <a:r>
                <a:rPr lang="ru-RU" sz="1800" dirty="0">
                  <a:solidFill>
                    <a:srgbClr val="0070C0"/>
                  </a:solidFill>
                  <a:latin typeface="+mn-lt"/>
                </a:rPr>
                <a:t>на заседании комиссии (например, с учетом рекомендаций министерства труда и социальной защиты Российской Федерации при рассмотрении заявления о невозможности по объективным причинам представить сведения </a:t>
              </a:r>
            </a:p>
            <a:p>
              <a:pPr lvl="0" algn="ctr"/>
              <a:r>
                <a:rPr lang="ru-RU" sz="1800" dirty="0">
                  <a:solidFill>
                    <a:srgbClr val="0070C0"/>
                  </a:solidFill>
                  <a:latin typeface="+mn-lt"/>
                </a:rPr>
                <a:t>о доходах, об имуществе и обязательствах имущественного характера своих супруги (супруга) </a:t>
              </a:r>
            </a:p>
            <a:p>
              <a:pPr lvl="0" algn="ctr"/>
              <a:r>
                <a:rPr lang="ru-RU" sz="1800" dirty="0">
                  <a:solidFill>
                    <a:srgbClr val="0070C0"/>
                  </a:solidFill>
                  <a:latin typeface="+mn-lt"/>
                </a:rPr>
                <a:t>и несовершеннолетних детей.) </a:t>
              </a:r>
              <a:endParaRPr lang="ru-RU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22" name="Скругленный прямоугольник 16">
            <a:extLst>
              <a:ext uri="{FF2B5EF4-FFF2-40B4-BE49-F238E27FC236}">
                <a16:creationId xmlns:a16="http://schemas.microsoft.com/office/drawing/2014/main" id="{9FD9B125-B3B3-443E-9C7C-8E2FFFC9078C}"/>
              </a:ext>
            </a:extLst>
          </p:cNvPr>
          <p:cNvSpPr/>
          <p:nvPr/>
        </p:nvSpPr>
        <p:spPr>
          <a:xfrm>
            <a:off x="1686187" y="5805957"/>
            <a:ext cx="10259736" cy="8518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accent5"/>
              </a:solidFill>
            </a:endParaRPr>
          </a:p>
          <a:p>
            <a:pPr algn="ctr"/>
            <a:r>
              <a:rPr lang="ru-RU" sz="1800" b="1" dirty="0">
                <a:solidFill>
                  <a:srgbClr val="0070C0"/>
                </a:solidFill>
              </a:rPr>
              <a:t>По окончании предварительной подготовки материалы направляются </a:t>
            </a:r>
            <a:r>
              <a:rPr lang="ru-RU" sz="1800" b="1" dirty="0">
                <a:solidFill>
                  <a:srgbClr val="FF0000"/>
                </a:solidFill>
              </a:rPr>
              <a:t>ПРЕДСЕДАТЕЛЮ КОМИССИИ,</a:t>
            </a:r>
            <a:r>
              <a:rPr lang="ru-RU" sz="1800" b="1" dirty="0">
                <a:solidFill>
                  <a:srgbClr val="0070C0"/>
                </a:solidFill>
              </a:rPr>
              <a:t> а не представителю нанимателя (работодателю), </a:t>
            </a:r>
            <a:r>
              <a:rPr lang="ru-RU" sz="1800" b="1" dirty="0">
                <a:solidFill>
                  <a:srgbClr val="FF0000"/>
                </a:solidFill>
              </a:rPr>
              <a:t>за исключением докладов по результатам проведенных антикоррупционных проверок.</a:t>
            </a:r>
          </a:p>
          <a:p>
            <a:pPr algn="ctr"/>
            <a:endParaRPr lang="ru-RU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0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9512303" y="3924301"/>
            <a:ext cx="2679700" cy="2713099"/>
            <a:chOff x="11468101" y="3049439"/>
            <a:chExt cx="2920366" cy="309265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1468101" y="3111500"/>
              <a:ext cx="2920366" cy="3030598"/>
              <a:chOff x="8498457" y="560717"/>
              <a:chExt cx="6858000" cy="5874589"/>
            </a:xfrm>
          </p:grpSpPr>
          <p:pic>
            <p:nvPicPr>
              <p:cNvPr id="3074" name="Picture 2" descr="C:\Users\TuguchevNM\Downloads\noun_59244_cc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rcRect b="14340"/>
              <a:stretch>
                <a:fillRect/>
              </a:stretch>
            </p:blipFill>
            <p:spPr bwMode="auto">
              <a:xfrm>
                <a:off x="8498457" y="560717"/>
                <a:ext cx="6858000" cy="5874589"/>
              </a:xfrm>
              <a:prstGeom prst="rect">
                <a:avLst/>
              </a:prstGeom>
              <a:noFill/>
            </p:spPr>
          </p:pic>
          <p:sp>
            <p:nvSpPr>
              <p:cNvPr id="30" name="Овал 29"/>
              <p:cNvSpPr/>
              <p:nvPr/>
            </p:nvSpPr>
            <p:spPr>
              <a:xfrm>
                <a:off x="10155115" y="3516923"/>
                <a:ext cx="1397977" cy="14683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2" name="Прямоугольник 31"/>
            <p:cNvSpPr/>
            <p:nvPr/>
          </p:nvSpPr>
          <p:spPr>
            <a:xfrm>
              <a:off x="11748220" y="3049439"/>
              <a:ext cx="2294626" cy="3044165"/>
            </a:xfrm>
            <a:prstGeom prst="rect">
              <a:avLst/>
            </a:prstGeom>
            <a:solidFill>
              <a:schemeClr val="bg1">
                <a:alpha val="8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76250" y="115041"/>
            <a:ext cx="11158066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Контрольные сроки, применяемые при организации работы комиссии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75420" y="723145"/>
            <a:ext cx="9399586" cy="830981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</a:rPr>
              <a:t>10 дней </a:t>
            </a:r>
            <a:r>
              <a:rPr lang="ru-RU" sz="2400" b="1" i="1" dirty="0">
                <a:solidFill>
                  <a:schemeClr val="accent5"/>
                </a:solidFill>
              </a:rPr>
              <a:t>с момента поступления материалов для назначения даты проведения заседания</a:t>
            </a:r>
            <a:endParaRPr lang="ru-RU" sz="2400" b="1" dirty="0">
              <a:solidFill>
                <a:schemeClr val="accent5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6845" y="723145"/>
            <a:ext cx="2048433" cy="6019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2400" b="1" dirty="0">
                <a:solidFill>
                  <a:schemeClr val="accent5"/>
                </a:solidFill>
              </a:rPr>
              <a:t>Для председателя комиссии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(все сроки установлены в календарных днях)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75420" y="1724958"/>
            <a:ext cx="9399586" cy="769425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20 дней </a:t>
            </a:r>
            <a:r>
              <a:rPr lang="ru-RU" sz="2200" b="1" dirty="0">
                <a:solidFill>
                  <a:schemeClr val="accent5"/>
                </a:solidFill>
              </a:rPr>
              <a:t>с момента поступления материалов для проведения заседания комиссии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CA299E-FE8D-4A36-A9A3-B0FDAFE38353}"/>
              </a:ext>
            </a:extLst>
          </p:cNvPr>
          <p:cNvSpPr txBox="1"/>
          <p:nvPr/>
        </p:nvSpPr>
        <p:spPr>
          <a:xfrm>
            <a:off x="2575420" y="2619844"/>
            <a:ext cx="9399586" cy="1107979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Не менее чем за 3 дня </a:t>
            </a:r>
            <a:r>
              <a:rPr lang="ru-RU" sz="2200" b="1" dirty="0">
                <a:solidFill>
                  <a:schemeClr val="accent5"/>
                </a:solidFill>
              </a:rPr>
              <a:t>до даты проведения заседания комиссии принять решение об участии в работе комиссии иных лиц, предусмотренных подпунктом «б» пункта 13 Положения (Указ Президента РФ № 821)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D2F2A5-C944-4C40-B510-970AF50E8E8C}"/>
              </a:ext>
            </a:extLst>
          </p:cNvPr>
          <p:cNvSpPr txBox="1"/>
          <p:nvPr/>
        </p:nvSpPr>
        <p:spPr>
          <a:xfrm>
            <a:off x="2575420" y="3942208"/>
            <a:ext cx="9399586" cy="2800751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200" b="1" i="1" dirty="0">
                <a:solidFill>
                  <a:srgbClr val="FF0000"/>
                </a:solidFill>
              </a:rPr>
              <a:t>Не позднее одного месяца </a:t>
            </a:r>
            <a:r>
              <a:rPr lang="ru-RU" sz="2200" b="1" i="1" dirty="0">
                <a:solidFill>
                  <a:schemeClr val="accent5"/>
                </a:solidFill>
              </a:rPr>
              <a:t>со дня окончания срока, установленного для предоставления сведений о доходах, об имуществе и обязательствах имущественного характера при рассмотрении заявления о невозможности по объективным причинам представить сведения… </a:t>
            </a:r>
          </a:p>
          <a:p>
            <a:pPr algn="ctr"/>
            <a:r>
              <a:rPr lang="ru-RU" sz="2200" b="1" i="1" dirty="0">
                <a:solidFill>
                  <a:srgbClr val="00B050"/>
                </a:solidFill>
              </a:rPr>
              <a:t>(с учетом вариантов принятия решений, требований антикоррупционного законодательства, комитет рекомендует рассматривать такие заявления заблаговременно, до окончания сроков декларационной кампании) </a:t>
            </a:r>
            <a:endParaRPr lang="ru-RU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103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5210</TotalTime>
  <Words>1884</Words>
  <Application>Microsoft Office PowerPoint</Application>
  <PresentationFormat>Широкоэкранный</PresentationFormat>
  <Paragraphs>134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Тема Office</vt:lpstr>
      <vt:lpstr> «Организация работы комиссий по соблюдению требований к служебному поведению и урегулированию конфликта интересов»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Афанасьев Евгений Николаевич</cp:lastModifiedBy>
  <cp:revision>523</cp:revision>
  <dcterms:created xsi:type="dcterms:W3CDTF">2015-10-24T19:54:13Z</dcterms:created>
  <dcterms:modified xsi:type="dcterms:W3CDTF">2022-07-15T05:21:32Z</dcterms:modified>
</cp:coreProperties>
</file>