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18"/>
  </p:notesMasterIdLst>
  <p:sldIdLst>
    <p:sldId id="256" r:id="rId5"/>
    <p:sldId id="262" r:id="rId6"/>
    <p:sldId id="265" r:id="rId7"/>
    <p:sldId id="266" r:id="rId8"/>
    <p:sldId id="269" r:id="rId9"/>
    <p:sldId id="268" r:id="rId10"/>
    <p:sldId id="263" r:id="rId11"/>
    <p:sldId id="272" r:id="rId12"/>
    <p:sldId id="273" r:id="rId13"/>
    <p:sldId id="276" r:id="rId14"/>
    <p:sldId id="283" r:id="rId15"/>
    <p:sldId id="288" r:id="rId16"/>
    <p:sldId id="289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31" autoAdjust="0"/>
    <p:restoredTop sz="94660"/>
  </p:normalViewPr>
  <p:slideViewPr>
    <p:cSldViewPr showGuides="1">
      <p:cViewPr>
        <p:scale>
          <a:sx n="130" d="100"/>
          <a:sy n="130" d="100"/>
        </p:scale>
        <p:origin x="-1284" y="546"/>
      </p:cViewPr>
      <p:guideLst>
        <p:guide orient="horz" pos="799"/>
        <p:guide orient="horz" pos="3997"/>
        <p:guide pos="181"/>
        <p:guide pos="55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DB8DEB-42E1-4B16-8CE2-F499DF62A137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C805F8C-1F75-40A8-9660-EA75E97F259E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accent1"/>
              </a:solidFill>
              <a:latin typeface="+mn-lt"/>
            </a:rPr>
            <a:t>Нехватка специалистов инженерных специальностей – 43 %</a:t>
          </a:r>
          <a:endParaRPr lang="ru-RU" sz="2000" b="1" dirty="0">
            <a:solidFill>
              <a:schemeClr val="accent1"/>
            </a:solidFill>
            <a:latin typeface="+mn-lt"/>
          </a:endParaRPr>
        </a:p>
      </dgm:t>
    </dgm:pt>
    <dgm:pt modelId="{A341CFEB-EE92-4498-AD63-0887FC50D10F}" type="parTrans" cxnId="{B0E1CA99-F897-49D2-9121-1984F3656082}">
      <dgm:prSet/>
      <dgm:spPr/>
      <dgm:t>
        <a:bodyPr/>
        <a:lstStyle/>
        <a:p>
          <a:endParaRPr lang="ru-RU"/>
        </a:p>
      </dgm:t>
    </dgm:pt>
    <dgm:pt modelId="{FFE2BE40-7C1A-40F6-A60B-D9ABEB7E9CDB}" type="sibTrans" cxnId="{B0E1CA99-F897-49D2-9121-1984F3656082}">
      <dgm:prSet/>
      <dgm:spPr/>
      <dgm:t>
        <a:bodyPr/>
        <a:lstStyle/>
        <a:p>
          <a:endParaRPr lang="ru-RU"/>
        </a:p>
      </dgm:t>
    </dgm:pt>
    <dgm:pt modelId="{51402D8D-E9DF-43A3-9AD8-866DDC08BFB0}" type="pres">
      <dgm:prSet presAssocID="{E4DB8DEB-42E1-4B16-8CE2-F499DF62A13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36ABF0FE-778B-47FB-A6B3-AB743E355D00}" type="pres">
      <dgm:prSet presAssocID="{6C805F8C-1F75-40A8-9660-EA75E97F259E}" presName="composite" presStyleCnt="0">
        <dgm:presLayoutVars>
          <dgm:chMax/>
          <dgm:chPref/>
        </dgm:presLayoutVars>
      </dgm:prSet>
      <dgm:spPr/>
      <dgm:t>
        <a:bodyPr/>
        <a:lstStyle/>
        <a:p>
          <a:endParaRPr lang="ru-RU"/>
        </a:p>
      </dgm:t>
    </dgm:pt>
    <dgm:pt modelId="{89BA24B9-10F1-432E-81DE-9975080E9EDD}" type="pres">
      <dgm:prSet presAssocID="{6C805F8C-1F75-40A8-9660-EA75E97F259E}" presName="Image" presStyleLbl="bgImgPlace1" presStyleIdx="0" presStyleCnt="1" custScaleX="93846" custScaleY="84141" custLinFactNeighborX="6570" custLinFactNeighborY="36695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4892" r="14892"/>
          </a:stretch>
        </a:blipFill>
      </dgm:spPr>
      <dgm:t>
        <a:bodyPr/>
        <a:lstStyle/>
        <a:p>
          <a:endParaRPr lang="ru-RU"/>
        </a:p>
      </dgm:t>
    </dgm:pt>
    <dgm:pt modelId="{142D03F2-8C4C-4C4C-9DDD-2F5BD7785E70}" type="pres">
      <dgm:prSet presAssocID="{6C805F8C-1F75-40A8-9660-EA75E97F259E}" presName="ParentText" presStyleLbl="revTx" presStyleIdx="0" presStyleCnt="1" custScaleX="115463" custScaleY="144741" custLinFactNeighborX="-14858" custLinFactNeighborY="-93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7EA3C-308B-40F8-974A-01CD606494B2}" type="pres">
      <dgm:prSet presAssocID="{6C805F8C-1F75-40A8-9660-EA75E97F259E}" presName="tlFrame" presStyleLbl="node1" presStyleIdx="0" presStyleCnt="4" custScaleX="85057" custScaleY="95530" custLinFactNeighborX="-90707" custLinFactNeighborY="-4912"/>
      <dgm:spPr/>
      <dgm:t>
        <a:bodyPr/>
        <a:lstStyle/>
        <a:p>
          <a:endParaRPr lang="ru-RU"/>
        </a:p>
      </dgm:t>
    </dgm:pt>
    <dgm:pt modelId="{D6B41CCC-3E2E-4BE7-B35D-A9B1363EC52F}" type="pres">
      <dgm:prSet presAssocID="{6C805F8C-1F75-40A8-9660-EA75E97F259E}" presName="trFrame" presStyleLbl="node1" presStyleIdx="1" presStyleCnt="4" custScaleX="85057" custScaleY="95530" custLinFactNeighborX="-76619" custLinFactNeighborY="237"/>
      <dgm:spPr/>
      <dgm:t>
        <a:bodyPr/>
        <a:lstStyle/>
        <a:p>
          <a:endParaRPr lang="ru-RU"/>
        </a:p>
      </dgm:t>
    </dgm:pt>
    <dgm:pt modelId="{BE7BAF1E-7726-4207-9E5F-A9625D694A2D}" type="pres">
      <dgm:prSet presAssocID="{6C805F8C-1F75-40A8-9660-EA75E97F259E}" presName="blFrame" presStyleLbl="node1" presStyleIdx="2" presStyleCnt="4" custScaleX="85057" custScaleY="95530" custLinFactNeighborX="-87287" custLinFactNeighborY="-61462"/>
      <dgm:spPr/>
      <dgm:t>
        <a:bodyPr/>
        <a:lstStyle/>
        <a:p>
          <a:endParaRPr lang="ru-RU"/>
        </a:p>
      </dgm:t>
    </dgm:pt>
    <dgm:pt modelId="{C76C71AF-1B64-4EA0-8905-DA13351129CC}" type="pres">
      <dgm:prSet presAssocID="{6C805F8C-1F75-40A8-9660-EA75E97F259E}" presName="brFrame" presStyleLbl="node1" presStyleIdx="3" presStyleCnt="4" custScaleX="85057" custScaleY="95530" custLinFactNeighborX="-76619" custLinFactNeighborY="-65579"/>
      <dgm:spPr/>
      <dgm:t>
        <a:bodyPr/>
        <a:lstStyle/>
        <a:p>
          <a:endParaRPr lang="ru-RU"/>
        </a:p>
      </dgm:t>
    </dgm:pt>
  </dgm:ptLst>
  <dgm:cxnLst>
    <dgm:cxn modelId="{B0E1CA99-F897-49D2-9121-1984F3656082}" srcId="{E4DB8DEB-42E1-4B16-8CE2-F499DF62A137}" destId="{6C805F8C-1F75-40A8-9660-EA75E97F259E}" srcOrd="0" destOrd="0" parTransId="{A341CFEB-EE92-4498-AD63-0887FC50D10F}" sibTransId="{FFE2BE40-7C1A-40F6-A60B-D9ABEB7E9CDB}"/>
    <dgm:cxn modelId="{D7CB5202-9D4D-4482-9E11-530F4044ECAB}" type="presOf" srcId="{6C805F8C-1F75-40A8-9660-EA75E97F259E}" destId="{142D03F2-8C4C-4C4C-9DDD-2F5BD7785E70}" srcOrd="0" destOrd="0" presId="urn:microsoft.com/office/officeart/2009/3/layout/FramedTextPicture"/>
    <dgm:cxn modelId="{9B8A5329-7E41-4A02-B07D-B612B09B8447}" type="presOf" srcId="{E4DB8DEB-42E1-4B16-8CE2-F499DF62A137}" destId="{51402D8D-E9DF-43A3-9AD8-866DDC08BFB0}" srcOrd="0" destOrd="0" presId="urn:microsoft.com/office/officeart/2009/3/layout/FramedTextPicture"/>
    <dgm:cxn modelId="{4961AD1C-78BD-467A-8D65-E61582753893}" type="presParOf" srcId="{51402D8D-E9DF-43A3-9AD8-866DDC08BFB0}" destId="{36ABF0FE-778B-47FB-A6B3-AB743E355D00}" srcOrd="0" destOrd="0" presId="urn:microsoft.com/office/officeart/2009/3/layout/FramedTextPicture"/>
    <dgm:cxn modelId="{1E2C6E7C-939D-4A97-A091-053C01F71346}" type="presParOf" srcId="{36ABF0FE-778B-47FB-A6B3-AB743E355D00}" destId="{89BA24B9-10F1-432E-81DE-9975080E9EDD}" srcOrd="0" destOrd="0" presId="urn:microsoft.com/office/officeart/2009/3/layout/FramedTextPicture"/>
    <dgm:cxn modelId="{3BBECD83-E4CE-496F-9B8F-A6C93A567131}" type="presParOf" srcId="{36ABF0FE-778B-47FB-A6B3-AB743E355D00}" destId="{142D03F2-8C4C-4C4C-9DDD-2F5BD7785E70}" srcOrd="1" destOrd="0" presId="urn:microsoft.com/office/officeart/2009/3/layout/FramedTextPicture"/>
    <dgm:cxn modelId="{CC6D2973-7BDE-4D23-8856-F765E86A8B54}" type="presParOf" srcId="{36ABF0FE-778B-47FB-A6B3-AB743E355D00}" destId="{5E57EA3C-308B-40F8-974A-01CD606494B2}" srcOrd="2" destOrd="0" presId="urn:microsoft.com/office/officeart/2009/3/layout/FramedTextPicture"/>
    <dgm:cxn modelId="{CD39B162-40C8-4DB6-BDE7-2CF708FC367F}" type="presParOf" srcId="{36ABF0FE-778B-47FB-A6B3-AB743E355D00}" destId="{D6B41CCC-3E2E-4BE7-B35D-A9B1363EC52F}" srcOrd="3" destOrd="0" presId="urn:microsoft.com/office/officeart/2009/3/layout/FramedTextPicture"/>
    <dgm:cxn modelId="{66CECF64-7B24-4F25-8FC8-C05901A3DC60}" type="presParOf" srcId="{36ABF0FE-778B-47FB-A6B3-AB743E355D00}" destId="{BE7BAF1E-7726-4207-9E5F-A9625D694A2D}" srcOrd="4" destOrd="0" presId="urn:microsoft.com/office/officeart/2009/3/layout/FramedTextPicture"/>
    <dgm:cxn modelId="{82A021D2-CD1A-4EBE-8F3F-F000521B4B54}" type="presParOf" srcId="{36ABF0FE-778B-47FB-A6B3-AB743E355D00}" destId="{C76C71AF-1B64-4EA0-8905-DA13351129CC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A24B9-10F1-432E-81DE-9975080E9EDD}">
      <dsp:nvSpPr>
        <dsp:cNvPr id="0" name=""/>
        <dsp:cNvSpPr/>
      </dsp:nvSpPr>
      <dsp:spPr>
        <a:xfrm>
          <a:off x="192616" y="799299"/>
          <a:ext cx="1928258" cy="115256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4892" r="1489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D03F2-8C4C-4C4C-9DDD-2F5BD7785E70}">
      <dsp:nvSpPr>
        <dsp:cNvPr id="0" name=""/>
        <dsp:cNvSpPr/>
      </dsp:nvSpPr>
      <dsp:spPr>
        <a:xfrm>
          <a:off x="1477312" y="1073542"/>
          <a:ext cx="3361139" cy="2602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/>
              </a:solidFill>
              <a:latin typeface="+mn-lt"/>
            </a:rPr>
            <a:t>Нехватка специалистов инженерных специальностей – 43 %</a:t>
          </a:r>
          <a:endParaRPr lang="ru-RU" sz="2000" b="1" kern="1200" dirty="0">
            <a:solidFill>
              <a:schemeClr val="accent1"/>
            </a:solidFill>
            <a:latin typeface="+mn-lt"/>
          </a:endParaRPr>
        </a:p>
      </dsp:txBody>
      <dsp:txXfrm>
        <a:off x="1477312" y="1073542"/>
        <a:ext cx="3361139" cy="2602558"/>
      </dsp:txXfrm>
    </dsp:sp>
    <dsp:sp modelId="{5E57EA3C-308B-40F8-974A-01CD606494B2}">
      <dsp:nvSpPr>
        <dsp:cNvPr id="0" name=""/>
        <dsp:cNvSpPr/>
      </dsp:nvSpPr>
      <dsp:spPr>
        <a:xfrm>
          <a:off x="1296147" y="1368150"/>
          <a:ext cx="594643" cy="668033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41CCC-3E2E-4BE7-B35D-A9B1363EC52F}">
      <dsp:nvSpPr>
        <dsp:cNvPr id="0" name=""/>
        <dsp:cNvSpPr/>
      </dsp:nvSpPr>
      <dsp:spPr>
        <a:xfrm rot="5400000">
          <a:off x="4103766" y="1440852"/>
          <a:ext cx="668033" cy="594643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BAF1E-7726-4207-9E5F-A9625D694A2D}">
      <dsp:nvSpPr>
        <dsp:cNvPr id="0" name=""/>
        <dsp:cNvSpPr/>
      </dsp:nvSpPr>
      <dsp:spPr>
        <a:xfrm rot="16200000">
          <a:off x="1283362" y="2621770"/>
          <a:ext cx="668033" cy="594643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C71AF-1B64-4EA0-8905-DA13351129CC}">
      <dsp:nvSpPr>
        <dsp:cNvPr id="0" name=""/>
        <dsp:cNvSpPr/>
      </dsp:nvSpPr>
      <dsp:spPr>
        <a:xfrm rot="10800000">
          <a:off x="4140462" y="2556285"/>
          <a:ext cx="594643" cy="668033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50CAA-601B-4267-8EC9-28F228E8EF07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D6A74-70DF-4E26-AEF7-D85913F05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29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TitleSlid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72000" y="3644900"/>
            <a:ext cx="4284663" cy="1801900"/>
          </a:xfrm>
        </p:spPr>
        <p:txBody>
          <a:bodyPr anchor="t">
            <a:noAutofit/>
          </a:bodyPr>
          <a:lstStyle>
            <a:lvl1pPr>
              <a:defRPr sz="160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оставайтесь в пределах области)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6129705"/>
            <a:ext cx="3924612" cy="180000"/>
          </a:xfrm>
        </p:spPr>
        <p:txBody>
          <a:bodyPr anchor="b">
            <a:no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9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дату</a:t>
            </a:r>
            <a:endParaRPr lang="ru-RU" dirty="0"/>
          </a:p>
        </p:txBody>
      </p:sp>
      <p:grpSp>
        <p:nvGrpSpPr>
          <p:cNvPr id="7" name="TitleLogoRus"/>
          <p:cNvGrpSpPr>
            <a:grpSpLocks noChangeAspect="1"/>
          </p:cNvGrpSpPr>
          <p:nvPr/>
        </p:nvGrpSpPr>
        <p:grpSpPr bwMode="auto">
          <a:xfrm>
            <a:off x="7895863" y="5860720"/>
            <a:ext cx="957932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024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</p:grpSp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7879606" y="5873922"/>
            <a:ext cx="97418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940871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5752038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563205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26" name="TradeSecret" hidden="1"/>
          <p:cNvSpPr txBox="1"/>
          <p:nvPr/>
        </p:nvSpPr>
        <p:spPr>
          <a:xfrm>
            <a:off x="6899887" y="175973"/>
            <a:ext cx="1575816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 smtClean="0">
                <a:solidFill>
                  <a:schemeClr val="bg2"/>
                </a:solidFill>
              </a:rPr>
              <a:t>Коммерческая</a:t>
            </a:r>
            <a:r>
              <a:rPr lang="ru-RU" sz="1200" b="1" baseline="0" dirty="0" smtClean="0">
                <a:solidFill>
                  <a:schemeClr val="bg2"/>
                </a:solidFill>
              </a:rPr>
              <a:t> тайна</a:t>
            </a:r>
          </a:p>
        </p:txBody>
      </p:sp>
      <p:sp>
        <p:nvSpPr>
          <p:cNvPr id="28" name="Confidential" hidden="1"/>
          <p:cNvSpPr txBox="1"/>
          <p:nvPr/>
        </p:nvSpPr>
        <p:spPr>
          <a:xfrm>
            <a:off x="6967245" y="175973"/>
            <a:ext cx="1441100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 smtClean="0">
                <a:solidFill>
                  <a:schemeClr val="bg2"/>
                </a:solidFill>
              </a:rPr>
              <a:t>Конфиденциально</a:t>
            </a:r>
            <a:endParaRPr lang="ru-RU" sz="1100" b="1" baseline="0" dirty="0" smtClean="0">
              <a:solidFill>
                <a:schemeClr val="bg2"/>
              </a:solidFill>
            </a:endParaRPr>
          </a:p>
        </p:txBody>
      </p:sp>
      <p:sp>
        <p:nvSpPr>
          <p:cNvPr id="25" name="CompanyName" hidden="1"/>
          <p:cNvSpPr txBox="1"/>
          <p:nvPr/>
        </p:nvSpPr>
        <p:spPr>
          <a:xfrm>
            <a:off x="6490352" y="404664"/>
            <a:ext cx="2394886" cy="4662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baseline="0" smtClean="0">
                <a:solidFill>
                  <a:schemeClr val="bg2"/>
                </a:solidFill>
              </a:rPr>
              <a:t>Публичное акционерное </a:t>
            </a:r>
            <a:r>
              <a:rPr lang="ru-RU" sz="900" baseline="0" dirty="0" smtClean="0">
                <a:solidFill>
                  <a:schemeClr val="bg2"/>
                </a:solidFill>
              </a:rPr>
              <a:t>общество</a:t>
            </a:r>
            <a:br>
              <a:rPr lang="ru-RU" sz="900" baseline="0" dirty="0" smtClean="0">
                <a:solidFill>
                  <a:schemeClr val="bg2"/>
                </a:solidFill>
              </a:rPr>
            </a:br>
            <a:r>
              <a:rPr lang="ru-RU" sz="900" baseline="0" dirty="0" smtClean="0">
                <a:solidFill>
                  <a:schemeClr val="bg2"/>
                </a:solidFill>
              </a:rPr>
              <a:t>«Газпром нефть», ул. Галерная, д. 5, лит. А,</a:t>
            </a:r>
            <a:br>
              <a:rPr lang="ru-RU" sz="900" baseline="0" dirty="0" smtClean="0">
                <a:solidFill>
                  <a:schemeClr val="bg2"/>
                </a:solidFill>
              </a:rPr>
            </a:br>
            <a:r>
              <a:rPr lang="ru-RU" sz="900" baseline="0" dirty="0" smtClean="0">
                <a:solidFill>
                  <a:schemeClr val="bg2"/>
                </a:solidFill>
              </a:rPr>
              <a:t>г. Санкт-Петербург, 190000</a:t>
            </a:r>
            <a:endParaRPr lang="ru-RU" sz="9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5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2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4679952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79952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5732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670945" y="1268412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387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6156325" y="1268412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38" y="1268412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221831" y="1268412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7500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87338" y="3897311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3519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38" y="1268412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287338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4670945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3119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3933825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4679950" y="3933825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040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8" y="3934473"/>
            <a:ext cx="417512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87338" y="4371456"/>
            <a:ext cx="41751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79951" y="3934473"/>
            <a:ext cx="417671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679951" y="4371456"/>
            <a:ext cx="41767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38" y="1241223"/>
            <a:ext cx="417512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87338" y="1679949"/>
            <a:ext cx="41751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79951" y="1241223"/>
            <a:ext cx="417671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679951" y="1679949"/>
            <a:ext cx="41767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38" y="1776413"/>
            <a:ext cx="4175125" cy="187614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79950" y="1776413"/>
            <a:ext cx="4176713" cy="187614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38" y="4467950"/>
            <a:ext cx="4175125" cy="18772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79950" y="4467950"/>
            <a:ext cx="4176713" cy="18772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48653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8" y="5978234"/>
            <a:ext cx="4175125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79951" y="5978234"/>
            <a:ext cx="4176711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38" y="3284984"/>
            <a:ext cx="4175125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79951" y="3284984"/>
            <a:ext cx="4176711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38" y="1254295"/>
            <a:ext cx="4175125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79950" y="1254295"/>
            <a:ext cx="4176713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38" y="3945802"/>
            <a:ext cx="4175125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79950" y="3945802"/>
            <a:ext cx="4176713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31729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8" y="1268760"/>
            <a:ext cx="85603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</p:spTree>
    <p:extLst>
      <p:ext uri="{BB962C8B-B14F-4D97-AF65-F5344CB8AC3E}">
        <p14:creationId xmlns:p14="http://schemas.microsoft.com/office/powerpoint/2010/main" val="609962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669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</p:spTree>
    <p:extLst>
      <p:ext uri="{BB962C8B-B14F-4D97-AF65-F5344CB8AC3E}">
        <p14:creationId xmlns:p14="http://schemas.microsoft.com/office/powerpoint/2010/main" val="3165238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1268759"/>
            <a:ext cx="41611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4670943" y="1268413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82804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7" y="3926849"/>
            <a:ext cx="8569325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13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4773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926849"/>
            <a:ext cx="2674318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40656" y="3926849"/>
            <a:ext cx="2664000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55" y="3926849"/>
            <a:ext cx="2673007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13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8615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8864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5" y="1268759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5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85312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5" y="1268759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5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2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3947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5" y="1268759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5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38" y="1268759"/>
            <a:ext cx="4161118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38" y="3923099"/>
            <a:ext cx="4161118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</p:spTree>
    <p:extLst>
      <p:ext uri="{BB962C8B-B14F-4D97-AF65-F5344CB8AC3E}">
        <p14:creationId xmlns:p14="http://schemas.microsoft.com/office/powerpoint/2010/main" val="1639646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287337" y="1268414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6156326" y="1272660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6156326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6156326" y="3041166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3221831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287338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74479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188640"/>
            <a:ext cx="8569325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1621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6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6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1620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1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287338" y="3933825"/>
            <a:ext cx="8569325" cy="23955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287337" y="1726555"/>
            <a:ext cx="2700336" cy="1979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3231621" y="1726555"/>
            <a:ext cx="2700337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6156325" y="1726555"/>
            <a:ext cx="2700000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9017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41223"/>
            <a:ext cx="2700337" cy="5087159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221038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6156325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3221038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6156325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3222000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21038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6156325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55363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3221038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20076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55701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138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21" name="ContentsTitle5" hidden="1"/>
          <p:cNvSpPr txBox="1"/>
          <p:nvPr/>
        </p:nvSpPr>
        <p:spPr>
          <a:xfrm>
            <a:off x="641276" y="2628856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24" name="line5" hidden="1"/>
          <p:cNvCxnSpPr/>
          <p:nvPr/>
        </p:nvCxnSpPr>
        <p:spPr>
          <a:xfrm>
            <a:off x="297656" y="289197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 hidden="1"/>
          <p:cNvSpPr txBox="1"/>
          <p:nvPr/>
        </p:nvSpPr>
        <p:spPr>
          <a:xfrm>
            <a:off x="287524" y="249104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5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13" name="ContentsTitle3">
            <a:hlinkClick r:id="" action="ppaction://noaction"/>
          </p:cNvPr>
          <p:cNvSpPr txBox="1"/>
          <p:nvPr/>
        </p:nvSpPr>
        <p:spPr>
          <a:xfrm>
            <a:off x="641276" y="196495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600" dirty="0"/>
          </a:p>
        </p:txBody>
      </p:sp>
      <p:cxnSp>
        <p:nvCxnSpPr>
          <p:cNvPr id="16" name="line3"/>
          <p:cNvCxnSpPr/>
          <p:nvPr/>
        </p:nvCxnSpPr>
        <p:spPr>
          <a:xfrm>
            <a:off x="297656" y="220136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>
            <a:hlinkClick r:id="" action="ppaction://noaction"/>
          </p:cNvPr>
          <p:cNvSpPr txBox="1"/>
          <p:nvPr/>
        </p:nvSpPr>
        <p:spPr>
          <a:xfrm>
            <a:off x="287524" y="18144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3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17" name="ContentsTitle4" hidden="1"/>
          <p:cNvSpPr txBox="1"/>
          <p:nvPr/>
        </p:nvSpPr>
        <p:spPr>
          <a:xfrm>
            <a:off x="641276" y="2298492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20" name="line4" hidden="1"/>
          <p:cNvCxnSpPr/>
          <p:nvPr/>
        </p:nvCxnSpPr>
        <p:spPr>
          <a:xfrm>
            <a:off x="297656" y="254667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 hidden="1"/>
          <p:cNvSpPr txBox="1"/>
          <p:nvPr/>
        </p:nvSpPr>
        <p:spPr>
          <a:xfrm>
            <a:off x="287524" y="215432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4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4" name="ContentsTitle1">
            <a:hlinkClick r:id="rId2" action="ppaction://hlinksldjump"/>
          </p:cNvPr>
          <p:cNvSpPr txBox="1"/>
          <p:nvPr/>
        </p:nvSpPr>
        <p:spPr>
          <a:xfrm>
            <a:off x="641276" y="127882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600" dirty="0" smtClean="0"/>
          </a:p>
        </p:txBody>
      </p:sp>
      <p:cxnSp>
        <p:nvCxnSpPr>
          <p:cNvPr id="8" name="line1"/>
          <p:cNvCxnSpPr/>
          <p:nvPr/>
        </p:nvCxnSpPr>
        <p:spPr>
          <a:xfrm>
            <a:off x="297656" y="151075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>
            <a:hlinkClick r:id="rId2" action="ppaction://hlinksldjump"/>
          </p:cNvPr>
          <p:cNvSpPr txBox="1"/>
          <p:nvPr/>
        </p:nvSpPr>
        <p:spPr>
          <a:xfrm>
            <a:off x="287524" y="111561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5" name="ContentsTitle6" hidden="1"/>
          <p:cNvSpPr txBox="1"/>
          <p:nvPr/>
        </p:nvSpPr>
        <p:spPr>
          <a:xfrm>
            <a:off x="641276" y="29618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28" name="line6" hidden="1"/>
          <p:cNvCxnSpPr/>
          <p:nvPr/>
        </p:nvCxnSpPr>
        <p:spPr>
          <a:xfrm>
            <a:off x="297656" y="323728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 hidden="1"/>
          <p:cNvSpPr txBox="1"/>
          <p:nvPr/>
        </p:nvSpPr>
        <p:spPr>
          <a:xfrm>
            <a:off x="287524" y="283035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6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9" name="ContentsTitle2">
            <a:hlinkClick r:id="" action="ppaction://noaction"/>
          </p:cNvPr>
          <p:cNvSpPr txBox="1"/>
          <p:nvPr/>
        </p:nvSpPr>
        <p:spPr>
          <a:xfrm>
            <a:off x="641276" y="1625065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600" dirty="0"/>
          </a:p>
        </p:txBody>
      </p:sp>
      <p:cxnSp>
        <p:nvCxnSpPr>
          <p:cNvPr id="12" name="line2"/>
          <p:cNvCxnSpPr/>
          <p:nvPr/>
        </p:nvCxnSpPr>
        <p:spPr>
          <a:xfrm>
            <a:off x="297656" y="185606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>
            <a:hlinkClick r:id="" action="ppaction://noaction"/>
          </p:cNvPr>
          <p:cNvSpPr txBox="1"/>
          <p:nvPr/>
        </p:nvSpPr>
        <p:spPr>
          <a:xfrm>
            <a:off x="287524" y="146820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2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29" name="ContentsTitle7" hidden="1"/>
          <p:cNvSpPr txBox="1"/>
          <p:nvPr/>
        </p:nvSpPr>
        <p:spPr>
          <a:xfrm>
            <a:off x="641276" y="3310651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sp>
        <p:nvSpPr>
          <p:cNvPr id="31" name="ContentsNumber7" hidden="1"/>
          <p:cNvSpPr txBox="1"/>
          <p:nvPr/>
        </p:nvSpPr>
        <p:spPr>
          <a:xfrm>
            <a:off x="287524" y="31601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7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cxnSp>
        <p:nvCxnSpPr>
          <p:cNvPr id="32" name="line7" hidden="1"/>
          <p:cNvCxnSpPr/>
          <p:nvPr/>
        </p:nvCxnSpPr>
        <p:spPr>
          <a:xfrm>
            <a:off x="297656" y="358259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sTitle8" hidden="1"/>
          <p:cNvSpPr txBox="1"/>
          <p:nvPr/>
        </p:nvSpPr>
        <p:spPr>
          <a:xfrm>
            <a:off x="641276" y="365053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50" name="line8" hidden="1"/>
          <p:cNvCxnSpPr/>
          <p:nvPr/>
        </p:nvCxnSpPr>
        <p:spPr>
          <a:xfrm>
            <a:off x="297656" y="392789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 hidden="1"/>
          <p:cNvSpPr txBox="1"/>
          <p:nvPr/>
        </p:nvSpPr>
        <p:spPr>
          <a:xfrm>
            <a:off x="287524" y="350002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62" name="ContentsTitle13" hidden="1"/>
          <p:cNvSpPr txBox="1"/>
          <p:nvPr/>
        </p:nvSpPr>
        <p:spPr>
          <a:xfrm>
            <a:off x="649288" y="541347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63" name="line13" hidden="1"/>
          <p:cNvCxnSpPr/>
          <p:nvPr/>
        </p:nvCxnSpPr>
        <p:spPr>
          <a:xfrm>
            <a:off x="297656" y="565442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 hidden="1"/>
          <p:cNvSpPr txBox="1"/>
          <p:nvPr/>
        </p:nvSpPr>
        <p:spPr>
          <a:xfrm>
            <a:off x="287524" y="526296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66" name="ContentsTitle11" hidden="1"/>
          <p:cNvSpPr txBox="1"/>
          <p:nvPr/>
        </p:nvSpPr>
        <p:spPr>
          <a:xfrm>
            <a:off x="649288" y="472734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67" name="line11" hidden="1"/>
          <p:cNvCxnSpPr/>
          <p:nvPr/>
        </p:nvCxnSpPr>
        <p:spPr>
          <a:xfrm>
            <a:off x="297656" y="496381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 hidden="1"/>
          <p:cNvSpPr txBox="1"/>
          <p:nvPr/>
        </p:nvSpPr>
        <p:spPr>
          <a:xfrm>
            <a:off x="287524" y="4564134"/>
            <a:ext cx="239361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70" name="ContentsTitle15" hidden="1"/>
          <p:cNvSpPr txBox="1"/>
          <p:nvPr/>
        </p:nvSpPr>
        <p:spPr>
          <a:xfrm>
            <a:off x="649288" y="609959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71" name="line15" hidden="1"/>
          <p:cNvCxnSpPr/>
          <p:nvPr/>
        </p:nvCxnSpPr>
        <p:spPr>
          <a:xfrm>
            <a:off x="297656" y="634503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 hidden="1"/>
          <p:cNvSpPr txBox="1"/>
          <p:nvPr/>
        </p:nvSpPr>
        <p:spPr>
          <a:xfrm>
            <a:off x="287524" y="5936386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74" name="ContentsTitle12" hidden="1"/>
          <p:cNvSpPr txBox="1"/>
          <p:nvPr/>
        </p:nvSpPr>
        <p:spPr>
          <a:xfrm>
            <a:off x="649288" y="507358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75" name="line12" hidden="1"/>
          <p:cNvCxnSpPr/>
          <p:nvPr/>
        </p:nvCxnSpPr>
        <p:spPr>
          <a:xfrm>
            <a:off x="297656" y="530912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 hidden="1"/>
          <p:cNvSpPr txBox="1"/>
          <p:nvPr/>
        </p:nvSpPr>
        <p:spPr>
          <a:xfrm>
            <a:off x="287524" y="4916722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78" name="ContentsTitle9" hidden="1"/>
          <p:cNvSpPr txBox="1"/>
          <p:nvPr/>
        </p:nvSpPr>
        <p:spPr>
          <a:xfrm>
            <a:off x="649288" y="401582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 smtClean="0"/>
              <a:t>Название раздела</a:t>
            </a:r>
          </a:p>
        </p:txBody>
      </p:sp>
      <p:cxnSp>
        <p:nvCxnSpPr>
          <p:cNvPr id="79" name="line9" hidden="1"/>
          <p:cNvCxnSpPr/>
          <p:nvPr/>
        </p:nvCxnSpPr>
        <p:spPr>
          <a:xfrm>
            <a:off x="297656" y="427320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 hidden="1"/>
          <p:cNvSpPr txBox="1"/>
          <p:nvPr/>
        </p:nvSpPr>
        <p:spPr>
          <a:xfrm>
            <a:off x="287524" y="383991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82" name="ContentsTitle14" hidden="1"/>
          <p:cNvSpPr txBox="1"/>
          <p:nvPr/>
        </p:nvSpPr>
        <p:spPr>
          <a:xfrm>
            <a:off x="649288" y="57470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83" name="line14" hidden="1"/>
          <p:cNvCxnSpPr/>
          <p:nvPr/>
        </p:nvCxnSpPr>
        <p:spPr>
          <a:xfrm>
            <a:off x="297656" y="599973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 hidden="1"/>
          <p:cNvSpPr txBox="1"/>
          <p:nvPr/>
        </p:nvSpPr>
        <p:spPr>
          <a:xfrm>
            <a:off x="287524" y="560285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86" name="ContentsTitle10" hidden="1"/>
          <p:cNvSpPr txBox="1"/>
          <p:nvPr/>
        </p:nvSpPr>
        <p:spPr>
          <a:xfrm>
            <a:off x="649288" y="4374760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</a:t>
            </a:r>
            <a:r>
              <a:rPr lang="ru-RU" sz="1600" dirty="0" smtClean="0"/>
              <a:t>раздела</a:t>
            </a:r>
            <a:endParaRPr lang="ru-RU" sz="1600" dirty="0"/>
          </a:p>
        </p:txBody>
      </p:sp>
      <p:cxnSp>
        <p:nvCxnSpPr>
          <p:cNvPr id="87" name="line10" hidden="1"/>
          <p:cNvCxnSpPr/>
          <p:nvPr/>
        </p:nvCxnSpPr>
        <p:spPr>
          <a:xfrm>
            <a:off x="297656" y="461850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 hidden="1"/>
          <p:cNvSpPr txBox="1"/>
          <p:nvPr/>
        </p:nvSpPr>
        <p:spPr>
          <a:xfrm>
            <a:off x="287524" y="4205197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8460432" y="115465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smtClean="0">
                <a:solidFill>
                  <a:schemeClr val="bg2"/>
                </a:solidFill>
              </a:rPr>
              <a:t>3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89" name="Number2"/>
          <p:cNvSpPr txBox="1"/>
          <p:nvPr/>
        </p:nvSpPr>
        <p:spPr>
          <a:xfrm>
            <a:off x="8460432" y="149931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smtClean="0">
                <a:solidFill>
                  <a:schemeClr val="bg2"/>
                </a:solidFill>
              </a:rPr>
              <a:t>6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90" name="Number3"/>
          <p:cNvSpPr txBox="1"/>
          <p:nvPr/>
        </p:nvSpPr>
        <p:spPr>
          <a:xfrm>
            <a:off x="8460432" y="184398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smtClean="0">
                <a:solidFill>
                  <a:schemeClr val="bg2"/>
                </a:solidFill>
              </a:rPr>
              <a:t>9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91" name="Number5" hidden="1"/>
          <p:cNvSpPr txBox="1"/>
          <p:nvPr/>
        </p:nvSpPr>
        <p:spPr>
          <a:xfrm>
            <a:off x="8460432" y="25333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2" name="Number6" hidden="1"/>
          <p:cNvSpPr txBox="1"/>
          <p:nvPr/>
        </p:nvSpPr>
        <p:spPr>
          <a:xfrm>
            <a:off x="8460432" y="287796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3" name="Number7" hidden="1"/>
          <p:cNvSpPr txBox="1"/>
          <p:nvPr/>
        </p:nvSpPr>
        <p:spPr>
          <a:xfrm>
            <a:off x="8460432" y="322263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4" name="Number8" hidden="1"/>
          <p:cNvSpPr txBox="1"/>
          <p:nvPr/>
        </p:nvSpPr>
        <p:spPr>
          <a:xfrm>
            <a:off x="8460432" y="356729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5" name="Number4" hidden="1"/>
          <p:cNvSpPr txBox="1"/>
          <p:nvPr/>
        </p:nvSpPr>
        <p:spPr>
          <a:xfrm>
            <a:off x="8460432" y="2188643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6" name="Number9" hidden="1"/>
          <p:cNvSpPr txBox="1"/>
          <p:nvPr/>
        </p:nvSpPr>
        <p:spPr>
          <a:xfrm>
            <a:off x="8460432" y="391195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7" name="Number10" hidden="1"/>
          <p:cNvSpPr txBox="1"/>
          <p:nvPr/>
        </p:nvSpPr>
        <p:spPr>
          <a:xfrm>
            <a:off x="8460432" y="425662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8" name="Number11" hidden="1"/>
          <p:cNvSpPr txBox="1"/>
          <p:nvPr/>
        </p:nvSpPr>
        <p:spPr>
          <a:xfrm>
            <a:off x="8460432" y="460128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9" name="Number12" hidden="1"/>
          <p:cNvSpPr txBox="1"/>
          <p:nvPr/>
        </p:nvSpPr>
        <p:spPr>
          <a:xfrm>
            <a:off x="8460432" y="4945944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0" name="Number13" hidden="1"/>
          <p:cNvSpPr txBox="1"/>
          <p:nvPr/>
        </p:nvSpPr>
        <p:spPr>
          <a:xfrm>
            <a:off x="8460432" y="52906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1" name="Number14" hidden="1"/>
          <p:cNvSpPr txBox="1"/>
          <p:nvPr/>
        </p:nvSpPr>
        <p:spPr>
          <a:xfrm>
            <a:off x="8460432" y="563526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2" name="Number15" hidden="1"/>
          <p:cNvSpPr txBox="1"/>
          <p:nvPr/>
        </p:nvSpPr>
        <p:spPr>
          <a:xfrm>
            <a:off x="8460432" y="597993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52648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8412"/>
            <a:ext cx="2700338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8131" y="3068960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3221039" y="3068960"/>
            <a:ext cx="270113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57118" y="3068960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210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325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287337" y="3554292"/>
            <a:ext cx="2700337" cy="279094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3221039" y="3554292"/>
            <a:ext cx="2700337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6157118" y="3554292"/>
            <a:ext cx="2700338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4699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484437" y="1268413"/>
            <a:ext cx="6372225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287338" y="3068639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9825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27003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3240088" y="1268413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240088" y="3055144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40088" y="4841876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70108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6156325" y="1268413"/>
            <a:ext cx="2700338" cy="3276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287337" y="1268413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287337" y="4797424"/>
            <a:ext cx="8569326" cy="1547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98012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38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3879772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8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38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4318498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32210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6156325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287337" y="12620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5446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38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3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3221038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6156325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287337" y="38909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23324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4421682"/>
            <a:ext cx="2700337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5"/>
            <a:ext cx="2700338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3933825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437507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0028" y="1248594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6002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3240087" y="38909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287338" y="12620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31352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3933825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22000" y="1262018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87338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6156325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4598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2483768" y="3032956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87338" y="1241223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1679949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2483769" y="3471682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287338" y="3068638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6877050" y="1243088"/>
            <a:ext cx="1979613" cy="15212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4"/>
          </p:nvPr>
        </p:nvSpPr>
        <p:spPr>
          <a:xfrm>
            <a:off x="287338" y="1736725"/>
            <a:ext cx="6408737" cy="1044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5"/>
          </p:nvPr>
        </p:nvSpPr>
        <p:spPr>
          <a:xfrm>
            <a:off x="2484438" y="3536950"/>
            <a:ext cx="6372225" cy="2808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567142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41223"/>
            <a:ext cx="41402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79366" y="1241223"/>
            <a:ext cx="41402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83126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9366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4103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611512"/>
            <a:ext cx="8569325" cy="61049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97656" y="3429000"/>
            <a:ext cx="855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0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7" y="3644900"/>
            <a:ext cx="8569325" cy="2684463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 Введите текст</a:t>
            </a:r>
            <a:endParaRPr lang="ru-RU" dirty="0"/>
          </a:p>
        </p:txBody>
      </p:sp>
      <p:sp>
        <p:nvSpPr>
          <p:cNvPr id="11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1000" noProof="0" smtClean="0">
                <a:solidFill>
                  <a:schemeClr val="bg2"/>
                </a:solidFill>
              </a:rPr>
              <a:t>Газпром нефть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14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smtClean="0">
                <a:solidFill>
                  <a:schemeClr val="bg2"/>
                </a:solidFill>
              </a:rPr>
              <a:t>Gazprom 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1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652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56340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4"/>
            <a:ext cx="2700338" cy="458276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321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87337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7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221038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221038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156325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56325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/>
          <p:cNvSpPr>
            <a:spLocks noGrp="1"/>
          </p:cNvSpPr>
          <p:nvPr>
            <p:ph sz="quarter" idx="24" hasCustomPrompt="1"/>
          </p:nvPr>
        </p:nvSpPr>
        <p:spPr>
          <a:xfrm>
            <a:off x="287337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287337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7337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221038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2103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156325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156325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221038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156325" y="1726555"/>
            <a:ext cx="2700338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 hasCustomPrompt="1"/>
          </p:nvPr>
        </p:nvSpPr>
        <p:spPr>
          <a:xfrm>
            <a:off x="287338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221038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156325" y="4418062"/>
            <a:ext cx="2700338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77003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39852" y="1726555"/>
            <a:ext cx="2700337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6156325" y="1726555"/>
            <a:ext cx="2700338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239852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9852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2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3239851" y="4797425"/>
            <a:ext cx="5616811" cy="1547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Введите заголовок</a:t>
            </a:r>
            <a:endParaRPr lang="ru-RU"/>
          </a:p>
        </p:txBody>
      </p:sp>
      <p:sp>
        <p:nvSpPr>
          <p:cNvPr id="1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50186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8412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7" y="5645363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287338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4673600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503388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841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64536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2204865"/>
            <a:ext cx="8569325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302391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6156325" y="1726555"/>
            <a:ext cx="2700338" cy="4592551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2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3203575" y="1268412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30074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21038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3033713"/>
            <a:ext cx="2700338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287338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3221038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4797425"/>
            <a:ext cx="2700338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47125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solidFill>
            <a:srgbClr val="FFFFFF">
              <a:alpha val="80000"/>
            </a:srgbClr>
          </a:solidFill>
        </p:spPr>
        <p:txBody>
          <a:bodyPr vert="horz" lIns="72000" tIns="72000" rIns="72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6911" y="4797424"/>
            <a:ext cx="3960627" cy="1351645"/>
          </a:xfrm>
          <a:solidFill>
            <a:srgbClr val="FFFFFF">
              <a:alpha val="80000"/>
            </a:srgbClr>
          </a:solidFill>
        </p:spPr>
        <p:txBody>
          <a:bodyPr lIns="72000" tIns="72000" rIns="72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</p:spTree>
    <p:extLst>
      <p:ext uri="{BB962C8B-B14F-4D97-AF65-F5344CB8AC3E}">
        <p14:creationId xmlns:p14="http://schemas.microsoft.com/office/powerpoint/2010/main" val="2922937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645363"/>
            <a:ext cx="8569325" cy="684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4176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34827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296053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3240088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6183656" y="3933825"/>
            <a:ext cx="2664000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89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1268412"/>
            <a:ext cx="8569325" cy="1584507"/>
          </a:xfrm>
        </p:spPr>
        <p:txBody>
          <a:bodyPr>
            <a:noAutofit/>
          </a:bodyPr>
          <a:lstStyle>
            <a:lvl1pPr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cxnSp>
        <p:nvCxnSpPr>
          <p:cNvPr id="6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0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2924930"/>
            <a:ext cx="8569325" cy="3404433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1000" noProof="0" smtClean="0">
                <a:solidFill>
                  <a:schemeClr val="bg2"/>
                </a:solidFill>
              </a:rPr>
              <a:t>Газпром нефть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11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smtClean="0">
                <a:solidFill>
                  <a:schemeClr val="bg2"/>
                </a:solidFill>
              </a:rPr>
              <a:t>Gazprom 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1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652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287338" y="1268413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287338" y="3861048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7338" y="3293451"/>
            <a:ext cx="8569325" cy="426911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287338" y="5901467"/>
            <a:ext cx="8569325" cy="427896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</p:spTree>
    <p:extLst>
      <p:ext uri="{BB962C8B-B14F-4D97-AF65-F5344CB8AC3E}">
        <p14:creationId xmlns:p14="http://schemas.microsoft.com/office/powerpoint/2010/main" val="2832871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6156325" y="3068638"/>
            <a:ext cx="2700336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6156325" y="1268412"/>
            <a:ext cx="2700336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287337" y="1268412"/>
            <a:ext cx="5653087" cy="50768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6301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38" y="1268413"/>
            <a:ext cx="8569325" cy="506095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 lang="ru-RU" sz="140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</a:rPr>
              <a:t>Первый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</a:rPr>
              <a:t>уровень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868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4679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287339" y="1268413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679952" y="1268413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524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287339" y="3894137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1295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4797425"/>
            <a:ext cx="8569325" cy="153193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284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1295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610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9" y="1268413"/>
            <a:ext cx="8569324" cy="506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38" y="1011208"/>
            <a:ext cx="856031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0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1000" noProof="0" dirty="0" smtClean="0">
                <a:solidFill>
                  <a:schemeClr val="bg2"/>
                </a:solidFill>
              </a:rPr>
              <a:t>Газпром нефть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 err="1" smtClean="0">
                <a:solidFill>
                  <a:schemeClr val="bg2"/>
                </a:solidFill>
              </a:rPr>
              <a:t>Gazprom</a:t>
            </a:r>
            <a:r>
              <a:rPr lang="en-US" sz="1000" noProof="0" dirty="0" smtClean="0">
                <a:solidFill>
                  <a:schemeClr val="bg2"/>
                </a:solidFill>
              </a:rPr>
              <a:t> </a:t>
            </a:r>
            <a:r>
              <a:rPr lang="en-US" sz="1000" noProof="0" dirty="0" err="1" smtClean="0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1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8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  <p:sldLayoutId id="2147483702" r:id="rId51"/>
    <p:sldLayoutId id="2147483703" r:id="rId52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0838" indent="-169863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vk.com/gazpromneftforschool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tags" Target="../tags/tag8.xml"/><Relationship Id="rId7" Type="http://schemas.openxmlformats.org/officeDocument/2006/relationships/image" Target="../media/image2.emf"/><Relationship Id="rId12" Type="http://schemas.microsoft.com/office/2007/relationships/diagramDrawing" Target="../diagrams/drawing1.xml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diagramColors" Target="../diagrams/colors1.xml"/><Relationship Id="rId5" Type="http://schemas.openxmlformats.org/officeDocument/2006/relationships/slideLayout" Target="../slideLayouts/slideLayout7.xml"/><Relationship Id="rId10" Type="http://schemas.openxmlformats.org/officeDocument/2006/relationships/diagramQuickStyle" Target="../diagrams/quickStyle1.xml"/><Relationship Id="rId4" Type="http://schemas.openxmlformats.org/officeDocument/2006/relationships/tags" Target="../tags/tag9.xml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turnir.rodnyegoroda.ru/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572000" y="3644900"/>
            <a:ext cx="4284663" cy="1801900"/>
          </a:xfrm>
        </p:spPr>
        <p:txBody>
          <a:bodyPr/>
          <a:lstStyle/>
          <a:p>
            <a:r>
              <a:rPr lang="ru-RU" altLang="ru-RU" sz="2000" dirty="0" smtClean="0">
                <a:solidFill>
                  <a:srgbClr val="706F6F">
                    <a:lumMod val="75000"/>
                  </a:srgbClr>
                </a:solidFill>
              </a:rPr>
              <a:t>Турнир </a:t>
            </a:r>
            <a:r>
              <a:rPr lang="ru-RU" altLang="ru-RU" sz="2000" dirty="0">
                <a:solidFill>
                  <a:srgbClr val="706F6F">
                    <a:lumMod val="75000"/>
                  </a:srgbClr>
                </a:solidFill>
              </a:rPr>
              <a:t>по нефтегазовой тематике для старшеклассников </a:t>
            </a:r>
            <a:br>
              <a:rPr lang="ru-RU" altLang="ru-RU" sz="2000" dirty="0">
                <a:solidFill>
                  <a:srgbClr val="706F6F">
                    <a:lumMod val="75000"/>
                  </a:srgbClr>
                </a:solidFill>
              </a:rPr>
            </a:br>
            <a:r>
              <a:rPr lang="ru-RU" altLang="ru-RU" sz="2000" dirty="0">
                <a:solidFill>
                  <a:srgbClr val="706F6F">
                    <a:lumMod val="75000"/>
                  </a:srgbClr>
                </a:solidFill>
              </a:rPr>
              <a:t>«Умножая таланты</a:t>
            </a:r>
            <a:r>
              <a:rPr lang="ru-RU" altLang="ru-RU" sz="2000" dirty="0" smtClean="0">
                <a:solidFill>
                  <a:srgbClr val="706F6F">
                    <a:lumMod val="75000"/>
                  </a:srgbClr>
                </a:solidFill>
              </a:rPr>
              <a:t>» компании</a:t>
            </a:r>
            <a:r>
              <a:rPr lang="ru-RU" altLang="ru-RU" sz="2000" dirty="0">
                <a:solidFill>
                  <a:srgbClr val="706F6F">
                    <a:lumMod val="75000"/>
                  </a:srgbClr>
                </a:solidFill>
              </a:rPr>
              <a:t/>
            </a:r>
            <a:br>
              <a:rPr lang="ru-RU" altLang="ru-RU" sz="2000" dirty="0">
                <a:solidFill>
                  <a:srgbClr val="706F6F">
                    <a:lumMod val="75000"/>
                  </a:srgbClr>
                </a:solidFill>
              </a:rPr>
            </a:br>
            <a:r>
              <a:rPr lang="ru-RU" altLang="ru-RU" sz="2000" dirty="0" smtClean="0">
                <a:solidFill>
                  <a:srgbClr val="706F6F">
                    <a:lumMod val="75000"/>
                  </a:srgbClr>
                </a:solidFill>
              </a:rPr>
              <a:t>«</a:t>
            </a:r>
            <a:r>
              <a:rPr lang="ru-RU" altLang="ru-RU" sz="2000" dirty="0">
                <a:solidFill>
                  <a:srgbClr val="706F6F">
                    <a:lumMod val="75000"/>
                  </a:srgbClr>
                </a:solidFill>
              </a:rPr>
              <a:t>Газпром </a:t>
            </a:r>
            <a:r>
              <a:rPr lang="ru-RU" altLang="ru-RU" sz="2000" dirty="0" smtClean="0">
                <a:solidFill>
                  <a:srgbClr val="706F6F">
                    <a:lumMod val="75000"/>
                  </a:srgbClr>
                </a:solidFill>
              </a:rPr>
              <a:t>нефть»</a:t>
            </a:r>
            <a:r>
              <a:rPr lang="ru-RU" altLang="ru-RU" sz="2000" dirty="0" smtClean="0">
                <a:solidFill>
                  <a:srgbClr val="FFFFFF"/>
                </a:solidFill>
                <a:latin typeface="+mn-lt"/>
              </a:rPr>
              <a:t/>
            </a:r>
            <a:br>
              <a:rPr lang="ru-RU" altLang="ru-RU" sz="2000" dirty="0" smtClean="0">
                <a:solidFill>
                  <a:srgbClr val="FFFFFF"/>
                </a:solidFill>
                <a:latin typeface="+mn-lt"/>
              </a:rPr>
            </a:br>
            <a:r>
              <a:rPr lang="ru-RU" altLang="ru-RU" sz="2000" dirty="0" smtClean="0">
                <a:solidFill>
                  <a:srgbClr val="FFFFFF"/>
                </a:solidFill>
                <a:latin typeface="+mn-lt"/>
              </a:rPr>
              <a:t>«Умножая </a:t>
            </a:r>
            <a:r>
              <a:rPr lang="ru-RU" altLang="ru-RU" sz="2000" dirty="0">
                <a:solidFill>
                  <a:srgbClr val="FFFFFF"/>
                </a:solidFill>
                <a:latin typeface="+mn-lt"/>
              </a:rPr>
              <a:t>таланты»</a:t>
            </a:r>
            <a:br>
              <a:rPr lang="ru-RU" altLang="ru-RU" sz="2000" dirty="0">
                <a:solidFill>
                  <a:srgbClr val="FFFFFF"/>
                </a:solidFill>
                <a:latin typeface="+mn-lt"/>
              </a:rPr>
            </a:br>
            <a:r>
              <a:rPr lang="ru-RU" altLang="ru-RU" sz="2000" dirty="0">
                <a:solidFill>
                  <a:srgbClr val="FFFFFF"/>
                </a:solidFill>
                <a:latin typeface="+mn-lt"/>
              </a:rPr>
              <a:t>(«Газпром нефть»/«Газпромнефть НТЦ»)</a:t>
            </a:r>
            <a:endParaRPr lang="ru-RU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Date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dirty="0">
                <a:latin typeface="+mj-lt"/>
              </a:rPr>
              <a:t>2</a:t>
            </a:r>
            <a:r>
              <a:rPr lang="ru-RU" dirty="0" smtClean="0">
                <a:latin typeface="+mj-lt"/>
              </a:rPr>
              <a:t>1.02.2018</a:t>
            </a:r>
            <a:endParaRPr lang="ru-RU" dirty="0">
              <a:latin typeface="+mj-lt"/>
            </a:endParaRPr>
          </a:p>
        </p:txBody>
      </p:sp>
      <p:sp>
        <p:nvSpPr>
          <p:cNvPr id="4" name="Author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А.С. Черкасов</a:t>
            </a:r>
            <a:endParaRPr lang="ru-RU" dirty="0">
              <a:latin typeface="+mj-lt"/>
            </a:endParaRPr>
          </a:p>
        </p:txBody>
      </p:sp>
      <p:sp>
        <p:nvSpPr>
          <p:cNvPr id="5" name="Unit"/>
          <p:cNvSpPr>
            <a:spLocks noGrp="1"/>
          </p:cNvSpPr>
          <p:nvPr>
            <p:ph type="body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Управление корпоративных коммуникаций</a:t>
            </a:r>
            <a:endParaRPr lang="ru-RU" dirty="0">
              <a:latin typeface="+mj-lt"/>
            </a:endParaRPr>
          </a:p>
        </p:txBody>
      </p:sp>
      <p:sp>
        <p:nvSpPr>
          <p:cNvPr id="6" name="Enterprise"/>
          <p:cNvSpPr>
            <a:spLocks noGrp="1"/>
          </p:cNvSpPr>
          <p:nvPr>
            <p:ph type="body" sz="quarter" idx="1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ООО «Газпромнефть-Оренбург»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97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338" y="188913"/>
            <a:ext cx="8559800" cy="609600"/>
          </a:xfrm>
        </p:spPr>
        <p:txBody>
          <a:bodyPr/>
          <a:lstStyle/>
          <a:p>
            <a:r>
              <a:rPr lang="ru-RU" dirty="0" smtClean="0">
                <a:latin typeface="HeliosCond" pitchFamily="2" charset="0"/>
              </a:rPr>
              <a:t>Коммуникационное сопровождение</a:t>
            </a:r>
            <a:endParaRPr lang="ru-RU" dirty="0">
              <a:latin typeface="HeliosCond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6"/>
          </p:nvPr>
        </p:nvSpPr>
        <p:spPr>
          <a:xfrm>
            <a:off x="342029" y="1016732"/>
            <a:ext cx="4049952" cy="5076825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СМИ</a:t>
            </a:r>
            <a:r>
              <a:rPr lang="ru-RU" dirty="0">
                <a:solidFill>
                  <a:schemeClr val="accent1"/>
                </a:solidFill>
              </a:rPr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Федеральные и региональные СМИ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Корпоративные СМИ – газета, журнал          (в </a:t>
            </a:r>
            <a:r>
              <a:rPr lang="ru-RU" b="0" dirty="0" err="1" smtClean="0"/>
              <a:t>т.ч</a:t>
            </a:r>
            <a:r>
              <a:rPr lang="ru-RU" b="0" dirty="0" smtClean="0"/>
              <a:t>. </a:t>
            </a:r>
            <a:r>
              <a:rPr lang="ru-RU" b="0" dirty="0"/>
              <a:t>м</a:t>
            </a:r>
            <a:r>
              <a:rPr lang="ru-RU" b="0" dirty="0" smtClean="0"/>
              <a:t>атериалы в формате </a:t>
            </a:r>
            <a:r>
              <a:rPr lang="ru-RU" b="0" dirty="0" err="1" smtClean="0"/>
              <a:t>сторителлинг</a:t>
            </a:r>
            <a:r>
              <a:rPr lang="ru-RU" b="0" dirty="0" smtClean="0"/>
              <a:t>)</a:t>
            </a:r>
            <a:endParaRPr lang="ru-RU" dirty="0" smtClean="0"/>
          </a:p>
          <a:p>
            <a:r>
              <a:rPr lang="ru-RU" dirty="0" smtClean="0">
                <a:solidFill>
                  <a:schemeClr val="accent1"/>
                </a:solidFill>
              </a:rPr>
              <a:t>Интернет-коммуникации</a:t>
            </a:r>
            <a:r>
              <a:rPr lang="ru-RU" dirty="0">
                <a:solidFill>
                  <a:schemeClr val="accent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Официальная страница турнира в сети интернет </a:t>
            </a:r>
            <a:r>
              <a:rPr lang="en-US" b="0" dirty="0" smtClean="0"/>
              <a:t>turnir.rodnyegoroda.ru</a:t>
            </a:r>
            <a:r>
              <a:rPr lang="ru-RU" b="0" dirty="0"/>
              <a:t> </a:t>
            </a:r>
            <a:endParaRPr lang="ru-RU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Обеспечена работа страницы </a:t>
            </a:r>
            <a:r>
              <a:rPr lang="ru-RU" b="0" dirty="0" err="1" smtClean="0"/>
              <a:t>Вконтакте</a:t>
            </a:r>
            <a:r>
              <a:rPr lang="ru-RU" b="0" dirty="0" smtClean="0"/>
              <a:t>, ставшей основным ресурсом информирования участников </a:t>
            </a:r>
            <a:r>
              <a:rPr lang="en-US" b="0" dirty="0" smtClean="0">
                <a:hlinkClick r:id="rId2"/>
              </a:rPr>
              <a:t>https</a:t>
            </a:r>
            <a:r>
              <a:rPr lang="en-US" b="0" dirty="0">
                <a:hlinkClick r:id="rId2"/>
              </a:rPr>
              <a:t>://vk.com/gazpromneftforschool</a:t>
            </a:r>
            <a:r>
              <a:rPr lang="ru-RU" b="0" dirty="0"/>
              <a:t> </a:t>
            </a:r>
            <a:endParaRPr lang="ru-RU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E-mail</a:t>
            </a:r>
            <a:r>
              <a:rPr lang="ru-RU" b="0" dirty="0" smtClean="0"/>
              <a:t>-маркетинг.</a:t>
            </a:r>
            <a:endParaRPr lang="ru-RU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Сайты программы социальных инвестиций </a:t>
            </a:r>
            <a:r>
              <a:rPr lang="ru-RU" b="0" dirty="0"/>
              <a:t>«Родные </a:t>
            </a:r>
            <a:r>
              <a:rPr lang="ru-RU" b="0" dirty="0" smtClean="0"/>
              <a:t>города», компании «Газпром нефть», Научно-Технического Центра «Газпром нефти», дочерних обществ компании в регионах проведения турнира.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Социальные сети «Газпром нефти» и программы «Родные города».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b="0" dirty="0" smtClean="0">
              <a:latin typeface="HeliosCond" pitchFamily="2" charset="0"/>
            </a:endParaRPr>
          </a:p>
          <a:p>
            <a:endParaRPr lang="ru-RU" dirty="0">
              <a:latin typeface="HeliosCond" pitchFamily="2" charset="0"/>
            </a:endParaRPr>
          </a:p>
        </p:txBody>
      </p:sp>
      <p:pic>
        <p:nvPicPr>
          <p:cNvPr id="8" name="Picture 2" descr="C:\Users\Светлана\Desktop\Безымянны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9"/>
          <a:stretch/>
        </p:blipFill>
        <p:spPr bwMode="auto">
          <a:xfrm>
            <a:off x="4495485" y="1124744"/>
            <a:ext cx="4348264" cy="2988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8" t="13564" r="24218" b="9287"/>
          <a:stretch/>
        </p:blipFill>
        <p:spPr bwMode="auto">
          <a:xfrm>
            <a:off x="5234759" y="2816932"/>
            <a:ext cx="3608990" cy="3374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338" y="188913"/>
            <a:ext cx="8559800" cy="609600"/>
          </a:xfrm>
        </p:spPr>
        <p:txBody>
          <a:bodyPr/>
          <a:lstStyle/>
          <a:p>
            <a:r>
              <a:rPr lang="ru-RU" dirty="0" smtClean="0">
                <a:latin typeface="HeliosCond" pitchFamily="2" charset="0"/>
              </a:rPr>
              <a:t>Коммуникационное сопровождение</a:t>
            </a:r>
            <a:endParaRPr lang="ru-RU" dirty="0">
              <a:latin typeface="HeliosCond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6"/>
          </p:nvPr>
        </p:nvSpPr>
        <p:spPr>
          <a:xfrm>
            <a:off x="342029" y="1016732"/>
            <a:ext cx="4140460" cy="5076825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Другое:  </a:t>
            </a:r>
            <a:endParaRPr lang="ru-RU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Именные письма на директоров школ регионов-участников турнира (приглашения и благодарственные письма).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Размещение плакатов в школах.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Сувенирная продукция для финалистов турнира и сертификаты для всех участников.</a:t>
            </a:r>
          </a:p>
          <a:p>
            <a:endParaRPr lang="ru-RU" dirty="0">
              <a:latin typeface="HeliosCond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29" y="1232756"/>
            <a:ext cx="2743820" cy="3420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D:\Турнир Умножая таланты\2016\Плакат\Плака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11" y="2164992"/>
            <a:ext cx="3024336" cy="427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0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Качественные результаты проекта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ru-RU" b="0" dirty="0"/>
              <a:t>Обеспечение талантливых школьников из </a:t>
            </a:r>
            <a:r>
              <a:rPr lang="ru-RU" b="0" dirty="0" smtClean="0"/>
              <a:t>регионов, способных к инновациям, </a:t>
            </a:r>
            <a:r>
              <a:rPr lang="ru-RU" dirty="0">
                <a:solidFill>
                  <a:schemeClr val="accent1"/>
                </a:solidFill>
              </a:rPr>
              <a:t>дополнительными возможностями для </a:t>
            </a:r>
            <a:r>
              <a:rPr lang="ru-RU" dirty="0" smtClean="0">
                <a:solidFill>
                  <a:schemeClr val="accent1"/>
                </a:solidFill>
              </a:rPr>
              <a:t>самореализации.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Вклад в будущее развитие технологий – создание условий для совершения технологического рывка, который обеспечит развитие нетрадиционных запасов. </a:t>
            </a:r>
            <a:endParaRPr lang="ru-RU" b="0" dirty="0" smtClean="0"/>
          </a:p>
          <a:p>
            <a:r>
              <a:rPr lang="ru-RU" b="0" dirty="0" smtClean="0"/>
              <a:t>Повышение </a:t>
            </a:r>
            <a:r>
              <a:rPr lang="ru-RU" b="0" dirty="0"/>
              <a:t>уровня подготовки школьников, поступающих в </a:t>
            </a:r>
            <a:r>
              <a:rPr lang="ru-RU" b="0" dirty="0" smtClean="0"/>
              <a:t>ВУЗы на инженерные специальности и </a:t>
            </a:r>
            <a:r>
              <a:rPr lang="ru-RU" dirty="0" smtClean="0">
                <a:solidFill>
                  <a:schemeClr val="accent1"/>
                </a:solidFill>
              </a:rPr>
              <a:t>развитие профильного образования</a:t>
            </a:r>
            <a:r>
              <a:rPr lang="ru-RU" b="0" dirty="0" smtClean="0"/>
              <a:t>. </a:t>
            </a:r>
            <a:endParaRPr lang="ru-RU" b="0" dirty="0"/>
          </a:p>
          <a:p>
            <a:r>
              <a:rPr lang="ru-RU" dirty="0">
                <a:solidFill>
                  <a:schemeClr val="accent1"/>
                </a:solidFill>
              </a:rPr>
              <a:t>Воспитание в школьниках навыков и компетенций</a:t>
            </a:r>
            <a:r>
              <a:rPr lang="ru-RU" b="0" dirty="0"/>
              <a:t>, которые в перспективе будут востребованы компанией «Газпром нефть» как работодателя. </a:t>
            </a:r>
          </a:p>
          <a:p>
            <a:r>
              <a:rPr lang="ru-RU" dirty="0">
                <a:solidFill>
                  <a:schemeClr val="accent1"/>
                </a:solidFill>
              </a:rPr>
              <a:t>Развитие кадрового потенциала компании </a:t>
            </a:r>
            <a:r>
              <a:rPr lang="ru-RU" b="0" dirty="0"/>
              <a:t>через </a:t>
            </a:r>
            <a:r>
              <a:rPr lang="ru-RU" dirty="0">
                <a:solidFill>
                  <a:schemeClr val="accent1"/>
                </a:solidFill>
              </a:rPr>
              <a:t>интеграцию участников турнира в систему «школа-вуз-предприятие»</a:t>
            </a:r>
            <a:r>
              <a:rPr lang="ru-RU" dirty="0"/>
              <a:t>.</a:t>
            </a:r>
          </a:p>
          <a:p>
            <a:pPr marL="0" lvl="2" indent="0">
              <a:spcBef>
                <a:spcPts val="1200"/>
              </a:spcBef>
              <a:buClr>
                <a:schemeClr val="accent1"/>
              </a:buClr>
              <a:buSzPct val="90000"/>
              <a:buNone/>
            </a:pPr>
            <a:r>
              <a:rPr lang="ru-RU" sz="1400" b="1" dirty="0" smtClean="0">
                <a:solidFill>
                  <a:schemeClr val="accent1"/>
                </a:solidFill>
              </a:rPr>
              <a:t>Повышение информированности школьников о деятельности компании «Газпром нефть»</a:t>
            </a:r>
            <a:r>
              <a:rPr lang="ru-RU" sz="1400" dirty="0" smtClean="0"/>
              <a:t>, </a:t>
            </a:r>
            <a:r>
              <a:rPr lang="ru-RU" sz="1400" b="1" dirty="0" smtClean="0">
                <a:solidFill>
                  <a:schemeClr val="accent1"/>
                </a:solidFill>
              </a:rPr>
              <a:t>продвижение </a:t>
            </a:r>
            <a:r>
              <a:rPr lang="en-US" sz="1400" b="1" dirty="0" smtClean="0">
                <a:solidFill>
                  <a:schemeClr val="accent1"/>
                </a:solidFill>
              </a:rPr>
              <a:t>HR</a:t>
            </a:r>
            <a:r>
              <a:rPr lang="ru-RU" sz="1400" b="1" dirty="0" smtClean="0">
                <a:solidFill>
                  <a:schemeClr val="accent1"/>
                </a:solidFill>
              </a:rPr>
              <a:t>-бренда компании </a:t>
            </a:r>
            <a:r>
              <a:rPr lang="ru-RU" sz="1400" dirty="0" smtClean="0"/>
              <a:t>(позиционирование компании как современной, инновационной, предлагающей сотрудникам решение сложных интересных задач).</a:t>
            </a:r>
          </a:p>
          <a:p>
            <a:r>
              <a:rPr lang="ru-RU" b="0" dirty="0" smtClean="0"/>
              <a:t>Рост объема заявок из регионов, которые участвуют в турнире второй год, и высокие показатели заявок из только присоединившихся городов свидетельствуют о том, что </a:t>
            </a:r>
            <a:r>
              <a:rPr lang="ru-RU" dirty="0" smtClean="0">
                <a:solidFill>
                  <a:schemeClr val="accent1"/>
                </a:solidFill>
              </a:rPr>
              <a:t>подобный формат актуален и является важным дополнением к современной системе образования</a:t>
            </a:r>
            <a:r>
              <a:rPr lang="ru-RU" b="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03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Комментарии</a:t>
            </a:r>
            <a:endParaRPr lang="ru-RU" dirty="0"/>
          </a:p>
        </p:txBody>
      </p:sp>
      <p:sp>
        <p:nvSpPr>
          <p:cNvPr id="6" name="Type1"/>
          <p:cNvSpPr txBox="1">
            <a:spLocks/>
          </p:cNvSpPr>
          <p:nvPr/>
        </p:nvSpPr>
        <p:spPr>
          <a:xfrm>
            <a:off x="1794418" y="1196752"/>
            <a:ext cx="6586141" cy="15020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quarter" idx="11"/>
          </p:nvPr>
        </p:nvSpPr>
        <p:spPr>
          <a:xfrm>
            <a:off x="1794418" y="4261017"/>
            <a:ext cx="6984963" cy="2086443"/>
          </a:xfrm>
        </p:spPr>
        <p:txBody>
          <a:bodyPr/>
          <a:lstStyle/>
          <a:p>
            <a:r>
              <a:rPr lang="ru-RU" sz="1100" b="0" i="1" dirty="0" smtClean="0"/>
              <a:t>«</a:t>
            </a:r>
            <a:r>
              <a:rPr lang="ru-RU" sz="1100" b="0" i="1" dirty="0"/>
              <a:t>Газпром нефть» сегодня стала одним из лидеров российской нефтегазовой отрасли по уровню технологичности. Однако условия разработки месторождений с каждым годом становятся все сложнее, отрасли постоянно требуются новые решения и подходы, что стимулирует постоянное совершенствование методов работы и повышение квалификации сотрудников. Чтобы оставаться лидером, необходимо привлекать лучшие умы, поэтому мы активно поощряем интерес талантливых школьников к получению инженерного образования и изучению точных наук, необходимых в нашей индустрии. Ведь именно эти люди в скором времени будут управлять техническим прогрессом и определять направления его </a:t>
            </a:r>
            <a:r>
              <a:rPr lang="ru-RU" sz="1100" b="0" i="1" dirty="0" smtClean="0"/>
              <a:t>развития».</a:t>
            </a:r>
          </a:p>
          <a:p>
            <a:r>
              <a:rPr lang="ru-RU" sz="1100" dirty="0" smtClean="0"/>
              <a:t>Марс Хасанов, директор по технологиям «Газпром нефти», руководитель научно-технического центра «Газпром нефти».</a:t>
            </a:r>
          </a:p>
          <a:p>
            <a:endParaRPr lang="ru-RU" b="0" dirty="0"/>
          </a:p>
        </p:txBody>
      </p:sp>
      <p:pic>
        <p:nvPicPr>
          <p:cNvPr id="12" name="Picture 2" descr="http://turnir.rodnyegoroda.ru/index_files/khasano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" y="4329100"/>
            <a:ext cx="1115777" cy="111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Puhova.NV\Desktop\Ксе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" y="1124744"/>
            <a:ext cx="1115777" cy="11881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1691680" y="1556792"/>
            <a:ext cx="6984963" cy="1043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0" i="1" dirty="0" smtClean="0"/>
              <a:t>Было </a:t>
            </a:r>
            <a:r>
              <a:rPr lang="ru-RU" sz="1100" b="0" i="1" dirty="0"/>
              <a:t>очень интересно, были достойные конкуренты и очень много сильных работ! Мы получили колоссальный опыт, в частности - ориентируясь на другие выступления. Эти навыки и знания мы планируем применить в учебе и </a:t>
            </a:r>
            <a:r>
              <a:rPr lang="ru-RU" sz="1100" b="0" i="1" dirty="0" smtClean="0"/>
              <a:t>использовать </a:t>
            </a:r>
            <a:r>
              <a:rPr lang="ru-RU" sz="1100" b="0" i="1" dirty="0"/>
              <a:t>в будущем году. </a:t>
            </a:r>
          </a:p>
          <a:p>
            <a:r>
              <a:rPr lang="ru-RU" sz="1100" dirty="0"/>
              <a:t>Ксения Черемисина, ученица 10 класса Гимназии №</a:t>
            </a:r>
            <a:r>
              <a:rPr lang="ru-RU" sz="1100" dirty="0" smtClean="0"/>
              <a:t>1.</a:t>
            </a:r>
            <a:endParaRPr lang="ru-RU" sz="1100" dirty="0"/>
          </a:p>
          <a:p>
            <a:endParaRPr lang="ru-RU" b="0" dirty="0"/>
          </a:p>
        </p:txBody>
      </p:sp>
      <p:pic>
        <p:nvPicPr>
          <p:cNvPr id="3075" name="Picture 3" descr="C:\Users\Puhova.NV\Desktop\газпром-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" y="2687476"/>
            <a:ext cx="1188636" cy="11247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1691680" y="2888940"/>
            <a:ext cx="6984963" cy="1043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55769" y="2492896"/>
            <a:ext cx="705678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/>
              <a:t>Ребята до сих </a:t>
            </a:r>
            <a:r>
              <a:rPr lang="ru-RU" sz="1100" i="1" dirty="0"/>
              <a:t>пор не верят, что участвовали в этом событии. Школа у нас небольшая, но дети – очень активные! Мы часто отправляем их в Оренбург на различные соревнования, олимпиады, конкурсы. Но с таким масштабным турниром они столкнули впервые</a:t>
            </a:r>
            <a:r>
              <a:rPr lang="ru-RU" sz="1100" i="1" dirty="0" smtClean="0"/>
              <a:t>. Участие </a:t>
            </a:r>
            <a:r>
              <a:rPr lang="ru-RU" sz="1100" i="1" dirty="0"/>
              <a:t>в </a:t>
            </a:r>
            <a:r>
              <a:rPr lang="ru-RU" sz="1100" i="1" dirty="0" smtClean="0"/>
              <a:t>конкурсе «Умножая таланты» научило ребят работать </a:t>
            </a:r>
            <a:r>
              <a:rPr lang="ru-RU" sz="1100" i="1" dirty="0"/>
              <a:t>в команде, взаимодействовать, распределять обязанности, презентовать свою работу и выступать. Теперь они будут применять эти навыки в обычной жизни. И конечно, мы планируем участвовать в турнире в будущем году. Теперь мы познакомились со всеми особенностями и правилами этого конкурса, поэтому будет возможность подготовиться </a:t>
            </a:r>
            <a:r>
              <a:rPr lang="ru-RU" sz="1100" i="1" dirty="0" smtClean="0"/>
              <a:t>заранее.</a:t>
            </a:r>
          </a:p>
          <a:p>
            <a:endParaRPr lang="ru-RU" sz="1100" i="1" dirty="0" smtClean="0"/>
          </a:p>
          <a:p>
            <a:r>
              <a:rPr lang="ru-RU" sz="1100" b="1" dirty="0" smtClean="0"/>
              <a:t>Наталья </a:t>
            </a:r>
            <a:r>
              <a:rPr lang="ru-RU" sz="1100" b="1" dirty="0" err="1" smtClean="0"/>
              <a:t>Ермошкина</a:t>
            </a:r>
            <a:r>
              <a:rPr lang="ru-RU" sz="1100" b="1" dirty="0" smtClean="0"/>
              <a:t>, </a:t>
            </a:r>
            <a:r>
              <a:rPr lang="ru-RU" sz="1100" b="1" dirty="0"/>
              <a:t>директор </a:t>
            </a:r>
            <a:r>
              <a:rPr lang="ru-RU" sz="1100" b="1" dirty="0" err="1"/>
              <a:t>Благословенской</a:t>
            </a:r>
            <a:r>
              <a:rPr lang="ru-RU" sz="1100" b="1" dirty="0"/>
              <a:t> СОШ</a:t>
            </a:r>
          </a:p>
          <a:p>
            <a:endParaRPr lang="ru-RU" sz="1100" i="1" dirty="0"/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8701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98811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Социальная проблематика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  <p:custDataLst>
              <p:tags r:id="rId4"/>
            </p:custDataLst>
          </p:nvPr>
        </p:nvSpPr>
        <p:spPr>
          <a:xfrm>
            <a:off x="4788024" y="1268760"/>
            <a:ext cx="4176711" cy="5076825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Низкий уровень заинтересованности школьников в поступлении на инженерные специальности.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По данным </a:t>
            </a:r>
            <a:r>
              <a:rPr lang="ru-RU" b="0" dirty="0" err="1" smtClean="0"/>
              <a:t>Минобрнауки</a:t>
            </a:r>
            <a:r>
              <a:rPr lang="ru-RU" b="0" dirty="0" smtClean="0"/>
              <a:t>, всего 10% российских студентов выбирают инженерные профили.</a:t>
            </a:r>
            <a:endParaRPr lang="ru-RU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Больше половины выпущенных специалистов не соответствует требованиям ТЭК.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Низкий уровень самореализации талантливой молодежи (по официальной статистике, всего у 2-3% потенциально одаренных молодых людей есть возможность проявить и развить свой талант).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Недостаток кадров создает препятствия для технологического «рывка», способствующего развитию бизнеса – освоению запасов </a:t>
            </a:r>
            <a:r>
              <a:rPr lang="ru-RU" b="0" dirty="0" err="1" smtClean="0"/>
              <a:t>баженовской</a:t>
            </a:r>
            <a:r>
              <a:rPr lang="ru-RU" b="0" dirty="0" smtClean="0"/>
              <a:t> свиты, арктических шельфов месторождений. 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Решение: </a:t>
            </a:r>
            <a:r>
              <a:rPr lang="ru-RU" b="0" dirty="0" smtClean="0"/>
              <a:t>выявление, профориентация и повышение компетенций талантливой молодежи, способной к созданию инноваций.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82133700"/>
              </p:ext>
            </p:extLst>
          </p:nvPr>
        </p:nvGraphicFramePr>
        <p:xfrm>
          <a:off x="287020" y="440668"/>
          <a:ext cx="5328592" cy="414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118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610499"/>
          </a:xfrm>
        </p:spPr>
        <p:txBody>
          <a:bodyPr/>
          <a:lstStyle/>
          <a:p>
            <a:r>
              <a:rPr lang="ru-RU" dirty="0" smtClean="0"/>
              <a:t>Образовательные проекты «Газпром нефти»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287020" y="5987460"/>
            <a:ext cx="4175125" cy="360000"/>
          </a:xfrm>
        </p:spPr>
        <p:txBody>
          <a:bodyPr/>
          <a:lstStyle/>
          <a:p>
            <a:r>
              <a:rPr lang="ru-RU" dirty="0" smtClean="0"/>
              <a:t>Открытие базовых </a:t>
            </a:r>
            <a:r>
              <a:rPr lang="ru-RU" dirty="0"/>
              <a:t>кафедр и профильных «Газпромнефть-классов» в школах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ru-RU" dirty="0" smtClean="0"/>
              <a:t>Научное сотрудничество </a:t>
            </a:r>
            <a:r>
              <a:rPr lang="ru-RU" dirty="0"/>
              <a:t>с Междисциплинарной лабораторией им. П.Л. Чебышева СПбГУ </a:t>
            </a:r>
          </a:p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ru-RU" dirty="0" smtClean="0"/>
              <a:t>Сотрудничество с университетами регионов присутствия компании «Газпром нефть»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ru-RU" dirty="0" smtClean="0"/>
              <a:t>Организация стажировок для студентов на предприятиях «Газпром нефти»</a:t>
            </a:r>
            <a:endParaRPr lang="ru-RU" dirty="0"/>
          </a:p>
        </p:txBody>
      </p:sp>
      <p:sp>
        <p:nvSpPr>
          <p:cNvPr id="19" name="Объект 18"/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Объект 19"/>
          <p:cNvSpPr>
            <a:spLocks noGrp="1"/>
          </p:cNvSpPr>
          <p:nvPr>
            <p:ph sz="quarter" idx="3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Объект 20"/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Объект 21"/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2" name="Picture 6" descr="http://rodnyegoroda.ru/upload/medialibrary/667/6670459eaa14d6cfa04f142c130994a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5"/>
          <a:stretch/>
        </p:blipFill>
        <p:spPr bwMode="auto">
          <a:xfrm>
            <a:off x="4638800" y="3961128"/>
            <a:ext cx="4284476" cy="197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rodnyegoroda.ru/upload/iblock/cd0/cd03df8a5acd96f00c46e8eddf606a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221474"/>
            <a:ext cx="4284476" cy="203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www.gazprom-neft.ru/upload/medialibrary/d24/20150901_EGO_75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47" b="19689"/>
          <a:stretch/>
        </p:blipFill>
        <p:spPr bwMode="auto">
          <a:xfrm>
            <a:off x="251520" y="3940915"/>
            <a:ext cx="4248472" cy="197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ntc.gazprom-neft.ru/upload/iblock/2f2/5c7eb704beb787d43fdb68b4070222a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7" b="23407"/>
          <a:stretch/>
        </p:blipFill>
        <p:spPr bwMode="auto">
          <a:xfrm>
            <a:off x="4638800" y="1216830"/>
            <a:ext cx="4248472" cy="197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42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Краткое описание проекта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1"/>
          </p:nvPr>
        </p:nvSpPr>
        <p:spPr>
          <a:xfrm>
            <a:off x="287524" y="1159650"/>
            <a:ext cx="4176711" cy="5076825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Турнир по нефтегазовой тематике «Умножая таланты»</a:t>
            </a:r>
            <a:r>
              <a:rPr lang="ru-RU" b="0" dirty="0" smtClean="0"/>
              <a:t> – современный формат научного мероприятия для школьников, подготовленный с учетом </a:t>
            </a:r>
            <a:r>
              <a:rPr lang="ru-RU" dirty="0" smtClean="0">
                <a:solidFill>
                  <a:schemeClr val="accent1"/>
                </a:solidFill>
              </a:rPr>
              <a:t>актуальных мировых практик</a:t>
            </a:r>
            <a:r>
              <a:rPr lang="ru-RU" b="0" dirty="0" smtClean="0"/>
              <a:t>. </a:t>
            </a:r>
          </a:p>
          <a:p>
            <a:r>
              <a:rPr lang="ru-RU" b="0" dirty="0" smtClean="0"/>
              <a:t>Старшеклассникам из регионов присутствия компании предлагается объединиться в </a:t>
            </a:r>
            <a:r>
              <a:rPr lang="ru-RU" dirty="0" smtClean="0">
                <a:solidFill>
                  <a:schemeClr val="accent1"/>
                </a:solidFill>
              </a:rPr>
              <a:t>команды по 3 человека</a:t>
            </a:r>
            <a:r>
              <a:rPr lang="ru-RU" b="0" dirty="0" smtClean="0"/>
              <a:t>, провести </a:t>
            </a:r>
            <a:r>
              <a:rPr lang="ru-RU" dirty="0" smtClean="0">
                <a:solidFill>
                  <a:schemeClr val="accent1"/>
                </a:solidFill>
              </a:rPr>
              <a:t>настоящее исследование </a:t>
            </a:r>
            <a:r>
              <a:rPr lang="ru-RU" b="0" dirty="0" smtClean="0"/>
              <a:t>(решить актуальную для отрасли задачу). Авторы лучших проектов приглашаются </a:t>
            </a:r>
            <a:r>
              <a:rPr lang="ru-RU" dirty="0" smtClean="0">
                <a:solidFill>
                  <a:schemeClr val="accent1"/>
                </a:solidFill>
              </a:rPr>
              <a:t>на финал в Санкт-Петербург</a:t>
            </a:r>
            <a:r>
              <a:rPr lang="ru-RU" b="0" dirty="0" smtClean="0"/>
              <a:t>, где </a:t>
            </a:r>
            <a:r>
              <a:rPr lang="ru-RU" dirty="0" smtClean="0">
                <a:solidFill>
                  <a:schemeClr val="accent1"/>
                </a:solidFill>
              </a:rPr>
              <a:t>демонстрируют свои решения экспертам отрасли</a:t>
            </a:r>
            <a:r>
              <a:rPr lang="ru-RU" b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В отличие от традиционных школьных олимпиад, турнир </a:t>
            </a:r>
            <a:r>
              <a:rPr lang="ru-RU" dirty="0" smtClean="0">
                <a:solidFill>
                  <a:schemeClr val="accent1"/>
                </a:solidFill>
              </a:rPr>
              <a:t>ориентирован не на проверку знаний</a:t>
            </a:r>
            <a:r>
              <a:rPr lang="ru-RU" b="0" dirty="0" smtClean="0"/>
              <a:t>, а на </a:t>
            </a:r>
            <a:r>
              <a:rPr lang="ru-RU" dirty="0" smtClean="0">
                <a:solidFill>
                  <a:schemeClr val="accent1"/>
                </a:solidFill>
              </a:rPr>
              <a:t>развитие у школьников умения их применять</a:t>
            </a:r>
            <a:r>
              <a:rPr lang="ru-RU" b="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В основе турнира – </a:t>
            </a:r>
            <a:r>
              <a:rPr lang="ru-RU" dirty="0" smtClean="0">
                <a:solidFill>
                  <a:schemeClr val="accent1"/>
                </a:solidFill>
              </a:rPr>
              <a:t>развитие компетенций школьников в сфере </a:t>
            </a:r>
            <a:r>
              <a:rPr lang="en-US" dirty="0" smtClean="0">
                <a:solidFill>
                  <a:schemeClr val="accent1"/>
                </a:solidFill>
              </a:rPr>
              <a:t>STEM </a:t>
            </a:r>
            <a:r>
              <a:rPr lang="en-US" b="0" dirty="0" smtClean="0"/>
              <a:t>(Science, Technology, Engineering, Math)</a:t>
            </a:r>
            <a:r>
              <a:rPr lang="ru-RU" b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/>
                </a:solidFill>
              </a:rPr>
              <a:t>Развитие навыков, востребованных среди работодателей </a:t>
            </a:r>
            <a:r>
              <a:rPr lang="ru-RU" b="0" dirty="0" smtClean="0"/>
              <a:t>(презентационные, исследовательские, аналитические, навыки работы в команде).</a:t>
            </a:r>
          </a:p>
        </p:txBody>
      </p:sp>
      <p:pic>
        <p:nvPicPr>
          <p:cNvPr id="3074" name="Picture 2" descr="E:\Desktop\Фотографии\2017 год\Умножая таланты-Питер\уменьшенные\5V1A9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50" y="1088055"/>
            <a:ext cx="4016029" cy="267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Desktop\Фотографии\2017 год\Умножая таланты-Питер\уменьшенные\Участники из Благословенки Оренбургского райо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50" y="3825044"/>
            <a:ext cx="399449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6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турнире «Умножая таланты»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>
          <a:xfrm>
            <a:off x="287524" y="1136811"/>
            <a:ext cx="4176711" cy="5076825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Турнир проводится с 2015 года для двух возрастных групп: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8-9 класс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10-11 класс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География: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Санкт-Петербург, Тюмень, Ноябрьск, Муравленко, Ханты-Мансийск, Томск,    Москва </a:t>
            </a:r>
            <a:r>
              <a:rPr lang="ru-RU" b="0" dirty="0"/>
              <a:t>(район Капотня), с. Новый Порт</a:t>
            </a:r>
            <a:r>
              <a:rPr lang="ru-RU" b="0" dirty="0" smtClean="0"/>
              <a:t>,      </a:t>
            </a:r>
            <a:r>
              <a:rPr lang="ru-RU" b="0" dirty="0"/>
              <a:t>пос. Мыс </a:t>
            </a:r>
            <a:r>
              <a:rPr lang="ru-RU" b="0" dirty="0" smtClean="0"/>
              <a:t>Каменный, г. Оренбург, г. Омск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ru-RU" dirty="0" smtClean="0">
                <a:solidFill>
                  <a:schemeClr val="accent1"/>
                </a:solidFill>
              </a:rPr>
              <a:t>Организатор: 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ru-RU" b="0" dirty="0" smtClean="0"/>
              <a:t>«Газпромнефть-НТЦ», дочерние общества в регионах присутствия, подрядная организация</a:t>
            </a:r>
            <a:endParaRPr lang="ru-RU" b="0" dirty="0"/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pic>
        <p:nvPicPr>
          <p:cNvPr id="4098" name="Picture 2" descr="E:\Desktop\Фотографии\2017 год\Умножая таланты-Питер\уменьшенные\5V1A7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50" y="3792120"/>
            <a:ext cx="3827936" cy="25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Desktop\Фотографии\2017 год\Умножая таланты-Питер\уменьшенные\5V1A1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29" y="1052701"/>
            <a:ext cx="3852428" cy="256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турнире «Умножая таланты»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1"/>
          </p:nvPr>
        </p:nvSpPr>
        <p:spPr>
          <a:xfrm>
            <a:off x="287524" y="1209918"/>
            <a:ext cx="4176711" cy="5076825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Цели:</a:t>
            </a:r>
          </a:p>
          <a:p>
            <a:pPr marL="285750" indent="-285750">
              <a:spcBef>
                <a:spcPts val="600"/>
              </a:spcBef>
              <a:buClr>
                <a:srgbClr val="007DC2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chemeClr val="accent1"/>
                </a:solidFill>
              </a:rPr>
              <a:t>Повышение интереса старшеклассников к инженерным специальностям </a:t>
            </a:r>
            <a:r>
              <a:rPr lang="ru-RU" altLang="ru-RU" b="0" dirty="0" smtClean="0"/>
              <a:t>и нефтегазовой отрасли в целом.</a:t>
            </a:r>
          </a:p>
          <a:p>
            <a:pPr marL="285750" indent="-285750">
              <a:spcBef>
                <a:spcPts val="600"/>
              </a:spcBef>
              <a:buClr>
                <a:srgbClr val="007DC2"/>
              </a:buClr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accent1"/>
                </a:solidFill>
              </a:rPr>
              <a:t>Развитие </a:t>
            </a:r>
            <a:r>
              <a:rPr lang="ru-RU" dirty="0">
                <a:solidFill>
                  <a:schemeClr val="accent1"/>
                </a:solidFill>
              </a:rPr>
              <a:t>кадрового </a:t>
            </a:r>
            <a:r>
              <a:rPr lang="ru-RU" dirty="0" smtClean="0">
                <a:solidFill>
                  <a:schemeClr val="accent1"/>
                </a:solidFill>
              </a:rPr>
              <a:t>потенциала</a:t>
            </a:r>
            <a:r>
              <a:rPr lang="ru-RU" b="0" dirty="0" smtClean="0"/>
              <a:t>, </a:t>
            </a:r>
            <a:r>
              <a:rPr lang="ru-RU" b="0" dirty="0"/>
              <a:t>формирование базы данных одаренной </a:t>
            </a:r>
            <a:r>
              <a:rPr lang="ru-RU" b="0" dirty="0" smtClean="0"/>
              <a:t>молодежи.</a:t>
            </a:r>
          </a:p>
          <a:p>
            <a:pPr marL="285750" indent="-285750">
              <a:spcBef>
                <a:spcPts val="600"/>
              </a:spcBef>
              <a:buClr>
                <a:srgbClr val="007DC2"/>
              </a:buClr>
              <a:buFont typeface="Arial" panose="020B0604020202020204" pitchFamily="34" charset="0"/>
              <a:buChar char="•"/>
              <a:defRPr/>
            </a:pPr>
            <a:r>
              <a:rPr lang="ru-RU" b="0" dirty="0" smtClean="0"/>
              <a:t>Повышение уровня компетенций школьников – </a:t>
            </a:r>
            <a:r>
              <a:rPr lang="ru-RU" dirty="0" smtClean="0">
                <a:solidFill>
                  <a:schemeClr val="accent1"/>
                </a:solidFill>
              </a:rPr>
              <a:t>обеспечение более высокого уровня подготовки на этапе поступления в ВУЗ</a:t>
            </a:r>
            <a:r>
              <a:rPr lang="ru-RU" b="0" dirty="0" smtClean="0"/>
              <a:t>.</a:t>
            </a:r>
          </a:p>
          <a:p>
            <a:pPr marL="285750" indent="-285750">
              <a:spcBef>
                <a:spcPts val="600"/>
              </a:spcBef>
              <a:buClr>
                <a:srgbClr val="007DC2"/>
              </a:buClr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accent1"/>
                </a:solidFill>
              </a:rPr>
              <a:t>Расширение возможностей способной к инновациям молодежи </a:t>
            </a:r>
            <a:r>
              <a:rPr lang="ru-RU" b="0" dirty="0" smtClean="0"/>
              <a:t>для самореализации.</a:t>
            </a:r>
          </a:p>
          <a:p>
            <a:pPr marL="285750" indent="-285750">
              <a:spcBef>
                <a:spcPts val="600"/>
              </a:spcBef>
              <a:buClr>
                <a:srgbClr val="007DC2"/>
              </a:buClr>
              <a:buFont typeface="Arial" panose="020B0604020202020204" pitchFamily="34" charset="0"/>
              <a:buChar char="•"/>
              <a:defRPr/>
            </a:pPr>
            <a:r>
              <a:rPr lang="ru-RU" b="0" dirty="0" smtClean="0"/>
              <a:t>Продвижение «Газпром нефти» как </a:t>
            </a:r>
            <a:r>
              <a:rPr lang="ru-RU" dirty="0" smtClean="0">
                <a:solidFill>
                  <a:schemeClr val="accent1"/>
                </a:solidFill>
              </a:rPr>
              <a:t>высокотехнологичной и инновационной компании </a:t>
            </a:r>
            <a:r>
              <a:rPr lang="ru-RU" b="0" dirty="0" smtClean="0"/>
              <a:t>среди целевых аудиторий.</a:t>
            </a:r>
          </a:p>
          <a:p>
            <a:pPr>
              <a:spcBef>
                <a:spcPct val="0"/>
              </a:spcBef>
              <a:buClr>
                <a:srgbClr val="007DC2"/>
              </a:buClr>
              <a:defRPr/>
            </a:pPr>
            <a:endParaRPr lang="ru-RU" b="0" dirty="0" smtClean="0"/>
          </a:p>
          <a:p>
            <a:pPr>
              <a:spcBef>
                <a:spcPct val="0"/>
              </a:spcBef>
              <a:buClr>
                <a:srgbClr val="007DC2"/>
              </a:buClr>
              <a:defRPr/>
            </a:pPr>
            <a:r>
              <a:rPr lang="ru-RU" dirty="0" smtClean="0">
                <a:solidFill>
                  <a:schemeClr val="accent1"/>
                </a:solidFill>
              </a:rPr>
              <a:t>Целевые аудитории:</a:t>
            </a:r>
          </a:p>
          <a:p>
            <a:pPr marL="285750" indent="-285750">
              <a:spcBef>
                <a:spcPct val="0"/>
              </a:spcBef>
              <a:buClr>
                <a:srgbClr val="007DC2"/>
              </a:buClr>
              <a:buFont typeface="Arial" panose="020B0604020202020204" pitchFamily="34" charset="0"/>
              <a:buChar char="•"/>
              <a:defRPr/>
            </a:pPr>
            <a:r>
              <a:rPr lang="ru-RU" b="0" dirty="0"/>
              <a:t>Школьники 8-11 классов из </a:t>
            </a:r>
            <a:r>
              <a:rPr lang="ru-RU" b="0" dirty="0" smtClean="0"/>
              <a:t>регионов</a:t>
            </a:r>
          </a:p>
          <a:p>
            <a:pPr marL="285750" indent="-285750">
              <a:spcBef>
                <a:spcPct val="0"/>
              </a:spcBef>
              <a:buClr>
                <a:srgbClr val="007DC2"/>
              </a:buClr>
              <a:buFont typeface="Arial" panose="020B0604020202020204" pitchFamily="34" charset="0"/>
              <a:buChar char="•"/>
              <a:defRPr/>
            </a:pPr>
            <a:r>
              <a:rPr lang="ru-RU" b="0" dirty="0" smtClean="0"/>
              <a:t>Родители </a:t>
            </a:r>
            <a:r>
              <a:rPr lang="ru-RU" b="0" dirty="0"/>
              <a:t>школьников 8-11 классов </a:t>
            </a:r>
          </a:p>
          <a:p>
            <a:pPr marL="285750" indent="-285750">
              <a:spcBef>
                <a:spcPct val="0"/>
              </a:spcBef>
              <a:buClr>
                <a:srgbClr val="007DC2"/>
              </a:buClr>
              <a:buFont typeface="Arial" panose="020B0604020202020204" pitchFamily="34" charset="0"/>
              <a:buChar char="•"/>
              <a:defRPr/>
            </a:pPr>
            <a:r>
              <a:rPr lang="ru-RU" b="0" dirty="0"/>
              <a:t>Учителя и директора </a:t>
            </a:r>
            <a:r>
              <a:rPr lang="ru-RU" b="0" dirty="0" smtClean="0"/>
              <a:t>школ</a:t>
            </a:r>
            <a:endParaRPr lang="ru-RU" b="0" dirty="0"/>
          </a:p>
          <a:p>
            <a:pPr marL="285750" indent="-285750" algn="just">
              <a:spcBef>
                <a:spcPct val="0"/>
              </a:spcBef>
              <a:buClr>
                <a:srgbClr val="007DC2"/>
              </a:buClr>
              <a:buFont typeface="Arial" panose="020B0604020202020204" pitchFamily="34" charset="0"/>
              <a:buChar char="•"/>
              <a:defRPr/>
            </a:pPr>
            <a:r>
              <a:rPr lang="ru-RU" b="0" dirty="0"/>
              <a:t>Сотрудники компании</a:t>
            </a:r>
          </a:p>
          <a:p>
            <a:endParaRPr lang="ru-RU" dirty="0"/>
          </a:p>
        </p:txBody>
      </p:sp>
      <p:pic>
        <p:nvPicPr>
          <p:cNvPr id="5122" name="Picture 2" descr="E:\Desktop\Фотографии\2017 год\Умножая таланты-Питер\уменьшенные\Знакомство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59" y="1268413"/>
            <a:ext cx="367009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Desktop\Фотографии\2017 год\Умножая таланты-Питер\уменьшенные\Экскурсия в музей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3861048"/>
            <a:ext cx="367009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5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турнира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1296491"/>
          </a:xfrm>
        </p:spPr>
        <p:txBody>
          <a:bodyPr/>
          <a:lstStyle/>
          <a:p>
            <a:r>
              <a:rPr lang="ru-RU" altLang="ru-RU" b="0" dirty="0"/>
              <a:t>Турнир проводится в </a:t>
            </a:r>
            <a:r>
              <a:rPr lang="ru-RU" altLang="ru-RU" dirty="0">
                <a:solidFill>
                  <a:schemeClr val="accent1"/>
                </a:solidFill>
              </a:rPr>
              <a:t>два тура</a:t>
            </a:r>
            <a:r>
              <a:rPr lang="ru-RU" altLang="ru-RU" b="0" dirty="0"/>
              <a:t>. </a:t>
            </a:r>
            <a:endParaRPr lang="ru-RU" altLang="ru-RU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b="0" dirty="0" smtClean="0"/>
              <a:t>Предварительно </a:t>
            </a:r>
            <a:r>
              <a:rPr lang="ru-RU" altLang="ru-RU" b="0" dirty="0"/>
              <a:t>осуществляется </a:t>
            </a:r>
            <a:r>
              <a:rPr lang="ru-RU" altLang="ru-RU" dirty="0">
                <a:solidFill>
                  <a:schemeClr val="accent1"/>
                </a:solidFill>
              </a:rPr>
              <a:t>сбор проектов по заранее объявленным тематикам </a:t>
            </a:r>
            <a:r>
              <a:rPr lang="ru-RU" altLang="ru-RU" b="0" dirty="0"/>
              <a:t>от команд, состоящих из трех человек через специально созданную страницу сайта Турнира: </a:t>
            </a:r>
            <a:r>
              <a:rPr lang="ru-RU" altLang="ru-RU" b="0" dirty="0">
                <a:hlinkClick r:id="rId2"/>
              </a:rPr>
              <a:t>http://</a:t>
            </a:r>
            <a:r>
              <a:rPr lang="ru-RU" altLang="ru-RU" b="0" dirty="0" smtClean="0">
                <a:hlinkClick r:id="rId2"/>
              </a:rPr>
              <a:t>turnir.rodnyegoroda.ru</a:t>
            </a:r>
            <a:endParaRPr lang="ru-RU" altLang="ru-RU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b="0" dirty="0" smtClean="0"/>
              <a:t>Авторы лучших заданий (по оценке экспертов «Газпромнефть НТЦ») приглашаются в Санкт-Петербург на </a:t>
            </a:r>
            <a:r>
              <a:rPr lang="ru-RU" altLang="ru-RU" dirty="0" smtClean="0">
                <a:solidFill>
                  <a:schemeClr val="accent1"/>
                </a:solidFill>
              </a:rPr>
              <a:t>финал, где проходит нефтегазовый </a:t>
            </a:r>
            <a:r>
              <a:rPr lang="ru-RU" altLang="ru-RU" dirty="0" err="1" smtClean="0">
                <a:solidFill>
                  <a:schemeClr val="accent1"/>
                </a:solidFill>
              </a:rPr>
              <a:t>квест</a:t>
            </a:r>
            <a:r>
              <a:rPr lang="ru-RU" altLang="ru-RU" dirty="0" smtClean="0">
                <a:solidFill>
                  <a:schemeClr val="accent1"/>
                </a:solidFill>
              </a:rPr>
              <a:t> и очная защита проектов</a:t>
            </a:r>
            <a:r>
              <a:rPr lang="ru-RU" altLang="ru-RU" b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0" dirty="0">
              <a:latin typeface="HeliosCond" pitchFamily="2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6210" r="2388" b="5706"/>
          <a:stretch/>
        </p:blipFill>
        <p:spPr>
          <a:xfrm>
            <a:off x="237863" y="3645024"/>
            <a:ext cx="8568952" cy="254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турнира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>
          <a:xfrm>
            <a:off x="287525" y="1196400"/>
            <a:ext cx="4176711" cy="5076825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Основное задание – исследовательская работа, разработанная в 10 </a:t>
            </a:r>
            <a:r>
              <a:rPr lang="ru-RU" dirty="0" smtClean="0">
                <a:solidFill>
                  <a:schemeClr val="accent1"/>
                </a:solidFill>
              </a:rPr>
              <a:t>вариантах.</a:t>
            </a:r>
          </a:p>
          <a:p>
            <a:pPr marL="636588" lvl="2" indent="-285750">
              <a:buFont typeface="Arial" panose="020B0604020202020204" pitchFamily="34" charset="0"/>
              <a:buChar char="•"/>
            </a:pPr>
            <a:r>
              <a:rPr lang="ru-RU" sz="1400" b="0" dirty="0" smtClean="0"/>
              <a:t>Задания обновляются ежегодно.</a:t>
            </a:r>
          </a:p>
          <a:p>
            <a:pPr marL="636588" lvl="2" indent="-285750">
              <a:buFont typeface="Arial" panose="020B0604020202020204" pitchFamily="34" charset="0"/>
              <a:buChar char="•"/>
            </a:pPr>
            <a:r>
              <a:rPr lang="ru-RU" altLang="ru-RU" sz="1400" b="0" dirty="0" smtClean="0"/>
              <a:t>В </a:t>
            </a:r>
            <a:r>
              <a:rPr lang="ru-RU" altLang="ru-RU" sz="1400" b="0" dirty="0"/>
              <a:t>задании поставлены </a:t>
            </a:r>
            <a:r>
              <a:rPr lang="ru-RU" altLang="ru-RU" sz="1400" b="1" dirty="0">
                <a:solidFill>
                  <a:schemeClr val="accent1"/>
                </a:solidFill>
              </a:rPr>
              <a:t>реальные </a:t>
            </a:r>
            <a:r>
              <a:rPr lang="ru-RU" altLang="ru-RU" sz="1400" b="1" dirty="0" smtClean="0">
                <a:solidFill>
                  <a:schemeClr val="accent1"/>
                </a:solidFill>
              </a:rPr>
              <a:t>задачи</a:t>
            </a:r>
            <a:r>
              <a:rPr lang="ru-RU" altLang="ru-RU" sz="1400" b="0" dirty="0"/>
              <a:t>, позволяющие участникам понять, чем занимаются сотрудники компании. </a:t>
            </a:r>
            <a:endParaRPr lang="ru-RU" altLang="ru-RU" sz="1400" b="0" dirty="0" smtClean="0"/>
          </a:p>
          <a:p>
            <a:pPr marL="636588" lvl="2" indent="-28575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chemeClr val="accent1"/>
                </a:solidFill>
              </a:rPr>
              <a:t>Подробно </a:t>
            </a:r>
            <a:r>
              <a:rPr lang="ru-RU" altLang="ru-RU" sz="1400" b="1" dirty="0">
                <a:solidFill>
                  <a:schemeClr val="accent1"/>
                </a:solidFill>
              </a:rPr>
              <a:t>и интересно рассказано о компании</a:t>
            </a:r>
            <a:r>
              <a:rPr lang="ru-RU" altLang="ru-RU" sz="1400" b="0" dirty="0"/>
              <a:t>, ее истории, проектах, целях, производственных процессах.</a:t>
            </a:r>
          </a:p>
          <a:p>
            <a:pPr marL="636588" lvl="2" indent="-285750">
              <a:buFont typeface="Arial" panose="020B0604020202020204" pitchFamily="34" charset="0"/>
              <a:buChar char="•"/>
            </a:pPr>
            <a:r>
              <a:rPr lang="ru-RU" sz="1400" b="0" dirty="0" smtClean="0"/>
              <a:t>Специально для участников </a:t>
            </a:r>
            <a:r>
              <a:rPr lang="ru-RU" sz="1400" b="1" dirty="0" smtClean="0">
                <a:solidFill>
                  <a:schemeClr val="accent1"/>
                </a:solidFill>
              </a:rPr>
              <a:t>разработана методичка</a:t>
            </a:r>
            <a:r>
              <a:rPr lang="ru-RU" sz="1400" b="0" dirty="0" smtClean="0"/>
              <a:t>, позволяющая решить ребятам поставленные задачи. 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Задания финала:</a:t>
            </a:r>
          </a:p>
          <a:p>
            <a:pPr marL="636588" lvl="2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/>
                </a:solidFill>
              </a:rPr>
              <a:t>Публичная защита работ </a:t>
            </a:r>
          </a:p>
          <a:p>
            <a:pPr marL="636588" lvl="2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/>
                </a:solidFill>
              </a:rPr>
              <a:t>Интерактивный </a:t>
            </a:r>
            <a:r>
              <a:rPr lang="ru-RU" sz="1400" b="1" dirty="0" err="1" smtClean="0">
                <a:solidFill>
                  <a:schemeClr val="accent1"/>
                </a:solidFill>
              </a:rPr>
              <a:t>квест</a:t>
            </a:r>
            <a:r>
              <a:rPr lang="ru-RU" sz="1400" b="1" dirty="0" smtClean="0">
                <a:solidFill>
                  <a:schemeClr val="accent1"/>
                </a:solidFill>
              </a:rPr>
              <a:t> </a:t>
            </a:r>
            <a:r>
              <a:rPr lang="ru-RU" sz="1400" b="0" dirty="0" smtClean="0"/>
              <a:t>– позволяет </a:t>
            </a:r>
            <a:r>
              <a:rPr lang="ru-RU" sz="1400" b="0" dirty="0"/>
              <a:t>проверить, насколько глубоко участники погрузились в тему нефтегазовой </a:t>
            </a:r>
            <a:r>
              <a:rPr lang="ru-RU" sz="1400" b="0" dirty="0" smtClean="0"/>
              <a:t>отрасли. </a:t>
            </a:r>
            <a:endParaRPr lang="ru-RU" sz="1400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4" b="9337"/>
          <a:stretch/>
        </p:blipFill>
        <p:spPr>
          <a:xfrm>
            <a:off x="4752020" y="1196752"/>
            <a:ext cx="4140266" cy="253848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/>
          <a:srcRect l="31585" t="31658" r="31585" b="9385"/>
          <a:stretch/>
        </p:blipFill>
        <p:spPr>
          <a:xfrm>
            <a:off x="5544108" y="3943520"/>
            <a:ext cx="2790675" cy="23784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87524" y="5877272"/>
            <a:ext cx="4464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Победитель турнира определяется экспертами «Газпромнефть НТЦ»  на основе набранных за 2 тура баллов.</a:t>
            </a:r>
            <a:endParaRPr lang="ru-RU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потом?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>
          <a:xfrm>
            <a:off x="323528" y="4221088"/>
            <a:ext cx="8496944" cy="2844800"/>
          </a:xfrm>
        </p:spPr>
        <p:txBody>
          <a:bodyPr numCol="2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Команды-финалисты турнира получают  </a:t>
            </a:r>
            <a:r>
              <a:rPr lang="ru-RU" dirty="0" smtClean="0">
                <a:solidFill>
                  <a:schemeClr val="accent1"/>
                </a:solidFill>
              </a:rPr>
              <a:t>памятные призы и подарки</a:t>
            </a:r>
            <a:r>
              <a:rPr lang="ru-RU" b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Формируют </a:t>
            </a:r>
            <a:r>
              <a:rPr lang="ru-RU" dirty="0" smtClean="0">
                <a:solidFill>
                  <a:schemeClr val="accent1"/>
                </a:solidFill>
              </a:rPr>
              <a:t>базу данных одаренной молодежи</a:t>
            </a:r>
            <a:r>
              <a:rPr lang="ru-RU" b="0" dirty="0" smtClean="0"/>
              <a:t>, которая встраивается </a:t>
            </a:r>
            <a:r>
              <a:rPr lang="ru-RU" dirty="0" smtClean="0">
                <a:solidFill>
                  <a:schemeClr val="accent1"/>
                </a:solidFill>
              </a:rPr>
              <a:t>в единую систему </a:t>
            </a:r>
            <a:r>
              <a:rPr lang="en-US" dirty="0" smtClean="0">
                <a:solidFill>
                  <a:schemeClr val="accent1"/>
                </a:solidFill>
              </a:rPr>
              <a:t>HR-</a:t>
            </a:r>
            <a:r>
              <a:rPr lang="ru-RU" dirty="0" smtClean="0">
                <a:solidFill>
                  <a:schemeClr val="accent1"/>
                </a:solidFill>
              </a:rPr>
              <a:t>стратегии компании «школа-вуз-предприятие» </a:t>
            </a:r>
            <a:r>
              <a:rPr lang="ru-RU" b="0" dirty="0" smtClean="0"/>
              <a:t>(привлекаются для обучения на целевые программы и базовые кафедры).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В каждом регионе проводятся </a:t>
            </a:r>
            <a:r>
              <a:rPr lang="ru-RU" dirty="0" smtClean="0">
                <a:solidFill>
                  <a:schemeClr val="accent1"/>
                </a:solidFill>
              </a:rPr>
              <a:t>дополнительные мастер-классы с разбором ошибок</a:t>
            </a:r>
            <a:r>
              <a:rPr lang="ru-RU" b="0" dirty="0" smtClean="0"/>
              <a:t>, направленные на мотивацию участников продолжить участие в турнире.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В 2017 году запущен </a:t>
            </a:r>
            <a:r>
              <a:rPr lang="ru-RU" dirty="0" smtClean="0">
                <a:solidFill>
                  <a:schemeClr val="accent1"/>
                </a:solidFill>
              </a:rPr>
              <a:t>процесс привлечения ВУЗов в качестве партнеров турнира для обеспечения целевых мест</a:t>
            </a:r>
            <a:r>
              <a:rPr lang="ru-RU" b="0" dirty="0" smtClean="0"/>
              <a:t> на обучение победителям и </a:t>
            </a:r>
            <a:r>
              <a:rPr lang="ru-RU" dirty="0" smtClean="0">
                <a:solidFill>
                  <a:schemeClr val="accent1"/>
                </a:solidFill>
              </a:rPr>
              <a:t>дополнительных баллов к вступительным испытаниям</a:t>
            </a:r>
            <a:r>
              <a:rPr lang="ru-RU" b="0" dirty="0" smtClean="0"/>
              <a:t> для финалистов турнира.</a:t>
            </a:r>
          </a:p>
        </p:txBody>
      </p:sp>
      <p:pic>
        <p:nvPicPr>
          <p:cNvPr id="6146" name="Picture 2" descr="E:\Desktop\Фотографии\2017 год\Умножая таланты-Питер\уменьшенные\Участники из Оренбург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2757"/>
            <a:ext cx="4176464" cy="27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Desktop\Фотографии\2017 год\Умножая таланты-Питер\уменьшенные\5V1A9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455" y="1233909"/>
            <a:ext cx="4176464" cy="278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OR" val="powerlexis_panel_for_gpn"/>
  <p:tag name="TYPE" val="report"/>
  <p:tag name="LANG" val="rus"/>
  <p:tag name="THINKCELLUNDODONOTDELET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ead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uth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Uni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nterpri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G9799PzEijMpVJSxBM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wqJnb1.Eqn8aW9qXEArw"/>
</p:tagLst>
</file>

<file path=ppt/theme/theme1.xml><?xml version="1.0" encoding="utf-8"?>
<a:theme xmlns:a="http://schemas.openxmlformats.org/drawingml/2006/main" name="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06D6DAB214CE84A842A3039565F4530" ma:contentTypeVersion="1" ma:contentTypeDescription="Создание документа." ma:contentTypeScope="" ma:versionID="81ab2daa22300af1441ed4de786cff1e">
  <xsd:schema xmlns:xsd="http://www.w3.org/2001/XMLSchema" xmlns:xs="http://www.w3.org/2001/XMLSchema" xmlns:p="http://schemas.microsoft.com/office/2006/metadata/properties" xmlns:ns2="a93bb3bd-d1bf-4ea9-a2cc-f56fce41bf0c" targetNamespace="http://schemas.microsoft.com/office/2006/metadata/properties" ma:root="true" ma:fieldsID="f00794807b01ef458351a1fd2a0f6171" ns2:_="">
    <xsd:import namespace="a93bb3bd-d1bf-4ea9-a2cc-f56fce41bf0c"/>
    <xsd:element name="properties">
      <xsd:complexType>
        <xsd:sequence>
          <xsd:element name="documentManagement">
            <xsd:complexType>
              <xsd:all>
                <xsd:element ref="ns2:UnresolvedUs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bb3bd-d1bf-4ea9-a2cc-f56fce41bf0c" elementFormDefault="qualified">
    <xsd:import namespace="http://schemas.microsoft.com/office/2006/documentManagement/types"/>
    <xsd:import namespace="http://schemas.microsoft.com/office/infopath/2007/PartnerControls"/>
    <xsd:element name="UnresolvedUser" ma:index="8" nillable="true" ma:displayName="Автор последних изменений" ma:internalName="UnresolvedUs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resolvedUser xmlns="a93bb3bd-d1bf-4ea9-a2cc-f56fce41bf0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D7D746-6F05-462E-8FEC-4E9C2243E8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bb3bd-d1bf-4ea9-a2cc-f56fce41bf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01B63C-0A06-4F96-9148-A2E6A28913B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a93bb3bd-d1bf-4ea9-a2cc-f56fce41bf0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0FC8496-DC6C-4BFA-BD49-D1F2210F24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gpn_report</Template>
  <TotalTime>2128</TotalTime>
  <Words>1245</Words>
  <Application>Microsoft Office PowerPoint</Application>
  <PresentationFormat>Экран (4:3)</PresentationFormat>
  <Paragraphs>97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gpn_report</vt:lpstr>
      <vt:lpstr>think-cell Slide</vt:lpstr>
      <vt:lpstr>Турнир по нефтегазовой тематике для старшеклассников  «Умножая таланты» компании «Газпром нефть» «Умножая таланты» («Газпром нефть»/«Газпромнефть НТЦ»)</vt:lpstr>
      <vt:lpstr>Социальная проблематика</vt:lpstr>
      <vt:lpstr>Образовательные проекты «Газпром нефти»</vt:lpstr>
      <vt:lpstr>Краткое описание проекта</vt:lpstr>
      <vt:lpstr>О турнире «Умножая таланты»</vt:lpstr>
      <vt:lpstr>О турнире «Умножая таланты»</vt:lpstr>
      <vt:lpstr>Этапы турнира</vt:lpstr>
      <vt:lpstr>Задания турнира</vt:lpstr>
      <vt:lpstr>Что потом?</vt:lpstr>
      <vt:lpstr>Коммуникационное сопровождение</vt:lpstr>
      <vt:lpstr>Коммуникационное сопровождение</vt:lpstr>
      <vt:lpstr>Качественные результаты проекта</vt:lpstr>
      <vt:lpstr>Комментарии</vt:lpstr>
    </vt:vector>
  </TitlesOfParts>
  <Company>PowerLexis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Кривсун Анна Александровна</cp:lastModifiedBy>
  <cp:revision>102</cp:revision>
  <dcterms:created xsi:type="dcterms:W3CDTF">2013-07-30T10:25:23Z</dcterms:created>
  <dcterms:modified xsi:type="dcterms:W3CDTF">2018-02-02T07:28:49Z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0x010100106D6DAB214CE84A842A3039565F4530</vt:lpwstr>
  </property>
</Properties>
</file>