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62" r:id="rId2"/>
    <p:sldId id="270" r:id="rId3"/>
    <p:sldId id="275" r:id="rId4"/>
    <p:sldId id="276" r:id="rId5"/>
    <p:sldId id="281" r:id="rId6"/>
    <p:sldId id="282" r:id="rId7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3F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0" autoAdjust="0"/>
  </p:normalViewPr>
  <p:slideViewPr>
    <p:cSldViewPr>
      <p:cViewPr>
        <p:scale>
          <a:sx n="120" d="100"/>
          <a:sy n="120" d="100"/>
        </p:scale>
        <p:origin x="-1374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" y="1588"/>
            <a:ext cx="9142534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63690"/>
            <a:ext cx="7772400" cy="1470025"/>
          </a:xfrm>
        </p:spPr>
        <p:txBody>
          <a:bodyPr>
            <a:normAutofit/>
          </a:bodyPr>
          <a:lstStyle>
            <a:lvl1pPr>
              <a:defRPr sz="5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5834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900" b="0">
                <a:solidFill>
                  <a:schemeClr val="bg1"/>
                </a:solidFill>
                <a:latin typeface="+mj-lt"/>
              </a:defRPr>
            </a:lvl1pPr>
            <a:lvl2pPr marL="478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350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19" indent="0">
              <a:buNone/>
              <a:defRPr sz="2900"/>
            </a:lvl2pPr>
            <a:lvl3pPr marL="957838" indent="0">
              <a:buNone/>
              <a:defRPr sz="2500"/>
            </a:lvl3pPr>
            <a:lvl4pPr marL="1436757" indent="0">
              <a:buNone/>
              <a:defRPr sz="2100"/>
            </a:lvl4pPr>
            <a:lvl5pPr marL="1915677" indent="0">
              <a:buNone/>
              <a:defRPr sz="2100"/>
            </a:lvl5pPr>
            <a:lvl6pPr marL="2394596" indent="0">
              <a:buNone/>
              <a:defRPr sz="2100"/>
            </a:lvl6pPr>
            <a:lvl7pPr marL="2873515" indent="0">
              <a:buNone/>
              <a:defRPr sz="2100"/>
            </a:lvl7pPr>
            <a:lvl8pPr marL="3352434" indent="0">
              <a:buNone/>
              <a:defRPr sz="2100"/>
            </a:lvl8pPr>
            <a:lvl9pPr marL="3831353" indent="0">
              <a:buNone/>
              <a:defRPr sz="21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19" indent="0">
              <a:buNone/>
              <a:defRPr sz="1300"/>
            </a:lvl2pPr>
            <a:lvl3pPr marL="957838" indent="0">
              <a:buNone/>
              <a:defRPr sz="1000"/>
            </a:lvl3pPr>
            <a:lvl4pPr marL="1436757" indent="0">
              <a:buNone/>
              <a:defRPr sz="900"/>
            </a:lvl4pPr>
            <a:lvl5pPr marL="1915677" indent="0">
              <a:buNone/>
              <a:defRPr sz="900"/>
            </a:lvl5pPr>
            <a:lvl6pPr marL="2394596" indent="0">
              <a:buNone/>
              <a:defRPr sz="900"/>
            </a:lvl6pPr>
            <a:lvl7pPr marL="2873515" indent="0">
              <a:buNone/>
              <a:defRPr sz="900"/>
            </a:lvl7pPr>
            <a:lvl8pPr marL="3352434" indent="0">
              <a:buNone/>
              <a:defRPr sz="900"/>
            </a:lvl8pPr>
            <a:lvl9pPr marL="383135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DA7B8-AEC0-4D0B-BBF7-8FD5BA16D23B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255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0F815-A22F-4A1C-93CB-AA2FB2F01AFC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517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1" y="303213"/>
            <a:ext cx="2405063" cy="645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9" y="303213"/>
            <a:ext cx="7065962" cy="645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9D0C5-D1DD-4006-83DA-7E90AA18DD1B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65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" y="1588"/>
            <a:ext cx="9142534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5927482" y="5127625"/>
            <a:ext cx="921726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69" tIns="41985" rIns="83969" bIns="41985"/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5726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5" y="1606872"/>
            <a:ext cx="7320689" cy="4829253"/>
          </a:xfrm>
        </p:spPr>
        <p:txBody>
          <a:bodyPr/>
          <a:lstStyle>
            <a:lvl1pPr marL="333837" indent="0">
              <a:buFontTx/>
              <a:buNone/>
              <a:defRPr b="1">
                <a:latin typeface="+mj-lt"/>
              </a:defRPr>
            </a:lvl1pPr>
            <a:lvl2pPr marL="330921" indent="2916">
              <a:defRPr>
                <a:latin typeface="+mj-lt"/>
              </a:defRPr>
            </a:lvl2pPr>
            <a:lvl3pPr marL="577289" indent="-239079">
              <a:tabLst/>
              <a:defRPr>
                <a:latin typeface="+mj-lt"/>
              </a:defRPr>
            </a:lvl3pPr>
            <a:lvl4pPr marL="0" indent="330921">
              <a:lnSpc>
                <a:spcPts val="1653"/>
              </a:lnSpc>
              <a:spcBef>
                <a:spcPts val="367"/>
              </a:spcBef>
              <a:defRPr>
                <a:latin typeface="+mj-lt"/>
              </a:defRPr>
            </a:lvl4pPr>
            <a:lvl5pPr>
              <a:lnSpc>
                <a:spcPts val="1653"/>
              </a:lnSpc>
              <a:spcBef>
                <a:spcPts val="367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501070"/>
            <a:ext cx="7337191" cy="1105803"/>
          </a:xfrm>
        </p:spPr>
        <p:txBody>
          <a:bodyPr/>
          <a:lstStyle>
            <a:lvl1pPr marL="0" marR="0" indent="0" defTabSz="95783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0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C0EFB-5BB3-4876-B31B-F781735A4D83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278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2535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5" y="1606872"/>
            <a:ext cx="7320689" cy="4829253"/>
          </a:xfrm>
        </p:spPr>
        <p:txBody>
          <a:bodyPr/>
          <a:lstStyle>
            <a:lvl1pPr marL="333837" indent="0">
              <a:buFontTx/>
              <a:buNone/>
              <a:defRPr b="1">
                <a:latin typeface="+mj-lt"/>
              </a:defRPr>
            </a:lvl1pPr>
            <a:lvl2pPr marL="333837" indent="0">
              <a:defRPr>
                <a:latin typeface="+mj-lt"/>
              </a:defRPr>
            </a:lvl2pPr>
            <a:lvl3pPr marL="577289" indent="-239079">
              <a:defRPr>
                <a:latin typeface="+mj-lt"/>
              </a:defRPr>
            </a:lvl3pPr>
            <a:lvl4pPr marL="0" indent="330921">
              <a:defRPr>
                <a:latin typeface="+mj-lt"/>
              </a:defRPr>
            </a:lvl4pPr>
            <a:lvl5pPr marL="1317852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26" y="501070"/>
            <a:ext cx="7337900" cy="1105803"/>
          </a:xfrm>
        </p:spPr>
        <p:txBody>
          <a:bodyPr/>
          <a:lstStyle>
            <a:lvl1pPr marL="0" marR="0" indent="0" defTabSz="95783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0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9D710-95F4-40DD-9C59-E59E7BB3ADEE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7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53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1012506"/>
            <a:ext cx="7320689" cy="2024630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5" y="3429720"/>
            <a:ext cx="7320689" cy="3006404"/>
          </a:xfrm>
        </p:spPr>
        <p:txBody>
          <a:bodyPr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1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3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75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5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43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35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7B724-041A-48CC-B4C4-9690FF68506C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18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" y="1588"/>
            <a:ext cx="9142534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337191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606872"/>
            <a:ext cx="3620764" cy="4695797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29" y="1606872"/>
            <a:ext cx="3644898" cy="4695797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0B673-581C-44FA-937B-6F1389C16E67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986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7"/>
            <a:ext cx="7864166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4" y="1606872"/>
            <a:ext cx="3674754" cy="56800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9" indent="0">
              <a:buNone/>
              <a:defRPr sz="2100" b="1"/>
            </a:lvl2pPr>
            <a:lvl3pPr marL="957838" indent="0">
              <a:buNone/>
              <a:defRPr sz="1900" b="1"/>
            </a:lvl3pPr>
            <a:lvl4pPr marL="1436757" indent="0">
              <a:buNone/>
              <a:defRPr sz="1700" b="1"/>
            </a:lvl4pPr>
            <a:lvl5pPr marL="1915677" indent="0">
              <a:buNone/>
              <a:defRPr sz="1700" b="1"/>
            </a:lvl5pPr>
            <a:lvl6pPr marL="2394596" indent="0">
              <a:buNone/>
              <a:defRPr sz="1700" b="1"/>
            </a:lvl6pPr>
            <a:lvl7pPr marL="2873515" indent="0">
              <a:buNone/>
              <a:defRPr sz="1700" b="1"/>
            </a:lvl7pPr>
            <a:lvl8pPr marL="3352434" indent="0">
              <a:buNone/>
              <a:defRPr sz="1700" b="1"/>
            </a:lvl8pPr>
            <a:lvl9pPr marL="3831353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4" y="2174876"/>
            <a:ext cx="3674754" cy="426124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606872"/>
            <a:ext cx="3587825" cy="56800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9" indent="0">
              <a:buNone/>
              <a:defRPr sz="2100" b="1"/>
            </a:lvl2pPr>
            <a:lvl3pPr marL="957838" indent="0">
              <a:buNone/>
              <a:defRPr sz="1900" b="1"/>
            </a:lvl3pPr>
            <a:lvl4pPr marL="1436757" indent="0">
              <a:buNone/>
              <a:defRPr sz="1700" b="1"/>
            </a:lvl4pPr>
            <a:lvl5pPr marL="1915677" indent="0">
              <a:buNone/>
              <a:defRPr sz="1700" b="1"/>
            </a:lvl5pPr>
            <a:lvl6pPr marL="2394596" indent="0">
              <a:buNone/>
              <a:defRPr sz="1700" b="1"/>
            </a:lvl6pPr>
            <a:lvl7pPr marL="2873515" indent="0">
              <a:buNone/>
              <a:defRPr sz="1700" b="1"/>
            </a:lvl7pPr>
            <a:lvl8pPr marL="3352434" indent="0">
              <a:buNone/>
              <a:defRPr sz="1700" b="1"/>
            </a:lvl8pPr>
            <a:lvl9pPr marL="3831353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2188098"/>
            <a:ext cx="3587825" cy="424802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B9D86-B957-4F8B-A51F-37D829DF195E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285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" y="1588"/>
            <a:ext cx="9142534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864166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3532D-BE5C-45BE-8C21-292E54D5B740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819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91501" y="5873751"/>
            <a:ext cx="567104" cy="650875"/>
          </a:xfrm>
        </p:spPr>
        <p:txBody>
          <a:bodyPr/>
          <a:lstStyle>
            <a:lvl1pPr algn="ctr">
              <a:defRPr sz="25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3CDFC598-22A4-4A14-A6A5-DCCE81E7E436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412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49" y="273051"/>
            <a:ext cx="5111751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19" indent="0">
              <a:buNone/>
              <a:defRPr sz="1300"/>
            </a:lvl2pPr>
            <a:lvl3pPr marL="957838" indent="0">
              <a:buNone/>
              <a:defRPr sz="1000"/>
            </a:lvl3pPr>
            <a:lvl4pPr marL="1436757" indent="0">
              <a:buNone/>
              <a:defRPr sz="900"/>
            </a:lvl4pPr>
            <a:lvl5pPr marL="1915677" indent="0">
              <a:buNone/>
              <a:defRPr sz="900"/>
            </a:lvl5pPr>
            <a:lvl6pPr marL="2394596" indent="0">
              <a:buNone/>
              <a:defRPr sz="900"/>
            </a:lvl6pPr>
            <a:lvl7pPr marL="2873515" indent="0">
              <a:buNone/>
              <a:defRPr sz="900"/>
            </a:lvl7pPr>
            <a:lvl8pPr marL="3352434" indent="0">
              <a:buNone/>
              <a:defRPr sz="900"/>
            </a:lvl8pPr>
            <a:lvl9pPr marL="383135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DA9F6-5735-4FA0-912F-31ADFFBE4EA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969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16220" y="488950"/>
            <a:ext cx="7343042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4" tIns="47892" rIns="95784" bIns="478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16220" y="1600200"/>
            <a:ext cx="7343042" cy="48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4" tIns="47892" rIns="95784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l" defTabSz="957838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ctr" defTabSz="957838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3385" y="6042026"/>
            <a:ext cx="621323" cy="631825"/>
          </a:xfrm>
          <a:prstGeom prst="rect">
            <a:avLst/>
          </a:prstGeom>
        </p:spPr>
        <p:txBody>
          <a:bodyPr vert="horz" lIns="95784" tIns="47892" rIns="95784" bIns="47892" rtlCol="0" anchor="ctr">
            <a:normAutofit/>
          </a:bodyPr>
          <a:lstStyle>
            <a:lvl1pPr algn="ctr" defTabSz="957838" fontAlgn="auto">
              <a:lnSpc>
                <a:spcPts val="2204"/>
              </a:lnSpc>
              <a:spcBef>
                <a:spcPts val="0"/>
              </a:spcBef>
              <a:spcAft>
                <a:spcPts val="0"/>
              </a:spcAft>
              <a:defRPr sz="25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8DC3E97D-3E35-43CB-BDAA-356E234DAD3B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02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l" defTabSz="957263" rtl="0" eaLnBrk="0" fontAlgn="base" hangingPunct="0">
        <a:lnSpc>
          <a:spcPts val="4775"/>
        </a:lnSpc>
        <a:spcBef>
          <a:spcPct val="0"/>
        </a:spcBef>
        <a:spcAft>
          <a:spcPct val="0"/>
        </a:spcAft>
        <a:defRPr sz="39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957263" rtl="0" eaLnBrk="0" fontAlgn="base" hangingPunct="0">
        <a:lnSpc>
          <a:spcPts val="4775"/>
        </a:lnSpc>
        <a:spcBef>
          <a:spcPct val="0"/>
        </a:spcBef>
        <a:spcAft>
          <a:spcPct val="0"/>
        </a:spcAft>
        <a:defRPr sz="3900" b="1">
          <a:solidFill>
            <a:srgbClr val="005AA9"/>
          </a:solidFill>
          <a:latin typeface="Calibri" pitchFamily="34" charset="0"/>
        </a:defRPr>
      </a:lvl2pPr>
      <a:lvl3pPr algn="l" defTabSz="957263" rtl="0" eaLnBrk="0" fontAlgn="base" hangingPunct="0">
        <a:lnSpc>
          <a:spcPts val="4775"/>
        </a:lnSpc>
        <a:spcBef>
          <a:spcPct val="0"/>
        </a:spcBef>
        <a:spcAft>
          <a:spcPct val="0"/>
        </a:spcAft>
        <a:defRPr sz="3900" b="1">
          <a:solidFill>
            <a:srgbClr val="005AA9"/>
          </a:solidFill>
          <a:latin typeface="Calibri" pitchFamily="34" charset="0"/>
        </a:defRPr>
      </a:lvl3pPr>
      <a:lvl4pPr algn="l" defTabSz="957263" rtl="0" eaLnBrk="0" fontAlgn="base" hangingPunct="0">
        <a:lnSpc>
          <a:spcPts val="4775"/>
        </a:lnSpc>
        <a:spcBef>
          <a:spcPct val="0"/>
        </a:spcBef>
        <a:spcAft>
          <a:spcPct val="0"/>
        </a:spcAft>
        <a:defRPr sz="3900" b="1">
          <a:solidFill>
            <a:srgbClr val="005AA9"/>
          </a:solidFill>
          <a:latin typeface="Calibri" pitchFamily="34" charset="0"/>
        </a:defRPr>
      </a:lvl4pPr>
      <a:lvl5pPr algn="l" defTabSz="957263" rtl="0" eaLnBrk="0" fontAlgn="base" hangingPunct="0">
        <a:lnSpc>
          <a:spcPts val="4775"/>
        </a:lnSpc>
        <a:spcBef>
          <a:spcPct val="0"/>
        </a:spcBef>
        <a:spcAft>
          <a:spcPct val="0"/>
        </a:spcAft>
        <a:defRPr sz="3900" b="1">
          <a:solidFill>
            <a:srgbClr val="005AA9"/>
          </a:solidFill>
          <a:latin typeface="Calibri" pitchFamily="34" charset="0"/>
        </a:defRPr>
      </a:lvl5pPr>
      <a:lvl6pPr marL="419847" algn="l" defTabSz="957776" rtl="0" fontAlgn="base">
        <a:lnSpc>
          <a:spcPts val="4775"/>
        </a:lnSpc>
        <a:spcBef>
          <a:spcPct val="0"/>
        </a:spcBef>
        <a:spcAft>
          <a:spcPct val="0"/>
        </a:spcAft>
        <a:defRPr sz="3900" b="1">
          <a:solidFill>
            <a:srgbClr val="005AA9"/>
          </a:solidFill>
          <a:latin typeface="Calibri" pitchFamily="34" charset="0"/>
        </a:defRPr>
      </a:lvl6pPr>
      <a:lvl7pPr marL="839694" algn="l" defTabSz="957776" rtl="0" fontAlgn="base">
        <a:lnSpc>
          <a:spcPts val="4775"/>
        </a:lnSpc>
        <a:spcBef>
          <a:spcPct val="0"/>
        </a:spcBef>
        <a:spcAft>
          <a:spcPct val="0"/>
        </a:spcAft>
        <a:defRPr sz="3900" b="1">
          <a:solidFill>
            <a:srgbClr val="005AA9"/>
          </a:solidFill>
          <a:latin typeface="Calibri" pitchFamily="34" charset="0"/>
        </a:defRPr>
      </a:lvl7pPr>
      <a:lvl8pPr marL="1259540" algn="l" defTabSz="957776" rtl="0" fontAlgn="base">
        <a:lnSpc>
          <a:spcPts val="4775"/>
        </a:lnSpc>
        <a:spcBef>
          <a:spcPct val="0"/>
        </a:spcBef>
        <a:spcAft>
          <a:spcPct val="0"/>
        </a:spcAft>
        <a:defRPr sz="3900" b="1">
          <a:solidFill>
            <a:srgbClr val="005AA9"/>
          </a:solidFill>
          <a:latin typeface="Calibri" pitchFamily="34" charset="0"/>
        </a:defRPr>
      </a:lvl8pPr>
      <a:lvl9pPr marL="1679387" algn="l" defTabSz="957776" rtl="0" fontAlgn="base">
        <a:lnSpc>
          <a:spcPts val="4775"/>
        </a:lnSpc>
        <a:spcBef>
          <a:spcPct val="0"/>
        </a:spcBef>
        <a:spcAft>
          <a:spcPct val="0"/>
        </a:spcAft>
        <a:defRPr sz="3900" b="1">
          <a:solidFill>
            <a:srgbClr val="005AA9"/>
          </a:solidFill>
          <a:latin typeface="Calibri" pitchFamily="34" charset="0"/>
        </a:defRPr>
      </a:lvl9pPr>
    </p:titleStyle>
    <p:bodyStyle>
      <a:lvl1pPr marL="333375" indent="-333375" algn="l" defTabSz="957263" rtl="0" eaLnBrk="0" fontAlgn="base" hangingPunct="0">
        <a:spcBef>
          <a:spcPct val="20000"/>
        </a:spcBef>
        <a:spcAft>
          <a:spcPct val="0"/>
        </a:spcAft>
        <a:buFont typeface="Calibri" pitchFamily="34" charset="0"/>
        <a:buChar char="•"/>
        <a:defRPr sz="3300" kern="1200">
          <a:solidFill>
            <a:srgbClr val="005AA9"/>
          </a:solidFill>
          <a:latin typeface="+mj-lt"/>
          <a:ea typeface="+mn-ea"/>
          <a:cs typeface="+mn-cs"/>
        </a:defRPr>
      </a:lvl1pPr>
      <a:lvl2pPr marL="333375" indent="85725" algn="l" defTabSz="9572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504F53"/>
          </a:solidFill>
          <a:latin typeface="+mj-lt"/>
          <a:ea typeface="+mn-ea"/>
          <a:cs typeface="+mn-cs"/>
        </a:defRPr>
      </a:lvl2pPr>
      <a:lvl3pPr marL="654050" indent="-238125" algn="l" defTabSz="9572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rgbClr val="504F53"/>
          </a:solidFill>
          <a:latin typeface="+mj-lt"/>
          <a:ea typeface="+mn-ea"/>
          <a:cs typeface="+mn-cs"/>
        </a:defRPr>
      </a:lvl3pPr>
      <a:lvl4pPr marL="1468438" indent="-1138238" algn="just" defTabSz="957263" rtl="0" eaLnBrk="0" fontAlgn="base" hangingPunct="0">
        <a:lnSpc>
          <a:spcPts val="1650"/>
        </a:lnSpc>
        <a:spcBef>
          <a:spcPts val="363"/>
        </a:spcBef>
        <a:spcAft>
          <a:spcPct val="0"/>
        </a:spcAft>
        <a:buFont typeface="Arial" charset="0"/>
        <a:buChar char="–"/>
        <a:defRPr sz="1500" kern="1200">
          <a:solidFill>
            <a:srgbClr val="504F53"/>
          </a:solidFill>
          <a:latin typeface="+mj-lt"/>
          <a:ea typeface="+mn-ea"/>
          <a:cs typeface="+mn-cs"/>
        </a:defRPr>
      </a:lvl4pPr>
      <a:lvl5pPr marL="1317625" indent="360363" algn="l" defTabSz="957263" rtl="0" eaLnBrk="0" fontAlgn="base" hangingPunct="0">
        <a:lnSpc>
          <a:spcPts val="1650"/>
        </a:lnSpc>
        <a:spcBef>
          <a:spcPts val="363"/>
        </a:spcBef>
        <a:spcAft>
          <a:spcPct val="0"/>
        </a:spcAft>
        <a:buFont typeface="Arial" charset="0"/>
        <a:buChar char="»"/>
        <a:defRPr sz="1300" kern="1200">
          <a:solidFill>
            <a:srgbClr val="8D8C90"/>
          </a:solidFill>
          <a:latin typeface="+mj-lt"/>
          <a:ea typeface="+mn-ea"/>
          <a:cs typeface="+mn-cs"/>
        </a:defRPr>
      </a:lvl5pPr>
      <a:lvl6pPr marL="2634055" indent="-239460" algn="l" defTabSz="95783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75" indent="-239460" algn="l" defTabSz="95783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94" indent="-239460" algn="l" defTabSz="95783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813" indent="-239460" algn="l" defTabSz="95783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19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38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57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77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96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515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434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353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26AAC6AA899A7A3CE1417BD2247B56AF0AD5448269A1D035C85AEEF1C640D165BD762CA062BFZ219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340768"/>
            <a:ext cx="7848871" cy="5328592"/>
          </a:xfrm>
        </p:spPr>
        <p:txBody>
          <a:bodyPr/>
          <a:lstStyle/>
          <a:p>
            <a:pPr marL="361950" indent="-361950" algn="just">
              <a:buFont typeface="Arial" pitchFamily="34" charset="0"/>
              <a:buChar char="•"/>
            </a:pPr>
            <a:endParaRPr lang="ru-RU" sz="1800" dirty="0"/>
          </a:p>
          <a:p>
            <a:pPr marL="361950" indent="-361950">
              <a:buFont typeface="Arial" pitchFamily="34" charset="0"/>
              <a:buChar char="•"/>
            </a:pPr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1C0EFB-5BB3-4876-B31B-F781735A4D83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</a:t>
            </a:fld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22310"/>
              </p:ext>
            </p:extLst>
          </p:nvPr>
        </p:nvGraphicFramePr>
        <p:xfrm>
          <a:off x="3419872" y="358180"/>
          <a:ext cx="2016224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Налоговые риски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168778"/>
              </p:ext>
            </p:extLst>
          </p:nvPr>
        </p:nvGraphicFramePr>
        <p:xfrm>
          <a:off x="683568" y="1052736"/>
          <a:ext cx="1800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 виду последствий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208132"/>
              </p:ext>
            </p:extLst>
          </p:nvPr>
        </p:nvGraphicFramePr>
        <p:xfrm>
          <a:off x="2627784" y="1052736"/>
          <a:ext cx="302433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 связи с другими видами рисков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871985"/>
              </p:ext>
            </p:extLst>
          </p:nvPr>
        </p:nvGraphicFramePr>
        <p:xfrm>
          <a:off x="5868144" y="1052736"/>
          <a:ext cx="29523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 величине возможных потерь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Прямая со стрелкой 10"/>
          <p:cNvCxnSpPr/>
          <p:nvPr/>
        </p:nvCxnSpPr>
        <p:spPr>
          <a:xfrm flipH="1">
            <a:off x="1691680" y="548680"/>
            <a:ext cx="1728192" cy="43204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436096" y="548680"/>
            <a:ext cx="1656184" cy="43204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477544" y="764704"/>
            <a:ext cx="0" cy="28803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151753"/>
              </p:ext>
            </p:extLst>
          </p:nvPr>
        </p:nvGraphicFramePr>
        <p:xfrm>
          <a:off x="899592" y="1556792"/>
          <a:ext cx="1584176" cy="586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</a:tblGrid>
              <a:tr h="5868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риски налогового контроля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535333"/>
              </p:ext>
            </p:extLst>
          </p:nvPr>
        </p:nvGraphicFramePr>
        <p:xfrm>
          <a:off x="899592" y="2204864"/>
          <a:ext cx="1584176" cy="864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</a:tblGrid>
              <a:tr h="86409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риски усиления налогового бремени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283929"/>
              </p:ext>
            </p:extLst>
          </p:nvPr>
        </p:nvGraphicFramePr>
        <p:xfrm>
          <a:off x="899592" y="3140968"/>
          <a:ext cx="194421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</a:tblGrid>
              <a:tr h="72008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риски уголовного преследования налогового характера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4" name="Прямая соединительная линия 23"/>
          <p:cNvCxnSpPr/>
          <p:nvPr/>
        </p:nvCxnSpPr>
        <p:spPr>
          <a:xfrm>
            <a:off x="683568" y="1442889"/>
            <a:ext cx="1005" cy="198611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endCxn id="20" idx="1"/>
          </p:cNvCxnSpPr>
          <p:nvPr/>
        </p:nvCxnSpPr>
        <p:spPr>
          <a:xfrm>
            <a:off x="683568" y="1850224"/>
            <a:ext cx="216024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683568" y="2631021"/>
            <a:ext cx="216024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684573" y="3429000"/>
            <a:ext cx="216024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3275856" y="1442888"/>
            <a:ext cx="0" cy="213012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Таблица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131872"/>
              </p:ext>
            </p:extLst>
          </p:nvPr>
        </p:nvGraphicFramePr>
        <p:xfrm>
          <a:off x="3563888" y="1537608"/>
          <a:ext cx="1489720" cy="595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720"/>
              </a:tblGrid>
              <a:tr h="59524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риск упущенной выгоды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6" name="Таблица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440126"/>
              </p:ext>
            </p:extLst>
          </p:nvPr>
        </p:nvGraphicFramePr>
        <p:xfrm>
          <a:off x="3563888" y="2234416"/>
          <a:ext cx="148972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720"/>
              </a:tblGrid>
              <a:tr h="59524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риск потерь материальных и иных ценностей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7" name="Таблица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499647"/>
              </p:ext>
            </p:extLst>
          </p:nvPr>
        </p:nvGraphicFramePr>
        <p:xfrm>
          <a:off x="3563888" y="3059430"/>
          <a:ext cx="148972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720"/>
              </a:tblGrid>
              <a:tr h="59524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риск неплатежеспособности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8" name="Прямая со стрелкой 47"/>
          <p:cNvCxnSpPr>
            <a:endCxn id="45" idx="1"/>
          </p:cNvCxnSpPr>
          <p:nvPr/>
        </p:nvCxnSpPr>
        <p:spPr>
          <a:xfrm>
            <a:off x="3275856" y="1835232"/>
            <a:ext cx="288032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endCxn id="46" idx="1"/>
          </p:cNvCxnSpPr>
          <p:nvPr/>
        </p:nvCxnSpPr>
        <p:spPr>
          <a:xfrm>
            <a:off x="3275856" y="2600176"/>
            <a:ext cx="288032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3275856" y="3573015"/>
            <a:ext cx="288032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6264188" y="1442889"/>
            <a:ext cx="0" cy="117307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4" name="Таблица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812428"/>
              </p:ext>
            </p:extLst>
          </p:nvPr>
        </p:nvGraphicFramePr>
        <p:xfrm>
          <a:off x="6588224" y="1556792"/>
          <a:ext cx="1152128" cy="36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</a:tblGrid>
              <a:tr h="3600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допустимые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5" name="Таблица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979746"/>
              </p:ext>
            </p:extLst>
          </p:nvPr>
        </p:nvGraphicFramePr>
        <p:xfrm>
          <a:off x="6588224" y="1988840"/>
          <a:ext cx="1296144" cy="36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3600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критические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6" name="Таблица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216961"/>
              </p:ext>
            </p:extLst>
          </p:nvPr>
        </p:nvGraphicFramePr>
        <p:xfrm>
          <a:off x="6588224" y="2435944"/>
          <a:ext cx="1728192" cy="36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</a:tblGrid>
              <a:tr h="3600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катастрофические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8" name="Прямая со стрелкой 57"/>
          <p:cNvCxnSpPr>
            <a:endCxn id="54" idx="1"/>
          </p:cNvCxnSpPr>
          <p:nvPr/>
        </p:nvCxnSpPr>
        <p:spPr>
          <a:xfrm>
            <a:off x="6264188" y="1736812"/>
            <a:ext cx="324036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endCxn id="55" idx="1"/>
          </p:cNvCxnSpPr>
          <p:nvPr/>
        </p:nvCxnSpPr>
        <p:spPr>
          <a:xfrm>
            <a:off x="6264188" y="2168860"/>
            <a:ext cx="324036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endCxn id="56" idx="1"/>
          </p:cNvCxnSpPr>
          <p:nvPr/>
        </p:nvCxnSpPr>
        <p:spPr>
          <a:xfrm>
            <a:off x="6264188" y="2615964"/>
            <a:ext cx="324036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5452914" y="677148"/>
            <a:ext cx="271214" cy="30358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5724128" y="980728"/>
            <a:ext cx="0" cy="295232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H="1">
            <a:off x="1115616" y="3933056"/>
            <a:ext cx="621720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>
            <a:off x="1115616" y="3933056"/>
            <a:ext cx="0" cy="21602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3" name="Таблица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061354"/>
              </p:ext>
            </p:extLst>
          </p:nvPr>
        </p:nvGraphicFramePr>
        <p:xfrm>
          <a:off x="497606" y="4149080"/>
          <a:ext cx="2490218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0218"/>
              </a:tblGrid>
              <a:tr h="1524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 субъектам несущим риски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4" name="Таблица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809453"/>
              </p:ext>
            </p:extLst>
          </p:nvPr>
        </p:nvGraphicFramePr>
        <p:xfrm>
          <a:off x="3098302" y="4155926"/>
          <a:ext cx="3057874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7874"/>
              </a:tblGrid>
              <a:tr h="1524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 факторам, определяющим риски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5" name="Таблица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070204"/>
              </p:ext>
            </p:extLst>
          </p:nvPr>
        </p:nvGraphicFramePr>
        <p:xfrm>
          <a:off x="6247817" y="4171925"/>
          <a:ext cx="2572655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2655"/>
              </a:tblGrid>
              <a:tr h="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 времени возникновения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6" name="Прямая со стрелкой 95"/>
          <p:cNvCxnSpPr/>
          <p:nvPr/>
        </p:nvCxnSpPr>
        <p:spPr>
          <a:xfrm>
            <a:off x="4477544" y="3933056"/>
            <a:ext cx="0" cy="21602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/>
          <p:nvPr/>
        </p:nvCxnSpPr>
        <p:spPr>
          <a:xfrm>
            <a:off x="7332818" y="3933056"/>
            <a:ext cx="0" cy="21602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8" name="Таблица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646656"/>
              </p:ext>
            </p:extLst>
          </p:nvPr>
        </p:nvGraphicFramePr>
        <p:xfrm>
          <a:off x="6578606" y="4653136"/>
          <a:ext cx="1386154" cy="36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6154"/>
              </a:tblGrid>
              <a:tr h="3600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существующие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9" name="Таблица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038912"/>
              </p:ext>
            </p:extLst>
          </p:nvPr>
        </p:nvGraphicFramePr>
        <p:xfrm>
          <a:off x="6588224" y="5121188"/>
          <a:ext cx="1386154" cy="36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6154"/>
              </a:tblGrid>
              <a:tr h="3600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будущие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0" name="Прямая соединительная линия 99"/>
          <p:cNvCxnSpPr/>
          <p:nvPr/>
        </p:nvCxnSpPr>
        <p:spPr>
          <a:xfrm>
            <a:off x="6264188" y="4509120"/>
            <a:ext cx="0" cy="7920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/>
          <p:nvPr/>
        </p:nvCxnSpPr>
        <p:spPr>
          <a:xfrm>
            <a:off x="6264188" y="4797152"/>
            <a:ext cx="324036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 стрелкой 102"/>
          <p:cNvCxnSpPr/>
          <p:nvPr/>
        </p:nvCxnSpPr>
        <p:spPr>
          <a:xfrm>
            <a:off x="6264188" y="5301208"/>
            <a:ext cx="324036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3923928" y="4477097"/>
            <a:ext cx="0" cy="7920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6" name="Таблица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346643"/>
              </p:ext>
            </p:extLst>
          </p:nvPr>
        </p:nvGraphicFramePr>
        <p:xfrm>
          <a:off x="4247964" y="4617132"/>
          <a:ext cx="1386154" cy="36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6154"/>
              </a:tblGrid>
              <a:tr h="3600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внешние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7" name="Прямая со стрелкой 106"/>
          <p:cNvCxnSpPr/>
          <p:nvPr/>
        </p:nvCxnSpPr>
        <p:spPr>
          <a:xfrm>
            <a:off x="3923928" y="4797152"/>
            <a:ext cx="324036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8" name="Таблица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088407"/>
              </p:ext>
            </p:extLst>
          </p:nvPr>
        </p:nvGraphicFramePr>
        <p:xfrm>
          <a:off x="4250246" y="5121188"/>
          <a:ext cx="1386154" cy="36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6154"/>
              </a:tblGrid>
              <a:tr h="3600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внутренние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9" name="Прямая со стрелкой 108"/>
          <p:cNvCxnSpPr/>
          <p:nvPr/>
        </p:nvCxnSpPr>
        <p:spPr>
          <a:xfrm>
            <a:off x="3923928" y="5246687"/>
            <a:ext cx="324036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 flipH="1">
            <a:off x="683568" y="4477097"/>
            <a:ext cx="10159" cy="176021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2" name="Таблица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77869"/>
              </p:ext>
            </p:extLst>
          </p:nvPr>
        </p:nvGraphicFramePr>
        <p:xfrm>
          <a:off x="998602" y="4617132"/>
          <a:ext cx="1701189" cy="36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1189"/>
              </a:tblGrid>
              <a:tr h="3600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риски государства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3" name="Прямая со стрелкой 112"/>
          <p:cNvCxnSpPr/>
          <p:nvPr/>
        </p:nvCxnSpPr>
        <p:spPr>
          <a:xfrm>
            <a:off x="684573" y="4797152"/>
            <a:ext cx="324036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4" name="Таблица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077958"/>
              </p:ext>
            </p:extLst>
          </p:nvPr>
        </p:nvGraphicFramePr>
        <p:xfrm>
          <a:off x="1008609" y="5066667"/>
          <a:ext cx="2195239" cy="36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5239"/>
              </a:tblGrid>
              <a:tr h="3600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риски налоговых агентов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5" name="Таблица 1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116236"/>
              </p:ext>
            </p:extLst>
          </p:nvPr>
        </p:nvGraphicFramePr>
        <p:xfrm>
          <a:off x="1008609" y="5589240"/>
          <a:ext cx="2339255" cy="36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255"/>
              </a:tblGrid>
              <a:tr h="3600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риски</a:t>
                      </a:r>
                      <a:r>
                        <a:rPr lang="ru-RU" sz="1400" baseline="0" dirty="0" smtClean="0"/>
                        <a:t> налогоплательщиков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6" name="Таблица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813290"/>
              </p:ext>
            </p:extLst>
          </p:nvPr>
        </p:nvGraphicFramePr>
        <p:xfrm>
          <a:off x="1008609" y="6093296"/>
          <a:ext cx="2555279" cy="36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5279"/>
              </a:tblGrid>
              <a:tr h="3600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риски взаимозависимых лиц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7" name="Прямая со стрелкой 116"/>
          <p:cNvCxnSpPr/>
          <p:nvPr/>
        </p:nvCxnSpPr>
        <p:spPr>
          <a:xfrm>
            <a:off x="711921" y="5243239"/>
            <a:ext cx="324036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 стрелкой 117"/>
          <p:cNvCxnSpPr/>
          <p:nvPr/>
        </p:nvCxnSpPr>
        <p:spPr>
          <a:xfrm>
            <a:off x="711921" y="5733256"/>
            <a:ext cx="324036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 стрелкой 118"/>
          <p:cNvCxnSpPr/>
          <p:nvPr/>
        </p:nvCxnSpPr>
        <p:spPr>
          <a:xfrm>
            <a:off x="699345" y="6237312"/>
            <a:ext cx="324036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872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Заголовок 2"/>
          <p:cNvSpPr>
            <a:spLocks noGrp="1"/>
          </p:cNvSpPr>
          <p:nvPr>
            <p:ph type="title"/>
          </p:nvPr>
        </p:nvSpPr>
        <p:spPr>
          <a:xfrm>
            <a:off x="827584" y="332656"/>
            <a:ext cx="7337180" cy="648072"/>
          </a:xfrm>
        </p:spPr>
        <p:txBody>
          <a:bodyPr/>
          <a:lstStyle/>
          <a:p>
            <a:pPr algn="ctr" defTabSz="957263" fontAlgn="base">
              <a:spcAft>
                <a:spcPct val="0"/>
              </a:spcAft>
            </a:pPr>
            <a:r>
              <a:rPr lang="ru-RU" sz="2000" u="sng" dirty="0" smtClean="0"/>
              <a:t>В приложении № 2 к Приказу от 30.05.2007 № ММ-3-06/333</a:t>
            </a:r>
            <a:r>
              <a:rPr lang="en-US" sz="2000" u="sng" dirty="0" smtClean="0"/>
              <a:t>@ </a:t>
            </a:r>
            <a:r>
              <a:rPr lang="ru-RU" sz="2000" u="sng" dirty="0" smtClean="0"/>
              <a:t>выделено 12 критериев налоговых рисков: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A3A04B-54AB-4F5C-A7E7-865D25496DFB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70065" y="980728"/>
            <a:ext cx="7718359" cy="6436517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marL="0" lvl="1" algn="just">
              <a:tabLst>
                <a:tab pos="0" algn="l"/>
              </a:tabLst>
            </a:pPr>
            <a:r>
              <a:rPr lang="ru-RU" sz="14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1. Налоговая нагрузка у налогоплательщика ниже ее среднего уровня по хозяйствующим субъектам в конкретной отрасли (виду экономической деятельности).</a:t>
            </a:r>
          </a:p>
          <a:p>
            <a:pPr marL="0" lvl="1" algn="just">
              <a:tabLst>
                <a:tab pos="0" algn="l"/>
              </a:tabLst>
            </a:pPr>
            <a:r>
              <a:rPr lang="ru-RU" sz="14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2. Отражение в бухгалтерской или налоговой отчетности убытков на протяжении нескольких налоговых периодов.</a:t>
            </a:r>
          </a:p>
          <a:p>
            <a:pPr marL="0" lvl="1" algn="just">
              <a:tabLst>
                <a:tab pos="0" algn="l"/>
              </a:tabLst>
            </a:pPr>
            <a:r>
              <a:rPr lang="ru-RU" sz="14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3. Отражение в налоговой отчетности значительных сумм налоговых вычетов за определенный период.</a:t>
            </a:r>
          </a:p>
          <a:p>
            <a:pPr marL="0" lvl="1" algn="just">
              <a:tabLst>
                <a:tab pos="0" algn="l"/>
              </a:tabLst>
            </a:pPr>
            <a:r>
              <a:rPr lang="ru-RU" sz="14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4. Опережающий темп роста расходов над темпом роста доходов от реализации товаров (работ, услуг).</a:t>
            </a:r>
          </a:p>
          <a:p>
            <a:pPr marL="0" lvl="1" algn="just">
              <a:tabLst>
                <a:tab pos="0" algn="l"/>
              </a:tabLst>
            </a:pPr>
            <a:r>
              <a:rPr lang="ru-RU" sz="14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5. Выплата среднемесячной заработной платы на одного работника ниже среднего уровня по виду экономической деятельности в субъекте Российской Федерации.</a:t>
            </a:r>
          </a:p>
          <a:p>
            <a:pPr marL="0" lvl="1" algn="just">
              <a:tabLst>
                <a:tab pos="0" algn="l"/>
              </a:tabLst>
            </a:pPr>
            <a:r>
              <a:rPr lang="ru-RU" sz="14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6. Неоднократное приближение к предельному значению установленных Налоговым кодексом Российской Федерации величин показателей, предоставляющих право применять налогоплательщикам специальные налоговые режимы.</a:t>
            </a:r>
          </a:p>
          <a:p>
            <a:pPr marL="0" lvl="1" algn="just">
              <a:tabLst>
                <a:tab pos="0" algn="l"/>
              </a:tabLst>
            </a:pPr>
            <a:r>
              <a:rPr lang="ru-RU" sz="14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7. Отражение индивидуальным предпринимателем суммы расхода, максимально приближенной к сумме его дохода, полученного за календарный год.</a:t>
            </a:r>
          </a:p>
          <a:p>
            <a:pPr marL="0" lvl="1" algn="just">
              <a:tabLst>
                <a:tab pos="0" algn="l"/>
              </a:tabLst>
            </a:pPr>
            <a:r>
              <a:rPr lang="ru-RU" sz="14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8. Построение финансово-хозяйственной деятельности на основе заключения договоров с контрагентами-перекупщиками или посредниками ("цепочки контрагентов") без наличия разумных экономических или иных причин (деловой цели).</a:t>
            </a:r>
          </a:p>
          <a:p>
            <a:pPr marL="0" lvl="1" algn="just">
              <a:tabLst>
                <a:tab pos="0" algn="l"/>
              </a:tabLst>
            </a:pPr>
            <a:r>
              <a:rPr lang="ru-RU" sz="14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9. Непредставление налогоплательщиком пояснений на уведомление налогового органа о выявлении несоответствия показателей деятельности.</a:t>
            </a:r>
          </a:p>
          <a:p>
            <a:pPr marL="0" lvl="1" algn="just">
              <a:tabLst>
                <a:tab pos="0" algn="l"/>
              </a:tabLst>
            </a:pPr>
            <a:r>
              <a:rPr lang="ru-RU" sz="14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10. Неоднократное снятие с учета и постановка на учет в налоговых органах налогоплательщика в связи с изменением места нахождения ("миграция" между налоговыми органами).</a:t>
            </a:r>
          </a:p>
          <a:p>
            <a:pPr marL="0" lvl="1" algn="just">
              <a:tabLst>
                <a:tab pos="0" algn="l"/>
              </a:tabLst>
            </a:pPr>
            <a:r>
              <a:rPr lang="ru-RU" sz="14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11. Значительное отклонение уровня рентабельности по данным бухгалтерского учета от уровня рентабельности для данной сферы деятельности по данным статистики.</a:t>
            </a:r>
          </a:p>
          <a:p>
            <a:pPr marL="0" lvl="1" algn="just">
              <a:tabLst>
                <a:tab pos="0" algn="l"/>
              </a:tabLst>
            </a:pPr>
            <a:r>
              <a:rPr lang="ru-RU" sz="14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12. Ведение финансово-хозяйственной деятельности с высоким налоговым риском.</a:t>
            </a:r>
          </a:p>
          <a:p>
            <a:pPr marL="449263" algn="just">
              <a:tabLst>
                <a:tab pos="552681" algn="l"/>
              </a:tabLst>
            </a:pPr>
            <a:endParaRPr lang="ru-RU" sz="2100" b="1" dirty="0" smtClean="0">
              <a:solidFill>
                <a:srgbClr val="0070C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263" algn="just">
              <a:tabLst>
                <a:tab pos="552681" algn="l"/>
              </a:tabLst>
            </a:pPr>
            <a:endParaRPr lang="ru-RU" sz="2100" b="1" dirty="0">
              <a:solidFill>
                <a:srgbClr val="0070C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263" algn="just">
              <a:tabLst>
                <a:tab pos="552681" algn="l"/>
              </a:tabLst>
            </a:pPr>
            <a:endParaRPr lang="ru-RU" sz="2100" b="1" dirty="0">
              <a:solidFill>
                <a:srgbClr val="0070C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69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332656"/>
            <a:ext cx="7337191" cy="695681"/>
          </a:xfrm>
        </p:spPr>
        <p:txBody>
          <a:bodyPr/>
          <a:lstStyle/>
          <a:p>
            <a:pPr algn="ctr"/>
            <a:r>
              <a:rPr lang="ru-RU" sz="2800" dirty="0" smtClean="0"/>
              <a:t>Налоговая нагрузка по видам экономической деятельности в 2017 году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1C0EFB-5BB3-4876-B31B-F781735A4D83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7" name="Group 2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929007"/>
              </p:ext>
            </p:extLst>
          </p:nvPr>
        </p:nvGraphicFramePr>
        <p:xfrm>
          <a:off x="683568" y="1196752"/>
          <a:ext cx="7560840" cy="4602981"/>
        </p:xfrm>
        <a:graphic>
          <a:graphicData uri="http://schemas.openxmlformats.org/drawingml/2006/table">
            <a:tbl>
              <a:tblPr/>
              <a:tblGrid>
                <a:gridCol w="5256584"/>
                <a:gridCol w="2304256"/>
              </a:tblGrid>
              <a:tr h="3150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экономической деятельности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7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Сельское, лесное хозяйство, охота, рыболовство, рыбоводство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Добыча полезных ископаемых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9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Обрабатывающие производства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5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электрической энергией, газом и паром; кондиционирование воздуха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54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Водоснабжение, водоотведение, организация сбора и утилизации отходов, деятельность и ликвидация загрязнений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Строительство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8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Торговля оптовая и розничная; ремонт автотранспортных средств и мотоциклов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08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Деятельность гостиниц и предприятий общественного питания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40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Транспортировка и хранение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40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Деятельность в области информации и связи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40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Деятельность по операциям с недвижимым имуществом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96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Деятельность административная и сопутствующие дополнительные услуги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238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1800" dirty="0"/>
              <a:t>Выплата среднемесячной заработной платы на одного работника ниже среднего уровня по виду экономической деятельности в субъекте Российской Федерации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1C0EFB-5BB3-4876-B31B-F781735A4D83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4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5"/>
          </a:xfrm>
        </p:spPr>
        <p:txBody>
          <a:bodyPr/>
          <a:lstStyle/>
          <a:p>
            <a:pPr marL="791037" indent="-457200" eaLnBrk="1" hangingPunct="1">
              <a:buFont typeface="Arial" pitchFamily="34" charset="0"/>
              <a:buChar char="•"/>
            </a:pPr>
            <a:r>
              <a:rPr lang="ru-RU" altLang="ru-RU" dirty="0" smtClean="0"/>
              <a:t>«Общая сумма фонда заработной платы по организации (за календарный год)» / «Среднесписочную численность работников» / 12</a:t>
            </a:r>
          </a:p>
          <a:p>
            <a:pPr eaLnBrk="1" hangingPunct="1"/>
            <a:endParaRPr lang="ru-RU" altLang="ru-RU" dirty="0" smtClean="0"/>
          </a:p>
          <a:p>
            <a:pPr marL="791037" indent="-457200" eaLnBrk="1" hangingPunct="1">
              <a:buFont typeface="Arial" pitchFamily="34" charset="0"/>
              <a:buChar char="•"/>
            </a:pPr>
            <a:r>
              <a:rPr lang="ru-RU" altLang="ru-RU" dirty="0" smtClean="0"/>
              <a:t>Росстат – www.gks.ru </a:t>
            </a:r>
            <a:r>
              <a:rPr lang="ru-RU" altLang="ru-RU" sz="1800" dirty="0" smtClean="0"/>
              <a:t>(</a:t>
            </a:r>
            <a:r>
              <a:rPr lang="ru-RU" altLang="ru-RU" sz="1800" b="1" dirty="0" smtClean="0"/>
              <a:t>средний уровень по виду экономической деятельности в субъекте Российской Федерации</a:t>
            </a:r>
            <a:r>
              <a:rPr lang="ru-RU" altLang="ru-RU" sz="1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13618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2635" y="1124744"/>
            <a:ext cx="7320689" cy="5472608"/>
          </a:xfrm>
        </p:spPr>
        <p:txBody>
          <a:bodyPr/>
          <a:lstStyle/>
          <a:p>
            <a:pPr marL="87313" algn="just"/>
            <a:r>
              <a:rPr lang="ru-RU" sz="1200" dirty="0" smtClean="0"/>
              <a:t>Для ЕСХН:</a:t>
            </a:r>
          </a:p>
          <a:p>
            <a:pPr marL="87313" algn="just"/>
            <a:r>
              <a:rPr lang="ru-RU" sz="1200" dirty="0"/>
              <a:t>-</a:t>
            </a:r>
            <a:r>
              <a:rPr lang="ru-RU" sz="1200" dirty="0" smtClean="0"/>
              <a:t> доля </a:t>
            </a:r>
            <a:r>
              <a:rPr lang="ru-RU" sz="1200" dirty="0"/>
              <a:t>дохода от реализации произведенной сельскохозяйственной продукции, включая продукцию первичной переработки, произведенную из сельскохозяйственного сырья собственного производства, в общем доходе от реализации товаров (работ, услуг) </a:t>
            </a:r>
            <a:r>
              <a:rPr lang="ru-RU" sz="1200" dirty="0" smtClean="0"/>
              <a:t>более </a:t>
            </a:r>
            <a:r>
              <a:rPr lang="ru-RU" sz="1200" dirty="0"/>
              <a:t>70 процентов (статья 346.3 Налогового кодекса Российской Федерации).</a:t>
            </a:r>
          </a:p>
          <a:p>
            <a:pPr marL="87313" algn="just"/>
            <a:endParaRPr lang="ru-RU" sz="1200" dirty="0" smtClean="0"/>
          </a:p>
          <a:p>
            <a:pPr marL="87313" algn="just"/>
            <a:r>
              <a:rPr lang="ru-RU" sz="1200" dirty="0" smtClean="0"/>
              <a:t>Для УСН:</a:t>
            </a:r>
            <a:endParaRPr lang="ru-RU" sz="1200" dirty="0"/>
          </a:p>
          <a:p>
            <a:pPr marL="87313" algn="just"/>
            <a:r>
              <a:rPr lang="ru-RU" sz="1200" dirty="0"/>
              <a:t>- доля участия других организаций составляет не более 25 процентов;</a:t>
            </a:r>
          </a:p>
          <a:p>
            <a:pPr marL="87313" algn="just"/>
            <a:r>
              <a:rPr lang="ru-RU" sz="1200" dirty="0"/>
              <a:t>- средняя численность работников за налоговый (отчетный) период, определяемая в порядке, устанавливаемом федеральным органом исполнительной власти, уполномоченным в области статистики, составляет не более 100 человек;</a:t>
            </a:r>
          </a:p>
          <a:p>
            <a:pPr marL="87313" algn="just"/>
            <a:r>
              <a:rPr lang="ru-RU" sz="1200" dirty="0"/>
              <a:t>- остаточная стоимость основных средств и нематериальных активов, определяемая в соответствии с законодательством Российской Федерации о бухгалтерском учете, составляет не более 100 млн. рублей;</a:t>
            </a:r>
          </a:p>
          <a:p>
            <a:pPr marL="87313" algn="just"/>
            <a:r>
              <a:rPr lang="ru-RU" sz="1200" dirty="0"/>
              <a:t>- предельный размер доходов, определяемый по итогам отчетного (налогового) периода в соответствии со статьей 346.15 и подпунктами 1 и 3 пункта 1 статьи 346.25 Налогового кодекса Российской Федерации, с учетом коэффициентов дефляторов.</a:t>
            </a:r>
          </a:p>
          <a:p>
            <a:pPr marL="87313" algn="just"/>
            <a:endParaRPr lang="ru-RU" sz="1200" dirty="0" smtClean="0"/>
          </a:p>
          <a:p>
            <a:pPr marL="87313" algn="just"/>
            <a:r>
              <a:rPr lang="ru-RU" sz="1200" dirty="0" smtClean="0"/>
              <a:t>Для ЕНВД:</a:t>
            </a:r>
            <a:endParaRPr lang="ru-RU" sz="1200" dirty="0"/>
          </a:p>
          <a:p>
            <a:pPr marL="87313" algn="just"/>
            <a:r>
              <a:rPr lang="ru-RU" sz="1200" dirty="0" smtClean="0"/>
              <a:t>- площадь </a:t>
            </a:r>
            <a:r>
              <a:rPr lang="ru-RU" sz="1200" dirty="0"/>
              <a:t>торгового зала магазина или павильона по каждому объекту организации розничной торговли составляет не более 150 кв. метров;</a:t>
            </a:r>
          </a:p>
          <a:p>
            <a:pPr marL="87313" algn="just"/>
            <a:r>
              <a:rPr lang="ru-RU" sz="1200" dirty="0"/>
              <a:t>- площадь зала обслуживания посетителей по каждому объекту организации общественного питания, имеющему зал обслуживания посетителей, составляет не более 150 кв. метров;</a:t>
            </a:r>
          </a:p>
          <a:p>
            <a:pPr marL="87313" algn="just"/>
            <a:r>
              <a:rPr lang="ru-RU" sz="1200" dirty="0"/>
              <a:t>- количество имеющихся на праве собственности или ином праве (пользования, владения и (или) распоряжения) автотранспортных средств, предназначенных для оказания автотранспортных услуг, составляет не более 20 единиц;</a:t>
            </a:r>
          </a:p>
          <a:p>
            <a:pPr marL="87313" algn="just"/>
            <a:r>
              <a:rPr lang="ru-RU" sz="1200" dirty="0"/>
              <a:t>- общая площадь спальных помещений в каждом объекте, используемом для оказания услуг по временному размещению и проживанию, не более 500 кв. метров.</a:t>
            </a:r>
          </a:p>
          <a:p>
            <a:r>
              <a:rPr lang="ru-RU" sz="1200" dirty="0"/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1C0EFB-5BB3-4876-B31B-F781735A4D83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827584" y="332656"/>
            <a:ext cx="7337191" cy="864096"/>
          </a:xfrm>
        </p:spPr>
        <p:txBody>
          <a:bodyPr/>
          <a:lstStyle/>
          <a:p>
            <a:pPr algn="ctr"/>
            <a:r>
              <a:rPr lang="ru-RU" sz="1800" dirty="0" smtClean="0"/>
              <a:t>Предельное значение, установленных Налоговым Кодексом РФ величин показателей, предоставляющих право применять налогоплательщикам специальные налоговые режимы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437668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2635" y="2060848"/>
            <a:ext cx="7320689" cy="4375277"/>
          </a:xfrm>
        </p:spPr>
        <p:txBody>
          <a:bodyPr/>
          <a:lstStyle/>
          <a:p>
            <a:pPr marL="619587" indent="-285750" algn="just">
              <a:buFont typeface="Arial" pitchFamily="34" charset="0"/>
              <a:buChar char="•"/>
            </a:pPr>
            <a:r>
              <a:rPr lang="ru-RU" sz="1800" dirty="0" smtClean="0"/>
              <a:t>ФНС письмом </a:t>
            </a:r>
            <a:r>
              <a:rPr lang="ru-RU" sz="1800" dirty="0"/>
              <a:t>от 31.10.2017 N ЕД-4-9/22123@ направила рекомендации по применению положений статьи 54.1 Налогового кодекса Российской </a:t>
            </a:r>
            <a:r>
              <a:rPr lang="ru-RU" sz="1800" dirty="0" smtClean="0"/>
              <a:t>Федерации. </a:t>
            </a:r>
          </a:p>
          <a:p>
            <a:pPr algn="just"/>
            <a:endParaRPr lang="ru-RU" sz="1800" dirty="0" smtClean="0"/>
          </a:p>
          <a:p>
            <a:pPr marL="628650" indent="-271463" algn="just">
              <a:buFont typeface="Arial" pitchFamily="34" charset="0"/>
              <a:buChar char="•"/>
            </a:pPr>
            <a:r>
              <a:rPr lang="ru-RU" sz="1800" dirty="0" smtClean="0"/>
              <a:t>Шаблон  </a:t>
            </a:r>
            <a:r>
              <a:rPr lang="ru-RU" sz="1800" dirty="0"/>
              <a:t>пояснительной записки приведен в приказе от 14.10.2008 № ММ-3-2/467</a:t>
            </a:r>
            <a:r>
              <a:rPr lang="ru-RU" sz="1800" dirty="0" smtClean="0"/>
              <a:t>@.</a:t>
            </a:r>
          </a:p>
          <a:p>
            <a:r>
              <a:rPr lang="ru-RU" sz="1800" dirty="0" smtClean="0"/>
              <a:t> </a:t>
            </a:r>
            <a:endParaRPr lang="ru-RU" sz="1800" dirty="0"/>
          </a:p>
          <a:p>
            <a:pPr marL="619587" indent="-285750">
              <a:buFont typeface="Arial" pitchFamily="34" charset="0"/>
              <a:buChar char="•"/>
            </a:pPr>
            <a:r>
              <a:rPr lang="ru-RU" sz="1800" dirty="0"/>
              <a:t>Обновленные данные по налоговой нагрузке, рентабельности проданных товаров, продукции, работ, услуг и рентабельности активов организаций за 2017 года по состоянию на 21.05.2018 приведены на сайте ФНС http://www.nalog.ru/rn77/taxation/reference_work/conception_vnp/ или Главная страница / Налогообложение в Российской Федерации / Контрольная </a:t>
            </a:r>
            <a:r>
              <a:rPr lang="ru-RU" sz="1800" dirty="0" smtClean="0"/>
              <a:t>работа.</a:t>
            </a:r>
            <a:endParaRPr lang="ru-RU" sz="18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>
                <a:hlinkClick r:id="rId2"/>
              </a:rPr>
              <a:t/>
            </a:r>
            <a:br>
              <a:rPr lang="ru-RU" sz="2400" dirty="0" smtClean="0">
                <a:hlinkClick r:id="rId2"/>
              </a:rPr>
            </a:br>
            <a:r>
              <a:rPr lang="ru-RU" sz="2400" dirty="0">
                <a:hlinkClick r:id="rId2"/>
              </a:rPr>
              <a:t/>
            </a:r>
            <a:br>
              <a:rPr lang="ru-RU" sz="2400" dirty="0">
                <a:hlinkClick r:id="rId2"/>
              </a:rPr>
            </a:br>
            <a:r>
              <a:rPr lang="ru-RU" sz="2400" dirty="0" smtClean="0"/>
              <a:t>Статья 54.1 НК </a:t>
            </a:r>
            <a:r>
              <a:rPr lang="ru-RU" sz="2400" dirty="0"/>
              <a:t>РФ введена федеральным </a:t>
            </a:r>
            <a:r>
              <a:rPr lang="ru-RU" sz="2400" dirty="0" smtClean="0"/>
              <a:t>Законом 18.07.2017 № </a:t>
            </a:r>
            <a:r>
              <a:rPr lang="ru-RU" sz="2400" dirty="0"/>
              <a:t>163-ФЗ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1C0EFB-5BB3-4876-B31B-F781735A4D83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306694"/>
      </p:ext>
    </p:extLst>
  </p:cSld>
  <p:clrMapOvr>
    <a:masterClrMapping/>
  </p:clrMapOvr>
</p:sld>
</file>

<file path=ppt/theme/theme1.xml><?xml version="1.0" encoding="utf-8"?>
<a:theme xmlns:a="http://schemas.openxmlformats.org/drawingml/2006/main" name="1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1581</TotalTime>
  <Words>607</Words>
  <Application>Microsoft Office PowerPoint</Application>
  <PresentationFormat>Экран (4:3)</PresentationFormat>
  <Paragraphs>97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1_Present_FNS2012_A4</vt:lpstr>
      <vt:lpstr>Презентация PowerPoint</vt:lpstr>
      <vt:lpstr>В приложении № 2 к Приказу от 30.05.2007 № ММ-3-06/333@ выделено 12 критериев налоговых рисков:</vt:lpstr>
      <vt:lpstr>Налоговая нагрузка по видам экономической деятельности в 2017 году</vt:lpstr>
      <vt:lpstr>Выплата среднемесячной заработной платы на одного работника ниже среднего уровня по виду экономической деятельности в субъекте Российской Федерации</vt:lpstr>
      <vt:lpstr>Предельное значение, установленных Налоговым Кодексом РФ величин показателей, предоставляющих право применять налогоплательщикам специальные налоговые режимы</vt:lpstr>
      <vt:lpstr>  Статья 54.1 НК РФ введена федеральным Законом 18.07.2017 № 163-ФЗ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работы отдела анализа и планирования налоговых проверок за  1 полугодие 2018 года</dc:title>
  <dc:creator>Home</dc:creator>
  <cp:lastModifiedBy>Сидорова Анжела Владимировна</cp:lastModifiedBy>
  <cp:revision>182</cp:revision>
  <cp:lastPrinted>2018-07-03T04:11:52Z</cp:lastPrinted>
  <dcterms:created xsi:type="dcterms:W3CDTF">2018-04-11T16:43:05Z</dcterms:created>
  <dcterms:modified xsi:type="dcterms:W3CDTF">2018-08-23T04:24:36Z</dcterms:modified>
</cp:coreProperties>
</file>