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11"/>
  </p:notesMasterIdLst>
  <p:sldIdLst>
    <p:sldId id="278" r:id="rId2"/>
    <p:sldId id="257" r:id="rId3"/>
    <p:sldId id="276" r:id="rId4"/>
    <p:sldId id="258" r:id="rId5"/>
    <p:sldId id="259" r:id="rId6"/>
    <p:sldId id="260" r:id="rId7"/>
    <p:sldId id="265" r:id="rId8"/>
    <p:sldId id="279" r:id="rId9"/>
    <p:sldId id="280" r:id="rId10"/>
  </p:sldIdLst>
  <p:sldSz cx="9906000" cy="6858000" type="A4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72" y="1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90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XO Oriel"/>
              </a:rPr>
              <a:t>Для правки формата примечаний щёлкните мышью</a:t>
            </a:r>
          </a:p>
        </p:txBody>
      </p:sp>
      <p:sp>
        <p:nvSpPr>
          <p:cNvPr id="8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nos"/>
              </a:rPr>
              <a:t>&lt;верхний колонтитул&gt;</a:t>
            </a:r>
          </a:p>
        </p:txBody>
      </p:sp>
      <p:sp>
        <p:nvSpPr>
          <p:cNvPr id="83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nos"/>
              </a:rPr>
              <a:t>&lt;дата/время&gt;</a:t>
            </a:r>
          </a:p>
        </p:txBody>
      </p:sp>
      <p:sp>
        <p:nvSpPr>
          <p:cNvPr id="84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nos"/>
              </a:rPr>
              <a:t>&lt;нижний колонтитул&gt;</a:t>
            </a:r>
          </a:p>
        </p:txBody>
      </p:sp>
      <p:sp>
        <p:nvSpPr>
          <p:cNvPr id="85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8810EAC-193E-489D-BB3B-251AACDF262D}" type="slidenum">
              <a:rPr lang="ru-RU" sz="1400" b="0" strike="noStrike" spc="-1">
                <a:latin typeface="Tinos"/>
              </a:rPr>
              <a:t>‹#›</a:t>
            </a:fld>
            <a:endParaRPr lang="ru-RU" sz="1400" b="0" strike="noStrike" spc="-1">
              <a:latin typeface="Tinos"/>
            </a:endParaRPr>
          </a:p>
        </p:txBody>
      </p:sp>
    </p:spTree>
    <p:extLst>
      <p:ext uri="{BB962C8B-B14F-4D97-AF65-F5344CB8AC3E}">
        <p14:creationId xmlns:p14="http://schemas.microsoft.com/office/powerpoint/2010/main" val="1606806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793044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891360" y="4129560"/>
            <a:ext cx="793044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891360" y="412956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955400" y="412956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573000" y="160704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254280" y="160704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891360" y="412956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573000" y="412956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254280" y="412956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891360" y="1607040"/>
            <a:ext cx="7930440" cy="4829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793044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891360" y="501120"/>
            <a:ext cx="7948440" cy="5126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891360" y="412956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955400" y="412956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891360" y="4129560"/>
            <a:ext cx="793044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40000"/>
                <a:satMod val="350000"/>
              </a:schemeClr>
            </a:gs>
            <a:gs pos="49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/>
          <p:cNvPicPr/>
          <p:nvPr/>
        </p:nvPicPr>
        <p:blipFill>
          <a:blip r:embed="rId14"/>
          <a:stretch/>
        </p:blipFill>
        <p:spPr>
          <a:xfrm>
            <a:off x="1440" y="1440"/>
            <a:ext cx="9903960" cy="6856200"/>
          </a:xfrm>
          <a:prstGeom prst="rect">
            <a:avLst/>
          </a:prstGeom>
          <a:ln w="9360">
            <a:noFill/>
          </a:ln>
        </p:spPr>
      </p:pic>
      <p:sp>
        <p:nvSpPr>
          <p:cNvPr id="40" name="CustomShape 1"/>
          <p:cNvSpPr/>
          <p:nvPr/>
        </p:nvSpPr>
        <p:spPr>
          <a:xfrm>
            <a:off x="6421320" y="5127480"/>
            <a:ext cx="998280" cy="375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7930440" cy="4829040"/>
          </a:xfrm>
          <a:prstGeom prst="rect">
            <a:avLst/>
          </a:prstGeom>
        </p:spPr>
        <p:txBody>
          <a:bodyPr lIns="95760" tIns="47880" rIns="95760" bIns="47880">
            <a:noAutofit/>
          </a:bodyPr>
          <a:lstStyle/>
          <a:p>
            <a:pPr marL="333720">
              <a:lnSpc>
                <a:spcPct val="100000"/>
              </a:lnSpc>
              <a:spcBef>
                <a:spcPts val="660"/>
              </a:spcBef>
            </a:pPr>
            <a:r>
              <a:rPr lang="ru-RU" sz="3300" b="1" strike="noStrike" spc="-1">
                <a:solidFill>
                  <a:srgbClr val="005AA9"/>
                </a:solidFill>
                <a:latin typeface="Calibri"/>
              </a:rPr>
              <a:t>Образец текста</a:t>
            </a:r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  <a:p>
            <a:pPr marL="330840" lvl="1" indent="2880">
              <a:lnSpc>
                <a:spcPct val="100000"/>
              </a:lnSpc>
              <a:spcBef>
                <a:spcPts val="439"/>
              </a:spcBef>
              <a:buClr>
                <a:srgbClr val="504F53"/>
              </a:buClr>
              <a:buFont typeface="Arial"/>
              <a:buChar char="–"/>
            </a:pPr>
            <a:r>
              <a:rPr lang="ru-RU" sz="2200" b="0" strike="noStrike" spc="-1">
                <a:solidFill>
                  <a:srgbClr val="504F53"/>
                </a:solidFill>
                <a:latin typeface="Calibri"/>
              </a:rPr>
              <a:t>Второй уровень</a:t>
            </a:r>
          </a:p>
          <a:p>
            <a:pPr marL="577440" lvl="2" indent="-238680">
              <a:lnSpc>
                <a:spcPct val="100000"/>
              </a:lnSpc>
              <a:spcBef>
                <a:spcPts val="439"/>
              </a:spcBef>
              <a:buClr>
                <a:srgbClr val="504F53"/>
              </a:buClr>
              <a:buFont typeface="Arial"/>
              <a:buChar char="•"/>
            </a:pPr>
            <a:r>
              <a:rPr lang="ru-RU" sz="2200" b="0" strike="noStrike" spc="-1">
                <a:solidFill>
                  <a:srgbClr val="504F53"/>
                </a:solidFill>
                <a:latin typeface="Calibri"/>
              </a:rPr>
              <a:t>Третий уровень</a:t>
            </a:r>
          </a:p>
          <a:p>
            <a:pPr lvl="3" indent="330840" algn="just">
              <a:lnSpc>
                <a:spcPts val="1653"/>
              </a:lnSpc>
              <a:spcBef>
                <a:spcPts val="366"/>
              </a:spcBef>
              <a:buClr>
                <a:srgbClr val="504F53"/>
              </a:buClr>
              <a:buFont typeface="Arial"/>
              <a:buChar char="–"/>
            </a:pPr>
            <a:r>
              <a:rPr lang="ru-RU" sz="1500" b="0" strike="noStrike" spc="-1">
                <a:solidFill>
                  <a:srgbClr val="504F53"/>
                </a:solidFill>
                <a:latin typeface="Calibri"/>
              </a:rPr>
              <a:t>Четвертый уровень</a:t>
            </a:r>
            <a:endParaRPr lang="ru-RU" sz="1500" b="0" strike="noStrike" spc="-1">
              <a:solidFill>
                <a:srgbClr val="8D8C90"/>
              </a:solidFill>
              <a:latin typeface="Calibri"/>
            </a:endParaRPr>
          </a:p>
          <a:p>
            <a:pPr marL="1317600" indent="360360">
              <a:lnSpc>
                <a:spcPts val="1653"/>
              </a:lnSpc>
              <a:spcBef>
                <a:spcPts val="366"/>
              </a:spcBef>
            </a:pPr>
            <a:r>
              <a:rPr lang="ru-RU" sz="1300" b="0" strike="noStrike" spc="-1">
                <a:solidFill>
                  <a:srgbClr val="8D8C90"/>
                </a:solidFill>
                <a:latin typeface="Calibri"/>
              </a:rPr>
              <a:t>Пятый уровень</a:t>
            </a:r>
            <a:endParaRPr lang="ru-RU" sz="1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95760" tIns="47880" rIns="95760" bIns="4788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5000" b="1" strike="noStrike" spc="-1">
                <a:solidFill>
                  <a:srgbClr val="005AA9"/>
                </a:solidFill>
                <a:latin typeface="Calibri"/>
              </a:rPr>
              <a:t>Образец заголовка</a:t>
            </a:r>
            <a:endParaRPr lang="ru-RU" sz="5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sldNum"/>
          </p:nvPr>
        </p:nvSpPr>
        <p:spPr>
          <a:xfrm>
            <a:off x="9016920" y="6041880"/>
            <a:ext cx="672840" cy="631440"/>
          </a:xfrm>
          <a:prstGeom prst="rect">
            <a:avLst/>
          </a:prstGeom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311F89B8-7E8F-4C2B-BC4A-7A1B14400F4F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t>‹#›</a:t>
            </a:fld>
            <a:endParaRPr lang="ru-RU" sz="2500" b="0" strike="noStrike" spc="-1">
              <a:latin typeface="Tino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920552" y="3283822"/>
            <a:ext cx="8352928" cy="2092881"/>
          </a:xfrm>
        </p:spPr>
        <p:txBody>
          <a:bodyPr/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Меры поддержки 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малого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среднего бизнеса 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 санкций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Documents and Settings\politkovaekse\Рабочий стол\герб 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911" y="846838"/>
            <a:ext cx="1804701" cy="134303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03349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2"/>
          <p:cNvSpPr txBox="1"/>
          <p:nvPr/>
        </p:nvSpPr>
        <p:spPr>
          <a:xfrm>
            <a:off x="545040" y="476640"/>
            <a:ext cx="9088480" cy="1342080"/>
          </a:xfrm>
          <a:prstGeom prst="rect">
            <a:avLst/>
          </a:prstGeom>
          <a:noFill/>
          <a:ln w="9360">
            <a:noFill/>
          </a:ln>
        </p:spPr>
        <p:txBody>
          <a:bodyPr lIns="95760" tIns="47880" rIns="95760" bIns="47880">
            <a:noAutofit/>
          </a:bodyPr>
          <a:lstStyle/>
          <a:p>
            <a:pPr algn="ctr"/>
            <a:r>
              <a:rPr lang="ru-RU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</a:t>
            </a:r>
            <a:r>
              <a:rPr lang="ru-RU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анонсировало </a:t>
            </a:r>
            <a:r>
              <a:rPr lang="ru-RU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мер, </a:t>
            </a:r>
            <a:r>
              <a:rPr lang="ru-RU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</a:t>
            </a:r>
            <a:r>
              <a:rPr lang="ru-RU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поддержит предпринимателей в условиях изменившейся экономической ситуации.</a:t>
            </a:r>
          </a:p>
        </p:txBody>
      </p:sp>
      <p:sp>
        <p:nvSpPr>
          <p:cNvPr id="90" name="TextShape 3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51EDD9C3-D86B-484E-A399-E875198D4289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t>2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776536" y="1988840"/>
            <a:ext cx="8208912" cy="4320480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Shape 1"/>
          <p:cNvSpPr txBox="1"/>
          <p:nvPr/>
        </p:nvSpPr>
        <p:spPr>
          <a:xfrm>
            <a:off x="776536" y="2060848"/>
            <a:ext cx="8280920" cy="4319784"/>
          </a:xfrm>
          <a:prstGeom prst="rect">
            <a:avLst/>
          </a:prstGeom>
          <a:noFill/>
          <a:ln w="9360">
            <a:noFill/>
          </a:ln>
        </p:spPr>
        <p:txBody>
          <a:bodyPr lIns="95760" tIns="47880" rIns="95760" bIns="47880">
            <a:noAutofit/>
          </a:bodyPr>
          <a:lstStyle/>
          <a:p>
            <a:endParaRPr lang="ru-RU" sz="2000" dirty="0" smtClean="0"/>
          </a:p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РФ введет: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мораторий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плановые проверки индивидуальных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предпринимателей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МСП;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sz="1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действовать 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31 декабря 2022 года</a:t>
            </a:r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исключением случаев, когда есть риски для жизни и здоровья граждан. </a:t>
            </a:r>
            <a:endParaRPr lang="ru-RU" sz="1600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новый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амнистии капиталов; </a:t>
            </a: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упрощение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разрешительных и лицензионных процедур; </a:t>
            </a: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упрощение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и порядка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госзакупок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ctr">
              <a:buAutoNum type="arabicPeriod"/>
            </a:pP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3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653CA300-CBDC-4CE5-AA50-BB4C2B48293B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t>3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064568" y="980728"/>
            <a:ext cx="7776864" cy="5040560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Перезагрузка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b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«ФОТ 3.0» - зарплатная программа. </a:t>
            </a:r>
          </a:p>
          <a:p>
            <a:pPr algn="ctr"/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сохранения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льготной ставки кредитования </a:t>
            </a:r>
            <a:b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3% годовых 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РФ направит дополнительно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6 млрд. руб. 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позволит бизнесу продолжить выполнять обязательства по заработной плате, арендным и коммунальным платежам. </a:t>
            </a: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программы в Оренбуржье 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участвуют: </a:t>
            </a:r>
          </a:p>
          <a:p>
            <a:pPr algn="ctr"/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Сбербанк</a:t>
            </a:r>
            <a:r>
              <a:rPr lang="ru-RU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ВТБ, </a:t>
            </a:r>
            <a:r>
              <a:rPr lang="ru-RU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Совкомбанк</a:t>
            </a:r>
            <a:r>
              <a:rPr lang="ru-RU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Промсвязьбанк, Альфа-Банк.</a:t>
            </a:r>
          </a:p>
          <a:p>
            <a:pPr algn="ctr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848520" y="476640"/>
            <a:ext cx="8208720" cy="5976360"/>
          </a:xfrm>
          <a:prstGeom prst="rect">
            <a:avLst/>
          </a:prstGeom>
          <a:noFill/>
          <a:ln w="9360">
            <a:noFill/>
          </a:ln>
        </p:spPr>
        <p:txBody>
          <a:bodyPr lIns="95760" tIns="47880" rIns="95760" bIns="47880">
            <a:noAutofit/>
          </a:bodyPr>
          <a:lstStyle/>
          <a:p>
            <a:pPr algn="just">
              <a:lnSpc>
                <a:spcPct val="100000"/>
              </a:lnSpc>
            </a:pPr>
            <a:endParaRPr lang="ru-RU" sz="3300" b="0" strike="noStrike" spc="-1" dirty="0">
              <a:solidFill>
                <a:srgbClr val="005AA9"/>
              </a:solidFill>
              <a:latin typeface="Calibri"/>
            </a:endParaRPr>
          </a:p>
          <a:p>
            <a:pPr algn="just">
              <a:lnSpc>
                <a:spcPct val="100000"/>
              </a:lnSpc>
            </a:pPr>
            <a:endParaRPr lang="ru-RU" sz="3300" b="0" strike="noStrike" spc="-1" dirty="0">
              <a:solidFill>
                <a:srgbClr val="005AA9"/>
              </a:solidFill>
              <a:latin typeface="Calibri"/>
            </a:endParaRPr>
          </a:p>
          <a:p>
            <a:pPr algn="just">
              <a:lnSpc>
                <a:spcPct val="100000"/>
              </a:lnSpc>
            </a:pPr>
            <a:r>
              <a:rPr lang="ru-RU" sz="2200" b="1" strike="noStrike" spc="-1" dirty="0">
                <a:solidFill>
                  <a:srgbClr val="005AA9"/>
                </a:solidFill>
                <a:latin typeface="Calibri"/>
              </a:rPr>
              <a:t>	</a:t>
            </a:r>
            <a:endParaRPr lang="ru-RU" sz="2200" b="0" strike="noStrike" spc="-1" dirty="0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F6A0E065-680B-4028-AABA-285F6907A28A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t>4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064568" y="1124744"/>
            <a:ext cx="7632848" cy="5112568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Продлевается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компенсации малым 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средним компаниям расходов 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использованию системы быстрых платежей (СБП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 6 месяцев.</a:t>
            </a:r>
          </a:p>
          <a:p>
            <a:pPr algn="ctr"/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эти цели Правительство РФ выделит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млн</a:t>
            </a:r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  <a:p>
            <a:pPr algn="ctr"/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предприятиям в полном объеме будут возмещены банковские комиссии за все покупки товаров и услуг с января по июнь текущего года, совершенные через СБП.</a:t>
            </a:r>
            <a:endParaRPr lang="ru-RU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3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71B5E9F1-35D5-49E5-BBE9-76B687D93C92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t>5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776536" y="1700808"/>
            <a:ext cx="8208912" cy="4608512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преференции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будут распространены на разработчиков мобильных приложений и компаний, занимающиеся реализацией, установкой и тестированием отечественных решений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3 года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-компании будут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освобождены от уплаты налога на прибыль и проверок контрольными органами.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будут предоставлены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льготные кредиты по ставке не выше 3%.</a:t>
            </a:r>
          </a:p>
          <a:p>
            <a:pPr algn="ctr"/>
            <a:endParaRPr lang="ru-RU" sz="12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Сотрудники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-компаний смогут оформить льготную ипотеку 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отсрочку от призыва на военную службу на время их работы в российских компаниях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расширена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грантов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отечественных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решений.</a:t>
            </a:r>
          </a:p>
        </p:txBody>
      </p:sp>
      <p:sp>
        <p:nvSpPr>
          <p:cNvPr id="8" name="TextShape 2"/>
          <p:cNvSpPr txBox="1"/>
          <p:nvPr/>
        </p:nvSpPr>
        <p:spPr>
          <a:xfrm>
            <a:off x="545040" y="476640"/>
            <a:ext cx="9088480" cy="1342080"/>
          </a:xfrm>
          <a:prstGeom prst="rect">
            <a:avLst/>
          </a:prstGeom>
          <a:noFill/>
          <a:ln w="9360">
            <a:noFill/>
          </a:ln>
        </p:spPr>
        <p:txBody>
          <a:bodyPr lIns="95760" tIns="47880" rIns="95760" bIns="47880">
            <a:noAutofit/>
          </a:bodyPr>
          <a:lstStyle/>
          <a:p>
            <a:pPr algn="ctr"/>
            <a:endParaRPr lang="ru-RU" sz="16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Меры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поддержки российской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-отрасли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2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BF053F07-4507-48E6-818C-5833C1F76356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t>6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98" name="CustomShape 3"/>
          <p:cNvSpPr/>
          <p:nvPr/>
        </p:nvSpPr>
        <p:spPr>
          <a:xfrm>
            <a:off x="824400" y="1845000"/>
            <a:ext cx="8064360" cy="324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400" tIns="52200" rIns="104400" bIns="52200" anchor="ctr">
            <a:normAutofit/>
          </a:bodyPr>
          <a:lstStyle/>
          <a:p>
            <a:pPr algn="just">
              <a:lnSpc>
                <a:spcPct val="170000"/>
              </a:lnSpc>
            </a:pPr>
            <a:endParaRPr lang="ru-RU" sz="2000" b="0" strike="noStrike" spc="-1" dirty="0">
              <a:latin typeface="XO Oriel"/>
            </a:endParaRPr>
          </a:p>
        </p:txBody>
      </p:sp>
      <p:sp>
        <p:nvSpPr>
          <p:cNvPr id="7" name="TextShape 2"/>
          <p:cNvSpPr txBox="1"/>
          <p:nvPr/>
        </p:nvSpPr>
        <p:spPr>
          <a:xfrm>
            <a:off x="992560" y="476672"/>
            <a:ext cx="7848872" cy="1368152"/>
          </a:xfrm>
          <a:prstGeom prst="rect">
            <a:avLst/>
          </a:prstGeom>
          <a:noFill/>
          <a:ln w="9360">
            <a:noFill/>
          </a:ln>
        </p:spPr>
        <p:txBody>
          <a:bodyPr lIns="95760" tIns="47880" rIns="95760" bIns="47880">
            <a:noAutofit/>
          </a:bodyPr>
          <a:lstStyle/>
          <a:p>
            <a:pPr algn="ctr"/>
            <a:endParaRPr lang="ru-RU" sz="16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Меры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поддержки </a:t>
            </a:r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сельхозтоваропроизводителей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992560" y="1988840"/>
            <a:ext cx="7848872" cy="4176464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 льготных кредитов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сельхозпроизводителей направят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5 млрд. руб.</a:t>
            </a:r>
          </a:p>
          <a:p>
            <a:pPr algn="ctr"/>
            <a:endParaRPr lang="ru-RU" sz="11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Сельхозпроизводители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участвующие в программе льготного кредитования,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смогут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отсрочить платеж по льготным инвестиционным кредитам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полгода. </a:t>
            </a:r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Речь </a:t>
            </a:r>
            <a:r>
              <a:rPr lang="ru-RU" sz="1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идет о выплатах, которые нужно внести с 1 марта по 31 мая 2022 года.</a:t>
            </a: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⠀Получатели краткосрочных льготных займов получат возможность продлить срок кредита еще на год. </a:t>
            </a:r>
          </a:p>
          <a:p>
            <a:pPr algn="ctr"/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Льготная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ставка для заемщиков останется прежней – до 5% годовых.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Новые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кредиты также будут выдавать на этих условиях. </a:t>
            </a:r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просубсидирует более 8 тысяч выданных ранее аграриям кредитов. </a:t>
            </a:r>
          </a:p>
          <a:p>
            <a:pPr algn="ctr"/>
            <a:endParaRPr lang="ru-RU" sz="1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40000"/>
                <a:satMod val="350000"/>
              </a:schemeClr>
            </a:gs>
            <a:gs pos="65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A745FE8B-86D6-418F-93D6-92BB2F6E74FE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t>7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704520" y="404640"/>
            <a:ext cx="8712720" cy="6120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400" tIns="52200" rIns="104400" bIns="52200" anchor="ctr">
            <a:normAutofit/>
          </a:bodyPr>
          <a:lstStyle/>
          <a:p>
            <a:pPr>
              <a:lnSpc>
                <a:spcPct val="100000"/>
              </a:lnSpc>
            </a:pPr>
            <a:endParaRPr lang="ru-RU" sz="4800" b="0" strike="noStrike" spc="-1" dirty="0">
              <a:latin typeface="XO Oriel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600" y="692696"/>
            <a:ext cx="1330209" cy="73527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720752" y="692696"/>
            <a:ext cx="669674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Некоммерческая </a:t>
            </a:r>
            <a:r>
              <a:rPr lang="ru-RU" sz="1400" b="1" dirty="0" err="1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микрокредитная</a:t>
            </a:r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компания</a:t>
            </a:r>
          </a:p>
          <a:p>
            <a:pPr algn="ctr"/>
            <a:r>
              <a:rPr lang="ru-RU" sz="1400" b="1" cap="all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«Оренбургский областной фонд поддержки малого предпринимательства»</a:t>
            </a:r>
            <a:endParaRPr lang="ru-RU" sz="1400" b="1" cap="all" dirty="0">
              <a:solidFill>
                <a:schemeClr val="bg1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20552" y="2204864"/>
            <a:ext cx="7992888" cy="4248472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Реализуется программа поддержки – предоставление займов на следующих условиях: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Предпринимателям:</a:t>
            </a:r>
          </a:p>
          <a:p>
            <a:pPr algn="ctr"/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Максимальная сумма займа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5 млн. руб.</a:t>
            </a:r>
          </a:p>
          <a:p>
            <a:pPr algn="ctr"/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Максимальный срок займа –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года</a:t>
            </a:r>
          </a:p>
          <a:p>
            <a:pPr algn="ctr"/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Годовая ставка от 4,75% </a:t>
            </a:r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14,25% (в зависимости от категории заемщика)</a:t>
            </a: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Физическим лицам, применяющим специальный налоговый режим </a:t>
            </a:r>
            <a:b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«Налог на профессиональный доход» (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самозанятым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b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Максимальная сумма займа –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тыс. руб.</a:t>
            </a:r>
          </a:p>
          <a:p>
            <a:pPr algn="ctr"/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Максимальный срок займа –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года</a:t>
            </a:r>
          </a:p>
          <a:p>
            <a:pPr algn="ctr"/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Годовая ставка от 4,75%</a:t>
            </a:r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14,25% (в зависимости от категории заемщика) </a:t>
            </a:r>
            <a:endParaRPr lang="ru-RU" sz="1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сложившейся ситуации, с целью оказания финансовой помощи </a:t>
            </a:r>
            <a:r>
              <a:rPr lang="ru-RU" sz="14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Советом </a:t>
            </a:r>
            <a:r>
              <a:rPr lang="ru-RU" sz="1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Некоммерческой </a:t>
            </a:r>
            <a:r>
              <a:rPr lang="ru-RU" sz="1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микрокредитной</a:t>
            </a:r>
            <a:r>
              <a:rPr lang="ru-RU" sz="1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компании «Оренбургский областной фонд поддержки малого предпринимательства»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 </a:t>
            </a:r>
            <a:r>
              <a:rPr lang="ru-RU" sz="1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сохранить % ставки по выдаваемым займам на прежнем уровне. </a:t>
            </a:r>
          </a:p>
          <a:p>
            <a:pPr algn="ctr"/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Shape 2"/>
          <p:cNvSpPr txBox="1"/>
          <p:nvPr/>
        </p:nvSpPr>
        <p:spPr>
          <a:xfrm>
            <a:off x="560512" y="1628800"/>
            <a:ext cx="9073008" cy="504056"/>
          </a:xfrm>
          <a:prstGeom prst="rect">
            <a:avLst/>
          </a:prstGeom>
          <a:noFill/>
          <a:ln w="9360">
            <a:noFill/>
          </a:ln>
        </p:spPr>
        <p:txBody>
          <a:bodyPr lIns="95760" tIns="47880" rIns="95760" bIns="47880">
            <a:noAutofit/>
          </a:bodyPr>
          <a:lstStyle/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Микрозаймы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предпринимателям и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самозанятым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1360" y="807679"/>
            <a:ext cx="7948440" cy="461082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по налогам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48544" y="1700808"/>
            <a:ext cx="7992888" cy="4536504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и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руководители регионов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смогут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продлевать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уплаты налогов для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поддержки бизнеса</a:t>
            </a:r>
          </a:p>
          <a:p>
            <a:pPr algn="ctr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Новый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будет действовать в течение всего 2022 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b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региональных и местных налогов.</a:t>
            </a:r>
          </a:p>
          <a:p>
            <a:pPr algn="ctr"/>
            <a:endParaRPr lang="ru-RU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вводят, 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оперативности принимать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решения, направленные на поддержку бизнеса и граждан. </a:t>
            </a:r>
          </a:p>
        </p:txBody>
      </p:sp>
    </p:spTree>
    <p:extLst>
      <p:ext uri="{BB962C8B-B14F-4D97-AF65-F5344CB8AC3E}">
        <p14:creationId xmlns:p14="http://schemas.microsoft.com/office/powerpoint/2010/main" val="3866943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0632" y="869234"/>
            <a:ext cx="7199168" cy="369332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«Горячая линия» для предпринимателей 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80592" y="1772816"/>
            <a:ext cx="7272808" cy="4536504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Возобновлена работа горячей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линии для бизнеса.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98-75-35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по предпринимательской деятельности 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98-74-17; 98-72-95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изменением текущей геополитической ситуации,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фоне введения новых санкций и ограничений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вновь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действует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«горячая линия» для бизнеса </a:t>
            </a:r>
            <a:b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направлениям: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 по мерам поддержки;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Меры финансовой поддержки в рамках муниципальной программы;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и имущественная поддержка. 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552" y="690776"/>
            <a:ext cx="1165044" cy="86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509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3459</TotalTime>
  <Words>266</Words>
  <Application>Microsoft Office PowerPoint</Application>
  <PresentationFormat>Лист A4 (210x297 мм)</PresentationFormat>
  <Paragraphs>87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DejaVu Sans</vt:lpstr>
      <vt:lpstr>Times New Roman</vt:lpstr>
      <vt:lpstr>Tinos</vt:lpstr>
      <vt:lpstr>XO Oriel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Изменения по налогам</vt:lpstr>
      <vt:lpstr>«Горячая линия» для предпринимателей </vt:lpstr>
    </vt:vector>
  </TitlesOfParts>
  <Company>machine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Есин Валерий Владимирович</dc:creator>
  <dc:description/>
  <cp:lastModifiedBy>Семёнова Оксана Анатольевна</cp:lastModifiedBy>
  <cp:revision>528</cp:revision>
  <cp:lastPrinted>2020-06-04T10:28:10Z</cp:lastPrinted>
  <dcterms:created xsi:type="dcterms:W3CDTF">2013-04-08T05:43:12Z</dcterms:created>
  <dcterms:modified xsi:type="dcterms:W3CDTF">2022-03-10T12:01:50Z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machine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Лист A4 (210x297 мм)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21</vt:i4>
  </property>
</Properties>
</file>