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721" r:id="rId1"/>
  </p:sldMasterIdLst>
  <p:notesMasterIdLst>
    <p:notesMasterId r:id="rId66"/>
  </p:notesMasterIdLst>
  <p:sldIdLst>
    <p:sldId id="258" r:id="rId2"/>
    <p:sldId id="433" r:id="rId3"/>
    <p:sldId id="435" r:id="rId4"/>
    <p:sldId id="434" r:id="rId5"/>
    <p:sldId id="326" r:id="rId6"/>
    <p:sldId id="327" r:id="rId7"/>
    <p:sldId id="451" r:id="rId8"/>
    <p:sldId id="398" r:id="rId9"/>
    <p:sldId id="382" r:id="rId10"/>
    <p:sldId id="409" r:id="rId11"/>
    <p:sldId id="402" r:id="rId12"/>
    <p:sldId id="397" r:id="rId13"/>
    <p:sldId id="401" r:id="rId14"/>
    <p:sldId id="399" r:id="rId15"/>
    <p:sldId id="443" r:id="rId16"/>
    <p:sldId id="442" r:id="rId17"/>
    <p:sldId id="455" r:id="rId18"/>
    <p:sldId id="456" r:id="rId19"/>
    <p:sldId id="452" r:id="rId20"/>
    <p:sldId id="450" r:id="rId21"/>
    <p:sldId id="403" r:id="rId22"/>
    <p:sldId id="404" r:id="rId23"/>
    <p:sldId id="471" r:id="rId24"/>
    <p:sldId id="405" r:id="rId25"/>
    <p:sldId id="406" r:id="rId26"/>
    <p:sldId id="384" r:id="rId27"/>
    <p:sldId id="467" r:id="rId28"/>
    <p:sldId id="407" r:id="rId29"/>
    <p:sldId id="408" r:id="rId30"/>
    <p:sldId id="453" r:id="rId31"/>
    <p:sldId id="472" r:id="rId32"/>
    <p:sldId id="454" r:id="rId33"/>
    <p:sldId id="457" r:id="rId34"/>
    <p:sldId id="458" r:id="rId35"/>
    <p:sldId id="459" r:id="rId36"/>
    <p:sldId id="460" r:id="rId37"/>
    <p:sldId id="461" r:id="rId38"/>
    <p:sldId id="462" r:id="rId39"/>
    <p:sldId id="466" r:id="rId40"/>
    <p:sldId id="463" r:id="rId41"/>
    <p:sldId id="464" r:id="rId42"/>
    <p:sldId id="470" r:id="rId43"/>
    <p:sldId id="465" r:id="rId44"/>
    <p:sldId id="474" r:id="rId45"/>
    <p:sldId id="475" r:id="rId46"/>
    <p:sldId id="469" r:id="rId47"/>
    <p:sldId id="360" r:id="rId48"/>
    <p:sldId id="363" r:id="rId49"/>
    <p:sldId id="362" r:id="rId50"/>
    <p:sldId id="364" r:id="rId51"/>
    <p:sldId id="476" r:id="rId52"/>
    <p:sldId id="477" r:id="rId53"/>
    <p:sldId id="449" r:id="rId54"/>
    <p:sldId id="468" r:id="rId55"/>
    <p:sldId id="332" r:id="rId56"/>
    <p:sldId id="410" r:id="rId57"/>
    <p:sldId id="411" r:id="rId58"/>
    <p:sldId id="388" r:id="rId59"/>
    <p:sldId id="412" r:id="rId60"/>
    <p:sldId id="473" r:id="rId61"/>
    <p:sldId id="414" r:id="rId62"/>
    <p:sldId id="447" r:id="rId63"/>
    <p:sldId id="429" r:id="rId64"/>
    <p:sldId id="448" r:id="rId65"/>
  </p:sldIdLst>
  <p:sldSz cx="9144000" cy="5715000" type="screen16x10"/>
  <p:notesSz cx="6858000" cy="9947275"/>
  <p:defaultTextStyle>
    <a:defPPr>
      <a:defRPr lang="ru-RU"/>
    </a:defPPr>
    <a:lvl1pPr algn="ctr" defTabSz="381424" rtl="0" fontAlgn="base" hangingPunct="0">
      <a:spcBef>
        <a:spcPct val="0"/>
      </a:spcBef>
      <a:spcAft>
        <a:spcPct val="0"/>
      </a:spcAft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1pPr>
    <a:lvl2pPr marL="223879" indent="74626" algn="ctr" defTabSz="381424" rtl="0" fontAlgn="base" hangingPunct="0">
      <a:spcBef>
        <a:spcPct val="0"/>
      </a:spcBef>
      <a:spcAft>
        <a:spcPct val="0"/>
      </a:spcAft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2pPr>
    <a:lvl3pPr marL="447759" indent="149253" algn="ctr" defTabSz="381424" rtl="0" fontAlgn="base" hangingPunct="0">
      <a:spcBef>
        <a:spcPct val="0"/>
      </a:spcBef>
      <a:spcAft>
        <a:spcPct val="0"/>
      </a:spcAft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3pPr>
    <a:lvl4pPr marL="671638" indent="223879" algn="ctr" defTabSz="381424" rtl="0" fontAlgn="base" hangingPunct="0">
      <a:spcBef>
        <a:spcPct val="0"/>
      </a:spcBef>
      <a:spcAft>
        <a:spcPct val="0"/>
      </a:spcAft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4pPr>
    <a:lvl5pPr marL="895518" indent="298506" algn="ctr" defTabSz="381424" rtl="0" fontAlgn="base" hangingPunct="0">
      <a:spcBef>
        <a:spcPct val="0"/>
      </a:spcBef>
      <a:spcAft>
        <a:spcPct val="0"/>
      </a:spcAft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5pPr>
    <a:lvl6pPr marL="1492529" algn="l" defTabSz="597012" rtl="0" eaLnBrk="1" latinLnBrk="0" hangingPunct="1"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6pPr>
    <a:lvl7pPr marL="1791035" algn="l" defTabSz="597012" rtl="0" eaLnBrk="1" latinLnBrk="0" hangingPunct="1"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7pPr>
    <a:lvl8pPr marL="2089541" algn="l" defTabSz="597012" rtl="0" eaLnBrk="1" latinLnBrk="0" hangingPunct="1"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8pPr>
    <a:lvl9pPr marL="2388047" algn="l" defTabSz="597012" rtl="0" eaLnBrk="1" latinLnBrk="0" hangingPunct="1">
      <a:defRPr sz="2500" kern="1200">
        <a:solidFill>
          <a:srgbClr val="FFFFFF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лючева Полина Александровна" initials="КПА" lastIdx="1" clrIdx="0">
    <p:extLst>
      <p:ext uri="{19B8F6BF-5375-455C-9EA6-DF929625EA0E}">
        <p15:presenceInfo xmlns:p15="http://schemas.microsoft.com/office/powerpoint/2012/main" userId="S-1-5-21-606747145-1004336348-682003330-149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A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7" autoAdjust="0"/>
    <p:restoredTop sz="79532" autoAdjust="0"/>
  </p:normalViewPr>
  <p:slideViewPr>
    <p:cSldViewPr>
      <p:cViewPr varScale="1">
        <p:scale>
          <a:sx n="106" d="100"/>
          <a:sy n="106" d="100"/>
        </p:scale>
        <p:origin x="948" y="10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49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25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686820108500187E-3"/>
          <c:y val="0.16782822238990153"/>
          <c:w val="0.84277359733430746"/>
          <c:h val="0.826660306707144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4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252-49D9-ADC2-FF475323D5BF}"/>
              </c:ext>
            </c:extLst>
          </c:dPt>
          <c:dPt>
            <c:idx val="1"/>
            <c:bubble3D val="0"/>
            <c:spPr>
              <a:solidFill>
                <a:schemeClr val="bg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252-49D9-ADC2-FF475323D5BF}"/>
              </c:ext>
            </c:extLst>
          </c:dPt>
          <c:dPt>
            <c:idx val="2"/>
            <c:bubble3D val="0"/>
            <c:explosion val="11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252-49D9-ADC2-FF475323D5BF}"/>
              </c:ext>
            </c:extLst>
          </c:dPt>
          <c:dPt>
            <c:idx val="3"/>
            <c:bubble3D val="0"/>
            <c:spPr>
              <a:solidFill>
                <a:schemeClr val="tx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252-49D9-ADC2-FF475323D5BF}"/>
              </c:ext>
            </c:extLst>
          </c:dPt>
          <c:dPt>
            <c:idx val="4"/>
            <c:bubble3D val="0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252-49D9-ADC2-FF475323D5BF}"/>
              </c:ext>
            </c:extLst>
          </c:dPt>
          <c:dPt>
            <c:idx val="5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252-49D9-ADC2-FF475323D5BF}"/>
              </c:ext>
            </c:extLst>
          </c:dPt>
          <c:dPt>
            <c:idx val="6"/>
            <c:bubble3D val="0"/>
            <c:spPr>
              <a:solidFill>
                <a:schemeClr val="accent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252-49D9-ADC2-FF475323D5BF}"/>
              </c:ext>
            </c:extLst>
          </c:dPt>
          <c:dPt>
            <c:idx val="7"/>
            <c:bubble3D val="0"/>
            <c:spPr>
              <a:solidFill>
                <a:srgbClr val="00206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252-49D9-ADC2-FF475323D5BF}"/>
              </c:ext>
            </c:extLst>
          </c:dPt>
          <c:dPt>
            <c:idx val="8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252-49D9-ADC2-FF475323D5BF}"/>
              </c:ext>
            </c:extLst>
          </c:dPt>
          <c:dPt>
            <c:idx val="9"/>
            <c:bubble3D val="0"/>
            <c:spPr>
              <a:solidFill>
                <a:srgbClr val="54665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252-49D9-ADC2-FF475323D5B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252-49D9-ADC2-FF475323D5B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252-49D9-ADC2-FF475323D5B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252-49D9-ADC2-FF475323D5B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ru-RU"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252-49D9-ADC2-FF475323D5B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1"/>
              <c:layout>
                <c:manualLayout>
                  <c:x val="-4.4839650584963253E-3"/>
                  <c:y val="-1.55971216801465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ru-RU"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252-49D9-ADC2-FF475323D5B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2"/>
              <c:layout>
                <c:manualLayout>
                  <c:x val="-0.18683187743734689"/>
                  <c:y val="-0.258912219890432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252-49D9-ADC2-FF475323D5B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3"/>
              <c:layout>
                <c:manualLayout>
                  <c:x val="6.576482085794610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ru-RU"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252-49D9-ADC2-FF475323D5B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4"/>
              <c:layout>
                <c:manualLayout>
                  <c:x val="0"/>
                  <c:y val="-1.87165460161758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ru-RU"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252-49D9-ADC2-FF475323D5B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5"/>
              <c:layout>
                <c:manualLayout>
                  <c:x val="0"/>
                  <c:y val="-0.146612943793377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ru-RU"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252-49D9-ADC2-FF475323D5B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6"/>
              <c:layout>
                <c:manualLayout>
                  <c:x val="5.2312925682457129E-2"/>
                  <c:y val="-3.7433092032351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ru-RU"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252-49D9-ADC2-FF475323D5B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7"/>
              <c:layout>
                <c:manualLayout>
                  <c:x val="6.1280855799449779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ru-RU" sz="1050" b="1" i="0" u="none" strike="noStrike" kern="1200" baseline="0" dirty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8252-49D9-ADC2-FF475323D5BF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spPr>
              <a:noFill/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bg1"/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Лист1!$A$2:$A$9</c:f>
              <c:strCache>
                <c:ptCount val="8"/>
                <c:pt idx="0">
                  <c:v>производство</c:v>
                </c:pt>
                <c:pt idx="1">
                  <c:v>строительство</c:v>
                </c:pt>
                <c:pt idx="2">
                  <c:v>оптовая и розничная торговля</c:v>
                </c:pt>
                <c:pt idx="3">
                  <c:v>сфера услуг ( услуги бытовые, социальные)</c:v>
                </c:pt>
                <c:pt idx="4">
                  <c:v>сфера транспортировки и хранения</c:v>
                </c:pt>
                <c:pt idx="5">
                  <c:v>аренда недвижимого имущества </c:v>
                </c:pt>
                <c:pt idx="6">
                  <c:v>прочие</c:v>
                </c:pt>
                <c:pt idx="7">
                  <c:v>сфера информации и связи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10.6</c:v>
                </c:pt>
                <c:pt idx="1">
                  <c:v>9.6</c:v>
                </c:pt>
                <c:pt idx="2">
                  <c:v>36.4</c:v>
                </c:pt>
                <c:pt idx="3">
                  <c:v>5.4</c:v>
                </c:pt>
                <c:pt idx="4">
                  <c:v>7.4</c:v>
                </c:pt>
                <c:pt idx="5">
                  <c:v>7.9</c:v>
                </c:pt>
                <c:pt idx="6">
                  <c:v>19.7</c:v>
                </c:pt>
                <c:pt idx="7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8252-49D9-ADC2-FF475323D5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1"/>
    <c:view3D>
      <c:rotX val="8"/>
      <c:rotY val="15"/>
      <c:rAngAx val="1"/>
    </c:view3D>
    <c:floor>
      <c:thickness val="0"/>
      <c:spPr>
        <a:solidFill>
          <a:srgbClr val="727CA3">
            <a:lumMod val="75000"/>
          </a:srgbClr>
        </a:solidFill>
      </c:spPr>
    </c:floor>
    <c:sideWall>
      <c:thickness val="0"/>
      <c:spPr>
        <a:solidFill>
          <a:schemeClr val="bg1">
            <a:lumMod val="20000"/>
            <a:lumOff val="80000"/>
          </a:schemeClr>
        </a:solidFill>
      </c:spPr>
    </c:sideWall>
    <c:backWall>
      <c:thickness val="0"/>
      <c:spPr>
        <a:solidFill>
          <a:srgbClr val="D2DA7A">
            <a:lumMod val="40000"/>
            <a:lumOff val="60000"/>
          </a:srgbClr>
        </a:solidFill>
      </c:spPr>
    </c:backWall>
    <c:plotArea>
      <c:layout>
        <c:manualLayout>
          <c:layoutTarget val="inner"/>
          <c:xMode val="edge"/>
          <c:yMode val="edge"/>
          <c:x val="0.11600071453247965"/>
          <c:y val="0.17492866289710499"/>
          <c:w val="0.88399926370388038"/>
          <c:h val="0.806227585231923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 prstMaterial="metal"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-1.7729007479116753E-3"/>
                  <c:y val="1.9232638908870305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800" b="1" baseline="0">
                        <a:solidFill>
                          <a:schemeClr val="tx1"/>
                        </a:solidFill>
                      </a:defRPr>
                    </a:pPr>
                    <a:r>
                      <a:rPr lang="ru-RU" sz="1100" dirty="0">
                        <a:solidFill>
                          <a:schemeClr val="tx1"/>
                        </a:solidFill>
                      </a:rPr>
                      <a:t>1 787</a:t>
                    </a:r>
                  </a:p>
                  <a:p>
                    <a:pPr>
                      <a:defRPr sz="2800" b="1" baseline="0">
                        <a:solidFill>
                          <a:schemeClr val="tx1"/>
                        </a:solidFill>
                      </a:defRPr>
                    </a:pPr>
                    <a:r>
                      <a:rPr lang="ru-RU" sz="1100" dirty="0">
                        <a:solidFill>
                          <a:schemeClr val="tx1"/>
                        </a:solidFill>
                      </a:rPr>
                      <a:t>млн. руб.</a:t>
                    </a:r>
                  </a:p>
                  <a:p>
                    <a:pPr>
                      <a:defRPr sz="2800" b="1" baseline="0">
                        <a:solidFill>
                          <a:schemeClr val="tx1"/>
                        </a:solidFill>
                      </a:defRPr>
                    </a:pPr>
                    <a:endParaRPr lang="ru-RU" sz="600" i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F40-4EA4-88F8-79BD4C1C715F}"/>
                </c:ext>
                <c:ext xmlns:c15="http://schemas.microsoft.com/office/drawing/2012/chart" uri="{CE6537A1-D6FC-4f65-9D91-7224C49458BB}">
                  <c15:layout>
                    <c:manualLayout>
                      <c:w val="0.1402783370701936"/>
                      <c:h val="0.2248522645599405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4.5596103412549379E-3"/>
                  <c:y val="-1.3307774620125236E-2"/>
                </c:manualLayout>
              </c:layout>
              <c:tx>
                <c:rich>
                  <a:bodyPr wrap="square" lIns="38100" tIns="19050" rIns="38100" bIns="19050" anchor="ctr" anchorCtr="0">
                    <a:noAutofit/>
                  </a:bodyPr>
                  <a:lstStyle/>
                  <a:p>
                    <a:pPr algn="ctr" rtl="0">
                      <a:defRPr lang="ru-RU" sz="12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a:t>1 852</a:t>
                    </a:r>
                  </a:p>
                  <a:p>
                    <a:pPr algn="ctr" rtl="0">
                      <a:defRPr lang="ru-RU" sz="1200" b="1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a:t>млн. руб</a:t>
                    </a:r>
                    <a:r>
                      <a:rPr lang="ru-RU" sz="1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F40-4EA4-88F8-79BD4C1C715F}"/>
                </c:ext>
                <c:ext xmlns:c15="http://schemas.microsoft.com/office/drawing/2012/chart" uri="{CE6537A1-D6FC-4f65-9D91-7224C49458BB}">
                  <c15:layout>
                    <c:manualLayout>
                      <c:w val="0.10334349503011073"/>
                      <c:h val="0.1446679098725224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7.1888608511947163E-3"/>
                  <c:y val="-3.6988756326705292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800" b="1" baseline="0">
                        <a:solidFill>
                          <a:schemeClr val="tx1"/>
                        </a:solidFill>
                      </a:defRPr>
                    </a:pPr>
                    <a:r>
                      <a:rPr lang="ru-RU" sz="1100" b="1" i="0" u="none" strike="noStrike" baseline="0" dirty="0"/>
                      <a:t>2 133 </a:t>
                    </a:r>
                  </a:p>
                  <a:p>
                    <a:pPr>
                      <a:defRPr sz="2800" b="1" baseline="0">
                        <a:solidFill>
                          <a:schemeClr val="tx1"/>
                        </a:solidFill>
                      </a:defRPr>
                    </a:pPr>
                    <a:r>
                      <a:rPr lang="ru-RU" sz="1100" b="1" i="0" u="none" strike="noStrike" baseline="0" dirty="0"/>
                      <a:t>млн. руб.</a:t>
                    </a:r>
                    <a:endParaRPr lang="ru-RU" sz="1050" b="1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F40-4EA4-88F8-79BD4C1C715F}"/>
                </c:ext>
                <c:ext xmlns:c15="http://schemas.microsoft.com/office/drawing/2012/chart" uri="{CE6537A1-D6FC-4f65-9D91-7224C49458BB}">
                  <c15:layout>
                    <c:manualLayout>
                      <c:w val="0.18390487397202615"/>
                      <c:h val="0.18152582367940673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5.0059341206371228E-3"/>
                  <c:y val="-4.0323423324920442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ru-RU" sz="1100" b="1" i="0" u="none" strike="noStrike" kern="1200" baseline="0" dirty="0" smtClean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1" i="0" u="none" strike="noStrike" kern="1200" baseline="0" dirty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rPr>
                      <a:t>2 243 </a:t>
                    </a:r>
                  </a:p>
                  <a:p>
                    <a:pPr algn="ctr" rtl="0">
                      <a:defRPr lang="ru-RU" sz="1100" b="1" i="0" u="none" strike="noStrike" kern="1200" baseline="0" dirty="0" smtClean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1" i="0" u="none" strike="noStrike" kern="1200" baseline="0" dirty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rPr>
                      <a:t>млн. руб.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F40-4EA4-88F8-79BD4C1C71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2124182477497897E-3"/>
                  <c:y val="-4.2311805599514814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ru-RU" sz="1100" b="1" i="0" u="none" strike="noStrike" kern="1200" baseline="0" dirty="0" smtClean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1" i="0" u="none" strike="noStrike" kern="1200" baseline="0" dirty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rPr>
                      <a:t>2 464</a:t>
                    </a:r>
                  </a:p>
                  <a:p>
                    <a:pPr algn="ctr" rtl="0">
                      <a:defRPr lang="ru-RU" sz="1100" b="1" i="0" u="none" strike="noStrike" kern="1200" baseline="0" dirty="0" smtClean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100" b="1" i="0" u="none" strike="noStrike" kern="1200" baseline="0" dirty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rPr>
                      <a:t>млн. руб.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F40-4EA4-88F8-79BD4C1C71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ru-RU" sz="1100" b="1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811F0DF-BA75-44CE-AC54-56167E5E5BFD}" type="VALUE">
                      <a:rPr lang="ru-RU" smtClean="0"/>
                      <a:pPr algn="ctr" rtl="0">
                        <a:defRPr lang="ru-RU" sz="1100" b="1" i="0" u="none" strike="noStrike" kern="1200" baseline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ru-RU" dirty="0"/>
                      <a:t> </a:t>
                    </a:r>
                    <a:br>
                      <a:rPr lang="ru-RU" dirty="0"/>
                    </a:br>
                    <a:r>
                      <a:rPr lang="ru-RU" dirty="0" err="1"/>
                      <a:t>млн.руб</a:t>
                    </a:r>
                    <a:r>
                      <a:rPr lang="ru-RU" dirty="0"/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E24-47A9-9351-91C16E026E0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ru-RU" sz="1100" b="1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43ACB30-7202-4B0A-A576-9B6A92C087BF}" type="VALUE">
                      <a:rPr lang="ru-RU" smtClean="0"/>
                      <a:pPr algn="ctr" rtl="0">
                        <a:defRPr lang="ru-RU" sz="1100" b="1" i="0" u="none" strike="noStrike" kern="1200" baseline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ru-RU" dirty="0"/>
                      <a:t> </a:t>
                    </a:r>
                  </a:p>
                  <a:p>
                    <a:pPr algn="ctr" rtl="0">
                      <a:defRPr lang="ru-RU" sz="1100" b="1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 err="1"/>
                      <a:t>млн.руб</a:t>
                    </a:r>
                    <a:r>
                      <a:rPr lang="ru-RU" dirty="0"/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E24-47A9-9351-91C16E026E0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 baseline="0">
                    <a:solidFill>
                      <a:srgbClr val="49594D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9 мес 2022*</c:v>
                </c:pt>
              </c:strCache>
            </c:strRef>
          </c:cat>
          <c:val>
            <c:numRef>
              <c:f>Лист1!$B$2:$B$8</c:f>
              <c:numCache>
                <c:formatCode>#,##0</c:formatCode>
                <c:ptCount val="7"/>
                <c:pt idx="0" formatCode="General">
                  <c:v>1852</c:v>
                </c:pt>
                <c:pt idx="1">
                  <c:v>2133</c:v>
                </c:pt>
                <c:pt idx="2">
                  <c:v>2243</c:v>
                </c:pt>
                <c:pt idx="3">
                  <c:v>2464</c:v>
                </c:pt>
                <c:pt idx="4">
                  <c:v>2102</c:v>
                </c:pt>
                <c:pt idx="5">
                  <c:v>2881</c:v>
                </c:pt>
                <c:pt idx="6">
                  <c:v>2265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F40-4EA4-88F8-79BD4C1C71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B88472">
                <a:lumMod val="40000"/>
                <a:lumOff val="60000"/>
              </a:srgb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-9.2706343488959397E-2"/>
                  <c:y val="-0.41667012450332086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 i="1">
                        <a:solidFill>
                          <a:srgbClr val="002060"/>
                        </a:solidFill>
                      </a:defRPr>
                    </a:pPr>
                    <a:r>
                      <a:rPr lang="ru-RU" sz="1400" b="1" i="1" dirty="0">
                        <a:solidFill>
                          <a:srgbClr val="002060"/>
                        </a:solidFill>
                      </a:rPr>
                      <a:t>*</a:t>
                    </a:r>
                    <a:r>
                      <a:rPr lang="ru-RU" sz="1200" b="1" i="1" dirty="0">
                        <a:solidFill>
                          <a:srgbClr val="002060"/>
                        </a:solidFill>
                      </a:rPr>
                      <a:t>Общий объем поступлений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F40-4EA4-88F8-79BD4C1C715F}"/>
                </c:ext>
                <c:ext xmlns:c15="http://schemas.microsoft.com/office/drawing/2012/chart" uri="{CE6537A1-D6FC-4f65-9D91-7224C49458BB}">
                  <c15:layout>
                    <c:manualLayout>
                      <c:w val="0.16466868585281358"/>
                      <c:h val="0.211747719872222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23531633972511823"/>
                  <c:y val="-0.16257273950617246"/>
                </c:manualLayout>
              </c:layout>
              <c:tx>
                <c:rich>
                  <a:bodyPr wrap="square" lIns="38100" tIns="19050" rIns="38100" bIns="19050" anchor="ctr" anchorCtr="0">
                    <a:noAutofit/>
                  </a:bodyPr>
                  <a:lstStyle/>
                  <a:p>
                    <a:pPr algn="ctr" rtl="0">
                      <a:defRPr lang="ru-RU" sz="1200" b="1" i="1" u="none" strike="noStrike" kern="1200" baseline="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1" i="1" u="none" strike="noStrike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rPr>
                      <a:t>4 757 </a:t>
                    </a:r>
                  </a:p>
                  <a:p>
                    <a:pPr algn="ctr" rtl="0">
                      <a:defRPr lang="ru-RU" sz="1200" b="1" i="1" u="none" strike="noStrike" kern="1200" baseline="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1" i="1" u="none" strike="noStrike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rPr>
                      <a:t>млн. руб.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F40-4EA4-88F8-79BD4C1C715F}"/>
                </c:ext>
                <c:ext xmlns:c15="http://schemas.microsoft.com/office/drawing/2012/chart" uri="{CE6537A1-D6FC-4f65-9D91-7224C49458BB}">
                  <c15:layout>
                    <c:manualLayout>
                      <c:w val="9.954487368872629E-2"/>
                      <c:h val="0.150803273122553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23348247891439475"/>
                  <c:y val="-0.1260985698488557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 i="1">
                        <a:solidFill>
                          <a:srgbClr val="002060"/>
                        </a:solidFill>
                      </a:defRPr>
                    </a:pPr>
                    <a:r>
                      <a:rPr lang="ru-RU" sz="1200" b="1" i="1" dirty="0">
                        <a:solidFill>
                          <a:srgbClr val="002060"/>
                        </a:solidFill>
                      </a:rPr>
                      <a:t>5 076 </a:t>
                    </a:r>
                  </a:p>
                  <a:p>
                    <a:pPr>
                      <a:defRPr sz="1600" i="1">
                        <a:solidFill>
                          <a:srgbClr val="002060"/>
                        </a:solidFill>
                      </a:defRPr>
                    </a:pPr>
                    <a:r>
                      <a:rPr lang="ru-RU" sz="1200" b="1" i="1" dirty="0">
                        <a:solidFill>
                          <a:srgbClr val="002060"/>
                        </a:solidFill>
                      </a:rPr>
                      <a:t>млн. руб.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DF40-4EA4-88F8-79BD4C1C715F}"/>
                </c:ext>
                <c:ext xmlns:c15="http://schemas.microsoft.com/office/drawing/2012/chart" uri="{CE6537A1-D6FC-4f65-9D91-7224C49458BB}">
                  <c15:layout>
                    <c:manualLayout>
                      <c:w val="9.0340915989445061E-2"/>
                      <c:h val="0.16450599831176804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1281937002201645"/>
                  <c:y val="-5.2443317475744919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ru-RU" sz="1200" b="1" i="1" u="none" strike="noStrike" kern="1200" baseline="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1" i="1" u="none" strike="noStrike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rPr>
                      <a:t>4 316</a:t>
                    </a:r>
                  </a:p>
                  <a:p>
                    <a:pPr algn="ctr" rtl="0">
                      <a:defRPr lang="ru-RU" sz="1200" b="1" i="1" u="none" strike="noStrike" kern="1200" baseline="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1" i="1" u="none" strike="noStrike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rPr>
                      <a:t>млн. руб.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F40-4EA4-88F8-79BD4C1C715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E24-47A9-9351-91C16E026E0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0.12693541679854409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1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CB2669B-7C27-4228-A51A-E56BC681C719}" type="VALUE">
                      <a:rPr lang="ru-RU" sz="1200" b="1" i="1" u="none" strike="noStrike" kern="1200" baseline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rPr>
                      <a:pPr algn="ctr" rtl="0">
                        <a:defRPr lang="en-US" sz="1200" b="1" i="1" u="none" strike="noStrike" kern="120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ru-RU" sz="1200" b="1" i="1" u="none" strike="noStrike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rPr>
                      <a:t> </a:t>
                    </a:r>
                  </a:p>
                  <a:p>
                    <a:pPr algn="ctr" rtl="0">
                      <a:defRPr lang="en-US" sz="1200" b="1" i="1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1" i="1" u="none" strike="noStrike" kern="1200" baseline="0" dirty="0" err="1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rPr>
                      <a:t>млн.руб</a:t>
                    </a:r>
                    <a:r>
                      <a:rPr lang="ru-RU" sz="1200" b="1" i="1" u="none" strike="noStrike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rPr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E24-47A9-9351-91C16E026E0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1.6062091238748949E-3"/>
                  <c:y val="-0.11154930567144784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ru-RU" sz="1200" b="1" i="1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8654343-DF12-478F-97CF-525057AF8FC7}" type="VALUE">
                      <a:rPr lang="ru-RU" smtClean="0"/>
                      <a:pPr algn="ctr" rtl="0">
                        <a:defRPr lang="ru-RU" sz="1200" b="1" i="1" u="none" strike="noStrike" kern="1200" baseline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ru-RU"/>
                      <a:t> </a:t>
                    </a:r>
                  </a:p>
                  <a:p>
                    <a:pPr algn="ctr" rtl="0">
                      <a:defRPr lang="ru-RU" sz="1200" b="1" i="1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/>
                      <a:t>млн.руб.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E24-47A9-9351-91C16E026E0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9 мес 2022*</c:v>
                </c:pt>
              </c:strCache>
            </c:strRef>
          </c:cat>
          <c:val>
            <c:numRef>
              <c:f>Лист1!$C$2:$C$8</c:f>
              <c:numCache>
                <c:formatCode>#,##0</c:formatCode>
                <c:ptCount val="7"/>
                <c:pt idx="0" formatCode="General">
                  <c:v>3896</c:v>
                </c:pt>
                <c:pt idx="1">
                  <c:v>4316</c:v>
                </c:pt>
                <c:pt idx="2">
                  <c:v>4757</c:v>
                </c:pt>
                <c:pt idx="3">
                  <c:v>5076</c:v>
                </c:pt>
                <c:pt idx="4">
                  <c:v>5423</c:v>
                </c:pt>
                <c:pt idx="5">
                  <c:v>6091</c:v>
                </c:pt>
                <c:pt idx="6">
                  <c:v>4610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F40-4EA4-88F8-79BD4C1C71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20"/>
        <c:shape val="box"/>
        <c:axId val="147140120"/>
        <c:axId val="146677744"/>
        <c:axId val="0"/>
      </c:bar3DChart>
      <c:catAx>
        <c:axId val="147140120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 baseline="0">
                <a:solidFill>
                  <a:srgbClr val="435752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677744"/>
        <c:crosses val="max"/>
        <c:auto val="1"/>
        <c:lblAlgn val="ctr"/>
        <c:lblOffset val="100"/>
        <c:noMultiLvlLbl val="0"/>
      </c:catAx>
      <c:valAx>
        <c:axId val="146677744"/>
        <c:scaling>
          <c:orientation val="minMax"/>
          <c:max val="7000"/>
        </c:scaling>
        <c:delete val="0"/>
        <c:axPos val="l"/>
        <c:majorGridlines>
          <c:spPr>
            <a:ln>
              <a:solidFill>
                <a:schemeClr val="bg1">
                  <a:lumMod val="20000"/>
                  <a:lumOff val="80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 baseline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714012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1"/>
    <c:view3D>
      <c:rotX val="8"/>
      <c:rotY val="15"/>
      <c:rAngAx val="1"/>
    </c:view3D>
    <c:floor>
      <c:thickness val="0"/>
      <c:spPr>
        <a:solidFill>
          <a:srgbClr val="727CA3">
            <a:lumMod val="75000"/>
          </a:srgbClr>
        </a:solidFill>
      </c:spPr>
    </c:floor>
    <c:sideWall>
      <c:thickness val="0"/>
      <c:spPr>
        <a:solidFill>
          <a:srgbClr val="B88472">
            <a:lumMod val="40000"/>
            <a:lumOff val="60000"/>
          </a:srgbClr>
        </a:solidFill>
      </c:spPr>
    </c:sideWall>
    <c:backWall>
      <c:thickness val="0"/>
      <c:spPr>
        <a:solidFill>
          <a:srgbClr val="B88472">
            <a:lumMod val="40000"/>
            <a:lumOff val="60000"/>
          </a:srgbClr>
        </a:solidFill>
      </c:spPr>
    </c:backWall>
    <c:plotArea>
      <c:layout>
        <c:manualLayout>
          <c:layoutTarget val="inner"/>
          <c:xMode val="edge"/>
          <c:yMode val="edge"/>
          <c:x val="8.0543181351540316E-2"/>
          <c:y val="0.10979448766524642"/>
          <c:w val="0.88644926986432404"/>
          <c:h val="0.806227585231923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54849A">
                <a:lumMod val="75000"/>
              </a:srgbClr>
            </a:solidFill>
            <a:scene3d>
              <a:camera prst="orthographicFront"/>
              <a:lightRig rig="threePt" dir="t"/>
            </a:scene3d>
            <a:sp3d prstMaterial="metal">
              <a:bevelT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4190632713861933E-2"/>
                  <c:y val="-0.338512170230965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A87-4A63-8FB3-9539D264023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108932979349677E-3"/>
                  <c:y val="-0.3462940592017926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A87-4A63-8FB3-9539D264023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6217865958699354E-2"/>
                  <c:y val="-0.381312559570513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A87-4A63-8FB3-9539D264023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8245099203536772E-2"/>
                  <c:y val="-0.311275558833072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A87-4A63-8FB3-9539D264023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0816997345123315E-3"/>
                  <c:y val="-0.2101110022123236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A87-4A63-8FB3-9539D264023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0272332448374192E-3"/>
                  <c:y val="-0.19843816875608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EB1-4142-AA9D-5DB46105296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0136166224187096E-2"/>
                  <c:y val="-0.23734761361021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EB1-4142-AA9D-5DB46105296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Лист1!$A$3:$A$9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Лист1!$B$3:$B$9</c:f>
              <c:numCache>
                <c:formatCode>General</c:formatCode>
                <c:ptCount val="7"/>
                <c:pt idx="0" formatCode="#,##0">
                  <c:v>13060</c:v>
                </c:pt>
                <c:pt idx="1">
                  <c:v>13909</c:v>
                </c:pt>
                <c:pt idx="2">
                  <c:v>16532</c:v>
                </c:pt>
                <c:pt idx="3" formatCode="#,##0">
                  <c:v>12000</c:v>
                </c:pt>
                <c:pt idx="4" formatCode="#,##0">
                  <c:v>6850</c:v>
                </c:pt>
                <c:pt idx="5" formatCode="#,##0">
                  <c:v>5600</c:v>
                </c:pt>
                <c:pt idx="6" formatCode="#,##0">
                  <c:v>10225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A87-4A63-8FB3-9539D26402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8E736A">
                <a:lumMod val="60000"/>
                <a:lumOff val="40000"/>
              </a:srgbClr>
            </a:solidFill>
            <a:ln>
              <a:solidFill>
                <a:sysClr val="window" lastClr="FFFFFF">
                  <a:hueOff val="0"/>
                  <a:satOff val="0"/>
                  <a:lumOff val="0"/>
                </a:sys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Лист1!$A$3:$A$9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Лист1!$C$3:$C$9</c:f>
              <c:numCache>
                <c:formatCode>General</c:formatCode>
                <c:ptCount val="7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A87-4A63-8FB3-9539D26402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gapDepth val="120"/>
        <c:shape val="box"/>
        <c:axId val="146861528"/>
        <c:axId val="146861912"/>
        <c:axId val="0"/>
      </c:bar3DChart>
      <c:catAx>
        <c:axId val="146861528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 b="1" baseline="0">
                <a:solidFill>
                  <a:srgbClr val="435752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861912"/>
        <c:crosses val="max"/>
        <c:auto val="1"/>
        <c:lblAlgn val="ctr"/>
        <c:lblOffset val="100"/>
        <c:noMultiLvlLbl val="0"/>
      </c:catAx>
      <c:valAx>
        <c:axId val="146861912"/>
        <c:scaling>
          <c:orientation val="minMax"/>
          <c:max val="20000"/>
          <c:min val="0"/>
        </c:scaling>
        <c:delete val="0"/>
        <c:axPos val="l"/>
        <c:majorGridlines>
          <c:spPr>
            <a:ln>
              <a:solidFill>
                <a:schemeClr val="bg1">
                  <a:lumMod val="20000"/>
                  <a:lumOff val="80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 baseline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86152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A3F362-9659-4AA2-B6F3-D3E1D82A2FC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636760-2D60-45EE-82C6-7DDF0883DD40}">
      <dgm:prSet phldrT="[Текст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solidFill>
                <a:srgbClr val="002060"/>
              </a:solidFill>
            </a:rPr>
            <a:t>Меры поддержки</a:t>
          </a:r>
        </a:p>
      </dgm:t>
    </dgm:pt>
    <dgm:pt modelId="{8DF8A5F1-A1AD-4E3F-BA12-1677A13E2599}" type="parTrans" cxnId="{5B6A76BF-E1C4-43B5-8B82-420BBBEA3F1C}">
      <dgm:prSet/>
      <dgm:spPr/>
      <dgm:t>
        <a:bodyPr/>
        <a:lstStyle/>
        <a:p>
          <a:endParaRPr lang="ru-RU"/>
        </a:p>
      </dgm:t>
    </dgm:pt>
    <dgm:pt modelId="{97B34773-2EE9-4B9D-92C1-4D351911666A}" type="sibTrans" cxnId="{5B6A76BF-E1C4-43B5-8B82-420BBBEA3F1C}">
      <dgm:prSet/>
      <dgm:spPr/>
      <dgm:t>
        <a:bodyPr/>
        <a:lstStyle/>
        <a:p>
          <a:endParaRPr lang="ru-RU"/>
        </a:p>
      </dgm:t>
    </dgm:pt>
    <dgm:pt modelId="{CAC41C17-EB57-4802-84FC-72B18A2447A6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400" dirty="0"/>
            <a:t>финансовые</a:t>
          </a:r>
        </a:p>
      </dgm:t>
    </dgm:pt>
    <dgm:pt modelId="{E58C00F8-1096-4CFF-86A4-3630A390E1D3}" type="parTrans" cxnId="{33A163B2-9857-4E99-80BE-E549E71D034E}">
      <dgm:prSet/>
      <dgm:spPr/>
      <dgm:t>
        <a:bodyPr/>
        <a:lstStyle/>
        <a:p>
          <a:endParaRPr lang="ru-RU"/>
        </a:p>
      </dgm:t>
    </dgm:pt>
    <dgm:pt modelId="{C5AD6F9A-B77C-4EC5-B0A5-7B93BE6A4E22}" type="sibTrans" cxnId="{33A163B2-9857-4E99-80BE-E549E71D034E}">
      <dgm:prSet/>
      <dgm:spPr/>
      <dgm:t>
        <a:bodyPr/>
        <a:lstStyle/>
        <a:p>
          <a:endParaRPr lang="ru-RU"/>
        </a:p>
      </dgm:t>
    </dgm:pt>
    <dgm:pt modelId="{CA908A1D-ECAA-49F0-A4DB-7D09E186BE02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800" dirty="0"/>
            <a:t>нефинансовые</a:t>
          </a:r>
        </a:p>
      </dgm:t>
    </dgm:pt>
    <dgm:pt modelId="{8DFD20F7-F033-4267-80C8-072C73D3D30B}" type="parTrans" cxnId="{D085B503-6643-4206-9B99-230E56289943}">
      <dgm:prSet/>
      <dgm:spPr/>
      <dgm:t>
        <a:bodyPr/>
        <a:lstStyle/>
        <a:p>
          <a:endParaRPr lang="ru-RU"/>
        </a:p>
      </dgm:t>
    </dgm:pt>
    <dgm:pt modelId="{3DA49689-B808-4991-899C-9E080B93EF5A}" type="sibTrans" cxnId="{D085B503-6643-4206-9B99-230E56289943}">
      <dgm:prSet/>
      <dgm:spPr/>
      <dgm:t>
        <a:bodyPr/>
        <a:lstStyle/>
        <a:p>
          <a:endParaRPr lang="ru-RU"/>
        </a:p>
      </dgm:t>
    </dgm:pt>
    <dgm:pt modelId="{B4DED497-849C-4282-8A85-BDD49B207184}" type="pres">
      <dgm:prSet presAssocID="{ADA3F362-9659-4AA2-B6F3-D3E1D82A2FC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2FC4CA-E4A9-4EF8-BB10-F91C12B7A075}" type="pres">
      <dgm:prSet presAssocID="{05636760-2D60-45EE-82C6-7DDF0883DD40}" presName="hierRoot1" presStyleCnt="0"/>
      <dgm:spPr/>
    </dgm:pt>
    <dgm:pt modelId="{A51C1CC9-5E08-4A22-A781-CA09F3B350B3}" type="pres">
      <dgm:prSet presAssocID="{05636760-2D60-45EE-82C6-7DDF0883DD40}" presName="composite" presStyleCnt="0"/>
      <dgm:spPr/>
    </dgm:pt>
    <dgm:pt modelId="{6A4B8C2F-F457-4CC6-A1E4-8FDC872B0C9B}" type="pres">
      <dgm:prSet presAssocID="{05636760-2D60-45EE-82C6-7DDF0883DD40}" presName="background" presStyleLbl="node0" presStyleIdx="0" presStyleCnt="1"/>
      <dgm:spPr>
        <a:solidFill>
          <a:srgbClr val="C00000"/>
        </a:solidFill>
      </dgm:spPr>
    </dgm:pt>
    <dgm:pt modelId="{4812FE59-B36B-4177-BB0D-4D03300D9B8F}" type="pres">
      <dgm:prSet presAssocID="{05636760-2D60-45EE-82C6-7DDF0883DD40}" presName="text" presStyleLbl="fgAcc0" presStyleIdx="0" presStyleCnt="1" custScaleX="270788" custScaleY="652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8498BD-AF5E-4C4E-8AEB-08232D7C9855}" type="pres">
      <dgm:prSet presAssocID="{05636760-2D60-45EE-82C6-7DDF0883DD40}" presName="hierChild2" presStyleCnt="0"/>
      <dgm:spPr/>
    </dgm:pt>
    <dgm:pt modelId="{56CA16D6-44F2-4405-AE5A-767312EC0EF5}" type="pres">
      <dgm:prSet presAssocID="{E58C00F8-1096-4CFF-86A4-3630A390E1D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EEA9015-BAB7-437D-ACC9-5924E28E7B95}" type="pres">
      <dgm:prSet presAssocID="{CAC41C17-EB57-4802-84FC-72B18A2447A6}" presName="hierRoot2" presStyleCnt="0"/>
      <dgm:spPr/>
    </dgm:pt>
    <dgm:pt modelId="{AEDD3FEB-778C-4511-9FD8-24D57171A7A3}" type="pres">
      <dgm:prSet presAssocID="{CAC41C17-EB57-4802-84FC-72B18A2447A6}" presName="composite2" presStyleCnt="0"/>
      <dgm:spPr/>
    </dgm:pt>
    <dgm:pt modelId="{A43CDA51-AF02-42B9-AEC8-930BE0F8103A}" type="pres">
      <dgm:prSet presAssocID="{CAC41C17-EB57-4802-84FC-72B18A2447A6}" presName="background2" presStyleLbl="node2" presStyleIdx="0" presStyleCnt="2"/>
      <dgm:spPr>
        <a:solidFill>
          <a:srgbClr val="C00000"/>
        </a:solidFill>
      </dgm:spPr>
    </dgm:pt>
    <dgm:pt modelId="{49C3DF55-F644-49C0-8C1C-4ED9D4D4060D}" type="pres">
      <dgm:prSet presAssocID="{CAC41C17-EB57-4802-84FC-72B18A2447A6}" presName="text2" presStyleLbl="fgAcc2" presStyleIdx="0" presStyleCnt="2" custScaleX="215514" custScaleY="43381" custLinFactNeighborX="-2466" custLinFactNeighborY="10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9F5C1E-9874-41BD-BCCE-BF746125A84E}" type="pres">
      <dgm:prSet presAssocID="{CAC41C17-EB57-4802-84FC-72B18A2447A6}" presName="hierChild3" presStyleCnt="0"/>
      <dgm:spPr/>
    </dgm:pt>
    <dgm:pt modelId="{E997BEEE-A997-4F90-B883-0A06C905C9ED}" type="pres">
      <dgm:prSet presAssocID="{8DFD20F7-F033-4267-80C8-072C73D3D30B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D8A3581-73B1-4F43-BF25-94BA1B541E95}" type="pres">
      <dgm:prSet presAssocID="{CA908A1D-ECAA-49F0-A4DB-7D09E186BE02}" presName="hierRoot2" presStyleCnt="0"/>
      <dgm:spPr/>
    </dgm:pt>
    <dgm:pt modelId="{BDDDD09F-3BD0-4C89-A03B-A0C05B5B1078}" type="pres">
      <dgm:prSet presAssocID="{CA908A1D-ECAA-49F0-A4DB-7D09E186BE02}" presName="composite2" presStyleCnt="0"/>
      <dgm:spPr/>
    </dgm:pt>
    <dgm:pt modelId="{FAFBA478-7F59-45E5-B75C-401C70C0641B}" type="pres">
      <dgm:prSet presAssocID="{CA908A1D-ECAA-49F0-A4DB-7D09E186BE02}" presName="background2" presStyleLbl="node2" presStyleIdx="1" presStyleCnt="2"/>
      <dgm:spPr>
        <a:solidFill>
          <a:srgbClr val="C00000"/>
        </a:solidFill>
      </dgm:spPr>
    </dgm:pt>
    <dgm:pt modelId="{FB3DA7DB-5BF2-4652-9F8C-6EA82A1BC08D}" type="pres">
      <dgm:prSet presAssocID="{CA908A1D-ECAA-49F0-A4DB-7D09E186BE02}" presName="text2" presStyleLbl="fgAcc2" presStyleIdx="1" presStyleCnt="2" custScaleX="244447" custScaleY="43381" custLinFactNeighborX="-6045" custLinFactNeighborY="1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919DF3-F56E-486E-8C85-E8D05EB11E7D}" type="pres">
      <dgm:prSet presAssocID="{CA908A1D-ECAA-49F0-A4DB-7D09E186BE02}" presName="hierChild3" presStyleCnt="0"/>
      <dgm:spPr/>
    </dgm:pt>
  </dgm:ptLst>
  <dgm:cxnLst>
    <dgm:cxn modelId="{33A163B2-9857-4E99-80BE-E549E71D034E}" srcId="{05636760-2D60-45EE-82C6-7DDF0883DD40}" destId="{CAC41C17-EB57-4802-84FC-72B18A2447A6}" srcOrd="0" destOrd="0" parTransId="{E58C00F8-1096-4CFF-86A4-3630A390E1D3}" sibTransId="{C5AD6F9A-B77C-4EC5-B0A5-7B93BE6A4E22}"/>
    <dgm:cxn modelId="{1864EA90-DEDD-4FF2-8122-830954F030CA}" type="presOf" srcId="{8DFD20F7-F033-4267-80C8-072C73D3D30B}" destId="{E997BEEE-A997-4F90-B883-0A06C905C9ED}" srcOrd="0" destOrd="0" presId="urn:microsoft.com/office/officeart/2005/8/layout/hierarchy1"/>
    <dgm:cxn modelId="{A9F1CB21-BD21-4E26-9537-3DF5E652AAF8}" type="presOf" srcId="{ADA3F362-9659-4AA2-B6F3-D3E1D82A2FCD}" destId="{B4DED497-849C-4282-8A85-BDD49B207184}" srcOrd="0" destOrd="0" presId="urn:microsoft.com/office/officeart/2005/8/layout/hierarchy1"/>
    <dgm:cxn modelId="{D085B503-6643-4206-9B99-230E56289943}" srcId="{05636760-2D60-45EE-82C6-7DDF0883DD40}" destId="{CA908A1D-ECAA-49F0-A4DB-7D09E186BE02}" srcOrd="1" destOrd="0" parTransId="{8DFD20F7-F033-4267-80C8-072C73D3D30B}" sibTransId="{3DA49689-B808-4991-899C-9E080B93EF5A}"/>
    <dgm:cxn modelId="{F2110D67-6869-4438-9321-19DACE349F23}" type="presOf" srcId="{CAC41C17-EB57-4802-84FC-72B18A2447A6}" destId="{49C3DF55-F644-49C0-8C1C-4ED9D4D4060D}" srcOrd="0" destOrd="0" presId="urn:microsoft.com/office/officeart/2005/8/layout/hierarchy1"/>
    <dgm:cxn modelId="{25E4749D-CFA0-4676-8F36-08AA639BD5D3}" type="presOf" srcId="{E58C00F8-1096-4CFF-86A4-3630A390E1D3}" destId="{56CA16D6-44F2-4405-AE5A-767312EC0EF5}" srcOrd="0" destOrd="0" presId="urn:microsoft.com/office/officeart/2005/8/layout/hierarchy1"/>
    <dgm:cxn modelId="{679A7CBE-0C7A-42E4-B8ED-8E572D4DCC6E}" type="presOf" srcId="{05636760-2D60-45EE-82C6-7DDF0883DD40}" destId="{4812FE59-B36B-4177-BB0D-4D03300D9B8F}" srcOrd="0" destOrd="0" presId="urn:microsoft.com/office/officeart/2005/8/layout/hierarchy1"/>
    <dgm:cxn modelId="{5B6A76BF-E1C4-43B5-8B82-420BBBEA3F1C}" srcId="{ADA3F362-9659-4AA2-B6F3-D3E1D82A2FCD}" destId="{05636760-2D60-45EE-82C6-7DDF0883DD40}" srcOrd="0" destOrd="0" parTransId="{8DF8A5F1-A1AD-4E3F-BA12-1677A13E2599}" sibTransId="{97B34773-2EE9-4B9D-92C1-4D351911666A}"/>
    <dgm:cxn modelId="{0EA481B8-714C-4692-847B-EE47DC04EE80}" type="presOf" srcId="{CA908A1D-ECAA-49F0-A4DB-7D09E186BE02}" destId="{FB3DA7DB-5BF2-4652-9F8C-6EA82A1BC08D}" srcOrd="0" destOrd="0" presId="urn:microsoft.com/office/officeart/2005/8/layout/hierarchy1"/>
    <dgm:cxn modelId="{3A15825D-42D2-4E1B-96FE-68293324B914}" type="presParOf" srcId="{B4DED497-849C-4282-8A85-BDD49B207184}" destId="{882FC4CA-E4A9-4EF8-BB10-F91C12B7A075}" srcOrd="0" destOrd="0" presId="urn:microsoft.com/office/officeart/2005/8/layout/hierarchy1"/>
    <dgm:cxn modelId="{E5D8261C-50EC-43D7-80FB-2A30D79F8A3E}" type="presParOf" srcId="{882FC4CA-E4A9-4EF8-BB10-F91C12B7A075}" destId="{A51C1CC9-5E08-4A22-A781-CA09F3B350B3}" srcOrd="0" destOrd="0" presId="urn:microsoft.com/office/officeart/2005/8/layout/hierarchy1"/>
    <dgm:cxn modelId="{C5D06882-E784-44F3-8927-02E777A76FFE}" type="presParOf" srcId="{A51C1CC9-5E08-4A22-A781-CA09F3B350B3}" destId="{6A4B8C2F-F457-4CC6-A1E4-8FDC872B0C9B}" srcOrd="0" destOrd="0" presId="urn:microsoft.com/office/officeart/2005/8/layout/hierarchy1"/>
    <dgm:cxn modelId="{E132D3B2-28F9-44C3-B31E-FDFBFC4D3E4E}" type="presParOf" srcId="{A51C1CC9-5E08-4A22-A781-CA09F3B350B3}" destId="{4812FE59-B36B-4177-BB0D-4D03300D9B8F}" srcOrd="1" destOrd="0" presId="urn:microsoft.com/office/officeart/2005/8/layout/hierarchy1"/>
    <dgm:cxn modelId="{1FE8BEDC-4C77-445C-B9A4-66BF473B3B05}" type="presParOf" srcId="{882FC4CA-E4A9-4EF8-BB10-F91C12B7A075}" destId="{988498BD-AF5E-4C4E-8AEB-08232D7C9855}" srcOrd="1" destOrd="0" presId="urn:microsoft.com/office/officeart/2005/8/layout/hierarchy1"/>
    <dgm:cxn modelId="{FDFD2F24-FC78-40C0-8233-10B0485BEC3D}" type="presParOf" srcId="{988498BD-AF5E-4C4E-8AEB-08232D7C9855}" destId="{56CA16D6-44F2-4405-AE5A-767312EC0EF5}" srcOrd="0" destOrd="0" presId="urn:microsoft.com/office/officeart/2005/8/layout/hierarchy1"/>
    <dgm:cxn modelId="{8D26421E-5B5A-4CC9-A862-D6A9B2ACFBBC}" type="presParOf" srcId="{988498BD-AF5E-4C4E-8AEB-08232D7C9855}" destId="{DEEA9015-BAB7-437D-ACC9-5924E28E7B95}" srcOrd="1" destOrd="0" presId="urn:microsoft.com/office/officeart/2005/8/layout/hierarchy1"/>
    <dgm:cxn modelId="{A665E167-841C-4769-BA77-49C1C2119086}" type="presParOf" srcId="{DEEA9015-BAB7-437D-ACC9-5924E28E7B95}" destId="{AEDD3FEB-778C-4511-9FD8-24D57171A7A3}" srcOrd="0" destOrd="0" presId="urn:microsoft.com/office/officeart/2005/8/layout/hierarchy1"/>
    <dgm:cxn modelId="{E5B1F7FB-8335-45A3-A001-A538D60EC9F5}" type="presParOf" srcId="{AEDD3FEB-778C-4511-9FD8-24D57171A7A3}" destId="{A43CDA51-AF02-42B9-AEC8-930BE0F8103A}" srcOrd="0" destOrd="0" presId="urn:microsoft.com/office/officeart/2005/8/layout/hierarchy1"/>
    <dgm:cxn modelId="{00BE9E79-3695-4855-9C3A-F05A1241B8F1}" type="presParOf" srcId="{AEDD3FEB-778C-4511-9FD8-24D57171A7A3}" destId="{49C3DF55-F644-49C0-8C1C-4ED9D4D4060D}" srcOrd="1" destOrd="0" presId="urn:microsoft.com/office/officeart/2005/8/layout/hierarchy1"/>
    <dgm:cxn modelId="{92EAAE75-9304-48C9-B48F-B5AA80FC27BE}" type="presParOf" srcId="{DEEA9015-BAB7-437D-ACC9-5924E28E7B95}" destId="{629F5C1E-9874-41BD-BCCE-BF746125A84E}" srcOrd="1" destOrd="0" presId="urn:microsoft.com/office/officeart/2005/8/layout/hierarchy1"/>
    <dgm:cxn modelId="{3FA68187-B9BB-489E-BB1D-837637A4DEAC}" type="presParOf" srcId="{988498BD-AF5E-4C4E-8AEB-08232D7C9855}" destId="{E997BEEE-A997-4F90-B883-0A06C905C9ED}" srcOrd="2" destOrd="0" presId="urn:microsoft.com/office/officeart/2005/8/layout/hierarchy1"/>
    <dgm:cxn modelId="{F170EAA5-223C-48E9-9461-9C07EA63A446}" type="presParOf" srcId="{988498BD-AF5E-4C4E-8AEB-08232D7C9855}" destId="{6D8A3581-73B1-4F43-BF25-94BA1B541E95}" srcOrd="3" destOrd="0" presId="urn:microsoft.com/office/officeart/2005/8/layout/hierarchy1"/>
    <dgm:cxn modelId="{01425887-C47A-4F10-A97A-53DCD8DFA4FA}" type="presParOf" srcId="{6D8A3581-73B1-4F43-BF25-94BA1B541E95}" destId="{BDDDD09F-3BD0-4C89-A03B-A0C05B5B1078}" srcOrd="0" destOrd="0" presId="urn:microsoft.com/office/officeart/2005/8/layout/hierarchy1"/>
    <dgm:cxn modelId="{51D5DFA5-BBF3-4497-97AF-AD5E0F83A85E}" type="presParOf" srcId="{BDDDD09F-3BD0-4C89-A03B-A0C05B5B1078}" destId="{FAFBA478-7F59-45E5-B75C-401C70C0641B}" srcOrd="0" destOrd="0" presId="urn:microsoft.com/office/officeart/2005/8/layout/hierarchy1"/>
    <dgm:cxn modelId="{8BE710BB-832F-4747-8803-050358A5C02E}" type="presParOf" srcId="{BDDDD09F-3BD0-4C89-A03B-A0C05B5B1078}" destId="{FB3DA7DB-5BF2-4652-9F8C-6EA82A1BC08D}" srcOrd="1" destOrd="0" presId="urn:microsoft.com/office/officeart/2005/8/layout/hierarchy1"/>
    <dgm:cxn modelId="{8F59CA86-E097-491B-8AE7-4A2DE067F6F6}" type="presParOf" srcId="{6D8A3581-73B1-4F43-BF25-94BA1B541E95}" destId="{DE919DF3-F56E-486E-8C85-E8D05EB11E7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7BEEE-A997-4F90-B883-0A06C905C9ED}">
      <dsp:nvSpPr>
        <dsp:cNvPr id="0" name=""/>
        <dsp:cNvSpPr/>
      </dsp:nvSpPr>
      <dsp:spPr>
        <a:xfrm>
          <a:off x="3412454" y="790027"/>
          <a:ext cx="1595864" cy="412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330"/>
              </a:lnTo>
              <a:lnTo>
                <a:pt x="1595864" y="281330"/>
              </a:lnTo>
              <a:lnTo>
                <a:pt x="1595864" y="4123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A16D6-44F2-4405-AE5A-767312EC0EF5}">
      <dsp:nvSpPr>
        <dsp:cNvPr id="0" name=""/>
        <dsp:cNvSpPr/>
      </dsp:nvSpPr>
      <dsp:spPr>
        <a:xfrm>
          <a:off x="1491576" y="790027"/>
          <a:ext cx="1920877" cy="421151"/>
        </a:xfrm>
        <a:custGeom>
          <a:avLst/>
          <a:gdLst/>
          <a:ahLst/>
          <a:cxnLst/>
          <a:rect l="0" t="0" r="0" b="0"/>
          <a:pathLst>
            <a:path>
              <a:moveTo>
                <a:pt x="1920877" y="0"/>
              </a:moveTo>
              <a:lnTo>
                <a:pt x="1920877" y="290115"/>
              </a:lnTo>
              <a:lnTo>
                <a:pt x="0" y="290115"/>
              </a:lnTo>
              <a:lnTo>
                <a:pt x="0" y="42115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4B8C2F-F457-4CC6-A1E4-8FDC872B0C9B}">
      <dsp:nvSpPr>
        <dsp:cNvPr id="0" name=""/>
        <dsp:cNvSpPr/>
      </dsp:nvSpPr>
      <dsp:spPr>
        <a:xfrm>
          <a:off x="1497328" y="203855"/>
          <a:ext cx="3830251" cy="586172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2FE59-B36B-4177-BB0D-4D03300D9B8F}">
      <dsp:nvSpPr>
        <dsp:cNvPr id="0" name=""/>
        <dsp:cNvSpPr/>
      </dsp:nvSpPr>
      <dsp:spPr>
        <a:xfrm>
          <a:off x="1654493" y="353161"/>
          <a:ext cx="3830251" cy="586172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solidFill>
                <a:srgbClr val="002060"/>
              </a:solidFill>
            </a:rPr>
            <a:t>Меры поддержки</a:t>
          </a:r>
        </a:p>
      </dsp:txBody>
      <dsp:txXfrm>
        <a:off x="1671661" y="370329"/>
        <a:ext cx="3795915" cy="551836"/>
      </dsp:txXfrm>
    </dsp:sp>
    <dsp:sp modelId="{A43CDA51-AF02-42B9-AEC8-930BE0F8103A}">
      <dsp:nvSpPr>
        <dsp:cNvPr id="0" name=""/>
        <dsp:cNvSpPr/>
      </dsp:nvSpPr>
      <dsp:spPr>
        <a:xfrm>
          <a:off x="-32627" y="1211178"/>
          <a:ext cx="3048409" cy="389646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C3DF55-F644-49C0-8C1C-4ED9D4D4060D}">
      <dsp:nvSpPr>
        <dsp:cNvPr id="0" name=""/>
        <dsp:cNvSpPr/>
      </dsp:nvSpPr>
      <dsp:spPr>
        <a:xfrm>
          <a:off x="124536" y="1360485"/>
          <a:ext cx="3048409" cy="389646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финансовые</a:t>
          </a:r>
        </a:p>
      </dsp:txBody>
      <dsp:txXfrm>
        <a:off x="135948" y="1371897"/>
        <a:ext cx="3025585" cy="366822"/>
      </dsp:txXfrm>
    </dsp:sp>
    <dsp:sp modelId="{FAFBA478-7F59-45E5-B75C-401C70C0641B}">
      <dsp:nvSpPr>
        <dsp:cNvPr id="0" name=""/>
        <dsp:cNvSpPr/>
      </dsp:nvSpPr>
      <dsp:spPr>
        <a:xfrm>
          <a:off x="3279487" y="1202394"/>
          <a:ext cx="3457662" cy="389646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DA7DB-5BF2-4652-9F8C-6EA82A1BC08D}">
      <dsp:nvSpPr>
        <dsp:cNvPr id="0" name=""/>
        <dsp:cNvSpPr/>
      </dsp:nvSpPr>
      <dsp:spPr>
        <a:xfrm>
          <a:off x="3436651" y="1351701"/>
          <a:ext cx="3457662" cy="389646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нефинансовые</a:t>
          </a:r>
        </a:p>
      </dsp:txBody>
      <dsp:txXfrm>
        <a:off x="3448063" y="1363113"/>
        <a:ext cx="3434838" cy="366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0.16393</cdr:x>
      <cdr:y>0.2181</cdr:y>
    </cdr:from>
    <cdr:to>
      <cdr:x>0.22625</cdr:x>
      <cdr:y>0.37076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2063A36C-278C-46EC-8640-90E465FE67C6}"/>
            </a:ext>
          </a:extLst>
        </cdr:cNvPr>
        <cdr:cNvCxnSpPr/>
      </cdr:nvCxnSpPr>
      <cdr:spPr>
        <a:xfrm xmlns:a="http://schemas.openxmlformats.org/drawingml/2006/main">
          <a:off x="1296144" y="720080"/>
          <a:ext cx="492804" cy="504056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206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0.25202</cdr:x>
      <cdr:y>0.36732</cdr:y>
    </cdr:from>
    <cdr:to>
      <cdr:x>0.3431</cdr:x>
      <cdr:y>0.56507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992704" y="1212768"/>
          <a:ext cx="720111" cy="6529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i="1" kern="1200" dirty="0">
              <a:solidFill>
                <a:srgbClr val="002060"/>
              </a:solidFill>
            </a:rPr>
            <a:t>3 896 </a:t>
          </a:r>
        </a:p>
        <a:p xmlns:a="http://schemas.openxmlformats.org/drawingml/2006/main">
          <a:pPr algn="ctr"/>
          <a:r>
            <a:rPr lang="ru-RU" sz="1200" b="1" i="1" kern="1200" dirty="0">
              <a:solidFill>
                <a:srgbClr val="002060"/>
              </a:solidFill>
            </a:rPr>
            <a:t>млн. руб</a:t>
          </a:r>
          <a:r>
            <a:rPr lang="ru-RU" sz="1100" dirty="0"/>
            <a:t>.</a:t>
          </a:r>
        </a:p>
      </cdr:txBody>
    </cdr:sp>
  </cdr:relSizeAnchor>
  <cdr:relSizeAnchor xmlns:cdr="http://schemas.openxmlformats.org/drawingml/2006/chartDrawing">
    <cdr:from>
      <cdr:x>0.1275</cdr:x>
      <cdr:y>0.42346</cdr:y>
    </cdr:from>
    <cdr:to>
      <cdr:x>0.24141</cdr:x>
      <cdr:y>0.57654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008112" y="1398128"/>
          <a:ext cx="900666" cy="5054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i="1" kern="1200" dirty="0">
              <a:solidFill>
                <a:srgbClr val="002060"/>
              </a:solidFill>
            </a:rPr>
            <a:t>3 017 </a:t>
          </a:r>
        </a:p>
        <a:p xmlns:a="http://schemas.openxmlformats.org/drawingml/2006/main">
          <a:pPr algn="ctr"/>
          <a:r>
            <a:rPr lang="ru-RU" sz="1200" b="1" i="1" kern="1200" dirty="0">
              <a:solidFill>
                <a:srgbClr val="002060"/>
              </a:solidFill>
            </a:rPr>
            <a:t>млн. руб</a:t>
          </a:r>
          <a:r>
            <a:rPr lang="ru-RU" sz="1100" dirty="0"/>
            <a:t>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44500" y="746125"/>
            <a:ext cx="5969000" cy="373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724956"/>
            <a:ext cx="5029200" cy="447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>
                <a:sym typeface="Noteworthy Bold" charset="0"/>
              </a:rPr>
              <a:t>Click to edit Master text styles</a:t>
            </a:r>
          </a:p>
          <a:p>
            <a:pPr lvl="1"/>
            <a:r>
              <a:rPr lang="ru-RU" noProof="0">
                <a:sym typeface="Noteworthy Bold" charset="0"/>
              </a:rPr>
              <a:t>Second level</a:t>
            </a:r>
          </a:p>
          <a:p>
            <a:pPr lvl="2"/>
            <a:r>
              <a:rPr lang="ru-RU" noProof="0">
                <a:sym typeface="Noteworthy Bold" charset="0"/>
              </a:rPr>
              <a:t>Third level</a:t>
            </a:r>
          </a:p>
          <a:p>
            <a:pPr lvl="3"/>
            <a:r>
              <a:rPr lang="ru-RU" noProof="0">
                <a:sym typeface="Noteworthy Bold" charset="0"/>
              </a:rPr>
              <a:t>Fourth level</a:t>
            </a:r>
          </a:p>
          <a:p>
            <a:pPr lvl="4"/>
            <a:r>
              <a:rPr lang="ru-RU" noProof="0">
                <a:sym typeface="Noteworthy Bold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9319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98506" rtl="0" eaLnBrk="0" fontAlgn="base" hangingPunct="0">
      <a:lnSpc>
        <a:spcPts val="2285"/>
      </a:lnSpc>
      <a:spcBef>
        <a:spcPct val="0"/>
      </a:spcBef>
      <a:spcAft>
        <a:spcPct val="0"/>
      </a:spcAft>
      <a:defRPr sz="16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1pPr>
    <a:lvl2pPr marL="223879" algn="l" defTabSz="298506" rtl="0" eaLnBrk="0" fontAlgn="base" hangingPunct="0">
      <a:lnSpc>
        <a:spcPts val="2285"/>
      </a:lnSpc>
      <a:spcBef>
        <a:spcPct val="0"/>
      </a:spcBef>
      <a:spcAft>
        <a:spcPct val="0"/>
      </a:spcAft>
      <a:defRPr sz="16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2pPr>
    <a:lvl3pPr marL="447759" algn="l" defTabSz="298506" rtl="0" eaLnBrk="0" fontAlgn="base" hangingPunct="0">
      <a:lnSpc>
        <a:spcPts val="2285"/>
      </a:lnSpc>
      <a:spcBef>
        <a:spcPct val="0"/>
      </a:spcBef>
      <a:spcAft>
        <a:spcPct val="0"/>
      </a:spcAft>
      <a:defRPr sz="16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3pPr>
    <a:lvl4pPr marL="671638" algn="l" defTabSz="298506" rtl="0" eaLnBrk="0" fontAlgn="base" hangingPunct="0">
      <a:lnSpc>
        <a:spcPts val="2285"/>
      </a:lnSpc>
      <a:spcBef>
        <a:spcPct val="0"/>
      </a:spcBef>
      <a:spcAft>
        <a:spcPct val="0"/>
      </a:spcAft>
      <a:defRPr sz="16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4pPr>
    <a:lvl5pPr marL="895518" algn="l" defTabSz="298506" rtl="0" eaLnBrk="0" fontAlgn="base" hangingPunct="0">
      <a:lnSpc>
        <a:spcPts val="2285"/>
      </a:lnSpc>
      <a:spcBef>
        <a:spcPct val="0"/>
      </a:spcBef>
      <a:spcAft>
        <a:spcPct val="0"/>
      </a:spcAft>
      <a:defRPr sz="16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5pPr>
    <a:lvl6pPr marL="1492529" algn="l" defTabSz="59701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91035" algn="l" defTabSz="59701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89541" algn="l" defTabSz="59701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88047" algn="l" defTabSz="59701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44500" y="746125"/>
            <a:ext cx="5969000" cy="3730625"/>
          </a:xfrm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96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487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464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024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244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71500"/>
            <a:ext cx="6000750" cy="247650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203223"/>
            <a:ext cx="4800600" cy="1622778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7056"/>
            <a:ext cx="2857500" cy="3175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76288"/>
            <a:ext cx="4560491" cy="50672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90500"/>
            <a:ext cx="3714750" cy="412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6899"/>
            <a:ext cx="3639742" cy="404415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508001"/>
            <a:ext cx="3257549" cy="36194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996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44500"/>
            <a:ext cx="8114109" cy="26035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203223"/>
            <a:ext cx="6228158" cy="3810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06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71500"/>
            <a:ext cx="7543800" cy="22860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429000"/>
            <a:ext cx="6401991" cy="1566333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925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71500"/>
            <a:ext cx="6858001" cy="22860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857500"/>
            <a:ext cx="6400800" cy="3175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584223"/>
            <a:ext cx="6400800" cy="1404054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98859" y="676852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307168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1131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857500"/>
            <a:ext cx="6400800" cy="141450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4277484"/>
            <a:ext cx="6401993" cy="7170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845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71500"/>
            <a:ext cx="6858000" cy="22860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273779"/>
            <a:ext cx="6400801" cy="8748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48667"/>
            <a:ext cx="6400801" cy="84666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98859" y="676852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307168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6141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71500"/>
            <a:ext cx="7543800" cy="2286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273778"/>
            <a:ext cx="6400800" cy="6985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972277"/>
            <a:ext cx="6400801" cy="10230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95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994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71500"/>
            <a:ext cx="1543050" cy="3810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71500"/>
            <a:ext cx="5867400" cy="44238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55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45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672167"/>
            <a:ext cx="6400801" cy="1901333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746500"/>
            <a:ext cx="6400800" cy="124883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64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71500"/>
            <a:ext cx="3703241" cy="30127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71501"/>
            <a:ext cx="3700859" cy="30127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70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71500"/>
            <a:ext cx="3487340" cy="480218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1058774"/>
            <a:ext cx="3703241" cy="252544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71500"/>
            <a:ext cx="3498851" cy="480218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1051719"/>
            <a:ext cx="3696891" cy="252544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0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0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51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71500"/>
            <a:ext cx="2743200" cy="11430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71500"/>
            <a:ext cx="4457701" cy="442383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841499"/>
            <a:ext cx="2743200" cy="1742723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180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206500"/>
            <a:ext cx="4514850" cy="9525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762000"/>
            <a:ext cx="2460731" cy="3810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314222"/>
            <a:ext cx="4516041" cy="17074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33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469445"/>
            <a:ext cx="2236394" cy="2674056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739444"/>
            <a:ext cx="6400800" cy="12558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71500"/>
            <a:ext cx="6400800" cy="3012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5143500"/>
            <a:ext cx="120015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5143500"/>
            <a:ext cx="565785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648730"/>
            <a:ext cx="856684" cy="5582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1762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eg"/><Relationship Id="rId4" Type="http://schemas.openxmlformats.org/officeDocument/2006/relationships/image" Target="../media/image7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101.png"/><Relationship Id="rId4" Type="http://schemas.openxmlformats.org/officeDocument/2006/relationships/image" Target="../media/image10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gif"/><Relationship Id="rId7" Type="http://schemas.openxmlformats.org/officeDocument/2006/relationships/image" Target="../media/image118.gif"/><Relationship Id="rId2" Type="http://schemas.openxmlformats.org/officeDocument/2006/relationships/image" Target="../media/image11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gif"/><Relationship Id="rId5" Type="http://schemas.openxmlformats.org/officeDocument/2006/relationships/image" Target="../media/image116.gif"/><Relationship Id="rId4" Type="http://schemas.openxmlformats.org/officeDocument/2006/relationships/image" Target="../media/image115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g"/><Relationship Id="rId5" Type="http://schemas.openxmlformats.org/officeDocument/2006/relationships/image" Target="../media/image122.jpg"/><Relationship Id="rId4" Type="http://schemas.openxmlformats.org/officeDocument/2006/relationships/image" Target="../media/image12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133.jpeg"/><Relationship Id="rId7" Type="http://schemas.openxmlformats.org/officeDocument/2006/relationships/image" Target="../media/image137.jpe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7" Type="http://schemas.openxmlformats.org/officeDocument/2006/relationships/image" Target="../media/image168.jpg"/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jpg"/><Relationship Id="rId5" Type="http://schemas.openxmlformats.org/officeDocument/2006/relationships/image" Target="../media/image166.jpg"/><Relationship Id="rId4" Type="http://schemas.openxmlformats.org/officeDocument/2006/relationships/image" Target="../media/image165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g"/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1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9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5.jpeg"/><Relationship Id="rId5" Type="http://schemas.openxmlformats.org/officeDocument/2006/relationships/image" Target="../media/image184.jpeg"/><Relationship Id="rId4" Type="http://schemas.openxmlformats.org/officeDocument/2006/relationships/image" Target="../media/image18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5.jpeg"/><Relationship Id="rId5" Type="http://schemas.openxmlformats.org/officeDocument/2006/relationships/image" Target="../media/image194.jpeg"/><Relationship Id="rId4" Type="http://schemas.openxmlformats.org/officeDocument/2006/relationships/image" Target="../media/image19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jpeg"/><Relationship Id="rId3" Type="http://schemas.openxmlformats.org/officeDocument/2006/relationships/image" Target="../media/image197.jpeg"/><Relationship Id="rId7" Type="http://schemas.openxmlformats.org/officeDocument/2006/relationships/image" Target="../media/image201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jpeg"/><Relationship Id="rId3" Type="http://schemas.openxmlformats.org/officeDocument/2006/relationships/image" Target="../media/image204.jpeg"/><Relationship Id="rId7" Type="http://schemas.openxmlformats.org/officeDocument/2006/relationships/image" Target="../media/image208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7.jpeg"/><Relationship Id="rId5" Type="http://schemas.openxmlformats.org/officeDocument/2006/relationships/image" Target="../media/image206.jpg"/><Relationship Id="rId4" Type="http://schemas.openxmlformats.org/officeDocument/2006/relationships/image" Target="../media/image20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4.jpg"/><Relationship Id="rId5" Type="http://schemas.openxmlformats.org/officeDocument/2006/relationships/image" Target="../media/image213.jpg"/><Relationship Id="rId4" Type="http://schemas.openxmlformats.org/officeDocument/2006/relationships/image" Target="../media/image212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g"/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1.jpeg"/><Relationship Id="rId4" Type="http://schemas.openxmlformats.org/officeDocument/2006/relationships/image" Target="../media/image22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Прямоугольник 2"/>
          <p:cNvSpPr>
            <a:spLocks noChangeArrowheads="1"/>
          </p:cNvSpPr>
          <p:nvPr/>
        </p:nvSpPr>
        <p:spPr bwMode="auto">
          <a:xfrm>
            <a:off x="107504" y="2425452"/>
            <a:ext cx="8928992" cy="126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9701" tIns="29851" rIns="59701" bIns="29851">
            <a:spAutoFit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практика</a:t>
            </a:r>
          </a:p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поддержки предприятий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и среднего бизнеса»</a:t>
            </a:r>
          </a:p>
        </p:txBody>
      </p:sp>
      <p:pic>
        <p:nvPicPr>
          <p:cNvPr id="4" name="Picture 2" descr="C:\Documents and Settings\politkovaekse\Рабочий стол\герб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1196"/>
            <a:ext cx="1512168" cy="151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407" y="193204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«Оренбургская бетонная компания»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88" y="1318055"/>
            <a:ext cx="3482293" cy="30472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49045"/>
            <a:ext cx="3456384" cy="19380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428" y="2810121"/>
            <a:ext cx="3600400" cy="21199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4407" y="4365298"/>
            <a:ext cx="4493618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количество работников увеличилось на 14%, заработная плата на 10%</a:t>
            </a:r>
          </a:p>
        </p:txBody>
      </p:sp>
    </p:spTree>
    <p:extLst>
      <p:ext uri="{BB962C8B-B14F-4D97-AF65-F5344CB8AC3E}">
        <p14:creationId xmlns:p14="http://schemas.microsoft.com/office/powerpoint/2010/main" val="3233904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edvedevanani.AD\Desktop\ФОТО\3952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6696"/>
            <a:ext cx="4446984" cy="24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edvedevanani.AD\Desktop\ФОТО\DSC_02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03187" y="-108612"/>
            <a:ext cx="3248800" cy="369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5" descr="http://orenobk.ru/wp-content/gallery/obk/obk-16.jpg"/>
          <p:cNvSpPr>
            <a:spLocks noChangeAspect="1" noChangeArrowheads="1"/>
          </p:cNvSpPr>
          <p:nvPr/>
        </p:nvSpPr>
        <p:spPr bwMode="auto">
          <a:xfrm>
            <a:off x="109388" y="-84646"/>
            <a:ext cx="214313" cy="1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701" tIns="29851" rIns="59701" bIns="2985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9" name="Picture 7" descr="http://orenobk.ru/wp-content/gallery/obk/obk-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97" y="3026269"/>
            <a:ext cx="4018359" cy="256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http://orenobk.ru/media/obk-laboratoriy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631" y="3562095"/>
            <a:ext cx="3932638" cy="201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937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57300"/>
            <a:ext cx="3312368" cy="20852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50718" y="193204"/>
            <a:ext cx="3773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«Пластик»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289548"/>
            <a:ext cx="3024336" cy="21276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59" y="1057300"/>
            <a:ext cx="3496485" cy="20852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9548"/>
            <a:ext cx="2952328" cy="21364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07904" y="3753225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Заработная плата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44 тыс. руб. </a:t>
            </a:r>
          </a:p>
        </p:txBody>
      </p:sp>
    </p:spTree>
    <p:extLst>
      <p:ext uri="{BB962C8B-B14F-4D97-AF65-F5344CB8AC3E}">
        <p14:creationId xmlns:p14="http://schemas.microsoft.com/office/powerpoint/2010/main" val="335310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265212"/>
            <a:ext cx="56886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«МД «КОНЦЕПТ»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882" y="3421247"/>
            <a:ext cx="3168352" cy="2088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09266"/>
            <a:ext cx="3168352" cy="20889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09266"/>
            <a:ext cx="3132517" cy="20889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20072" y="3721596"/>
            <a:ext cx="309634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Заработная плата работников выросла на 26% </a:t>
            </a:r>
          </a:p>
        </p:txBody>
      </p:sp>
    </p:spTree>
    <p:extLst>
      <p:ext uri="{BB962C8B-B14F-4D97-AF65-F5344CB8AC3E}">
        <p14:creationId xmlns:p14="http://schemas.microsoft.com/office/powerpoint/2010/main" val="3899295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93204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ООО «Хлебная карусель»</a:t>
            </a:r>
          </a:p>
        </p:txBody>
      </p:sp>
      <p:pic>
        <p:nvPicPr>
          <p:cNvPr id="1026" name="Picture 2" descr="C:\Users\medvedevanani.AD\Desktop\Мои документы\Медведева\доклады\2018\Хлебная карусел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66011"/>
            <a:ext cx="3594100" cy="22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edvedevanani.AD\Desktop\Мои документы\Медведева\доклады\2018\Хлебн кару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32489"/>
            <a:ext cx="3594100" cy="216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edvedevanani.AD\Desktop\Мои документы\Медведева\доклады\2018\Хлеб ка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66011"/>
            <a:ext cx="4464496" cy="326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4608004" y="4369668"/>
            <a:ext cx="42844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количество работников увеличилось на 20%, заработная плата на 30%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9996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Заголовок 4"/>
          <p:cNvSpPr txBox="1">
            <a:spLocks/>
          </p:cNvSpPr>
          <p:nvPr/>
        </p:nvSpPr>
        <p:spPr bwMode="auto">
          <a:xfrm>
            <a:off x="5280829" y="157200"/>
            <a:ext cx="2897631" cy="71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9701" tIns="29851" rIns="59701" bIns="29851"/>
          <a:lstStyle>
            <a:lvl1pPr eaLnBrk="0"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eaLnBrk="0"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eaLnBrk="0"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eaLnBrk="0"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eaLnBrk="0"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r>
              <a:rPr lang="ru-RU" sz="3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ИП  Лунина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74522" y="4249842"/>
            <a:ext cx="3797297" cy="1122114"/>
          </a:xfrm>
          <a:prstGeom prst="rect">
            <a:avLst/>
          </a:prstGeom>
        </p:spPr>
        <p:txBody>
          <a:bodyPr wrap="square" lIns="59701" tIns="29851" rIns="59701" bIns="29851">
            <a:spAutoFit/>
          </a:bodyPr>
          <a:lstStyle/>
          <a:p>
            <a:r>
              <a:rPr lang="ru-RU" sz="2300" b="1" dirty="0">
                <a:latin typeface="Times New Roman" pitchFamily="18" charset="0"/>
                <a:cs typeface="Times New Roman" pitchFamily="18" charset="0"/>
              </a:rPr>
              <a:t>количество работников увеличилось на 10%, заработная плата на 18%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t="15385" r="52455" b="34473"/>
          <a:stretch>
            <a:fillRect/>
          </a:stretch>
        </p:blipFill>
        <p:spPr bwMode="auto">
          <a:xfrm>
            <a:off x="319027" y="241584"/>
            <a:ext cx="3847928" cy="2236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0378" y="2266809"/>
            <a:ext cx="2141730" cy="130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847" y="790083"/>
            <a:ext cx="4825153" cy="3143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5" cstate="print"/>
          <a:srcRect t="21550"/>
          <a:stretch>
            <a:fillRect/>
          </a:stretch>
        </p:blipFill>
        <p:spPr bwMode="auto">
          <a:xfrm>
            <a:off x="1179748" y="2562154"/>
            <a:ext cx="3011828" cy="1476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01009" y="916659"/>
            <a:ext cx="2009180" cy="11162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7" cstate="print"/>
          <a:srcRect b="19076"/>
          <a:stretch>
            <a:fillRect/>
          </a:stretch>
        </p:blipFill>
        <p:spPr bwMode="auto">
          <a:xfrm>
            <a:off x="268397" y="4081073"/>
            <a:ext cx="2936576" cy="1485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F:\фото для доклада\Лунина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171" y="2216086"/>
            <a:ext cx="2470829" cy="144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фото для доклада\Лунина\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28" y="241584"/>
            <a:ext cx="3872548" cy="223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фото для доклада\Лунина\1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97" y="2646539"/>
            <a:ext cx="3898558" cy="265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фото для доклада\Лунина\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847" y="874467"/>
            <a:ext cx="4825153" cy="305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989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2344253" y="325969"/>
            <a:ext cx="6480720" cy="59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9701" tIns="29851" rIns="59701" bIns="29851">
            <a:spAutoFit/>
          </a:bodyPr>
          <a:lstStyle/>
          <a:p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ООО  «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СпецАвтоПарк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5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135" y="1302499"/>
            <a:ext cx="4252973" cy="798949"/>
          </a:xfrm>
          <a:prstGeom prst="rect">
            <a:avLst/>
          </a:prstGeom>
        </p:spPr>
        <p:txBody>
          <a:bodyPr wrap="square" lIns="59701" tIns="29851" rIns="59701" bIns="29851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количество работников увеличилось на 37%,</a:t>
            </a: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l="20395" t="26781" r="21676" b="20513"/>
          <a:stretch>
            <a:fillRect/>
          </a:stretch>
        </p:blipFill>
        <p:spPr bwMode="auto">
          <a:xfrm>
            <a:off x="167135" y="3026269"/>
            <a:ext cx="4911171" cy="2531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53070" t="31054" r="19060" b="39601"/>
          <a:stretch>
            <a:fillRect/>
          </a:stretch>
        </p:blipFill>
        <p:spPr bwMode="auto">
          <a:xfrm>
            <a:off x="4926415" y="1212005"/>
            <a:ext cx="3999819" cy="1814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F:\фото для доклада\СпецАвтоПарк\IMG_03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8603"/>
            <a:ext cx="5078306" cy="331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фото для доклада\СпецАвтоПарк\IMG_26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261" y="1127620"/>
            <a:ext cx="4470739" cy="2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30198" y="3796296"/>
            <a:ext cx="3833435" cy="1906944"/>
          </a:xfrm>
          <a:prstGeom prst="rect">
            <a:avLst/>
          </a:prstGeom>
        </p:spPr>
        <p:txBody>
          <a:bodyPr wrap="square" lIns="59701" tIns="29851" rIns="59701" bIns="29851">
            <a:spAutoFit/>
          </a:bodyPr>
          <a:lstStyle/>
          <a:p>
            <a:pPr lvl="0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заработная плата на 10%</a:t>
            </a:r>
          </a:p>
          <a:p>
            <a:pPr lvl="0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196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3E1C9AF-9D8B-4510-9CE4-B2CABA072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5970" y="1840693"/>
            <a:ext cx="2415940" cy="1829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671948" y="265212"/>
            <a:ext cx="7800104" cy="5040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КФХ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Сембеева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М.Т.</a:t>
            </a:r>
            <a:endParaRPr lang="ru-RU" sz="2400" dirty="0"/>
          </a:p>
        </p:txBody>
      </p:sp>
      <p:pic>
        <p:nvPicPr>
          <p:cNvPr id="19" name="Рисунок 1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4" r="16634"/>
          <a:stretch>
            <a:fillRect/>
          </a:stretch>
        </p:blipFill>
        <p:spPr>
          <a:xfrm>
            <a:off x="472090" y="1840692"/>
            <a:ext cx="2415940" cy="1829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Текст 16"/>
          <p:cNvSpPr>
            <a:spLocks noGrp="1"/>
          </p:cNvSpPr>
          <p:nvPr>
            <p:ph type="body" sz="half" idx="2"/>
          </p:nvPr>
        </p:nvSpPr>
        <p:spPr>
          <a:xfrm>
            <a:off x="2771800" y="2011632"/>
            <a:ext cx="3600400" cy="1707444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отмечен стабильный показатель занятости работников на предприятии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7 чел., заработная плата выросла на 18%.</a:t>
            </a:r>
          </a:p>
        </p:txBody>
      </p:sp>
      <p:sp>
        <p:nvSpPr>
          <p:cNvPr id="20" name="Текст 16"/>
          <p:cNvSpPr txBox="1">
            <a:spLocks/>
          </p:cNvSpPr>
          <p:nvPr/>
        </p:nvSpPr>
        <p:spPr>
          <a:xfrm>
            <a:off x="683568" y="3361556"/>
            <a:ext cx="4990331" cy="17074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3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3429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6858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7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0287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3716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17145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fontAlgn="auto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CD6471A-5C47-4BFA-A5AB-5EF15B50C745}"/>
              </a:ext>
            </a:extLst>
          </p:cNvPr>
          <p:cNvSpPr/>
          <p:nvPr/>
        </p:nvSpPr>
        <p:spPr>
          <a:xfrm>
            <a:off x="1829886" y="958853"/>
            <a:ext cx="5616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деятельность в сфере выращивания зерновых и зернобобовых культур</a:t>
            </a:r>
            <a:endParaRPr lang="ru-RU" sz="1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2C28149-0492-4B46-B8B7-34943CC280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349" y="3874306"/>
            <a:ext cx="2169027" cy="1575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B12CEA1-1446-4B71-9A56-E502BFD505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5" y="3874307"/>
            <a:ext cx="2288644" cy="166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C4E7A2C-2027-474C-B4F3-4B42411B3F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95" y="3874306"/>
            <a:ext cx="2169027" cy="1575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6030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484746" y="121196"/>
            <a:ext cx="7733431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«Корунд»</a:t>
            </a:r>
            <a:endParaRPr lang="ru-RU" sz="2800" dirty="0"/>
          </a:p>
        </p:txBody>
      </p:sp>
      <p:sp>
        <p:nvSpPr>
          <p:cNvPr id="20" name="Текст 16"/>
          <p:cNvSpPr txBox="1">
            <a:spLocks/>
          </p:cNvSpPr>
          <p:nvPr/>
        </p:nvSpPr>
        <p:spPr>
          <a:xfrm>
            <a:off x="2371934" y="4405670"/>
            <a:ext cx="4327837" cy="504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3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3429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6858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7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0287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3716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17145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675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 fontAlgn="auto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заработной платы на 25%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/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00" y="1789463"/>
            <a:ext cx="1825613" cy="157984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8808EAF-20B7-4C18-BDA2-7515B6AE4827}"/>
              </a:ext>
            </a:extLst>
          </p:cNvPr>
          <p:cNvSpPr/>
          <p:nvPr/>
        </p:nvSpPr>
        <p:spPr>
          <a:xfrm>
            <a:off x="705282" y="973689"/>
            <a:ext cx="77334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деятельность по разведению сельскохозяйственной птицы, а также по переработке и консервированию мяса и мясной пищевой продукции</a:t>
            </a:r>
            <a:endParaRPr lang="ru-RU" sz="32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90D80D6-3A94-4CDA-9431-D749D1EAC6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659" y="2148480"/>
            <a:ext cx="1825613" cy="15902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6827553-E625-4F60-A4D3-51E70DC6BD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789463"/>
            <a:ext cx="2054601" cy="156629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145E5AE-4730-492F-9BE8-1072E16BF4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178" y="2148480"/>
            <a:ext cx="1825613" cy="16083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868AA4-F79E-4617-87D6-25B7873D1C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00" y="3498574"/>
            <a:ext cx="2026234" cy="16631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743856C-C6E9-42F4-AFC8-C6DE98D253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23" y="3498574"/>
            <a:ext cx="2178526" cy="166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469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48" y="1766673"/>
            <a:ext cx="2592287" cy="1944215"/>
          </a:xfrm>
          <a:prstGeom prst="rect">
            <a:avLst/>
          </a:prstGeom>
        </p:spPr>
      </p:pic>
      <p:sp>
        <p:nvSpPr>
          <p:cNvPr id="10" name="Объект 7"/>
          <p:cNvSpPr txBox="1">
            <a:spLocks/>
          </p:cNvSpPr>
          <p:nvPr/>
        </p:nvSpPr>
        <p:spPr>
          <a:xfrm>
            <a:off x="3203848" y="2641476"/>
            <a:ext cx="5426993" cy="2069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4313" indent="-214313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5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3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00113" indent="-214313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157288" indent="-128588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500188" indent="-128588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fontAlgn="auto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8DEBEE3-AA40-4023-8B09-AB5A51652C3E}"/>
              </a:ext>
            </a:extLst>
          </p:cNvPr>
          <p:cNvSpPr/>
          <p:nvPr/>
        </p:nvSpPr>
        <p:spPr>
          <a:xfrm>
            <a:off x="3118471" y="4082129"/>
            <a:ext cx="58515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 уровень заработной платы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14,5%, составляя порядка 50 тыс. руб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435B127-C7BD-4EDC-891D-1118078FDBCC}"/>
              </a:ext>
            </a:extLst>
          </p:cNvPr>
          <p:cNvSpPr/>
          <p:nvPr/>
        </p:nvSpPr>
        <p:spPr>
          <a:xfrm>
            <a:off x="107504" y="121196"/>
            <a:ext cx="55392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Технопром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 производству прочих металлических цистерн, резервуаров и емкостей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1A82A81-357E-4E27-A245-B4F7B46DCB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7" y="1749051"/>
            <a:ext cx="2592288" cy="19442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5549A3D-4FFB-4EAA-A309-C9311B7CE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7" y="3770785"/>
            <a:ext cx="3072142" cy="182301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228374D-F392-4315-961B-36A0CAC47A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914" y="551330"/>
            <a:ext cx="2376199" cy="316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3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1036402" y="279053"/>
            <a:ext cx="6953165" cy="59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641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Распределение МСП г. Оренбурга </a:t>
            </a:r>
          </a:p>
          <a:p>
            <a:r>
              <a:rPr lang="ru-RU" sz="1641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видам деятельности за 9 месяцев 2022 года</a:t>
            </a:r>
            <a:endParaRPr lang="ru-RU" sz="164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626885959"/>
              </p:ext>
            </p:extLst>
          </p:nvPr>
        </p:nvGraphicFramePr>
        <p:xfrm>
          <a:off x="323528" y="846609"/>
          <a:ext cx="8496944" cy="4071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267744" y="4945732"/>
            <a:ext cx="6264696" cy="5423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субъектов МСП, </a:t>
            </a:r>
            <a:b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зарегистрированных на территории города Оренбурга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22 326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</a:t>
            </a:r>
            <a:r>
              <a:rPr lang="ru-RU" sz="1100" b="1" dirty="0"/>
              <a:t>.</a:t>
            </a:r>
            <a:br>
              <a:rPr lang="ru-RU" sz="1100" b="1" dirty="0"/>
            </a:br>
            <a:r>
              <a:rPr lang="ru-RU" sz="900" b="1" dirty="0"/>
              <a:t>*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управления федеральной налоговой службы</a:t>
            </a:r>
            <a:endParaRPr lang="ru-RU" sz="900" b="1" dirty="0"/>
          </a:p>
        </p:txBody>
      </p:sp>
    </p:spTree>
    <p:extLst>
      <p:ext uri="{BB962C8B-B14F-4D97-AF65-F5344CB8AC3E}">
        <p14:creationId xmlns:p14="http://schemas.microsoft.com/office/powerpoint/2010/main" val="2834048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63588" y="706652"/>
            <a:ext cx="7416824" cy="272691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400" dirty="0"/>
              <a:t>       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субсидированию затрат, понесенных субъектами предпринимательства в ходе реализации собственных проектов развития при участии Администрации города Оренбурга многие из производственных компаний смогли приобрести новое оборудование, возместить затраты по обязательствам и направить средства на развитие и реализацию проектной деятельности 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FC01BC-14A8-4E9F-9312-2FB10D9FE0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3" y="3894966"/>
            <a:ext cx="2816313" cy="1584176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B4293F74-32F1-490B-AC42-C5B45BC109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863" y="3882248"/>
            <a:ext cx="2816313" cy="159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8F8851C-8CD4-4403-AFCB-DF8DAA1FF0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3894966"/>
            <a:ext cx="2816313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61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://agroprom.lenobl.ru/Pictures/photogallery/big/1355676644ooo_severnui_bank_vod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97801"/>
            <a:ext cx="2744180" cy="19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kwork.ru/pics/t3/57/89339-1.jpg"/>
          <p:cNvSpPr>
            <a:spLocks noChangeAspect="1" noChangeArrowheads="1"/>
          </p:cNvSpPr>
          <p:nvPr/>
        </p:nvSpPr>
        <p:spPr bwMode="auto">
          <a:xfrm>
            <a:off x="109388" y="-84646"/>
            <a:ext cx="214313" cy="1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701" tIns="29851" rIns="59701" bIns="2985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kwork.ru/pics/t3/57/89339-1.jpg"/>
          <p:cNvSpPr>
            <a:spLocks noChangeAspect="1" noChangeArrowheads="1"/>
          </p:cNvSpPr>
          <p:nvPr/>
        </p:nvSpPr>
        <p:spPr bwMode="auto">
          <a:xfrm>
            <a:off x="216545" y="4651"/>
            <a:ext cx="214313" cy="1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701" tIns="29851" rIns="59701" bIns="2985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http://cdn3.img.ria.ru/images/94337/78/9433778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16" y="597802"/>
            <a:ext cx="2586000" cy="19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www.caribjournal.com/wp-content/uploads/2011/07/farm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11676"/>
            <a:ext cx="324036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://900igr.net/datai/ekologija/Rjazanskaja-oblast/0022-041-Razvitie-tovarnogo-rybovodstva-i-sportivnogo-rybolovstv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11676"/>
            <a:ext cx="331236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51820" y="608732"/>
            <a:ext cx="3096344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КФХ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Жиделев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(разведение прудовой рыбы)</a:t>
            </a:r>
          </a:p>
        </p:txBody>
      </p:sp>
    </p:spTree>
    <p:extLst>
      <p:ext uri="{BB962C8B-B14F-4D97-AF65-F5344CB8AC3E}">
        <p14:creationId xmlns:p14="http://schemas.microsoft.com/office/powerpoint/2010/main" val="295014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xallyava.ru/images/Pole_ogorod/Ris/5cb37366cb06cb7b70969ac108e5469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9402"/>
            <a:ext cx="3096344" cy="199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pmedia.windsorstar.com/2016/03/leamington-ont-aug-22-2011-essex-county-farmers-are.jpeg?quality=55&amp;strip=a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0004"/>
            <a:ext cx="2708471" cy="191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3459411"/>
            <a:ext cx="2664296" cy="19406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80528" y="184224"/>
            <a:ext cx="5845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КФХ Пилюгин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КФХ </a:t>
            </a:r>
            <a:r>
              <a:rPr lang="ru-RU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Сембеев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(выращивание зерновых культур)</a:t>
            </a:r>
          </a:p>
          <a:p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КФХ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Михайлов 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СССПК «Союз»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(выращивание с/х культур, овощей)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www.mr-kizilyurt.ru/files/d8/9e/d89e2f70b99bdffbfe920615d0ae8a0f/kart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13484"/>
            <a:ext cx="3068511" cy="203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685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5" y="99086"/>
            <a:ext cx="590465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       ИП Гридасова А.В.</a:t>
            </a:r>
          </a:p>
          <a:p>
            <a:r>
              <a:rPr lang="ru-RU" b="1" dirty="0"/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39065B8-5C9F-4597-AFFB-2256615B9D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2179" y="1027239"/>
            <a:ext cx="2631021" cy="22590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6D92D3B-C7F2-4C76-81B6-E645A6E84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60135" y="1891334"/>
            <a:ext cx="2631021" cy="22590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7E6A853-4568-4149-94F7-5BCCD29370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8089" y="2611416"/>
            <a:ext cx="2631023" cy="225909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0AC6C97-A36A-430B-83B7-215149C93942}"/>
              </a:ext>
            </a:extLst>
          </p:cNvPr>
          <p:cNvSpPr/>
          <p:nvPr/>
        </p:nvSpPr>
        <p:spPr>
          <a:xfrm>
            <a:off x="3032844" y="4649860"/>
            <a:ext cx="611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 комбайн зерноуборочный самоходный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598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8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262" y="2845212"/>
            <a:ext cx="2808311" cy="21725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09227"/>
            <a:ext cx="2808310" cy="20882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2" y="769268"/>
            <a:ext cx="2232248" cy="4032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2206" y="985292"/>
            <a:ext cx="29569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ООО «Орлан»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(разведение с/х птицы)</a:t>
            </a:r>
          </a:p>
        </p:txBody>
      </p:sp>
      <p:sp>
        <p:nvSpPr>
          <p:cNvPr id="6" name="AutoShape 2" descr="Картинки по запросу &quot;фото инкубатор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Картинки по запросу &quot;фото инкубатора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378" y="2641476"/>
            <a:ext cx="284151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822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8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345332"/>
            <a:ext cx="7344816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Успешные практики развития предпринимательства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1040279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8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://sk-marble.ru/ckfinder/userfiles/images/foto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5" y="241583"/>
            <a:ext cx="3474943" cy="2115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AutoShape 2" descr="http://sk-marble.ru/ckfinder/userfiles/images/foto_3.jpg"/>
          <p:cNvSpPr>
            <a:spLocks noChangeAspect="1" noChangeArrowheads="1"/>
          </p:cNvSpPr>
          <p:nvPr/>
        </p:nvSpPr>
        <p:spPr bwMode="auto">
          <a:xfrm>
            <a:off x="109388" y="-84646"/>
            <a:ext cx="214313" cy="1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701" tIns="29851" rIns="59701" bIns="2985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http://sk-marble.ru/ckfinder/userfiles/images/foto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338" y="349411"/>
            <a:ext cx="2683423" cy="189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MEDVED~1.AD\AppData\Local\Temp\notes87944B\~83477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056" y="241584"/>
            <a:ext cx="3086032" cy="2115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92B84E4-9287-4CD8-AF0C-415CD03687A4}"/>
              </a:ext>
            </a:extLst>
          </p:cNvPr>
          <p:cNvSpPr/>
          <p:nvPr/>
        </p:nvSpPr>
        <p:spPr>
          <a:xfrm>
            <a:off x="611560" y="2509572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«Студия камня 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Marble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Компания оснащена современным итальянским оборудованием «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Donatoni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для создания изделий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натурального камня.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50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8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sk-marble.ru/ckfinder/userfiles/images/foto_3.jpg"/>
          <p:cNvSpPr>
            <a:spLocks noChangeAspect="1" noChangeArrowheads="1"/>
          </p:cNvSpPr>
          <p:nvPr/>
        </p:nvSpPr>
        <p:spPr bwMode="auto">
          <a:xfrm>
            <a:off x="109388" y="-84646"/>
            <a:ext cx="214313" cy="1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701" tIns="29851" rIns="59701" bIns="2985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90" y="2730923"/>
            <a:ext cx="3847927" cy="2615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108" y="2562155"/>
            <a:ext cx="4354234" cy="27846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EACAF5C-CA0C-4E78-900E-C2F0E7FCB26F}"/>
              </a:ext>
            </a:extLst>
          </p:cNvPr>
          <p:cNvSpPr/>
          <p:nvPr/>
        </p:nvSpPr>
        <p:spPr>
          <a:xfrm>
            <a:off x="420290" y="373576"/>
            <a:ext cx="8559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Успешно развивается многопрофильная металлообрабатывающая компания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Брасско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– производство с высокой степенью автоматизации и роботизации, результат деятельности которого – объемная горячая штамповка, высокоточная механическая обработка металлических деталей, нанесение защитных покрытий на металлические изделия электрохимическим методом.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631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8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0" y="2786134"/>
            <a:ext cx="3312368" cy="18632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7220"/>
            <a:ext cx="3312368" cy="215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850758"/>
            <a:ext cx="3454882" cy="18632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37220"/>
            <a:ext cx="3454882" cy="215803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2145F0-D64F-4432-8E9E-9E6F122B0369}"/>
              </a:ext>
            </a:extLst>
          </p:cNvPr>
          <p:cNvSpPr/>
          <p:nvPr/>
        </p:nvSpPr>
        <p:spPr>
          <a:xfrm>
            <a:off x="395535" y="4940222"/>
            <a:ext cx="83529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производство резиновой крошки для укрепления бетона и резиновой  плитки для оформления спортивных и детских площадок (ООО «Эко Комфорт»)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167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6566"/>
            <a:ext cx="3714855" cy="2088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569468"/>
            <a:ext cx="2880320" cy="2304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41028"/>
            <a:ext cx="2592288" cy="2011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073524"/>
            <a:ext cx="2283033" cy="2079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690" y="336566"/>
            <a:ext cx="3456384" cy="20168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91FD8E8-AC3D-4DF8-8EC6-6049D8CCB21F}"/>
              </a:ext>
            </a:extLst>
          </p:cNvPr>
          <p:cNvSpPr/>
          <p:nvPr/>
        </p:nvSpPr>
        <p:spPr>
          <a:xfrm>
            <a:off x="0" y="5189844"/>
            <a:ext cx="90364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производство неэлектрического сварочного оборудования (ООО «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Велдер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60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chemeClr val="accent5">
                <a:lumMod val="60000"/>
                <a:lumOff val="40000"/>
                <a:alpha val="60000"/>
              </a:schemeClr>
            </a:gs>
            <a:gs pos="100000">
              <a:schemeClr val="bg2">
                <a:shade val="96000"/>
                <a:satMod val="120000"/>
                <a:lumMod val="90000"/>
                <a:alpha val="65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942992189"/>
              </p:ext>
            </p:extLst>
          </p:nvPr>
        </p:nvGraphicFramePr>
        <p:xfrm>
          <a:off x="251520" y="1201316"/>
          <a:ext cx="8280920" cy="3301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96625" y="193204"/>
            <a:ext cx="6750750" cy="1212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Доля налоговых поступлений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субъектов малого и среднего  предпринимательства</a:t>
            </a:r>
          </a:p>
          <a:p>
            <a:r>
              <a:rPr lang="ru-RU" sz="1406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общем объеме налогов, поступивших в бюджет города Оренбурга,%</a:t>
            </a:r>
          </a:p>
          <a:p>
            <a:endParaRPr lang="ru-RU" sz="1875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547664" y="4587380"/>
            <a:ext cx="6695056" cy="1181381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</a:pPr>
            <a:endParaRPr lang="ru-RU" sz="820" dirty="0"/>
          </a:p>
          <a:p>
            <a:pPr>
              <a:spcBef>
                <a:spcPts val="0"/>
              </a:spcBef>
            </a:pPr>
            <a:r>
              <a:rPr lang="ru-RU" sz="820" dirty="0"/>
              <a:t>                                              </a:t>
            </a:r>
            <a:r>
              <a:rPr lang="ru-RU" sz="937" b="1" dirty="0">
                <a:solidFill>
                  <a:srgbClr val="002060"/>
                </a:solidFill>
              </a:rPr>
              <a:t>- </a:t>
            </a:r>
            <a:r>
              <a:rPr lang="ru-RU" sz="820" dirty="0"/>
              <a:t>   </a:t>
            </a:r>
            <a:r>
              <a:rPr lang="ru-RU" sz="937" b="1" i="1" dirty="0">
                <a:solidFill>
                  <a:srgbClr val="002060"/>
                </a:solidFill>
              </a:rPr>
              <a:t>налоговые доходы от субъектов МСП</a:t>
            </a:r>
            <a:r>
              <a:rPr lang="ru-RU" sz="820" dirty="0">
                <a:solidFill>
                  <a:srgbClr val="002060"/>
                </a:solidFill>
              </a:rPr>
              <a:t>, </a:t>
            </a:r>
            <a:r>
              <a:rPr lang="ru-RU" sz="820" b="1" i="1" dirty="0">
                <a:solidFill>
                  <a:srgbClr val="002060"/>
                </a:solidFill>
              </a:rPr>
              <a:t>в том числе: </a:t>
            </a:r>
          </a:p>
          <a:p>
            <a:pPr>
              <a:spcBef>
                <a:spcPts val="0"/>
              </a:spcBef>
            </a:pPr>
            <a:r>
              <a:rPr lang="ru-RU" sz="820" b="1" i="1" dirty="0">
                <a:solidFill>
                  <a:srgbClr val="002060"/>
                </a:solidFill>
              </a:rPr>
              <a:t>                                              -      НДФЛ;                                                            - земельный налог;</a:t>
            </a:r>
          </a:p>
          <a:p>
            <a:pPr>
              <a:spcBef>
                <a:spcPts val="0"/>
              </a:spcBef>
            </a:pPr>
            <a:r>
              <a:rPr lang="ru-RU" sz="820" b="1" i="1" dirty="0">
                <a:solidFill>
                  <a:srgbClr val="002060"/>
                </a:solidFill>
              </a:rPr>
              <a:t>                                              - единый налог на вмененный доход;            - сельскохозяйственный налог;    </a:t>
            </a:r>
          </a:p>
          <a:p>
            <a:pPr>
              <a:spcBef>
                <a:spcPts val="0"/>
              </a:spcBef>
            </a:pPr>
            <a:r>
              <a:rPr lang="ru-RU" sz="820" b="1" i="1" dirty="0">
                <a:solidFill>
                  <a:srgbClr val="002060"/>
                </a:solidFill>
              </a:rPr>
              <a:t>                                              - применяющих УСН, патентную систему налогообложения.</a:t>
            </a:r>
          </a:p>
          <a:p>
            <a:pPr>
              <a:spcBef>
                <a:spcPts val="0"/>
              </a:spcBef>
            </a:pPr>
            <a:endParaRPr lang="ru-RU" sz="820" b="1" i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endParaRPr lang="ru-RU" sz="82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ru-RU" sz="820" dirty="0"/>
              <a:t>  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267744" y="4729708"/>
            <a:ext cx="253153" cy="16876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76200" algn="ctr" rotWithShape="0">
              <a:srgbClr val="000000">
                <a:alpha val="79999"/>
              </a:srgbClr>
            </a:outerShdw>
          </a:effectLst>
        </p:spPr>
        <p:txBody>
          <a:bodyPr vert="horz" wrap="square" lIns="29766" tIns="29766" rIns="29766" bIns="29766" numCol="1" rtlCol="0" anchor="ctr" anchorCtr="0" compatLnSpc="1">
            <a:prstTxWarp prst="textNoShape">
              <a:avLst/>
            </a:prstTxWarp>
          </a:bodyPr>
          <a:lstStyle/>
          <a:p>
            <a:pPr marL="200905" defTabSz="342283"/>
            <a:endParaRPr lang="ru-RU" sz="2226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4729708"/>
            <a:ext cx="13681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ru-RU" sz="1100" b="1" i="1" dirty="0">
                <a:solidFill>
                  <a:srgbClr val="002060"/>
                </a:solidFill>
              </a:rPr>
              <a:t>поступления </a:t>
            </a:r>
          </a:p>
          <a:p>
            <a:pPr>
              <a:defRPr sz="2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ru-RU" sz="1100" b="1" i="1" dirty="0">
                <a:solidFill>
                  <a:srgbClr val="002060"/>
                </a:solidFill>
              </a:rPr>
              <a:t>от субъектов МСП</a:t>
            </a:r>
          </a:p>
          <a:p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432803" y="4297660"/>
            <a:ext cx="402893" cy="441075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F49FD59-DE74-45CC-A1C7-641688BC2E73}"/>
              </a:ext>
            </a:extLst>
          </p:cNvPr>
          <p:cNvSpPr/>
          <p:nvPr/>
        </p:nvSpPr>
        <p:spPr>
          <a:xfrm>
            <a:off x="5716845" y="4729708"/>
            <a:ext cx="2441491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600" b="1" i="1" dirty="0" err="1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Справочно</a:t>
            </a:r>
            <a:r>
              <a:rPr lang="ru-RU" sz="600" b="1" i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, за 9 месяцев 2021 года, </a:t>
            </a:r>
            <a:br>
              <a:rPr lang="ru-RU" sz="600" b="1" i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600" b="1" i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в бюджет города Оренбурга от субъектов малого</a:t>
            </a:r>
            <a:br>
              <a:rPr lang="ru-RU" sz="600" b="1" i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600" b="1" i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и среднего предпринимательства поступило </a:t>
            </a:r>
            <a:br>
              <a:rPr lang="ru-RU" sz="600" b="1" i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600" b="1" i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2007,6 млн. рублей, что составляет 48,46% от суммы всех налоговых поступлений бюджета. </a:t>
            </a:r>
            <a:endParaRPr lang="ru-RU" sz="400" b="1" i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432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7" r="28607"/>
          <a:stretch>
            <a:fillRect/>
          </a:stretch>
        </p:blipFill>
        <p:spPr>
          <a:xfrm>
            <a:off x="3419872" y="921603"/>
            <a:ext cx="2376264" cy="1987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8010" y="1273324"/>
            <a:ext cx="2952328" cy="1496082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 зелень: </a:t>
            </a:r>
            <a:r>
              <a:rPr lang="ru-RU" sz="1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беби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лист, салатная смесь, цветы, пряная зелень (городская ферма GREENFOOD56 по выращиванию салатов, пищевых цветов и </a:t>
            </a:r>
            <a:r>
              <a:rPr lang="ru-RU" sz="15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микрозелени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гидропоники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21196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Оренбуржцам представлены новые виды продуктов питания: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13284"/>
            <a:ext cx="2664296" cy="1984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C2697EA-7513-4115-85D3-552BD33B57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2739" y="3458678"/>
            <a:ext cx="2473457" cy="1855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1D17507-1CC3-4177-AF3E-20D93204D7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1662" y="3458676"/>
            <a:ext cx="2473459" cy="1855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9D610FC-82F1-4575-B85F-5E37BEA916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924" y="3414309"/>
            <a:ext cx="2473459" cy="1924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F9F57D8-DB20-4469-82C1-DF2789963B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34217" y="3568519"/>
            <a:ext cx="2484277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03361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4369668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крупноплодная садовая клубника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ремантантного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сорта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(создан план севооборота, разработан план развития до 2023 г,.);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21196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Дягилев А.А.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48" y="981268"/>
            <a:ext cx="2232248" cy="1674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C0ADD84-C2CE-4458-9525-5B0536B865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57" y="981268"/>
            <a:ext cx="3083522" cy="2545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24C580D-F09A-4811-A97F-D1501FBF8D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140" y="985091"/>
            <a:ext cx="2605109" cy="3516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57495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219483A-A5B9-4B24-9811-757C3DC9DABD}"/>
              </a:ext>
            </a:extLst>
          </p:cNvPr>
          <p:cNvSpPr/>
          <p:nvPr/>
        </p:nvSpPr>
        <p:spPr>
          <a:xfrm>
            <a:off x="971600" y="1176288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ООО «Инновационная компания  «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Экобиос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7DC793C-DF41-486C-945B-C42A852E1164}"/>
              </a:ext>
            </a:extLst>
          </p:cNvPr>
          <p:cNvSpPr/>
          <p:nvPr/>
        </p:nvSpPr>
        <p:spPr>
          <a:xfrm>
            <a:off x="431540" y="1690359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2705100" algn="l"/>
              </a:tabLst>
            </a:pP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Пробиотическая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продукция: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«Соя-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лактум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плюс», «Соя-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бифидум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плюс» - комплексный биопродукт – жидкий препарат лактобактерий и бифидобактерий на основе гидролизата </a:t>
            </a:r>
            <a:r>
              <a:rPr lang="ru-RU" sz="1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сыворотно</a:t>
            </a:r>
            <a:r>
              <a:rPr lang="ru-RU" sz="1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-соевой среды;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«МИКРОХЕЛП®-L», «МИКРОХЕЛП®-B» - комплексный биопродукт – жидкий препарат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лактобактерийи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бифидумбактерий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основе гидролизата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сыворотно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-молочной среды;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закваска «Йогуртовая»  - функциональные компоненты,  необходимые для производства продуктов переработки молока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0AEED2D-DD47-49D2-A453-F313939A3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1" y="3750256"/>
            <a:ext cx="1953344" cy="18638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4BDC2AB-420D-4D9D-B196-2AEE3D8B5F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3288"/>
            <a:ext cx="2286000" cy="1143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4FEE578-5373-4CF7-ABAF-89A532381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752238"/>
            <a:ext cx="4033081" cy="186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878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39ED78C-0087-4BF1-A3CB-B25A44AC7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28" y="1032486"/>
            <a:ext cx="2239997" cy="17659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E632CB0-8912-4DD6-82AA-86AE64EB51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43" y="3247135"/>
            <a:ext cx="2412269" cy="19017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F423FB-03A7-4898-BD79-C89E01C3BF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19" y="1032487"/>
            <a:ext cx="2239998" cy="17659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D66F202-9C3F-46D7-8F24-B7422444A8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3247135"/>
            <a:ext cx="2412269" cy="190174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9E9F168-75E0-4F8E-B103-07BE234A1B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74" y="1036123"/>
            <a:ext cx="2239997" cy="1762297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6C502CFB-014F-41D5-BAF3-766C6F9931D9}"/>
              </a:ext>
            </a:extLst>
          </p:cNvPr>
          <p:cNvSpPr/>
          <p:nvPr/>
        </p:nvSpPr>
        <p:spPr>
          <a:xfrm>
            <a:off x="1590256" y="-3978"/>
            <a:ext cx="596349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пекарня «Изюминка»</a:t>
            </a:r>
          </a:p>
          <a:p>
            <a:r>
              <a:rPr lang="ru-RU" sz="1800" b="1" dirty="0" smtClean="0">
                <a:latin typeface="Times New Roman" panose="02020603050405020304" pitchFamily="18" charset="0"/>
              </a:rPr>
              <a:t>ассортиментная линейка пирогов национальной кухни</a:t>
            </a:r>
            <a:endParaRPr lang="ru-RU" sz="18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931B9D0-82CF-464F-8751-C17ED8CB76C8}"/>
              </a:ext>
            </a:extLst>
          </p:cNvPr>
          <p:cNvSpPr/>
          <p:nvPr/>
        </p:nvSpPr>
        <p:spPr>
          <a:xfrm>
            <a:off x="797656" y="5131890"/>
            <a:ext cx="4572000" cy="4770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греческие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5E4A115-4DF2-476F-9557-A65DFAF0E772}"/>
              </a:ext>
            </a:extLst>
          </p:cNvPr>
          <p:cNvSpPr/>
          <p:nvPr/>
        </p:nvSpPr>
        <p:spPr>
          <a:xfrm>
            <a:off x="1030146" y="2726019"/>
            <a:ext cx="159210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лоранские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ECB8E47-6FA0-4473-AE51-7FEDF258C416}"/>
              </a:ext>
            </a:extLst>
          </p:cNvPr>
          <p:cNvSpPr/>
          <p:nvPr/>
        </p:nvSpPr>
        <p:spPr>
          <a:xfrm>
            <a:off x="3842537" y="2726723"/>
            <a:ext cx="145892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кулебяки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03EE1B6-3E2D-4AE0-94B4-D7CA9F44F032}"/>
              </a:ext>
            </a:extLst>
          </p:cNvPr>
          <p:cNvSpPr/>
          <p:nvPr/>
        </p:nvSpPr>
        <p:spPr>
          <a:xfrm>
            <a:off x="5359238" y="5131890"/>
            <a:ext cx="150073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расстегай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E7D3FBA-4573-47C0-9E56-C3E685A57BEE}"/>
              </a:ext>
            </a:extLst>
          </p:cNvPr>
          <p:cNvSpPr/>
          <p:nvPr/>
        </p:nvSpPr>
        <p:spPr>
          <a:xfrm>
            <a:off x="6770216" y="2726149"/>
            <a:ext cx="134363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сдобные</a:t>
            </a:r>
          </a:p>
        </p:txBody>
      </p:sp>
    </p:spTree>
    <p:extLst>
      <p:ext uri="{BB962C8B-B14F-4D97-AF65-F5344CB8AC3E}">
        <p14:creationId xmlns:p14="http://schemas.microsoft.com/office/powerpoint/2010/main" val="20846118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670C8A2-AB05-4D2E-8E7D-B79435E43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1" y="1129308"/>
            <a:ext cx="2376265" cy="190896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77131DE-D4F2-4745-B7CB-8414C91DC4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86" y="2731770"/>
            <a:ext cx="2376265" cy="186359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0D8F41B-D423-4C2C-AF46-07B7C0F35CEA}"/>
              </a:ext>
            </a:extLst>
          </p:cNvPr>
          <p:cNvSpPr/>
          <p:nvPr/>
        </p:nvSpPr>
        <p:spPr>
          <a:xfrm>
            <a:off x="827584" y="193204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ООО «Оренбургская чайная фабрика»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3AEE2D-921D-4B0F-A9E5-EB5AE80F1D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9308"/>
            <a:ext cx="2376264" cy="21546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3A33519-D020-4094-8B6D-6A72AD40A0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713484"/>
            <a:ext cx="2331466" cy="20759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25C260B-8AAF-41FB-A4BF-AD87649A1C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82" y="3776575"/>
            <a:ext cx="2498455" cy="18635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BEDF3EA-7B23-4ACB-940A-403F8989A2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29308"/>
            <a:ext cx="2376265" cy="190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11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48EAF8E-EBED-438D-984D-061382A956AA}"/>
              </a:ext>
            </a:extLst>
          </p:cNvPr>
          <p:cNvSpPr/>
          <p:nvPr/>
        </p:nvSpPr>
        <p:spPr>
          <a:xfrm>
            <a:off x="591022" y="422565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Tiena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бренд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- производитель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полезных растительных масел, каш и муки премиум качества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1FD7935-3FF7-49E1-899C-DE220DE5288C}"/>
              </a:ext>
            </a:extLst>
          </p:cNvPr>
          <p:cNvSpPr/>
          <p:nvPr/>
        </p:nvSpPr>
        <p:spPr>
          <a:xfrm>
            <a:off x="3325505" y="265212"/>
            <a:ext cx="249299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«ТИЕНА»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046E5FA-B0AE-421A-A9EE-097920C31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818214"/>
            <a:ext cx="5143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818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3145D9B-8C50-4577-867C-A9172A523049}"/>
              </a:ext>
            </a:extLst>
          </p:cNvPr>
          <p:cNvSpPr/>
          <p:nvPr/>
        </p:nvSpPr>
        <p:spPr>
          <a:xfrm>
            <a:off x="2286000" y="26521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ИП Лунина Т.П. «Андреевское подворье</a:t>
            </a:r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4D81FE3-D884-42AF-BAA9-3218F9A8C162}"/>
              </a:ext>
            </a:extLst>
          </p:cNvPr>
          <p:cNvSpPr/>
          <p:nvPr/>
        </p:nvSpPr>
        <p:spPr>
          <a:xfrm>
            <a:off x="3263591" y="269709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сувенирный мармелад «Капитанская дочка», </a:t>
            </a:r>
            <a:endParaRPr lang="ru-RU" sz="2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CF1FDB5-EF71-4C55-81C9-8C67859578C6}"/>
              </a:ext>
            </a:extLst>
          </p:cNvPr>
          <p:cNvSpPr/>
          <p:nvPr/>
        </p:nvSpPr>
        <p:spPr>
          <a:xfrm>
            <a:off x="2123728" y="1698529"/>
            <a:ext cx="44126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макароны детские «Мультики», 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D105056-3EC8-4DC3-9982-2AB6006CBBE6}"/>
              </a:ext>
            </a:extLst>
          </p:cNvPr>
          <p:cNvSpPr/>
          <p:nvPr/>
        </p:nvSpPr>
        <p:spPr>
          <a:xfrm>
            <a:off x="4716016" y="428165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сувенирный мармелад «Аленький цветочек»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8704C5C-E8CA-4D8B-8447-446F653378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600164"/>
            <a:ext cx="2193980" cy="21939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66DE509-FEA3-45BC-BE98-549F00B2C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252023"/>
            <a:ext cx="1524000" cy="15811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13D5F5E-8F30-41F2-A5F1-2E9D9693D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741" y="2639404"/>
            <a:ext cx="1524000" cy="182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8191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1A004C7-B1FB-4D5B-B8F0-4498AE7B1F23}"/>
              </a:ext>
            </a:extLst>
          </p:cNvPr>
          <p:cNvSpPr/>
          <p:nvPr/>
        </p:nvSpPr>
        <p:spPr>
          <a:xfrm>
            <a:off x="215516" y="265212"/>
            <a:ext cx="8712968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Ремесленные виды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хлеба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 используется сырье российских производителей (хлеб урожайный, хлеб карельский, хлеб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цельнозерновой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старорусский, хлеб деревенский, хлеб зерновой)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09A1AE-84D5-4ED5-8B63-03B960A75516}"/>
              </a:ext>
            </a:extLst>
          </p:cNvPr>
          <p:cNvSpPr/>
          <p:nvPr/>
        </p:nvSpPr>
        <p:spPr>
          <a:xfrm>
            <a:off x="2843808" y="2137420"/>
            <a:ext cx="6534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ОАО «Оренбургский хлебокомбинат»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288AEC6-FD71-443E-9CEC-78E2BB4CF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5452"/>
            <a:ext cx="1194627" cy="9392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A19446A-6C39-4457-94AB-9844789723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46" y="3364675"/>
            <a:ext cx="1381125" cy="10001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ACA2D3B-BA2C-4460-90B3-C14466561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" y="4271903"/>
            <a:ext cx="1265137" cy="11778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8C4CECF-FD73-43E8-9BFF-1C439F2C7A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648" y="4113499"/>
            <a:ext cx="1466096" cy="13927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AF32DAB-5F82-4960-A27E-8AA256041C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548" y="2742509"/>
            <a:ext cx="1381125" cy="11620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3F6FCA4-AD08-4144-A467-34C71359E7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437" y="3508661"/>
            <a:ext cx="13811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690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5D877A0-C6A0-4CE3-B52A-2A6140AF2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17559"/>
            <a:ext cx="2359149" cy="204549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0C978E9-53A3-434C-8D44-FBEB8FF66E6C}"/>
              </a:ext>
            </a:extLst>
          </p:cNvPr>
          <p:cNvSpPr/>
          <p:nvPr/>
        </p:nvSpPr>
        <p:spPr>
          <a:xfrm>
            <a:off x="2937646" y="480494"/>
            <a:ext cx="31594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tabLst>
                <a:tab pos="6096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Мясные полуфабрикаты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(пельмени, манты, вареники, котлеты, фрикадельки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indent="450215">
              <a:tabLst>
                <a:tab pos="609600" algn="l"/>
              </a:tabLst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tabLst>
                <a:tab pos="609600" algn="l"/>
              </a:tabLst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tabLst>
                <a:tab pos="609600" algn="l"/>
              </a:tabLs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пельменный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Бикбаевой Ф.Х.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F4212C-706D-4CD0-BE7F-6DB3953FC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586" y="918508"/>
            <a:ext cx="2444691" cy="19802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C493F9B-E198-458B-ABDE-D46CA65C2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83" y="769268"/>
            <a:ext cx="2359149" cy="19802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28EE533-22C2-4738-9010-E9E3F73B17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768" y="3417559"/>
            <a:ext cx="2444691" cy="204549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13BAED3-9B85-401C-9136-20C09641CA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393" y="3417559"/>
            <a:ext cx="2444691" cy="2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6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28E3027-7E7D-4A61-A2C5-21F65CF449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1383">
            <a:off x="5762609" y="1501415"/>
            <a:ext cx="2190782" cy="21907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CA307DA-ED54-4395-8786-969EA6FCF14F}"/>
              </a:ext>
            </a:extLst>
          </p:cNvPr>
          <p:cNvSpPr/>
          <p:nvPr/>
        </p:nvSpPr>
        <p:spPr>
          <a:xfrm>
            <a:off x="2286000" y="26521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ИП Бочкарев С.А. 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«Хорошая еда»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43A03D3-0961-4752-9ED5-C54AE8388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6010">
            <a:off x="1868298" y="1504169"/>
            <a:ext cx="2245552" cy="22455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467D5B-A0D7-4119-99EC-D7D7237336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6005">
            <a:off x="3917490" y="3137882"/>
            <a:ext cx="2218613" cy="22186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9843A9D-2FD5-4C55-81E2-0A7B248537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8560">
            <a:off x="269817" y="3150699"/>
            <a:ext cx="2294484" cy="229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59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3000">
              <a:schemeClr val="accent5">
                <a:lumMod val="60000"/>
                <a:lumOff val="40000"/>
                <a:alpha val="60000"/>
              </a:schemeClr>
            </a:gs>
            <a:gs pos="100000">
              <a:schemeClr val="bg2">
                <a:shade val="96000"/>
                <a:satMod val="120000"/>
                <a:lumMod val="90000"/>
                <a:alpha val="65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108520" y="2990561"/>
            <a:ext cx="2664296" cy="1174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6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Объем средств </a:t>
            </a:r>
          </a:p>
          <a:p>
            <a:r>
              <a:rPr lang="ru-RU" sz="1406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бюджета города на реализацию мероприятий программы, </a:t>
            </a:r>
          </a:p>
          <a:p>
            <a:r>
              <a:rPr lang="ru-RU" sz="1172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sz="1406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75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838025814"/>
              </p:ext>
            </p:extLst>
          </p:nvPr>
        </p:nvGraphicFramePr>
        <p:xfrm>
          <a:off x="2771800" y="2209428"/>
          <a:ext cx="6264696" cy="326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467638032"/>
              </p:ext>
            </p:extLst>
          </p:nvPr>
        </p:nvGraphicFramePr>
        <p:xfrm>
          <a:off x="1115616" y="193205"/>
          <a:ext cx="6982073" cy="194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08176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CF25337-03CE-48AE-BE61-318736013C45}"/>
              </a:ext>
            </a:extLst>
          </p:cNvPr>
          <p:cNvSpPr/>
          <p:nvPr/>
        </p:nvSpPr>
        <p:spPr>
          <a:xfrm>
            <a:off x="4156383" y="885989"/>
            <a:ext cx="47525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ООО «Новый путь»,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ООО «Тепличный комбинат «Дружба»  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 глава КФХ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Таспаев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Е.М. </a:t>
            </a:r>
          </a:p>
          <a:p>
            <a:pPr indent="450215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Ячевский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В.А.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309EC6B-B780-4976-AE18-B910CDA6C6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90" y="509531"/>
            <a:ext cx="3839715" cy="22654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A8CB1A5-370C-47CC-8112-0AC44E2FA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51910"/>
            <a:ext cx="4052083" cy="246027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5111620-6BEA-40E1-9C79-0F639CF5987F}"/>
              </a:ext>
            </a:extLst>
          </p:cNvPr>
          <p:cNvSpPr/>
          <p:nvPr/>
        </p:nvSpPr>
        <p:spPr>
          <a:xfrm>
            <a:off x="107504" y="35055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посеян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сафлор и лен,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семена, которого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отличаются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засухоустойчивостью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765932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C87263F-BD0C-482B-A6B7-1624C8F3E262}"/>
              </a:ext>
            </a:extLst>
          </p:cNvPr>
          <p:cNvSpPr/>
          <p:nvPr/>
        </p:nvSpPr>
        <p:spPr>
          <a:xfrm>
            <a:off x="215516" y="409228"/>
            <a:ext cx="8712968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селе Городище начал производство местного картофеля с небольшой площади в 4 га и начал производство тепличного огурца под пленку для получения раннего урожая, ежедневный валовой сбор составляет 200-300 кг.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D819DE0-435D-4219-BFD8-017BA80AFCE8}"/>
              </a:ext>
            </a:extLst>
          </p:cNvPr>
          <p:cNvSpPr/>
          <p:nvPr/>
        </p:nvSpPr>
        <p:spPr>
          <a:xfrm>
            <a:off x="2886418" y="121196"/>
            <a:ext cx="320324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 Болотников В.Н.</a:t>
            </a: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5D2BF1-0D0F-4577-B516-1B5F4BE66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84742"/>
            <a:ext cx="2957523" cy="2218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C6094C0-CF00-4DE1-BF3C-1845C3887B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831" y="2715018"/>
            <a:ext cx="2957523" cy="2214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65220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C87263F-BD0C-482B-A6B7-1624C8F3E262}"/>
              </a:ext>
            </a:extLst>
          </p:cNvPr>
          <p:cNvSpPr/>
          <p:nvPr/>
        </p:nvSpPr>
        <p:spPr>
          <a:xfrm>
            <a:off x="215516" y="409228"/>
            <a:ext cx="871296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орошаемого участка площадью 33 га для выращивания лука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D819DE0-435D-4219-BFD8-017BA80AFCE8}"/>
              </a:ext>
            </a:extLst>
          </p:cNvPr>
          <p:cNvSpPr/>
          <p:nvPr/>
        </p:nvSpPr>
        <p:spPr>
          <a:xfrm>
            <a:off x="3083652" y="121196"/>
            <a:ext cx="2808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СССПК «Союз»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40F8610-850A-4E9D-93F8-DC04AF14B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72" y="1639939"/>
            <a:ext cx="1789202" cy="2216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FBB4A7D-5069-4FCA-8D08-381DA9DAA7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006" y="3627644"/>
            <a:ext cx="1617278" cy="1975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1B8C62B-CCED-445E-9520-A9335E42E6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367" y="1655723"/>
            <a:ext cx="1710790" cy="2090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7FEFC75-F3C9-4E28-84F8-A15E2F7ECF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752" y="3681507"/>
            <a:ext cx="1573187" cy="1975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115BFB6-FC06-4A32-B6CB-5BA3CCEF7C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216" y="3707495"/>
            <a:ext cx="1573039" cy="1975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66CF9F2-D86C-406C-92CA-1EBA55DDF8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737" y="1633748"/>
            <a:ext cx="1699767" cy="2076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51D4CEBD-86BC-47B4-9D28-16D981C564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970" y="1653643"/>
            <a:ext cx="1696005" cy="2115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47995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4187907-E9BC-413A-9BCD-26A63C971BF5}"/>
              </a:ext>
            </a:extLst>
          </p:cNvPr>
          <p:cNvSpPr/>
          <p:nvPr/>
        </p:nvSpPr>
        <p:spPr>
          <a:xfrm>
            <a:off x="385921" y="1417340"/>
            <a:ext cx="4050154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l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применил новую технологию в выращивании огурца открытого грунта на шпалере под затеняющей сетью на площади 1,0 га.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7ABE82E-FFD9-4ECA-91C3-9314421CA030}"/>
              </a:ext>
            </a:extLst>
          </p:cNvPr>
          <p:cNvSpPr/>
          <p:nvPr/>
        </p:nvSpPr>
        <p:spPr>
          <a:xfrm>
            <a:off x="98428" y="445154"/>
            <a:ext cx="5117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ИП Суков Павел Николаевич </a:t>
            </a:r>
            <a:endParaRPr lang="ru-RU"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937E7C2-2A6A-4B50-A065-88C155C6B5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584" y="468339"/>
            <a:ext cx="1836798" cy="22467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04054F-A856-43C5-BC10-2A5B792E2E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76" y="2892754"/>
            <a:ext cx="1836799" cy="22467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FDDFE66-B07D-4340-8837-13B9B64CA8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2884618"/>
            <a:ext cx="1836799" cy="22467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462E479-1882-4756-88C8-567AA56B18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85" y="468339"/>
            <a:ext cx="1836799" cy="22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551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1B4A221-AB0A-42E5-AD1D-F50394657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986" y="2641476"/>
            <a:ext cx="3296014" cy="2352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FBDDA94-D995-4364-931B-AA40801624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91" y="992224"/>
            <a:ext cx="3291856" cy="2535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25498F5-FC30-4D48-B8E7-F5F0DDA223F4}"/>
              </a:ext>
            </a:extLst>
          </p:cNvPr>
          <p:cNvSpPr/>
          <p:nvPr/>
        </p:nvSpPr>
        <p:spPr>
          <a:xfrm>
            <a:off x="29939" y="3898177"/>
            <a:ext cx="56941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выращивания используется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Казахская белоголовая порода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порода крупного рогатого скота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мясного направления.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51560D4-CD74-41FD-9598-AF2991C1BF09}"/>
              </a:ext>
            </a:extLst>
          </p:cNvPr>
          <p:cNvSpPr/>
          <p:nvPr/>
        </p:nvSpPr>
        <p:spPr>
          <a:xfrm>
            <a:off x="2546669" y="98671"/>
            <a:ext cx="4050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КФХ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Джуламанов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Ш.А.</a:t>
            </a:r>
            <a:endParaRPr lang="ru-RU" b="1" dirty="0"/>
          </a:p>
        </p:txBody>
      </p:sp>
      <p:sp useBgFill="1"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9C2A4F4-BA3E-40BC-BA59-088DCFE14324}"/>
              </a:ext>
            </a:extLst>
          </p:cNvPr>
          <p:cNvSpPr/>
          <p:nvPr/>
        </p:nvSpPr>
        <p:spPr>
          <a:xfrm>
            <a:off x="3795018" y="1129308"/>
            <a:ext cx="51125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 в муниципальном образовании «город Оренбург» поголовье КРС 532 головы и МРС 180 голов. </a:t>
            </a:r>
          </a:p>
        </p:txBody>
      </p:sp>
    </p:spTree>
    <p:extLst>
      <p:ext uri="{BB962C8B-B14F-4D97-AF65-F5344CB8AC3E}">
        <p14:creationId xmlns:p14="http://schemas.microsoft.com/office/powerpoint/2010/main" val="24966891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78DB322-418D-4C7B-B224-55AE80BAB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6160"/>
            <a:ext cx="3384376" cy="4129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53E2D6E-D457-4EFC-A814-AC26FAF59177}"/>
              </a:ext>
            </a:extLst>
          </p:cNvPr>
          <p:cNvSpPr/>
          <p:nvPr/>
        </p:nvSpPr>
        <p:spPr>
          <a:xfrm>
            <a:off x="3883077" y="1921396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введены в эксплуатацию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силоса для хранения зерна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15 тысяч тонн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552D2DF-E8F5-4D8C-8FE1-106791F1BE4F}"/>
              </a:ext>
            </a:extLst>
          </p:cNvPr>
          <p:cNvSpPr/>
          <p:nvPr/>
        </p:nvSpPr>
        <p:spPr>
          <a:xfrm>
            <a:off x="4401895" y="606160"/>
            <a:ext cx="353436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ЗАО «Хлебопродукт-2»</a:t>
            </a:r>
          </a:p>
        </p:txBody>
      </p:sp>
    </p:spTree>
    <p:extLst>
      <p:ext uri="{BB962C8B-B14F-4D97-AF65-F5344CB8AC3E}">
        <p14:creationId xmlns:p14="http://schemas.microsoft.com/office/powerpoint/2010/main" val="1167816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365B070-FDC1-4065-ABB8-7B04CA8FE97F}"/>
              </a:ext>
            </a:extLst>
          </p:cNvPr>
          <p:cNvSpPr/>
          <p:nvPr/>
        </p:nvSpPr>
        <p:spPr>
          <a:xfrm>
            <a:off x="449166" y="193204"/>
            <a:ext cx="8496944" cy="541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период реализации Программы начато: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производство  мебельных фасадов гнутой формы; 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 оконных параллельно-сдвижных конструкций «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Европаз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производство сетки переплетения с использованием промышленных вязальных технологий (антивандальные сетки, жировые фильтры, армирующие, штукатурные сетки);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запущена линия по переработке автомобильных шин и производства из полученного сырья резиновых ковриков, дорожек, плитки; </a:t>
            </a:r>
            <a:endParaRPr lang="ru-RU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запущена скоростная линия по производству пропиленовых труб различного диаметра, труб армированных алюминиевой фольгой, гальваническая линия;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производство кованых изделий (кровати, навесы и другая мебель);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производство линеарных панелей, применяемые для облицовки фасадов зданий, потолков, внутренних и внешних поверхностей стен;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производство отделочных материалов из гибкого камня (гибкий сланец и каменный шпон);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выращивание новых с/х культур (выращивание пекинской капусты, клубники).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695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135" y="157200"/>
            <a:ext cx="3139099" cy="2419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 l="1538" r="1538"/>
          <a:stretch>
            <a:fillRect/>
          </a:stretch>
        </p:blipFill>
        <p:spPr bwMode="auto">
          <a:xfrm>
            <a:off x="167136" y="2646539"/>
            <a:ext cx="3189729" cy="2911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 cstate="print"/>
          <a:srcRect l="44462" t="11321" r="4545"/>
          <a:stretch>
            <a:fillRect/>
          </a:stretch>
        </p:blipFill>
        <p:spPr bwMode="auto">
          <a:xfrm>
            <a:off x="7255423" y="241585"/>
            <a:ext cx="1670811" cy="2221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5" cstate="print"/>
          <a:srcRect l="2013" t="21142" r="32270" b="2241"/>
          <a:stretch>
            <a:fillRect/>
          </a:stretch>
        </p:blipFill>
        <p:spPr bwMode="auto">
          <a:xfrm>
            <a:off x="3407496" y="157200"/>
            <a:ext cx="3746666" cy="2420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2811" y="2773115"/>
            <a:ext cx="2901189" cy="2615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07496" y="2730923"/>
            <a:ext cx="2835315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76454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Documents and Settings\politkovaekse\Мои документы\Загрузки\6429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7154" b="6858"/>
          <a:stretch>
            <a:fillRect/>
          </a:stretch>
        </p:blipFill>
        <p:spPr bwMode="auto">
          <a:xfrm>
            <a:off x="0" y="2857500"/>
            <a:ext cx="4318847" cy="27078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Documents and Settings\politkovaekse\Мои документы\Загрузки\scrapwood01-600x3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9"/>
          <a:stretch>
            <a:fillRect/>
          </a:stretch>
        </p:blipFill>
        <p:spPr bwMode="auto">
          <a:xfrm>
            <a:off x="4572000" y="-20813"/>
            <a:ext cx="4589207" cy="2825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Documents and Settings\politkovaekse\Мои документы\Загрузки\rulonnye-materia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920"/>
            <a:ext cx="4521369" cy="2822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Documents and Settings\politkovaekse\Мои документы\Загрузки\podokon-h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" b="6186"/>
          <a:stretch>
            <a:fillRect/>
          </a:stretch>
        </p:blipFill>
        <p:spPr bwMode="auto">
          <a:xfrm>
            <a:off x="4572000" y="2804510"/>
            <a:ext cx="4572000" cy="27532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9881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://doreno.ru/media/upload/board/48c/d2/metallicheskie-lavochki-skamejki-i-urny_3210921_554444.jpg"/>
          <p:cNvSpPr>
            <a:spLocks noChangeAspect="1" noChangeArrowheads="1"/>
          </p:cNvSpPr>
          <p:nvPr/>
        </p:nvSpPr>
        <p:spPr bwMode="auto">
          <a:xfrm>
            <a:off x="109388" y="-84646"/>
            <a:ext cx="214313" cy="1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701" tIns="29851" rIns="59701" bIns="2985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://doreno.ru/media/upload/board/48c/d2/metallicheskie-lavochki-skamejki-i-urny_3210921_554444.jpg"/>
          <p:cNvSpPr>
            <a:spLocks noChangeAspect="1" noChangeArrowheads="1"/>
          </p:cNvSpPr>
          <p:nvPr/>
        </p:nvSpPr>
        <p:spPr bwMode="auto">
          <a:xfrm>
            <a:off x="216545" y="4651"/>
            <a:ext cx="214313" cy="1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701" tIns="29851" rIns="59701" bIns="2985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http://kovka-venera.ru/wp-content/gallery/mebel/da9b1396952d49cef1ae31b33f5abd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04" y="42413"/>
            <a:ext cx="4051671" cy="286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kovkavtule.ru/uploads/images/Gallery/krovat/krovati-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426" y="347954"/>
            <a:ext cx="4202342" cy="257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4" descr="http://i.turnboard.ru/%D1%83%D1%81%D0%BB%D1%83%D0%B3%D0%B8/%D1%80%D0%B5%D0%BC%D0%BE%D0%BD%D1%82,%D1%81%D1%82%D1%80%D0%BE%D0%B8%D1%82%D0%B5%D0%BB%D1%8C%D1%81%D1%82%D0%B2%D0%BE/%D0%A4%D0%B0%D1%81%D0%B0%D0%B4%D0%BD%D1%8B%D0%B5%20%D0%BB%D0%B8%D0%BD%D0%B5%D0%B0%D1%80%D0%BD%D1%8B%D0%B5%20%D0%BF%D0%B0%D0%BD%D0%B5%D0%BB%D0%B8.000171fc_117631.jpg"/>
          <p:cNvSpPr>
            <a:spLocks noChangeAspect="1" noChangeArrowheads="1"/>
          </p:cNvSpPr>
          <p:nvPr/>
        </p:nvSpPr>
        <p:spPr bwMode="auto">
          <a:xfrm>
            <a:off x="323701" y="93948"/>
            <a:ext cx="214313" cy="1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9701" tIns="29851" rIns="59701" bIns="2985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8" name="Picture 18" descr="http://st33.stpulscen.ru/images/product/123/801/559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9" y="3026269"/>
            <a:ext cx="8816845" cy="257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799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5715000"/>
          </a:xfrm>
        </p:spPr>
        <p:txBody>
          <a:bodyPr anchor="t">
            <a:normAutofit/>
          </a:bodyPr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 9 месяцев 2022 года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произведена выплата субсидий                                     21 субъекту ПРЕДПРИНИМАТЕЛЬСТВА города Оренбурга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 реализацию 42 проектов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 общую сумму 10 МЛН. РУБЛЕЙ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5022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politkovaekse\Мои документы\Загрузки\1353554205foto3_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67" y="157200"/>
            <a:ext cx="4223737" cy="2639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D:\Мои документы\Фото\презентиция июнь\установка 09 г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r="3363" b="6223"/>
          <a:stretch>
            <a:fillRect/>
          </a:stretch>
        </p:blipFill>
        <p:spPr bwMode="auto">
          <a:xfrm>
            <a:off x="167136" y="2906835"/>
            <a:ext cx="4202342" cy="26509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Documents and Settings\politkovaekse\Мои документы\Загрузки\125708976673370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" r="3632" b="8002"/>
          <a:stretch>
            <a:fillRect/>
          </a:stretch>
        </p:blipFill>
        <p:spPr bwMode="auto">
          <a:xfrm>
            <a:off x="4542632" y="2941885"/>
            <a:ext cx="4434233" cy="25737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politkovaekse\Мои документы\Загрузки\1327039431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739" y="241584"/>
            <a:ext cx="4455495" cy="2447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7334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8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816A108-D651-4205-8F8F-6FCBFC8F8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4" y="138182"/>
            <a:ext cx="2337314" cy="2757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B2178AA-3DED-474C-BCCE-8431E74D7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51" y="2958101"/>
            <a:ext cx="2337314" cy="265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BB17E77-A73C-4D4C-9D9A-80A068C735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972" y="2979309"/>
            <a:ext cx="2320745" cy="265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D5A9250-1C59-4608-8486-13E935268B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83" y="2958101"/>
            <a:ext cx="2320745" cy="2656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8CD8D75-1D0F-455C-AF83-7DAFC51E95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020" y="126197"/>
            <a:ext cx="2444406" cy="2766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492857FB-97F8-4342-B060-814519008F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51" y="111187"/>
            <a:ext cx="2444406" cy="2766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45175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13F4F7F-6B1D-43B3-BE60-2EEBA8FAA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852" y="1207670"/>
            <a:ext cx="2664295" cy="31196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452FC2C-9A32-44B6-BF1C-29B658232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462" y="913284"/>
            <a:ext cx="2664295" cy="3708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301E6BB-4AB2-471C-A3A8-05A8883C5B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57" y="913284"/>
            <a:ext cx="2664295" cy="3708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13180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8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84" y="841276"/>
            <a:ext cx="2893688" cy="3816424"/>
          </a:xfrm>
          <a:prstGeom prst="rect">
            <a:avLst/>
          </a:prstGeom>
        </p:spPr>
      </p:pic>
      <p:pic>
        <p:nvPicPr>
          <p:cNvPr id="3" name="Picture 3" descr="C:\Documents and Settings\Администратор\Рабочий стол\прое\245059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000" y="1057300"/>
            <a:ext cx="2088000" cy="14401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4" descr="C:\Documents and Settings\Администратор\Рабочий стол\прое\1-prodam-arbuz-opto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611" y="1057300"/>
            <a:ext cx="2088000" cy="14401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 descr="C:\Documents and Settings\Администратор\Рабочий стол\прое\L000169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000" y="3001516"/>
            <a:ext cx="2088000" cy="14893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 descr="C:\Documents and Settings\Администратор\Рабочий стол\прое\1329580879_adelaida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659" y="3001516"/>
            <a:ext cx="2059952" cy="14893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551599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60F9833-9E1B-436F-80B7-B17125E2DAF7}"/>
              </a:ext>
            </a:extLst>
          </p:cNvPr>
          <p:cNvSpPr/>
          <p:nvPr/>
        </p:nvSpPr>
        <p:spPr>
          <a:xfrm>
            <a:off x="539552" y="3289548"/>
            <a:ext cx="41044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Оренбургские предприниматели делятся со школьниками успешными примерами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бизнес-проектов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D0E5EDA-E495-4818-AD20-DDEE37E26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72256"/>
            <a:ext cx="4320480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0F7C090-E14A-4671-B35A-22E44F21064C}"/>
              </a:ext>
            </a:extLst>
          </p:cNvPr>
          <p:cNvSpPr/>
          <p:nvPr/>
        </p:nvSpPr>
        <p:spPr>
          <a:xfrm>
            <a:off x="803872" y="1572388"/>
            <a:ext cx="7680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уроки для школьников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предпринимателей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5174B8-54C1-4F74-9F11-D6EF6F27EC4E}"/>
              </a:ext>
            </a:extLst>
          </p:cNvPr>
          <p:cNvSpPr/>
          <p:nvPr/>
        </p:nvSpPr>
        <p:spPr>
          <a:xfrm>
            <a:off x="251520" y="234432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Администрацией города Оренбурга проводятся образовательные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32225329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Мои документы\Фото\p00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767" y="120810"/>
            <a:ext cx="5099419" cy="2829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C:\Documents and Settings\509_1.509-1\Мои документы\Мои документы\форум\2010\Форум 2\IMG_34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941885"/>
            <a:ext cx="4210218" cy="2685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483352" y="874467"/>
            <a:ext cx="3443803" cy="952837"/>
          </a:xfrm>
          <a:prstGeom prst="rect">
            <a:avLst/>
          </a:prstGeom>
          <a:noFill/>
        </p:spPr>
        <p:txBody>
          <a:bodyPr wrap="square" lIns="59701" tIns="29851" rIns="59701" bIns="29851" rtlCol="0">
            <a:spAutoFit/>
          </a:bodyPr>
          <a:lstStyle/>
          <a:p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Семинары для субъектов МСП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321614"/>
            <a:ext cx="4470739" cy="2091610"/>
          </a:xfrm>
          <a:prstGeom prst="rect">
            <a:avLst/>
          </a:prstGeom>
        </p:spPr>
        <p:txBody>
          <a:bodyPr wrap="square" lIns="59701" tIns="29851" rIns="59701" bIns="29851">
            <a:spAutoFit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За период реализации Программы проведено                       более 20 бесплатных семинаров, обучение на каждом из которых проходят более 100 предпринимателей. </a:t>
            </a:r>
          </a:p>
        </p:txBody>
      </p:sp>
    </p:spTree>
    <p:extLst>
      <p:ext uri="{BB962C8B-B14F-4D97-AF65-F5344CB8AC3E}">
        <p14:creationId xmlns:p14="http://schemas.microsoft.com/office/powerpoint/2010/main" val="9429732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712"/>
            <a:ext cx="9144000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212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775" y="690691"/>
            <a:ext cx="2664296" cy="1742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562" y="1129308"/>
            <a:ext cx="2952328" cy="3096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16" y="690690"/>
            <a:ext cx="2536785" cy="17429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155" y="3251820"/>
            <a:ext cx="2636248" cy="17281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3" y="3286101"/>
            <a:ext cx="2536785" cy="165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099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 rotWithShape="1">
          <a:blip r:embed="rId2"/>
          <a:srcRect l="18439" t="5221" r="34420" b="6789"/>
          <a:stretch/>
        </p:blipFill>
        <p:spPr bwMode="auto">
          <a:xfrm>
            <a:off x="5313457" y="2994861"/>
            <a:ext cx="3706393" cy="2571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09"/>
          <a:stretch/>
        </p:blipFill>
        <p:spPr bwMode="auto">
          <a:xfrm>
            <a:off x="178731" y="125793"/>
            <a:ext cx="4961801" cy="15611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16034" t="8838" r="44040" b="9920"/>
          <a:stretch/>
        </p:blipFill>
        <p:spPr bwMode="auto">
          <a:xfrm>
            <a:off x="1259632" y="3225563"/>
            <a:ext cx="2911544" cy="22673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5"/>
          <a:srcRect l="-1" t="14253" r="42599" b="51794"/>
          <a:stretch/>
        </p:blipFill>
        <p:spPr bwMode="auto">
          <a:xfrm>
            <a:off x="142790" y="1802254"/>
            <a:ext cx="5063063" cy="13079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6"/>
          <a:srcRect l="18279" t="7411" r="35221" b="5359"/>
          <a:stretch/>
        </p:blipFill>
        <p:spPr bwMode="auto">
          <a:xfrm>
            <a:off x="5364088" y="337220"/>
            <a:ext cx="3605132" cy="24543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25608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61518"/>
            <a:ext cx="828092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Городской конкурс </a:t>
            </a:r>
          </a:p>
          <a:p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«Лучшее предприятие потребительского рынка»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1406098"/>
            <a:ext cx="2843808" cy="17107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8" y="1411984"/>
            <a:ext cx="2771800" cy="1710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513" y="1739462"/>
            <a:ext cx="1718965" cy="2857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95" y="3361556"/>
            <a:ext cx="2771800" cy="20474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3361556"/>
            <a:ext cx="2843809" cy="204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41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3777"/>
            <a:ext cx="9144000" cy="4249842"/>
          </a:xfrm>
        </p:spPr>
        <p:txBody>
          <a:bodyPr anchor="ctr"/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Эффективность мер </a:t>
            </a:r>
            <a:br>
              <a:rPr lang="ru-RU" sz="5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финансовой поддержки </a:t>
            </a:r>
          </a:p>
        </p:txBody>
      </p:sp>
    </p:spTree>
    <p:extLst>
      <p:ext uri="{BB962C8B-B14F-4D97-AF65-F5344CB8AC3E}">
        <p14:creationId xmlns:p14="http://schemas.microsoft.com/office/powerpoint/2010/main" val="7337293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61518"/>
            <a:ext cx="82809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Городской конкурс </a:t>
            </a:r>
          </a:p>
          <a:p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«Лучшее СНТ»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9735EC3-B635-4CF0-9DC7-C65B25E703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72" y="161518"/>
            <a:ext cx="1807357" cy="198751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1CB6909-70FD-40E6-92C0-429614E079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867" y="1849388"/>
            <a:ext cx="1807357" cy="23534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EF9DAA0-42B2-42B1-B08B-C1498330CF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092" y="1849388"/>
            <a:ext cx="1702041" cy="22693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E39C5FF-4268-40A5-8935-A707DD0AD0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19" y="3450658"/>
            <a:ext cx="1536548" cy="204873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DC57A48-F54D-4952-A8B2-3C5A7D0C54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588" y="162933"/>
            <a:ext cx="1603573" cy="184938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F7042C17-1775-43CB-ADBF-D126DEC6C2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790" y="3450658"/>
            <a:ext cx="1705070" cy="210282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EA0DC3C-D5CE-4E51-96EE-3A64977D1B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487" y="2569468"/>
            <a:ext cx="1807356" cy="226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104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66" y="2857499"/>
            <a:ext cx="2639438" cy="17281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65" y="403031"/>
            <a:ext cx="2756758" cy="18252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32" y="3289548"/>
            <a:ext cx="2731963" cy="1728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488" y="405997"/>
            <a:ext cx="2714307" cy="18250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377" y="1916966"/>
            <a:ext cx="2855738" cy="18810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061" y="327427"/>
            <a:ext cx="2217919" cy="14685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061" y="4009628"/>
            <a:ext cx="2217919" cy="148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098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68948"/>
            <a:ext cx="2941230" cy="2304256"/>
          </a:xfrm>
          <a:prstGeom prst="rect">
            <a:avLst/>
          </a:prstGeom>
        </p:spPr>
      </p:pic>
      <p:sp>
        <p:nvSpPr>
          <p:cNvPr id="3" name="AutoShape 2" descr="Начинаем наш второй день Маркета Местной еды в Оренбурге. Вчера был удивительный день, наполненный улыбками красивых во всех смыслах слова людей, обьятиями, вкусной едой и доброй атмосферой.&#10;⠀&#10;Король вечера 27 декабря - местный пес, улегшийся на сено а фото зоне. «А что можно просто лечь на сено и все тебя будут кормить и гладить?».&#10;⠀&#10;Копируем ваши сториз у себя! Спасибо за такую теплоту. Кто был? Делитесь вашими впечатлениями.&#10;⠀&#10;#маркетместнойеды #какворенбурге&#10;.&#10;фото классной местной @cheesecake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722" y="368948"/>
            <a:ext cx="2882028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34" y="3122303"/>
            <a:ext cx="1944216" cy="2116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857500"/>
            <a:ext cx="3024336" cy="2429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144693"/>
            <a:ext cx="2056091" cy="20957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87452" y="805495"/>
            <a:ext cx="2031777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dirty="0" err="1">
                <a:latin typeface="Times New Roman" pitchFamily="18" charset="0"/>
                <a:cs typeface="Times New Roman" pitchFamily="18" charset="0"/>
              </a:rPr>
              <a:t>Маркет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местной еды</a:t>
            </a:r>
          </a:p>
        </p:txBody>
      </p:sp>
    </p:spTree>
    <p:extLst>
      <p:ext uri="{BB962C8B-B14F-4D97-AF65-F5344CB8AC3E}">
        <p14:creationId xmlns:p14="http://schemas.microsoft.com/office/powerpoint/2010/main" val="35949446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10" y="3073525"/>
            <a:ext cx="3729657" cy="23704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01516"/>
            <a:ext cx="3954016" cy="24424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422" y="392200"/>
            <a:ext cx="3729657" cy="224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476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53" y="265212"/>
            <a:ext cx="3780420" cy="23534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74" y="323520"/>
            <a:ext cx="3638178" cy="24254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44" y="3073524"/>
            <a:ext cx="3816424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74" y="3145532"/>
            <a:ext cx="363817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00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8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705284" y="0"/>
            <a:ext cx="7733431" cy="4248472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предприятиях, 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получивших финансовую поддержку из городского бюджета, отмечено увеличение заработной платы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 до 20 %, 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отмечен рост показателей по выручке и прибыли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37237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93204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</a:lstStyle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ОАО</a:t>
            </a:r>
            <a:r>
              <a:rPr lang="ru-RU" sz="2400" dirty="0"/>
              <a:t>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Завод бурового оборудования</a:t>
            </a:r>
            <a:r>
              <a:rPr lang="ru-RU" sz="2400" dirty="0"/>
              <a:t>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44182"/>
            <a:ext cx="3528392" cy="2577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68" y="3433564"/>
            <a:ext cx="3189068" cy="19907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68" y="1173087"/>
            <a:ext cx="3217668" cy="20428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36096" y="4081636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Заработная плата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40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645546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6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1293385" y="329344"/>
            <a:ext cx="5549117" cy="59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9701" tIns="29851" rIns="59701" bIns="29851">
            <a:sp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ООО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«ПК «ХОЛТИ»</a:t>
            </a:r>
            <a:endParaRPr lang="ru-RU" sz="35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135" y="1127621"/>
            <a:ext cx="4252973" cy="1168281"/>
          </a:xfrm>
          <a:prstGeom prst="rect">
            <a:avLst/>
          </a:prstGeom>
        </p:spPr>
        <p:txBody>
          <a:bodyPr wrap="square" lIns="59701" tIns="29851" rIns="59701" bIns="29851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количество работников увеличилось вдвое, заработная плата на 10%</a:t>
            </a:r>
          </a:p>
        </p:txBody>
      </p:sp>
      <p:pic>
        <p:nvPicPr>
          <p:cNvPr id="11266" name="Picture 2" descr="F:\фото для доклада\Холти\20170602_1113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13253"/>
            <a:ext cx="3842485" cy="257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фото для доклада\Холти\20170602_111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829" y="3285779"/>
            <a:ext cx="3205789" cy="198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829" y="1119838"/>
            <a:ext cx="3188960" cy="19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3960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572E2D"/>
      </a:dk1>
      <a:lt1>
        <a:srgbClr val="2A5657"/>
      </a:lt1>
      <a:dk2>
        <a:srgbClr val="42464D"/>
      </a:dk2>
      <a:lt2>
        <a:srgbClr val="D4D6D9"/>
      </a:lt2>
      <a:accent1>
        <a:srgbClr val="094EB3"/>
      </a:accent1>
      <a:accent2>
        <a:srgbClr val="1B8D14"/>
      </a:accent2>
      <a:accent3>
        <a:srgbClr val="ACB4B4"/>
      </a:accent3>
      <a:accent4>
        <a:srgbClr val="492625"/>
      </a:accent4>
      <a:accent5>
        <a:srgbClr val="AAB2D6"/>
      </a:accent5>
      <a:accent6>
        <a:srgbClr val="177F11"/>
      </a:accent6>
      <a:hlink>
        <a:srgbClr val="0000FF"/>
      </a:hlink>
      <a:folHlink>
        <a:srgbClr val="FF00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  <a:fontScheme name="Тема Office">
    <a:majorFont>
      <a:latin typeface="Helvetica Light"/>
      <a:ea typeface="Helvetica Light"/>
      <a:cs typeface="Helvetica Light"/>
    </a:majorFont>
    <a:minorFont>
      <a:latin typeface="Helvetica Light"/>
      <a:ea typeface="Helvetica Light"/>
      <a:cs typeface="Helvetica Light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  <a:fontScheme name="Тема Office">
    <a:majorFont>
      <a:latin typeface="Helvetica Light"/>
      <a:ea typeface="Helvetica Light"/>
      <a:cs typeface="Helvetica Light"/>
    </a:majorFont>
    <a:minorFont>
      <a:latin typeface="Helvetica Light"/>
      <a:ea typeface="Helvetica Light"/>
      <a:cs typeface="Helvetica Light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4.xml><?xml version="1.0" encoding="utf-8"?>
<a:themeOverride xmlns:a="http://schemas.openxmlformats.org/drawingml/2006/main">
  <a:clrScheme name="Сектор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10729</TotalTime>
  <Words>1025</Words>
  <Application>Microsoft Office PowerPoint</Application>
  <PresentationFormat>Экран (16:10)</PresentationFormat>
  <Paragraphs>181</Paragraphs>
  <Slides>64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72" baseType="lpstr">
      <vt:lpstr>Arial</vt:lpstr>
      <vt:lpstr>Calibri</vt:lpstr>
      <vt:lpstr>Century Gothic</vt:lpstr>
      <vt:lpstr>Helvetica Light</vt:lpstr>
      <vt:lpstr>Noteworthy Bold</vt:lpstr>
      <vt:lpstr>Times New Roman</vt:lpstr>
      <vt:lpstr>Wingdings 3</vt:lpstr>
      <vt:lpstr>Сектор</vt:lpstr>
      <vt:lpstr>Презентация PowerPoint</vt:lpstr>
      <vt:lpstr>Количество субъектов МСП,  зарегистрированных на территории города Оренбурга – 22 326 ед. * по данным управления федеральной налоговой службы</vt:lpstr>
      <vt:lpstr>Презентация PowerPoint</vt:lpstr>
      <vt:lpstr>Презентация PowerPoint</vt:lpstr>
      <vt:lpstr>   За 9 месяцев 2022 года  произведена выплата субсидий                                     21 субъекту ПРЕДПРИНИМАТЕЛЬСТВА города Оренбурга  на реализацию 42 проектов  на общую сумму 10 МЛН. РУБЛЕЙ       </vt:lpstr>
      <vt:lpstr>Эффективность мер  финансовой поддержки </vt:lpstr>
      <vt:lpstr>На предприятиях,  получивших финансовую поддержку из городского бюджета, отмечено увеличение заработной платы работникам до 20 %,  отмечен рост показателей по выручке и прибыли предприятий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КФХ Сембеева М.Т.</vt:lpstr>
      <vt:lpstr>ООО «Корунд»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Медведева Наталья Николаевна</dc:creator>
  <cp:lastModifiedBy>Семёнова Оксана Анатольевна</cp:lastModifiedBy>
  <cp:revision>528</cp:revision>
  <cp:lastPrinted>2015-01-30T11:06:05Z</cp:lastPrinted>
  <dcterms:modified xsi:type="dcterms:W3CDTF">2022-10-28T06:28:36Z</dcterms:modified>
</cp:coreProperties>
</file>