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sldIdLst>
    <p:sldId id="2598" r:id="rId2"/>
    <p:sldId id="2596" r:id="rId3"/>
    <p:sldId id="2597" r:id="rId4"/>
    <p:sldId id="2599" r:id="rId5"/>
    <p:sldId id="2645" r:id="rId6"/>
    <p:sldId id="2617" r:id="rId7"/>
    <p:sldId id="2613" r:id="rId8"/>
    <p:sldId id="2646" r:id="rId9"/>
    <p:sldId id="2647" r:id="rId10"/>
    <p:sldId id="2648" r:id="rId11"/>
    <p:sldId id="2649" r:id="rId12"/>
    <p:sldId id="2650" r:id="rId13"/>
    <p:sldId id="2651" r:id="rId14"/>
    <p:sldId id="2652" r:id="rId15"/>
    <p:sldId id="2654" r:id="rId16"/>
    <p:sldId id="2653" r:id="rId17"/>
    <p:sldId id="2612" r:id="rId18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7355" userDrawn="1">
          <p15:clr>
            <a:srgbClr val="A4A3A4"/>
          </p15:clr>
        </p15:guide>
        <p15:guide id="3" pos="325" userDrawn="1">
          <p15:clr>
            <a:srgbClr val="A4A3A4"/>
          </p15:clr>
        </p15:guide>
        <p15:guide id="4" orient="horz" pos="2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D6E71"/>
    <a:srgbClr val="F7F42F"/>
    <a:srgbClr val="D9D9D9"/>
    <a:srgbClr val="F9F9F9"/>
    <a:srgbClr val="F8F8F8"/>
    <a:srgbClr val="F2F2F2"/>
    <a:srgbClr val="F7F52E"/>
    <a:srgbClr val="F6F52E"/>
    <a:srgbClr val="38EA00"/>
    <a:srgbClr val="FCFF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927" autoAdjust="0"/>
    <p:restoredTop sz="96126"/>
  </p:normalViewPr>
  <p:slideViewPr>
    <p:cSldViewPr snapToObjects="1">
      <p:cViewPr varScale="1">
        <p:scale>
          <a:sx n="74" d="100"/>
          <a:sy n="74" d="100"/>
        </p:scale>
        <p:origin x="528" y="72"/>
      </p:cViewPr>
      <p:guideLst>
        <p:guide orient="horz" pos="2160"/>
        <p:guide pos="7355"/>
        <p:guide pos="325"/>
        <p:guide orient="horz" pos="23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885EA2-1721-4741-86C6-9C18E53139D1}" type="datetimeFigureOut">
              <a:rPr lang="ru-RU" smtClean="0"/>
              <a:t>20.08.2024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0C1BBF-91D5-4FC5-A271-B12048E9DC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54743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Поменять выделение на зеленый)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CF03DD-97C2-FB4A-B30E-154A149DEFE3}" type="slidenum">
              <a:rPr lang="x-none" smtClean="0"/>
              <a:t>2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7529837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См к прошлому слайду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CF03DD-97C2-FB4A-B30E-154A149DEFE3}" type="slidenum">
              <a:rPr lang="x-none" smtClean="0"/>
              <a:t>16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1075147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Поменять выделение на зеленый)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CF03DD-97C2-FB4A-B30E-154A149DEFE3}" type="slidenum">
              <a:rPr lang="x-none" smtClean="0"/>
              <a:t>3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550063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9" name="Google Shape;9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4762885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См к прошлому слайду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CF03DD-97C2-FB4A-B30E-154A149DEFE3}" type="slidenum">
              <a:rPr lang="x-none" smtClean="0"/>
              <a:t>6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0604460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См к прошлому слайду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CF03DD-97C2-FB4A-B30E-154A149DEFE3}" type="slidenum">
              <a:rPr lang="x-none" smtClean="0"/>
              <a:t>7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0047650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Приёмка продукции и указание признака покупки товаров для собственных нужд</a:t>
            </a:r>
            <a:r>
              <a:rPr kumimoji="0" lang="ru-RU" sz="1200" i="0" u="none" strike="noStrike" kern="120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12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и</a:t>
            </a:r>
            <a:r>
              <a:rPr kumimoji="0" lang="ru-RU" sz="1200" i="0" u="none" strike="noStrike" kern="120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ли производственных целей </a:t>
            </a:r>
            <a:br>
              <a:rPr kumimoji="0" lang="ru-RU" sz="1200" i="0" u="none" strike="noStrike" kern="120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kumimoji="0" lang="ru-RU" sz="1200" i="0" u="none" strike="noStrike" kern="120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(может быть указано в Титуле Продавца или Покупателя)</a:t>
            </a:r>
            <a:endParaRPr kumimoji="0" lang="ru-RU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ru-RU" dirty="0"/>
              <a:t> - ГДЕ точно?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CF03DD-97C2-FB4A-B30E-154A149DEFE3}" type="slidenum">
              <a:rPr lang="x-none" smtClean="0"/>
              <a:t>9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8327620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Приёмка продукции и указание признака покупки товаров для собственных нужд</a:t>
            </a:r>
            <a:r>
              <a:rPr kumimoji="0" lang="ru-RU" sz="1200" i="0" u="none" strike="noStrike" kern="120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12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и</a:t>
            </a:r>
            <a:r>
              <a:rPr kumimoji="0" lang="ru-RU" sz="1200" i="0" u="none" strike="noStrike" kern="120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ли производственных целей </a:t>
            </a:r>
            <a:br>
              <a:rPr kumimoji="0" lang="ru-RU" sz="1200" i="0" u="none" strike="noStrike" kern="120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kumimoji="0" lang="ru-RU" sz="1200" i="0" u="none" strike="noStrike" kern="120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(может быть указано в Титуле Продавца или Покупателя)</a:t>
            </a:r>
            <a:endParaRPr kumimoji="0" lang="ru-RU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ru-RU" dirty="0"/>
              <a:t> - ГДЕ точно?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CF03DD-97C2-FB4A-B30E-154A149DEFE3}" type="slidenum">
              <a:rPr lang="x-none" smtClean="0"/>
              <a:t>10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950044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См к прошлому слайду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CF03DD-97C2-FB4A-B30E-154A149DEFE3}" type="slidenum">
              <a:rPr lang="x-none" smtClean="0"/>
              <a:t>14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0232313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См к прошлому слайду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CF03DD-97C2-FB4A-B30E-154A149DEFE3}" type="slidenum">
              <a:rPr lang="x-none" smtClean="0"/>
              <a:t>15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532011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E9FD35-168B-9A40-BA9E-ACC37D76AB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C9AFEC3-E9C0-4647-92E9-5B5062B629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575339-6AA5-2746-BA98-01785D7188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368AB-64E4-314F-9ED0-904A3B1E1EBD}" type="datetimeFigureOut">
              <a:rPr lang="x-none" smtClean="0"/>
              <a:t>20.08.2024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F6F8F2-2713-A249-98CD-8F225955F9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7B7BE0-21EB-4D4B-8210-7564ADA5D9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EE67F-255E-1C4F-BFFF-7F32010004D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316730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BF867E-1540-7842-B753-03DBCA259D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072CA65-459D-D24C-8E65-1DDCF64BE9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517882-F058-834B-9455-2C45936601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368AB-64E4-314F-9ED0-904A3B1E1EBD}" type="datetimeFigureOut">
              <a:rPr lang="x-none" smtClean="0"/>
              <a:t>20.08.2024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14F17B-8CFF-8F47-ADD4-EE9C0D5508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452B54-C9CF-3F4F-B043-5827CE2AB6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EE67F-255E-1C4F-BFFF-7F32010004D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749517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5F9A377-9F2A-0648-A656-85F23AA5F36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BF51466-75CA-F043-904C-5C4B4B814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3FEBDF-0D2C-E549-B43A-A07DA97482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368AB-64E4-314F-9ED0-904A3B1E1EBD}" type="datetimeFigureOut">
              <a:rPr lang="x-none" smtClean="0"/>
              <a:t>20.08.2024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88417E-AC73-554C-A2D4-3F7A5E6F86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65C116-47A4-C14C-8985-3559BE498B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EE67F-255E-1C4F-BFFF-7F32010004D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4767919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E695AC-789F-834A-96A4-BEECCE01E0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19F59-DEFA-714C-8B36-F2243A60A3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377D3E-9EC6-7F4B-9D34-D603457AF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368AB-64E4-314F-9ED0-904A3B1E1EBD}" type="datetimeFigureOut">
              <a:rPr lang="x-none" smtClean="0"/>
              <a:t>20.08.2024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9389E7-580E-8847-B046-7E3A70B87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2C332A-C699-3B44-AFE2-7D183AF5B2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EE67F-255E-1C4F-BFFF-7F32010004D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7169708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76859-E968-1843-BA77-E9587EDE59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070B03-A7C9-BD40-BBB4-FEFCA3D0C0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FFAE14-C846-184D-9443-D36569C5ED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368AB-64E4-314F-9ED0-904A3B1E1EBD}" type="datetimeFigureOut">
              <a:rPr lang="x-none" smtClean="0"/>
              <a:t>20.08.2024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AA4A43-D114-0749-B706-4E8846BA1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A29064-11AB-A840-900F-8906EAAFD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EE67F-255E-1C4F-BFFF-7F32010004D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8103082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F163CD-EF5E-604D-A376-D245F9D613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B29388-316D-004E-A5A9-608EE1A59D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64B951E-8081-CC42-BE20-7E058EC8B9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00DC6A-F5A4-4048-A378-8AA5D9DAEC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368AB-64E4-314F-9ED0-904A3B1E1EBD}" type="datetimeFigureOut">
              <a:rPr lang="x-none" smtClean="0"/>
              <a:t>20.08.2024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33A4F0-B3FB-0941-B1AE-BE822E8153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750484-9692-4D4F-BD56-1B923DCE1D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EE67F-255E-1C4F-BFFF-7F32010004D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000683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47CFD8-C72D-A74E-AA67-970F4C5031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DD0F1E-5B6B-3441-8ABF-89C492D041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3B1639-305B-2846-8033-50D43E5772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EDF1038-852B-2C4A-AE3B-59A42C19F3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969552D-EBE3-194F-B7AF-C814E17A6DD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055F7EE-55C0-3D4A-9D14-774107825B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368AB-64E4-314F-9ED0-904A3B1E1EBD}" type="datetimeFigureOut">
              <a:rPr lang="x-none" smtClean="0"/>
              <a:t>20.08.2024</a:t>
            </a:fld>
            <a:endParaRPr lang="x-non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D50B2DB-73DA-9A40-8DE6-18D8E7A58B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3A7508C-97EE-4E47-9F43-755F278767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EE67F-255E-1C4F-BFFF-7F32010004D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9746263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AC46CC-69E0-5145-A753-09044E1C57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6730670-520B-6640-B6A8-CB2563355D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368AB-64E4-314F-9ED0-904A3B1E1EBD}" type="datetimeFigureOut">
              <a:rPr lang="x-none" smtClean="0"/>
              <a:t>20.08.2024</a:t>
            </a:fld>
            <a:endParaRPr lang="x-non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498891-1329-8F46-973B-35DB32EF29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C204C38-2E91-0548-B20A-39D767F72B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EE67F-255E-1C4F-BFFF-7F32010004D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6940728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478E6CC-FD3D-EE45-A928-5A3D5435D6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368AB-64E4-314F-9ED0-904A3B1E1EBD}" type="datetimeFigureOut">
              <a:rPr lang="x-none" smtClean="0"/>
              <a:t>20.08.2024</a:t>
            </a:fld>
            <a:endParaRPr lang="x-non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096A673-95E0-AC4B-B571-DE84E0354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5EB16E-D15B-FD4C-B0FF-4316A5A2D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EE67F-255E-1C4F-BFFF-7F32010004D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779524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25C823-3CA1-A649-A3D0-7E2AEA8AF0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7D1E60-B162-EA43-AFD3-5B5B59FD6C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AB64B5-4FF9-DF49-92A5-C26563D9C6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D0BD71-C154-0E43-A56F-628A9245CB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368AB-64E4-314F-9ED0-904A3B1E1EBD}" type="datetimeFigureOut">
              <a:rPr lang="x-none" smtClean="0"/>
              <a:t>20.08.2024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ABF1D7-505B-D34E-8F0C-8DDA276219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3D4528-6F60-9540-9EFD-E267F742A7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EE67F-255E-1C4F-BFFF-7F32010004D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7520262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579D2B-278B-704A-B411-A63189B6A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884DCD0-2332-7740-8DBC-DF5D34D0C7D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A59683-ABCD-8D48-998C-B5A3B5E24A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CE5D1B-650B-EE40-A481-94E2229503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368AB-64E4-314F-9ED0-904A3B1E1EBD}" type="datetimeFigureOut">
              <a:rPr lang="x-none" smtClean="0"/>
              <a:t>20.08.2024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67B72D-0D2B-2C4D-863E-D50D7EF89C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FC4432-883F-7D45-AEDB-F57ABC2782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EE67F-255E-1C4F-BFFF-7F32010004D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78868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B252759-7F7D-BE44-9F08-EE3ABB3B96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9CB8AB-10FE-1A4D-A7CF-C9BFE70A9E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1AC438-D997-D442-90B1-742B689484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D368AB-64E4-314F-9ED0-904A3B1E1EBD}" type="datetimeFigureOut">
              <a:rPr lang="x-none" smtClean="0"/>
              <a:t>20.08.2024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C340F-4327-6E42-B179-B142D65BC5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F786AF-85CE-8143-8D8E-55407BB74C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BEE67F-255E-1C4F-BFFF-7F32010004D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501405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svg"/><Relationship Id="rId3" Type="http://schemas.openxmlformats.org/officeDocument/2006/relationships/image" Target="../media/image41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7.svg"/><Relationship Id="rId5" Type="http://schemas.openxmlformats.org/officeDocument/2006/relationships/image" Target="../media/image38.png"/><Relationship Id="rId4" Type="http://schemas.openxmlformats.org/officeDocument/2006/relationships/image" Target="../media/image76.sv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sv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microsoft.com/office/2007/relationships/hdphoto" Target="../media/hdphoto3.wdp"/><Relationship Id="rId18" Type="http://schemas.openxmlformats.org/officeDocument/2006/relationships/image" Target="../media/image57.png"/><Relationship Id="rId26" Type="http://schemas.openxmlformats.org/officeDocument/2006/relationships/image" Target="../media/image61.png"/><Relationship Id="rId3" Type="http://schemas.openxmlformats.org/officeDocument/2006/relationships/image" Target="../media/image46.png"/><Relationship Id="rId21" Type="http://schemas.microsoft.com/office/2007/relationships/hdphoto" Target="../media/hdphoto6.wdp"/><Relationship Id="rId7" Type="http://schemas.openxmlformats.org/officeDocument/2006/relationships/image" Target="../media/image49.png"/><Relationship Id="rId12" Type="http://schemas.openxmlformats.org/officeDocument/2006/relationships/image" Target="../media/image53.png"/><Relationship Id="rId17" Type="http://schemas.microsoft.com/office/2007/relationships/hdphoto" Target="../media/hdphoto4.wdp"/><Relationship Id="rId25" Type="http://schemas.microsoft.com/office/2007/relationships/hdphoto" Target="../media/hdphoto8.wdp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56.png"/><Relationship Id="rId20" Type="http://schemas.openxmlformats.org/officeDocument/2006/relationships/image" Target="../media/image58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52.png"/><Relationship Id="rId24" Type="http://schemas.openxmlformats.org/officeDocument/2006/relationships/image" Target="../media/image60.png"/><Relationship Id="rId5" Type="http://schemas.openxmlformats.org/officeDocument/2006/relationships/image" Target="../media/image48.png"/><Relationship Id="rId15" Type="http://schemas.openxmlformats.org/officeDocument/2006/relationships/image" Target="../media/image55.png"/><Relationship Id="rId23" Type="http://schemas.microsoft.com/office/2007/relationships/hdphoto" Target="../media/hdphoto7.wdp"/><Relationship Id="rId28" Type="http://schemas.openxmlformats.org/officeDocument/2006/relationships/image" Target="../media/image62.png"/><Relationship Id="rId10" Type="http://schemas.openxmlformats.org/officeDocument/2006/relationships/image" Target="../media/image51.png"/><Relationship Id="rId19" Type="http://schemas.microsoft.com/office/2007/relationships/hdphoto" Target="../media/hdphoto5.wdp"/><Relationship Id="rId4" Type="http://schemas.openxmlformats.org/officeDocument/2006/relationships/image" Target="../media/image47.png"/><Relationship Id="rId9" Type="http://schemas.microsoft.com/office/2007/relationships/hdphoto" Target="../media/hdphoto2.wdp"/><Relationship Id="rId14" Type="http://schemas.openxmlformats.org/officeDocument/2006/relationships/image" Target="../media/image54.png"/><Relationship Id="rId22" Type="http://schemas.openxmlformats.org/officeDocument/2006/relationships/image" Target="../media/image59.png"/><Relationship Id="rId27" Type="http://schemas.microsoft.com/office/2007/relationships/hdphoto" Target="../media/hdphoto9.wdp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13" Type="http://schemas.openxmlformats.org/officeDocument/2006/relationships/image" Target="../media/image72.png"/><Relationship Id="rId3" Type="http://schemas.openxmlformats.org/officeDocument/2006/relationships/image" Target="../media/image63.png"/><Relationship Id="rId7" Type="http://schemas.openxmlformats.org/officeDocument/2006/relationships/image" Target="../media/image66.gif"/><Relationship Id="rId12" Type="http://schemas.openxmlformats.org/officeDocument/2006/relationships/image" Target="../media/image7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5.png"/><Relationship Id="rId11" Type="http://schemas.openxmlformats.org/officeDocument/2006/relationships/image" Target="../media/image70.jpg"/><Relationship Id="rId5" Type="http://schemas.openxmlformats.org/officeDocument/2006/relationships/image" Target="../media/image64.gif"/><Relationship Id="rId10" Type="http://schemas.openxmlformats.org/officeDocument/2006/relationships/image" Target="../media/image69.png"/><Relationship Id="rId4" Type="http://schemas.openxmlformats.org/officeDocument/2006/relationships/image" Target="../media/image102.svg"/><Relationship Id="rId9" Type="http://schemas.openxmlformats.org/officeDocument/2006/relationships/image" Target="../media/image6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.png"/><Relationship Id="rId18" Type="http://schemas.openxmlformats.org/officeDocument/2006/relationships/image" Target="../media/image11.png"/><Relationship Id="rId26" Type="http://schemas.openxmlformats.org/officeDocument/2006/relationships/image" Target="../media/image16.png"/><Relationship Id="rId3" Type="http://schemas.openxmlformats.org/officeDocument/2006/relationships/image" Target="../media/image3.png"/><Relationship Id="rId21" Type="http://schemas.openxmlformats.org/officeDocument/2006/relationships/image" Target="../media/image13.png"/><Relationship Id="rId7" Type="http://schemas.openxmlformats.org/officeDocument/2006/relationships/image" Target="../media/image5.png"/><Relationship Id="rId12" Type="http://schemas.openxmlformats.org/officeDocument/2006/relationships/image" Target="../media/image12.svg"/><Relationship Id="rId17" Type="http://schemas.openxmlformats.org/officeDocument/2006/relationships/image" Target="../media/image10.png"/><Relationship Id="rId25" Type="http://schemas.openxmlformats.org/officeDocument/2006/relationships/image" Target="../media/image25.svg"/><Relationship Id="rId33" Type="http://schemas.openxmlformats.org/officeDocument/2006/relationships/image" Target="../media/image33.sv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6.svg"/><Relationship Id="rId20" Type="http://schemas.openxmlformats.org/officeDocument/2006/relationships/image" Target="../media/image12.png"/><Relationship Id="rId29" Type="http://schemas.openxmlformats.org/officeDocument/2006/relationships/image" Target="../media/image29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svg"/><Relationship Id="rId11" Type="http://schemas.openxmlformats.org/officeDocument/2006/relationships/image" Target="../media/image7.png"/><Relationship Id="rId24" Type="http://schemas.openxmlformats.org/officeDocument/2006/relationships/image" Target="../media/image15.png"/><Relationship Id="rId32" Type="http://schemas.openxmlformats.org/officeDocument/2006/relationships/image" Target="../media/image19.png"/><Relationship Id="rId5" Type="http://schemas.openxmlformats.org/officeDocument/2006/relationships/image" Target="../media/image4.png"/><Relationship Id="rId15" Type="http://schemas.openxmlformats.org/officeDocument/2006/relationships/image" Target="../media/image9.png"/><Relationship Id="rId23" Type="http://schemas.openxmlformats.org/officeDocument/2006/relationships/image" Target="../media/image23.svg"/><Relationship Id="rId28" Type="http://schemas.openxmlformats.org/officeDocument/2006/relationships/image" Target="../media/image17.png"/><Relationship Id="rId10" Type="http://schemas.openxmlformats.org/officeDocument/2006/relationships/image" Target="../media/image10.svg"/><Relationship Id="rId19" Type="http://schemas.openxmlformats.org/officeDocument/2006/relationships/image" Target="../media/image19.svg"/><Relationship Id="rId31" Type="http://schemas.openxmlformats.org/officeDocument/2006/relationships/image" Target="../media/image31.svg"/><Relationship Id="rId4" Type="http://schemas.openxmlformats.org/officeDocument/2006/relationships/image" Target="../media/image4.svg"/><Relationship Id="rId9" Type="http://schemas.openxmlformats.org/officeDocument/2006/relationships/image" Target="../media/image6.png"/><Relationship Id="rId14" Type="http://schemas.openxmlformats.org/officeDocument/2006/relationships/image" Target="../media/image14.svg"/><Relationship Id="rId22" Type="http://schemas.openxmlformats.org/officeDocument/2006/relationships/image" Target="../media/image14.png"/><Relationship Id="rId27" Type="http://schemas.openxmlformats.org/officeDocument/2006/relationships/image" Target="../media/image27.svg"/><Relationship Id="rId30" Type="http://schemas.openxmlformats.org/officeDocument/2006/relationships/image" Target="../media/image18.png"/><Relationship Id="rId8" Type="http://schemas.openxmlformats.org/officeDocument/2006/relationships/image" Target="../media/image8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svg"/><Relationship Id="rId13" Type="http://schemas.openxmlformats.org/officeDocument/2006/relationships/image" Target="../media/image25.png"/><Relationship Id="rId18" Type="http://schemas.openxmlformats.org/officeDocument/2006/relationships/image" Target="../media/image49.svg"/><Relationship Id="rId26" Type="http://schemas.openxmlformats.org/officeDocument/2006/relationships/image" Target="../media/image57.svg"/><Relationship Id="rId3" Type="http://schemas.openxmlformats.org/officeDocument/2006/relationships/image" Target="../media/image20.png"/><Relationship Id="rId21" Type="http://schemas.openxmlformats.org/officeDocument/2006/relationships/image" Target="../media/image29.png"/><Relationship Id="rId7" Type="http://schemas.openxmlformats.org/officeDocument/2006/relationships/image" Target="../media/image22.png"/><Relationship Id="rId12" Type="http://schemas.openxmlformats.org/officeDocument/2006/relationships/image" Target="../media/image43.svg"/><Relationship Id="rId17" Type="http://schemas.openxmlformats.org/officeDocument/2006/relationships/image" Target="../media/image27.png"/><Relationship Id="rId25" Type="http://schemas.openxmlformats.org/officeDocument/2006/relationships/image" Target="../media/image31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47.svg"/><Relationship Id="rId20" Type="http://schemas.openxmlformats.org/officeDocument/2006/relationships/image" Target="../media/image51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svg"/><Relationship Id="rId11" Type="http://schemas.openxmlformats.org/officeDocument/2006/relationships/image" Target="../media/image24.png"/><Relationship Id="rId24" Type="http://schemas.openxmlformats.org/officeDocument/2006/relationships/image" Target="../media/image55.svg"/><Relationship Id="rId5" Type="http://schemas.openxmlformats.org/officeDocument/2006/relationships/image" Target="../media/image21.png"/><Relationship Id="rId15" Type="http://schemas.openxmlformats.org/officeDocument/2006/relationships/image" Target="../media/image26.png"/><Relationship Id="rId23" Type="http://schemas.openxmlformats.org/officeDocument/2006/relationships/image" Target="../media/image30.png"/><Relationship Id="rId28" Type="http://schemas.openxmlformats.org/officeDocument/2006/relationships/image" Target="../media/image59.svg"/><Relationship Id="rId10" Type="http://schemas.openxmlformats.org/officeDocument/2006/relationships/image" Target="../media/image41.svg"/><Relationship Id="rId19" Type="http://schemas.openxmlformats.org/officeDocument/2006/relationships/image" Target="../media/image28.png"/><Relationship Id="rId4" Type="http://schemas.openxmlformats.org/officeDocument/2006/relationships/image" Target="../media/image35.svg"/><Relationship Id="rId9" Type="http://schemas.openxmlformats.org/officeDocument/2006/relationships/image" Target="../media/image23.png"/><Relationship Id="rId14" Type="http://schemas.openxmlformats.org/officeDocument/2006/relationships/image" Target="../media/image45.svg"/><Relationship Id="rId22" Type="http://schemas.openxmlformats.org/officeDocument/2006/relationships/image" Target="../media/image53.svg"/><Relationship Id="rId27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svg"/><Relationship Id="rId5" Type="http://schemas.openxmlformats.org/officeDocument/2006/relationships/image" Target="../media/image4.png"/><Relationship Id="rId10" Type="http://schemas.openxmlformats.org/officeDocument/2006/relationships/image" Target="../media/image31.svg"/><Relationship Id="rId4" Type="http://schemas.openxmlformats.org/officeDocument/2006/relationships/image" Target="../media/image4.svg"/><Relationship Id="rId9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sv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&#1095;&#1077;&#1089;&#1090;&#1085;&#1099;&#1081;&#1079;&#1085;&#1072;&#1082;.&#1088;&#1092;/upload/%D0%9C%D0%B5%D1%82%D0%BE%D0%B4%D0%B8%D1%87%D0%B5%D1%81%D0%BA%D0%B8%D0%B5_%D1%80%D0%B5%D0%BA%D0%BE%D0%BC%D0%B5%D0%BD%D0%B4%D0%B0%D1%86%D0%B8%D0%B8_%D0%BF%D0%BE_%D0%B2%D1%8B%D0%B2%D0%BE%D0%B4%D1%83_%D0%B8%D0%B7_%D0%BE%D0%B1%D0%BE%D1%80%D0%BE%D1%82%D0%B0_%D0%A5%D0%BE%D1%80%D0%B5%D0%BA%D0%B0.pdf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3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svg"/><Relationship Id="rId7" Type="http://schemas.openxmlformats.org/officeDocument/2006/relationships/image" Target="../media/image67.sv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65.svg"/><Relationship Id="rId4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svg"/><Relationship Id="rId3" Type="http://schemas.openxmlformats.org/officeDocument/2006/relationships/image" Target="../media/image37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1.svg"/><Relationship Id="rId5" Type="http://schemas.openxmlformats.org/officeDocument/2006/relationships/image" Target="../media/image38.png"/><Relationship Id="rId4" Type="http://schemas.openxmlformats.org/officeDocument/2006/relationships/image" Target="../media/image69.svg"/><Relationship Id="rId9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3666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0">
            <a:extLst>
              <a:ext uri="{FF2B5EF4-FFF2-40B4-BE49-F238E27FC236}">
                <a16:creationId xmlns:a16="http://schemas.microsoft.com/office/drawing/2014/main" id="{CDF5F6AB-91BF-EF4D-A91A-67F6468F955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6691" r="16691"/>
          <a:stretch/>
        </p:blipFill>
        <p:spPr>
          <a:xfrm>
            <a:off x="6094233" y="5081"/>
            <a:ext cx="6086966" cy="6852919"/>
          </a:xfrm>
          <a:prstGeom prst="rect">
            <a:avLst/>
          </a:prstGeom>
        </p:spPr>
      </p:pic>
      <p:sp>
        <p:nvSpPr>
          <p:cNvPr id="6" name="Прямоугольник 3">
            <a:extLst>
              <a:ext uri="{FF2B5EF4-FFF2-40B4-BE49-F238E27FC236}">
                <a16:creationId xmlns:a16="http://schemas.microsoft.com/office/drawing/2014/main" id="{111138AE-DB9F-BD4F-9BAE-EE7937A30C54}"/>
              </a:ext>
            </a:extLst>
          </p:cNvPr>
          <p:cNvSpPr/>
          <p:nvPr/>
        </p:nvSpPr>
        <p:spPr>
          <a:xfrm>
            <a:off x="719747" y="1868460"/>
            <a:ext cx="4008101" cy="1398808"/>
          </a:xfrm>
          <a:prstGeom prst="rect">
            <a:avLst/>
          </a:prstGeom>
        </p:spPr>
        <p:txBody>
          <a:bodyPr wrap="square" lIns="0" tIns="144000" rIns="0" bIns="144000">
            <a:spAutoFit/>
          </a:bodyPr>
          <a:lstStyle/>
          <a:p>
            <a:pPr defTabSz="839852"/>
            <a:r>
              <a:rPr lang="ru-RU" sz="2400" b="1" dirty="0">
                <a:solidFill>
                  <a:prstClr val="white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Работа с маркированным товаром для предприятий общественного питания</a:t>
            </a:r>
          </a:p>
        </p:txBody>
      </p:sp>
      <p:cxnSp>
        <p:nvCxnSpPr>
          <p:cNvPr id="7" name="Прямая соединительная линия 11">
            <a:extLst>
              <a:ext uri="{FF2B5EF4-FFF2-40B4-BE49-F238E27FC236}">
                <a16:creationId xmlns:a16="http://schemas.microsoft.com/office/drawing/2014/main" id="{2C9F3023-DFCF-BE41-9588-0E70E1311962}"/>
              </a:ext>
            </a:extLst>
          </p:cNvPr>
          <p:cNvCxnSpPr>
            <a:cxnSpLocks/>
          </p:cNvCxnSpPr>
          <p:nvPr/>
        </p:nvCxnSpPr>
        <p:spPr>
          <a:xfrm flipH="1">
            <a:off x="703561" y="3301781"/>
            <a:ext cx="3367544" cy="0"/>
          </a:xfrm>
          <a:prstGeom prst="line">
            <a:avLst/>
          </a:prstGeom>
          <a:ln w="41275">
            <a:solidFill>
              <a:srgbClr val="F6F4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Рисунок 12">
            <a:extLst>
              <a:ext uri="{FF2B5EF4-FFF2-40B4-BE49-F238E27FC236}">
                <a16:creationId xmlns:a16="http://schemas.microsoft.com/office/drawing/2014/main" id="{42C76869-C41B-8F46-B43B-F246B4899D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3560" y="5481565"/>
            <a:ext cx="3367545" cy="73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6511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8">
            <a:extLst>
              <a:ext uri="{FF2B5EF4-FFF2-40B4-BE49-F238E27FC236}">
                <a16:creationId xmlns:a16="http://schemas.microsoft.com/office/drawing/2014/main" id="{76C37A42-B0C2-11FD-25A9-DC77E748885A}"/>
              </a:ext>
            </a:extLst>
          </p:cNvPr>
          <p:cNvSpPr/>
          <p:nvPr/>
        </p:nvSpPr>
        <p:spPr>
          <a:xfrm>
            <a:off x="516000" y="360000"/>
            <a:ext cx="10285350" cy="720000"/>
          </a:xfrm>
          <a:prstGeom prst="roundRect">
            <a:avLst/>
          </a:prstGeom>
          <a:solidFill>
            <a:srgbClr val="F6F4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ctr"/>
          <a:lstStyle/>
          <a:p>
            <a:pPr lvl="0">
              <a:defRPr/>
            </a:pPr>
            <a:r>
              <a:rPr lang="ru-RU" sz="2000" b="1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Подача сведений о выводе из оборота посредством УПД </a:t>
            </a:r>
          </a:p>
          <a:p>
            <a:pPr lvl="0">
              <a:defRPr/>
            </a:pPr>
            <a:r>
              <a:rPr lang="ru-RU" sz="2000" b="1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 случае выявления расхождений</a:t>
            </a:r>
            <a:r>
              <a:rPr lang="en-US" sz="2000" b="1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2000" b="1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при приемке</a:t>
            </a:r>
            <a:r>
              <a:rPr lang="en-US" sz="2000" b="1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2000" b="1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(«возврат»)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Скругленный прямоугольник 8">
            <a:extLst>
              <a:ext uri="{FF2B5EF4-FFF2-40B4-BE49-F238E27FC236}">
                <a16:creationId xmlns:a16="http://schemas.microsoft.com/office/drawing/2014/main" id="{5F6C49E3-7026-2147-D850-89ACC7FB2F8F}"/>
              </a:ext>
            </a:extLst>
          </p:cNvPr>
          <p:cNvSpPr/>
          <p:nvPr/>
        </p:nvSpPr>
        <p:spPr>
          <a:xfrm>
            <a:off x="10956000" y="359999"/>
            <a:ext cx="720000" cy="720000"/>
          </a:xfrm>
          <a:prstGeom prst="roundRect">
            <a:avLst/>
          </a:prstGeom>
          <a:solidFill>
            <a:srgbClr val="6366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1</a:t>
            </a:r>
          </a:p>
        </p:txBody>
      </p:sp>
      <p:sp>
        <p:nvSpPr>
          <p:cNvPr id="5" name="Скругленный прямоугольник 21">
            <a:extLst>
              <a:ext uri="{FF2B5EF4-FFF2-40B4-BE49-F238E27FC236}">
                <a16:creationId xmlns:a16="http://schemas.microsoft.com/office/drawing/2014/main" id="{A3F8EF4A-70CE-77BE-D801-BE7950303BE3}"/>
              </a:ext>
            </a:extLst>
          </p:cNvPr>
          <p:cNvSpPr>
            <a:spLocks noChangeAspect="1"/>
          </p:cNvSpPr>
          <p:nvPr/>
        </p:nvSpPr>
        <p:spPr>
          <a:xfrm>
            <a:off x="516000" y="1347137"/>
            <a:ext cx="900000" cy="900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1400">
              <a:solidFill>
                <a:srgbClr val="63666A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DA2DE-1D4D-FE14-9F84-C3872A1E4168}"/>
              </a:ext>
            </a:extLst>
          </p:cNvPr>
          <p:cNvSpPr txBox="1"/>
          <p:nvPr/>
        </p:nvSpPr>
        <p:spPr>
          <a:xfrm>
            <a:off x="1436615" y="1473972"/>
            <a:ext cx="275478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Покупатель информирует Продавца о выявленной проблеме в поставке</a:t>
            </a:r>
            <a:endParaRPr lang="ru-RU" sz="1200" dirty="0">
              <a:solidFill>
                <a:srgbClr val="63666A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42FEB77-0928-9786-3D6B-B7EB281B9D36}"/>
              </a:ext>
            </a:extLst>
          </p:cNvPr>
          <p:cNvSpPr txBox="1"/>
          <p:nvPr/>
        </p:nvSpPr>
        <p:spPr>
          <a:xfrm>
            <a:off x="4629628" y="1381639"/>
            <a:ext cx="265921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Продавец оформляет </a:t>
            </a:r>
            <a:r>
              <a:rPr lang="ru-RU" sz="1200" b="1" dirty="0" err="1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УПДи</a:t>
            </a:r>
            <a:r>
              <a:rPr lang="ru-RU" sz="1200" b="1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</a:p>
          <a:p>
            <a:r>
              <a:rPr lang="ru-RU" sz="1200" b="1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или УКД к ранее оформленному УПД для исправления ошибки или оформления возврата</a:t>
            </a:r>
            <a:endParaRPr lang="ru-RU" sz="1200" dirty="0">
              <a:solidFill>
                <a:srgbClr val="63666A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73841B3-FBEA-C85F-1130-DF1475ECDEEC}"/>
              </a:ext>
            </a:extLst>
          </p:cNvPr>
          <p:cNvSpPr txBox="1"/>
          <p:nvPr/>
        </p:nvSpPr>
        <p:spPr>
          <a:xfrm>
            <a:off x="8466879" y="1381639"/>
            <a:ext cx="320912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Подписание </a:t>
            </a:r>
            <a:r>
              <a:rPr lang="ru-RU" sz="1200" b="1" dirty="0" err="1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УПДи</a:t>
            </a:r>
            <a:r>
              <a:rPr lang="ru-RU" sz="1200" b="1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или УКД </a:t>
            </a:r>
          </a:p>
          <a:p>
            <a:r>
              <a:rPr lang="ru-RU" sz="1200" b="1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покупателем в течение 1 рабочего дня со дня исправления, но не позднее дня передачи этих товаров третьим лицам </a:t>
            </a:r>
          </a:p>
        </p:txBody>
      </p:sp>
      <p:sp>
        <p:nvSpPr>
          <p:cNvPr id="16" name="Скругленный прямоугольник 21">
            <a:extLst>
              <a:ext uri="{FF2B5EF4-FFF2-40B4-BE49-F238E27FC236}">
                <a16:creationId xmlns:a16="http://schemas.microsoft.com/office/drawing/2014/main" id="{DA7E0BD9-D771-8FF8-DD24-77ACB70DCC5E}"/>
              </a:ext>
            </a:extLst>
          </p:cNvPr>
          <p:cNvSpPr>
            <a:spLocks noChangeAspect="1"/>
          </p:cNvSpPr>
          <p:nvPr/>
        </p:nvSpPr>
        <p:spPr>
          <a:xfrm>
            <a:off x="3741401" y="1347137"/>
            <a:ext cx="900000" cy="900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1400">
              <a:solidFill>
                <a:srgbClr val="63666A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Скругленный прямоугольник 21">
            <a:extLst>
              <a:ext uri="{FF2B5EF4-FFF2-40B4-BE49-F238E27FC236}">
                <a16:creationId xmlns:a16="http://schemas.microsoft.com/office/drawing/2014/main" id="{07E4F581-95EC-83D5-4875-E761E8815008}"/>
              </a:ext>
            </a:extLst>
          </p:cNvPr>
          <p:cNvSpPr>
            <a:spLocks noChangeAspect="1"/>
          </p:cNvSpPr>
          <p:nvPr/>
        </p:nvSpPr>
        <p:spPr>
          <a:xfrm>
            <a:off x="7523622" y="1347137"/>
            <a:ext cx="900000" cy="900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1400">
              <a:solidFill>
                <a:srgbClr val="63666A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8" name="Picture 14">
            <a:extLst>
              <a:ext uri="{FF2B5EF4-FFF2-40B4-BE49-F238E27FC236}">
                <a16:creationId xmlns:a16="http://schemas.microsoft.com/office/drawing/2014/main" id="{6FFAFF67-3D1B-EEDA-2978-0CF7E11CF4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7736407" y="1490393"/>
            <a:ext cx="474431" cy="613489"/>
          </a:xfrm>
          <a:prstGeom prst="rect">
            <a:avLst/>
          </a:prstGeom>
        </p:spPr>
      </p:pic>
      <p:pic>
        <p:nvPicPr>
          <p:cNvPr id="20" name="Picture 14">
            <a:extLst>
              <a:ext uri="{FF2B5EF4-FFF2-40B4-BE49-F238E27FC236}">
                <a16:creationId xmlns:a16="http://schemas.microsoft.com/office/drawing/2014/main" id="{64CACCC5-12B2-9414-5FEF-84F63C3006A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3884657" y="1490393"/>
            <a:ext cx="613489" cy="613489"/>
          </a:xfrm>
          <a:prstGeom prst="rect">
            <a:avLst/>
          </a:prstGeom>
        </p:spPr>
      </p:pic>
      <p:pic>
        <p:nvPicPr>
          <p:cNvPr id="21" name="Picture 14">
            <a:extLst>
              <a:ext uri="{FF2B5EF4-FFF2-40B4-BE49-F238E27FC236}">
                <a16:creationId xmlns:a16="http://schemas.microsoft.com/office/drawing/2014/main" id="{603B6908-D50A-AD35-45F3-8E9C33FB61A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659256" y="1490393"/>
            <a:ext cx="613489" cy="613489"/>
          </a:xfrm>
          <a:prstGeom prst="rect">
            <a:avLst/>
          </a:prstGeom>
        </p:spPr>
      </p:pic>
      <p:cxnSp>
        <p:nvCxnSpPr>
          <p:cNvPr id="22" name="Straight Connector 7">
            <a:extLst>
              <a:ext uri="{FF2B5EF4-FFF2-40B4-BE49-F238E27FC236}">
                <a16:creationId xmlns:a16="http://schemas.microsoft.com/office/drawing/2014/main" id="{194DC7B6-2733-FD8C-7574-FEC142B87C4F}"/>
              </a:ext>
            </a:extLst>
          </p:cNvPr>
          <p:cNvCxnSpPr>
            <a:cxnSpLocks/>
          </p:cNvCxnSpPr>
          <p:nvPr/>
        </p:nvCxnSpPr>
        <p:spPr>
          <a:xfrm>
            <a:off x="516000" y="3735872"/>
            <a:ext cx="11160000" cy="0"/>
          </a:xfrm>
          <a:prstGeom prst="line">
            <a:avLst/>
          </a:prstGeom>
          <a:ln w="25400">
            <a:solidFill>
              <a:srgbClr val="63666A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Скругленный прямоугольник 8">
            <a:extLst>
              <a:ext uri="{FF2B5EF4-FFF2-40B4-BE49-F238E27FC236}">
                <a16:creationId xmlns:a16="http://schemas.microsoft.com/office/drawing/2014/main" id="{0FF6179A-E225-F0B8-511C-EAA265C6097B}"/>
              </a:ext>
            </a:extLst>
          </p:cNvPr>
          <p:cNvSpPr/>
          <p:nvPr/>
        </p:nvSpPr>
        <p:spPr>
          <a:xfrm>
            <a:off x="722237" y="2435603"/>
            <a:ext cx="1807112" cy="865475"/>
          </a:xfrm>
          <a:prstGeom prst="roundRect">
            <a:avLst>
              <a:gd name="adj" fmla="val 11445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50" i="0" u="none" strike="noStrike" kern="1200" cap="none" spc="0" normalizeH="0" baseline="0" noProof="0" dirty="0">
                <a:ln>
                  <a:noFill/>
                </a:ln>
                <a:solidFill>
                  <a:srgbClr val="63666A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Покупатель (Уведомление об уточнении, еТОРГ-2, письмо и т.д.).  отправляет Продавцу</a:t>
            </a:r>
          </a:p>
        </p:txBody>
      </p:sp>
      <p:sp>
        <p:nvSpPr>
          <p:cNvPr id="24" name="Скругленный прямоугольник 8">
            <a:extLst>
              <a:ext uri="{FF2B5EF4-FFF2-40B4-BE49-F238E27FC236}">
                <a16:creationId xmlns:a16="http://schemas.microsoft.com/office/drawing/2014/main" id="{1A5B52C0-E8B0-E225-60E0-021A75F69C28}"/>
              </a:ext>
            </a:extLst>
          </p:cNvPr>
          <p:cNvSpPr/>
          <p:nvPr/>
        </p:nvSpPr>
        <p:spPr>
          <a:xfrm>
            <a:off x="2941762" y="2468048"/>
            <a:ext cx="1841697" cy="854246"/>
          </a:xfrm>
          <a:prstGeom prst="roundRect">
            <a:avLst>
              <a:gd name="adj" fmla="val 8835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50" i="0" u="none" strike="noStrike" kern="1200" cap="none" spc="0" normalizeH="0" baseline="0" noProof="0" dirty="0">
                <a:ln>
                  <a:noFill/>
                </a:ln>
                <a:solidFill>
                  <a:srgbClr val="63666A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Продавец формирует исправление или корректировку в виде УКД / </a:t>
            </a:r>
            <a:r>
              <a:rPr kumimoji="0" lang="ru-RU" sz="1050" i="0" u="none" strike="noStrike" kern="1200" cap="none" spc="0" normalizeH="0" baseline="0" noProof="0" dirty="0" err="1">
                <a:ln>
                  <a:noFill/>
                </a:ln>
                <a:solidFill>
                  <a:srgbClr val="63666A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УПДи</a:t>
            </a:r>
            <a:r>
              <a:rPr kumimoji="0" lang="ru-RU" sz="1050" i="0" u="none" strike="noStrike" kern="1200" cap="none" spc="0" normalizeH="0" baseline="0" noProof="0" dirty="0">
                <a:ln>
                  <a:noFill/>
                </a:ln>
                <a:solidFill>
                  <a:srgbClr val="63666A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к ранее оформленному УПД </a:t>
            </a:r>
          </a:p>
        </p:txBody>
      </p:sp>
      <p:sp>
        <p:nvSpPr>
          <p:cNvPr id="25" name="Скругленный прямоугольник 8">
            <a:extLst>
              <a:ext uri="{FF2B5EF4-FFF2-40B4-BE49-F238E27FC236}">
                <a16:creationId xmlns:a16="http://schemas.microsoft.com/office/drawing/2014/main" id="{6F92254A-A293-E45A-87F3-EF05017ABA38}"/>
              </a:ext>
            </a:extLst>
          </p:cNvPr>
          <p:cNvSpPr/>
          <p:nvPr/>
        </p:nvSpPr>
        <p:spPr>
          <a:xfrm>
            <a:off x="7345796" y="2453304"/>
            <a:ext cx="1970506" cy="854241"/>
          </a:xfrm>
          <a:prstGeom prst="roundRect">
            <a:avLst>
              <a:gd name="adj" fmla="val 8835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50" i="0" u="none" strike="noStrike" kern="1200" cap="none" spc="0" normalizeH="0" baseline="0" noProof="0" dirty="0">
                <a:ln>
                  <a:noFill/>
                </a:ln>
                <a:solidFill>
                  <a:srgbClr val="63666A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Покупатель получает, проверяет и подписывает </a:t>
            </a:r>
            <a:r>
              <a:rPr kumimoji="0" lang="ru-RU" sz="1050" i="0" u="none" strike="noStrike" kern="1200" cap="none" spc="0" normalizeH="0" baseline="0" noProof="0" dirty="0" err="1">
                <a:ln>
                  <a:noFill/>
                </a:ln>
                <a:solidFill>
                  <a:srgbClr val="63666A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УПДи</a:t>
            </a:r>
            <a:r>
              <a:rPr kumimoji="0" lang="ru-RU" sz="1050" i="0" u="none" strike="noStrike" kern="1200" cap="none" spc="0" normalizeH="0" baseline="0" noProof="0" dirty="0">
                <a:ln>
                  <a:noFill/>
                </a:ln>
                <a:solidFill>
                  <a:srgbClr val="63666A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/ УКД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82B06BA0-5075-DF63-D900-FD2DC4B1B828}"/>
              </a:ext>
            </a:extLst>
          </p:cNvPr>
          <p:cNvSpPr>
            <a:spLocks noChangeAspect="1"/>
          </p:cNvSpPr>
          <p:nvPr/>
        </p:nvSpPr>
        <p:spPr>
          <a:xfrm>
            <a:off x="1499793" y="3609872"/>
            <a:ext cx="252000" cy="252000"/>
          </a:xfrm>
          <a:prstGeom prst="ellipse">
            <a:avLst/>
          </a:prstGeom>
          <a:solidFill>
            <a:srgbClr val="F6F42E"/>
          </a:solidFill>
          <a:ln w="254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</a:t>
            </a:r>
            <a:endParaRPr lang="x-none" sz="1200" b="1" dirty="0">
              <a:solidFill>
                <a:schemeClr val="tx1">
                  <a:lumMod val="65000"/>
                  <a:lumOff val="3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FD0B63EC-300B-4640-E23B-F16CB8AC3C00}"/>
              </a:ext>
            </a:extLst>
          </p:cNvPr>
          <p:cNvSpPr>
            <a:spLocks noChangeAspect="1"/>
          </p:cNvSpPr>
          <p:nvPr/>
        </p:nvSpPr>
        <p:spPr>
          <a:xfrm>
            <a:off x="3736610" y="3609872"/>
            <a:ext cx="252000" cy="252000"/>
          </a:xfrm>
          <a:prstGeom prst="ellipse">
            <a:avLst/>
          </a:prstGeom>
          <a:solidFill>
            <a:srgbClr val="F6F42E"/>
          </a:solidFill>
          <a:ln w="254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</a:t>
            </a:r>
            <a:endParaRPr lang="x-none" sz="1200" b="1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9AC9A701-C408-62FE-4E75-8F9E1458DD4D}"/>
              </a:ext>
            </a:extLst>
          </p:cNvPr>
          <p:cNvSpPr>
            <a:spLocks noChangeAspect="1"/>
          </p:cNvSpPr>
          <p:nvPr/>
        </p:nvSpPr>
        <p:spPr>
          <a:xfrm>
            <a:off x="8205049" y="3609872"/>
            <a:ext cx="252000" cy="252000"/>
          </a:xfrm>
          <a:prstGeom prst="ellipse">
            <a:avLst/>
          </a:prstGeom>
          <a:solidFill>
            <a:srgbClr val="F6F42E"/>
          </a:solidFill>
          <a:ln w="254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4</a:t>
            </a:r>
            <a:endParaRPr lang="x-none" sz="1200" b="1" dirty="0">
              <a:solidFill>
                <a:schemeClr val="tx1">
                  <a:lumMod val="65000"/>
                  <a:lumOff val="3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55ACE37-4797-9F48-A84D-5B02B870B21A}"/>
              </a:ext>
            </a:extLst>
          </p:cNvPr>
          <p:cNvCxnSpPr>
            <a:cxnSpLocks/>
            <a:stCxn id="26" idx="0"/>
            <a:endCxn id="23" idx="2"/>
          </p:cNvCxnSpPr>
          <p:nvPr/>
        </p:nvCxnSpPr>
        <p:spPr>
          <a:xfrm flipV="1">
            <a:off x="1625793" y="3301078"/>
            <a:ext cx="0" cy="308794"/>
          </a:xfrm>
          <a:prstGeom prst="line">
            <a:avLst/>
          </a:prstGeom>
          <a:ln w="12700">
            <a:solidFill>
              <a:srgbClr val="6366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68B0A926-8762-ECCB-8B16-65E6551629F3}"/>
              </a:ext>
            </a:extLst>
          </p:cNvPr>
          <p:cNvCxnSpPr>
            <a:cxnSpLocks/>
            <a:stCxn id="27" idx="0"/>
            <a:endCxn id="24" idx="2"/>
          </p:cNvCxnSpPr>
          <p:nvPr/>
        </p:nvCxnSpPr>
        <p:spPr>
          <a:xfrm flipV="1">
            <a:off x="3862610" y="3322294"/>
            <a:ext cx="1" cy="287578"/>
          </a:xfrm>
          <a:prstGeom prst="line">
            <a:avLst/>
          </a:prstGeom>
          <a:ln w="12700">
            <a:solidFill>
              <a:srgbClr val="6366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6BC33CC3-E292-7C49-A435-3C3FA02FE376}"/>
              </a:ext>
            </a:extLst>
          </p:cNvPr>
          <p:cNvCxnSpPr>
            <a:cxnSpLocks/>
            <a:stCxn id="30" idx="0"/>
            <a:endCxn id="25" idx="2"/>
          </p:cNvCxnSpPr>
          <p:nvPr/>
        </p:nvCxnSpPr>
        <p:spPr>
          <a:xfrm flipV="1">
            <a:off x="8331049" y="3307545"/>
            <a:ext cx="0" cy="302327"/>
          </a:xfrm>
          <a:prstGeom prst="line">
            <a:avLst/>
          </a:prstGeom>
          <a:ln w="12700">
            <a:solidFill>
              <a:srgbClr val="6366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Скругленный прямоугольник 8">
            <a:extLst>
              <a:ext uri="{FF2B5EF4-FFF2-40B4-BE49-F238E27FC236}">
                <a16:creationId xmlns:a16="http://schemas.microsoft.com/office/drawing/2014/main" id="{9BE7B4CE-FF9E-10E8-E5C1-56F520F4489A}"/>
              </a:ext>
            </a:extLst>
          </p:cNvPr>
          <p:cNvSpPr/>
          <p:nvPr/>
        </p:nvSpPr>
        <p:spPr>
          <a:xfrm>
            <a:off x="9686923" y="2468058"/>
            <a:ext cx="1758564" cy="854241"/>
          </a:xfrm>
          <a:prstGeom prst="roundRect">
            <a:avLst>
              <a:gd name="adj" fmla="val 8835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50" i="0" u="none" strike="noStrike" kern="1200" cap="none" spc="0" normalizeH="0" baseline="0" noProof="0" dirty="0">
                <a:ln>
                  <a:noFill/>
                </a:ln>
                <a:solidFill>
                  <a:srgbClr val="63666A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Регистрация </a:t>
            </a:r>
            <a:r>
              <a:rPr kumimoji="0" lang="ru-RU" sz="1050" i="0" u="none" strike="noStrike" kern="1200" cap="none" spc="0" normalizeH="0" baseline="0" noProof="0" dirty="0" err="1">
                <a:ln>
                  <a:noFill/>
                </a:ln>
                <a:solidFill>
                  <a:srgbClr val="63666A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УПДи</a:t>
            </a:r>
            <a:r>
              <a:rPr kumimoji="0" lang="ru-RU" sz="1050" i="0" u="none" strike="noStrike" kern="1200" cap="none" spc="0" normalizeH="0" baseline="0" noProof="0" dirty="0">
                <a:ln>
                  <a:noFill/>
                </a:ln>
                <a:solidFill>
                  <a:srgbClr val="63666A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\УКД</a:t>
            </a:r>
          </a:p>
          <a:p>
            <a:pPr lvl="0" algn="ctr">
              <a:defRPr/>
            </a:pPr>
            <a:r>
              <a:rPr kumimoji="0" lang="ru-RU" sz="1050" i="0" u="none" strike="noStrike" kern="1200" cap="none" spc="0" normalizeH="0" baseline="0" noProof="0" dirty="0">
                <a:ln>
                  <a:noFill/>
                </a:ln>
                <a:solidFill>
                  <a:srgbClr val="63666A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и </a:t>
            </a:r>
            <a:r>
              <a:rPr lang="ru-RU" sz="105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фиксация изменений в ГИС МТ</a:t>
            </a:r>
            <a:endParaRPr kumimoji="0" lang="ru-RU" sz="1050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8" name="object 10">
            <a:extLst>
              <a:ext uri="{FF2B5EF4-FFF2-40B4-BE49-F238E27FC236}">
                <a16:creationId xmlns:a16="http://schemas.microsoft.com/office/drawing/2014/main" id="{323192B9-80FE-79B6-6803-2E47446785AB}"/>
              </a:ext>
            </a:extLst>
          </p:cNvPr>
          <p:cNvSpPr txBox="1"/>
          <p:nvPr/>
        </p:nvSpPr>
        <p:spPr>
          <a:xfrm>
            <a:off x="515999" y="4947609"/>
            <a:ext cx="11160000" cy="89896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spcBef>
                <a:spcPts val="114"/>
              </a:spcBef>
            </a:pPr>
            <a:r>
              <a:rPr lang="ru-RU" sz="1400" b="1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УКД</a:t>
            </a:r>
            <a:r>
              <a:rPr lang="ru-RU" sz="1400" b="0" i="0" dirty="0">
                <a:solidFill>
                  <a:srgbClr val="000000"/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– </a:t>
            </a:r>
            <a:r>
              <a:rPr lang="ru-RU" sz="14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оформляется при изменении номенклатуры, количества товаров и/или стоимости товаров.</a:t>
            </a:r>
          </a:p>
          <a:p>
            <a:pPr>
              <a:spcBef>
                <a:spcPts val="114"/>
              </a:spcBef>
            </a:pPr>
            <a:endParaRPr lang="ru-RU" sz="1400" dirty="0">
              <a:solidFill>
                <a:srgbClr val="00000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algn="just">
              <a:spcBef>
                <a:spcPts val="114"/>
              </a:spcBef>
            </a:pPr>
            <a:r>
              <a:rPr lang="ru-RU" sz="1400" b="1" dirty="0" err="1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УПДи</a:t>
            </a:r>
            <a:r>
              <a:rPr lang="ru-RU" sz="1400" b="0" dirty="0">
                <a:solidFill>
                  <a:srgbClr val="00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– </a:t>
            </a:r>
            <a:r>
              <a:rPr lang="ru-RU" sz="14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оформляется для исправления обнаруженных ошибок, в т.ч.</a:t>
            </a:r>
            <a:r>
              <a:rPr lang="en-US" sz="14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14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информация о кодах маркировки (неверный формат кода и </a:t>
            </a:r>
            <a:r>
              <a:rPr lang="ru-RU" sz="1400" dirty="0" err="1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</a:t>
            </a:r>
            <a:r>
              <a:rPr lang="ru-RU" sz="14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). Оформляется в случае, когда количество и стоимость товаров не </a:t>
            </a:r>
            <a:r>
              <a:rPr lang="ru-RU" sz="1400" dirty="0" smtClean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меняется</a:t>
            </a:r>
            <a:endParaRPr lang="ru-RU" sz="1400" dirty="0">
              <a:solidFill>
                <a:srgbClr val="63666A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9" name="Скругленный прямоугольник 8">
            <a:extLst>
              <a:ext uri="{FF2B5EF4-FFF2-40B4-BE49-F238E27FC236}">
                <a16:creationId xmlns:a16="http://schemas.microsoft.com/office/drawing/2014/main" id="{D0B0CEA7-D26F-FECC-E0F0-CA611FC67F94}"/>
              </a:ext>
            </a:extLst>
          </p:cNvPr>
          <p:cNvSpPr/>
          <p:nvPr/>
        </p:nvSpPr>
        <p:spPr>
          <a:xfrm>
            <a:off x="5694545" y="4340967"/>
            <a:ext cx="806442" cy="343764"/>
          </a:xfrm>
          <a:prstGeom prst="roundRect">
            <a:avLst>
              <a:gd name="adj" fmla="val 8835"/>
            </a:avLst>
          </a:prstGeom>
          <a:solidFill>
            <a:schemeClr val="bg1"/>
          </a:solidFill>
          <a:ln>
            <a:solidFill>
              <a:srgbClr val="6366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i="0" u="none" strike="noStrike" kern="1200" cap="none" spc="0" normalizeH="0" baseline="0" noProof="0" dirty="0" smtClean="0">
                <a:ln>
                  <a:noFill/>
                </a:ln>
                <a:solidFill>
                  <a:srgbClr val="63666A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ЭДО</a:t>
            </a:r>
            <a:endParaRPr kumimoji="0" lang="ru-RU" sz="1200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40" name="Elbow Connector 61">
            <a:extLst>
              <a:ext uri="{FF2B5EF4-FFF2-40B4-BE49-F238E27FC236}">
                <a16:creationId xmlns:a16="http://schemas.microsoft.com/office/drawing/2014/main" id="{73B131AC-EF72-167F-8DF0-687DA64818FA}"/>
              </a:ext>
            </a:extLst>
          </p:cNvPr>
          <p:cNvCxnSpPr>
            <a:cxnSpLocks/>
            <a:stCxn id="27" idx="4"/>
            <a:endCxn id="39" idx="1"/>
          </p:cNvCxnSpPr>
          <p:nvPr/>
        </p:nvCxnSpPr>
        <p:spPr>
          <a:xfrm rot="16200000" flipH="1">
            <a:off x="4453089" y="3271392"/>
            <a:ext cx="650977" cy="1831935"/>
          </a:xfrm>
          <a:prstGeom prst="bentConnector2">
            <a:avLst/>
          </a:prstGeom>
          <a:ln w="12700">
            <a:solidFill>
              <a:srgbClr val="63666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Скругленный прямоугольник 8">
            <a:extLst>
              <a:ext uri="{FF2B5EF4-FFF2-40B4-BE49-F238E27FC236}">
                <a16:creationId xmlns:a16="http://schemas.microsoft.com/office/drawing/2014/main" id="{00AE6560-2863-69D2-71BE-3F6A680090B6}"/>
              </a:ext>
            </a:extLst>
          </p:cNvPr>
          <p:cNvSpPr/>
          <p:nvPr/>
        </p:nvSpPr>
        <p:spPr>
          <a:xfrm>
            <a:off x="5176918" y="2447845"/>
            <a:ext cx="1841697" cy="854246"/>
          </a:xfrm>
          <a:prstGeom prst="roundRect">
            <a:avLst>
              <a:gd name="adj" fmla="val 8835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50" i="0" u="none" strike="noStrike" kern="1200" cap="none" spc="0" normalizeH="0" baseline="0" noProof="0" dirty="0">
                <a:ln>
                  <a:noFill/>
                </a:ln>
                <a:solidFill>
                  <a:srgbClr val="63666A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ГИС МТ осуществляет проверку и фиксирует сведения по </a:t>
            </a:r>
            <a:r>
              <a:rPr kumimoji="0" lang="ru-RU" sz="1050" i="0" u="none" strike="noStrike" kern="1200" cap="none" spc="0" normalizeH="0" baseline="0" noProof="0" dirty="0" err="1">
                <a:ln>
                  <a:noFill/>
                </a:ln>
                <a:solidFill>
                  <a:srgbClr val="63666A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УПДи</a:t>
            </a:r>
            <a:r>
              <a:rPr kumimoji="0" lang="ru-RU" sz="1050" i="0" u="none" strike="noStrike" kern="1200" cap="none" spc="0" normalizeH="0" baseline="0" noProof="0" dirty="0">
                <a:ln>
                  <a:noFill/>
                </a:ln>
                <a:solidFill>
                  <a:srgbClr val="63666A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/ УКД</a:t>
            </a:r>
          </a:p>
        </p:txBody>
      </p:sp>
      <p:sp>
        <p:nvSpPr>
          <p:cNvPr id="44" name="Oval 59">
            <a:extLst>
              <a:ext uri="{FF2B5EF4-FFF2-40B4-BE49-F238E27FC236}">
                <a16:creationId xmlns:a16="http://schemas.microsoft.com/office/drawing/2014/main" id="{9BBBA0E9-AA69-0CF8-5465-9509C11C69C5}"/>
              </a:ext>
            </a:extLst>
          </p:cNvPr>
          <p:cNvSpPr>
            <a:spLocks noChangeAspect="1"/>
          </p:cNvSpPr>
          <p:nvPr/>
        </p:nvSpPr>
        <p:spPr>
          <a:xfrm>
            <a:off x="5971766" y="3609872"/>
            <a:ext cx="252000" cy="252000"/>
          </a:xfrm>
          <a:prstGeom prst="ellipse">
            <a:avLst/>
          </a:prstGeom>
          <a:solidFill>
            <a:srgbClr val="F6F42E"/>
          </a:solidFill>
          <a:ln w="254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3</a:t>
            </a:r>
            <a:endParaRPr lang="x-none" sz="1200" b="1" dirty="0">
              <a:solidFill>
                <a:schemeClr val="tx1">
                  <a:lumMod val="65000"/>
                  <a:lumOff val="3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52" name="Elbow Connector 61">
            <a:extLst>
              <a:ext uri="{FF2B5EF4-FFF2-40B4-BE49-F238E27FC236}">
                <a16:creationId xmlns:a16="http://schemas.microsoft.com/office/drawing/2014/main" id="{C68D437F-2BFC-3DB1-76CC-22999B1BE544}"/>
              </a:ext>
            </a:extLst>
          </p:cNvPr>
          <p:cNvCxnSpPr>
            <a:cxnSpLocks/>
            <a:stCxn id="39" idx="3"/>
            <a:endCxn id="37" idx="2"/>
          </p:cNvCxnSpPr>
          <p:nvPr/>
        </p:nvCxnSpPr>
        <p:spPr>
          <a:xfrm flipV="1">
            <a:off x="6500987" y="3322299"/>
            <a:ext cx="4065218" cy="1190550"/>
          </a:xfrm>
          <a:prstGeom prst="bentConnector2">
            <a:avLst/>
          </a:prstGeom>
          <a:ln w="12700">
            <a:solidFill>
              <a:srgbClr val="63666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Oval 59">
            <a:extLst>
              <a:ext uri="{FF2B5EF4-FFF2-40B4-BE49-F238E27FC236}">
                <a16:creationId xmlns:a16="http://schemas.microsoft.com/office/drawing/2014/main" id="{32765B69-5C23-02FF-B59C-C4DDFF8CAC9B}"/>
              </a:ext>
            </a:extLst>
          </p:cNvPr>
          <p:cNvSpPr>
            <a:spLocks noChangeAspect="1"/>
          </p:cNvSpPr>
          <p:nvPr/>
        </p:nvSpPr>
        <p:spPr>
          <a:xfrm>
            <a:off x="10440205" y="3609872"/>
            <a:ext cx="252000" cy="252000"/>
          </a:xfrm>
          <a:prstGeom prst="ellipse">
            <a:avLst/>
          </a:prstGeom>
          <a:solidFill>
            <a:srgbClr val="F6F42E"/>
          </a:solidFill>
          <a:ln w="254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5</a:t>
            </a:r>
            <a:endParaRPr lang="x-none" sz="1200" b="1" dirty="0">
              <a:solidFill>
                <a:schemeClr val="tx1">
                  <a:lumMod val="65000"/>
                  <a:lumOff val="3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E19CD3D2-679D-245F-BBA6-164FF29B943B}"/>
              </a:ext>
            </a:extLst>
          </p:cNvPr>
          <p:cNvCxnSpPr>
            <a:cxnSpLocks/>
          </p:cNvCxnSpPr>
          <p:nvPr/>
        </p:nvCxnSpPr>
        <p:spPr>
          <a:xfrm>
            <a:off x="516000" y="6244178"/>
            <a:ext cx="111600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Скругленный прямоугольник 8">
            <a:extLst>
              <a:ext uri="{FF2B5EF4-FFF2-40B4-BE49-F238E27FC236}">
                <a16:creationId xmlns:a16="http://schemas.microsoft.com/office/drawing/2014/main" id="{283FD15C-21D5-5DEF-BFC1-38DAF33E6F42}"/>
              </a:ext>
            </a:extLst>
          </p:cNvPr>
          <p:cNvSpPr/>
          <p:nvPr/>
        </p:nvSpPr>
        <p:spPr>
          <a:xfrm>
            <a:off x="9150203" y="4356168"/>
            <a:ext cx="806442" cy="343764"/>
          </a:xfrm>
          <a:prstGeom prst="roundRect">
            <a:avLst>
              <a:gd name="adj" fmla="val 8835"/>
            </a:avLst>
          </a:prstGeom>
          <a:solidFill>
            <a:schemeClr val="bg1"/>
          </a:solidFill>
          <a:ln>
            <a:solidFill>
              <a:srgbClr val="6366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i="0" u="none" strike="noStrike" kern="1200" cap="none" spc="0" normalizeH="0" baseline="0" noProof="0" dirty="0" smtClean="0">
                <a:ln>
                  <a:noFill/>
                </a:ln>
                <a:solidFill>
                  <a:srgbClr val="63666A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ЭДО</a:t>
            </a:r>
            <a:endParaRPr kumimoji="0" lang="ru-RU" sz="1200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0B94814D-C0E7-B275-F90C-275F61B2502D}"/>
              </a:ext>
            </a:extLst>
          </p:cNvPr>
          <p:cNvCxnSpPr>
            <a:stCxn id="44" idx="4"/>
            <a:endCxn id="39" idx="0"/>
          </p:cNvCxnSpPr>
          <p:nvPr/>
        </p:nvCxnSpPr>
        <p:spPr>
          <a:xfrm>
            <a:off x="6097766" y="3861872"/>
            <a:ext cx="0" cy="479095"/>
          </a:xfrm>
          <a:prstGeom prst="straightConnector1">
            <a:avLst/>
          </a:prstGeom>
          <a:ln w="12700">
            <a:solidFill>
              <a:srgbClr val="63666A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D0AA5C5E-0D13-BC8D-FEF4-7764C9A9467D}"/>
              </a:ext>
            </a:extLst>
          </p:cNvPr>
          <p:cNvCxnSpPr>
            <a:cxnSpLocks/>
          </p:cNvCxnSpPr>
          <p:nvPr/>
        </p:nvCxnSpPr>
        <p:spPr>
          <a:xfrm>
            <a:off x="8331049" y="3861872"/>
            <a:ext cx="0" cy="666178"/>
          </a:xfrm>
          <a:prstGeom prst="straightConnector1">
            <a:avLst/>
          </a:prstGeom>
          <a:ln w="12700">
            <a:solidFill>
              <a:srgbClr val="63666A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60712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060CDB-5AF7-952F-A9A3-F606035107EB}"/>
              </a:ext>
            </a:extLst>
          </p:cNvPr>
          <p:cNvSpPr txBox="1"/>
          <p:nvPr/>
        </p:nvSpPr>
        <p:spPr>
          <a:xfrm>
            <a:off x="515999" y="1450464"/>
            <a:ext cx="11160000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ru-RU" sz="1600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После приемки товара с причиной «для производственных целей/собственных нужд» и вывода из оборота посредством УПД «одной кнопкой» предприятие общественного питания вправе реализовать данный товар или его часть (в случае реализации, например в магазине типа «кулинария») с применением контрольно-кассовой техники (розничная торговля). </a:t>
            </a:r>
          </a:p>
          <a:p>
            <a:pPr>
              <a:spcAft>
                <a:spcPts val="1200"/>
              </a:spcAft>
            </a:pPr>
            <a:r>
              <a:rPr lang="ru-RU" sz="1600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Данное уведомление о реализации (чек) будет приравнено к корректирующему документу ранее поданных сведений о выводе из оборота.</a:t>
            </a:r>
          </a:p>
          <a:p>
            <a:pPr>
              <a:spcAft>
                <a:spcPts val="1200"/>
              </a:spcAft>
            </a:pPr>
            <a:r>
              <a:rPr lang="ru-RU" sz="1600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 случае осуществления расчетов за маркированный̆ товар с применением ККТ в соответствии с абзацем третьим пункта 3.2 статьи 4.3  54 Федерального закона «О применении контрольно-кассовой техники при осуществлении расчетов в Российской Федерации» </a:t>
            </a:r>
            <a:r>
              <a:rPr lang="ru-RU" sz="1600" b="1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участник оборота товаров, осуществляющий̆ розничную реализацию, </a:t>
            </a:r>
            <a:r>
              <a:rPr lang="ru-RU" sz="1600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вправе не формировать запрос о коде маркировки, а в уведомлении о реализации маркированного товара вместо кода маркировки указывать код товара — GTIN и количество реализуемого товара</a:t>
            </a:r>
            <a:r>
              <a:rPr lang="en-US" sz="1600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*</a:t>
            </a:r>
            <a:r>
              <a:rPr lang="ru-RU" sz="1600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endParaRPr lang="en-US" sz="1600" b="1" dirty="0">
              <a:solidFill>
                <a:srgbClr val="63666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spcAft>
                <a:spcPts val="1200"/>
              </a:spcAft>
            </a:pPr>
            <a:r>
              <a:rPr lang="ru-RU" sz="1600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Данный̆ режим применяется в случае реализации маркированного товара предприятиями общественного питания при осуществлении ими, помимо оказания услуг общественного питания, дополнительного вида деятельности – </a:t>
            </a:r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розничной̆ торговли, например, через магазины типа «кулинария». </a:t>
            </a:r>
            <a:endParaRPr lang="ru-RU" sz="1600" dirty="0">
              <a:solidFill>
                <a:srgbClr val="63666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spcAft>
                <a:spcPts val="1200"/>
              </a:spcAft>
            </a:pPr>
            <a:r>
              <a:rPr lang="ru-RU" sz="1600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При этом, для исключения двойного выбытия с баланса виртуального склада необходимо включить в уведомление о реализации отраслевой реквизит </a:t>
            </a:r>
            <a:r>
              <a:rPr lang="en-US" sz="1600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mode=</a:t>
            </a:r>
            <a:r>
              <a:rPr lang="en-US" sz="1600" dirty="0" err="1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horeca</a:t>
            </a:r>
            <a:r>
              <a:rPr lang="en-US" sz="1600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*</a:t>
            </a:r>
            <a:endParaRPr lang="ru-RU" sz="1600" dirty="0">
              <a:solidFill>
                <a:srgbClr val="63666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spcAft>
                <a:spcPts val="1200"/>
              </a:spcAft>
            </a:pPr>
            <a:r>
              <a:rPr lang="ru-RU" sz="1600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подробное описание в «Методические рекомендации по выводу из оборота </a:t>
            </a:r>
            <a:r>
              <a:rPr lang="en-GB" sz="1600" dirty="0" err="1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Horeca</a:t>
            </a:r>
            <a:r>
              <a:rPr lang="en-GB" sz="1600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»</a:t>
            </a:r>
          </a:p>
        </p:txBody>
      </p:sp>
      <p:sp>
        <p:nvSpPr>
          <p:cNvPr id="3" name="Скругленный прямоугольник 8">
            <a:extLst>
              <a:ext uri="{FF2B5EF4-FFF2-40B4-BE49-F238E27FC236}">
                <a16:creationId xmlns:a16="http://schemas.microsoft.com/office/drawing/2014/main" id="{756CEEAB-B603-21BF-B08C-DF55754160A4}"/>
              </a:ext>
            </a:extLst>
          </p:cNvPr>
          <p:cNvSpPr/>
          <p:nvPr/>
        </p:nvSpPr>
        <p:spPr>
          <a:xfrm>
            <a:off x="516000" y="360000"/>
            <a:ext cx="10285350" cy="720000"/>
          </a:xfrm>
          <a:prstGeom prst="roundRect">
            <a:avLst/>
          </a:prstGeom>
          <a:solidFill>
            <a:srgbClr val="F6F4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63666A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Подача сведений о выводе из оборота маркированной продукции, принятой «одной кнопкой», при продаже посредством ККТ (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63666A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HORECA+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63666A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Розница)</a:t>
            </a:r>
          </a:p>
        </p:txBody>
      </p:sp>
      <p:sp>
        <p:nvSpPr>
          <p:cNvPr id="10" name="Скругленный прямоугольник 8">
            <a:extLst>
              <a:ext uri="{FF2B5EF4-FFF2-40B4-BE49-F238E27FC236}">
                <a16:creationId xmlns:a16="http://schemas.microsoft.com/office/drawing/2014/main" id="{9514DAFF-379D-42AC-30FE-B6931EB082F8}"/>
              </a:ext>
            </a:extLst>
          </p:cNvPr>
          <p:cNvSpPr/>
          <p:nvPr/>
        </p:nvSpPr>
        <p:spPr>
          <a:xfrm>
            <a:off x="10956000" y="359999"/>
            <a:ext cx="720000" cy="720000"/>
          </a:xfrm>
          <a:prstGeom prst="roundRect">
            <a:avLst/>
          </a:prstGeom>
          <a:solidFill>
            <a:srgbClr val="6366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3660304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060CDB-5AF7-952F-A9A3-F606035107EB}"/>
              </a:ext>
            </a:extLst>
          </p:cNvPr>
          <p:cNvSpPr txBox="1"/>
          <p:nvPr/>
        </p:nvSpPr>
        <p:spPr>
          <a:xfrm>
            <a:off x="515999" y="1450464"/>
            <a:ext cx="11160000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ru-RU" sz="1600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Данный способ подачи сведений распространяется на случаи, когда маркированный товар используется предприятиями общественного питания в маркетинговых, благотворительных целях, товар в ходе использования для оказания услуг утратил свои потребительские свойства (истек срок годности, нарушена целостность упаковки и т.п.), а также утеря, порча, другое.). </a:t>
            </a:r>
          </a:p>
          <a:p>
            <a:pPr algn="just">
              <a:spcAft>
                <a:spcPts val="1200"/>
              </a:spcAft>
            </a:pPr>
            <a:r>
              <a:rPr lang="ru-RU" sz="1600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Может использоваться для постепенного списания на производственные цели или собственный нужны (по решению предприятия общественного питания).</a:t>
            </a:r>
          </a:p>
        </p:txBody>
      </p:sp>
      <p:sp>
        <p:nvSpPr>
          <p:cNvPr id="3" name="Скругленный прямоугольник 8">
            <a:extLst>
              <a:ext uri="{FF2B5EF4-FFF2-40B4-BE49-F238E27FC236}">
                <a16:creationId xmlns:a16="http://schemas.microsoft.com/office/drawing/2014/main" id="{756CEEAB-B603-21BF-B08C-DF55754160A4}"/>
              </a:ext>
            </a:extLst>
          </p:cNvPr>
          <p:cNvSpPr/>
          <p:nvPr/>
        </p:nvSpPr>
        <p:spPr>
          <a:xfrm>
            <a:off x="516000" y="360000"/>
            <a:ext cx="10285350" cy="720000"/>
          </a:xfrm>
          <a:prstGeom prst="roundRect">
            <a:avLst/>
          </a:prstGeom>
          <a:solidFill>
            <a:srgbClr val="F6F4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63666A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Подача сведений </a:t>
            </a:r>
            <a:r>
              <a:rPr lang="ru-RU" sz="2000" b="1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о выводе из оборота (прямая подача в ГИС МТ)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sp>
        <p:nvSpPr>
          <p:cNvPr id="10" name="Скругленный прямоугольник 8">
            <a:extLst>
              <a:ext uri="{FF2B5EF4-FFF2-40B4-BE49-F238E27FC236}">
                <a16:creationId xmlns:a16="http://schemas.microsoft.com/office/drawing/2014/main" id="{9514DAFF-379D-42AC-30FE-B6931EB082F8}"/>
              </a:ext>
            </a:extLst>
          </p:cNvPr>
          <p:cNvSpPr/>
          <p:nvPr/>
        </p:nvSpPr>
        <p:spPr>
          <a:xfrm>
            <a:off x="10956000" y="359999"/>
            <a:ext cx="720000" cy="720000"/>
          </a:xfrm>
          <a:prstGeom prst="roundRect">
            <a:avLst/>
          </a:prstGeom>
          <a:solidFill>
            <a:srgbClr val="6366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67EAA9A-B453-793B-074B-3872E557A315}"/>
              </a:ext>
            </a:extLst>
          </p:cNvPr>
          <p:cNvSpPr/>
          <p:nvPr/>
        </p:nvSpPr>
        <p:spPr>
          <a:xfrm>
            <a:off x="0" y="3205790"/>
            <a:ext cx="12191999" cy="3679594"/>
          </a:xfrm>
          <a:prstGeom prst="rect">
            <a:avLst/>
          </a:prstGeom>
          <a:solidFill>
            <a:srgbClr val="6366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2C6E02F-9B95-6979-B646-F809AB4DC2C0}"/>
              </a:ext>
            </a:extLst>
          </p:cNvPr>
          <p:cNvSpPr txBox="1"/>
          <p:nvPr/>
        </p:nvSpPr>
        <p:spPr>
          <a:xfrm>
            <a:off x="7386638" y="3906813"/>
            <a:ext cx="4289361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ru-RU" sz="1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ДЛЯ ЭТОГО НЕОБХОДИМО:</a:t>
            </a:r>
          </a:p>
          <a:p>
            <a:pPr marL="285750" lvl="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Перейти в </a:t>
            </a:r>
            <a:r>
              <a:rPr lang="ru-RU" sz="1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личном кабинете ГИС МТ в раздел «Документы» </a:t>
            </a:r>
            <a:r>
              <a:rPr lang="ru-RU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нажать «Создать» из выпадающего списка выбрать </a:t>
            </a:r>
            <a:r>
              <a:rPr lang="ru-RU" sz="1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тип документа «Вывод из оборота»</a:t>
            </a:r>
          </a:p>
          <a:p>
            <a:pPr marL="285750" lvl="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Выбрать соответствующую причину</a:t>
            </a:r>
          </a:p>
          <a:p>
            <a:pPr marL="285750" lvl="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Заполнить сведения о первичной документации внутреннего учета</a:t>
            </a:r>
            <a:endParaRPr lang="ru-RU" sz="1400" dirty="0">
              <a:solidFill>
                <a:schemeClr val="bg1"/>
              </a:solidFill>
            </a:endParaRPr>
          </a:p>
        </p:txBody>
      </p:sp>
      <p:pic>
        <p:nvPicPr>
          <p:cNvPr id="6" name="Рисунок 7">
            <a:extLst>
              <a:ext uri="{FF2B5EF4-FFF2-40B4-BE49-F238E27FC236}">
                <a16:creationId xmlns:a16="http://schemas.microsoft.com/office/drawing/2014/main" id="{A5246D68-D8B6-8EE4-5AB0-570E753FD0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999" y="3444707"/>
            <a:ext cx="6515272" cy="3201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2343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060CDB-5AF7-952F-A9A3-F606035107EB}"/>
              </a:ext>
            </a:extLst>
          </p:cNvPr>
          <p:cNvSpPr txBox="1"/>
          <p:nvPr/>
        </p:nvSpPr>
        <p:spPr>
          <a:xfrm>
            <a:off x="515999" y="1736214"/>
            <a:ext cx="1116000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ru-RU" sz="1600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При реализации товара посредством применения ККТ в момент расчета происходит сканирование кода маркировки и включение сведений в уведомление о реализации маркированного товара.</a:t>
            </a:r>
          </a:p>
          <a:p>
            <a:pPr>
              <a:spcAft>
                <a:spcPts val="1200"/>
              </a:spcAft>
            </a:pPr>
            <a:r>
              <a:rPr lang="ru-RU" sz="1600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Данный способ применим в случаях, когда не были использованы инструменты по выводу из оборота </a:t>
            </a:r>
            <a:r>
              <a:rPr lang="en-US" sz="1600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“</a:t>
            </a:r>
            <a:r>
              <a:rPr lang="ru-RU" sz="1600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одной кнопкой</a:t>
            </a:r>
            <a:r>
              <a:rPr lang="en-US" sz="1600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”</a:t>
            </a:r>
            <a:r>
              <a:rPr lang="ru-RU" sz="1600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и документ прямой подачи – Вывод из оборота. </a:t>
            </a:r>
            <a:endParaRPr lang="ru-RU" sz="1600" b="1" dirty="0">
              <a:solidFill>
                <a:srgbClr val="63666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Скругленный прямоугольник 8">
            <a:extLst>
              <a:ext uri="{FF2B5EF4-FFF2-40B4-BE49-F238E27FC236}">
                <a16:creationId xmlns:a16="http://schemas.microsoft.com/office/drawing/2014/main" id="{756CEEAB-B603-21BF-B08C-DF55754160A4}"/>
              </a:ext>
            </a:extLst>
          </p:cNvPr>
          <p:cNvSpPr/>
          <p:nvPr/>
        </p:nvSpPr>
        <p:spPr>
          <a:xfrm>
            <a:off x="516000" y="360000"/>
            <a:ext cx="10285350" cy="720000"/>
          </a:xfrm>
          <a:prstGeom prst="roundRect">
            <a:avLst/>
          </a:prstGeom>
          <a:solidFill>
            <a:srgbClr val="F6F4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63666A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Подача сведений о выводе из оборота маркированной продукции при продаже посредством ККТ (без использования вывода по УПД «одной кнопки»)</a:t>
            </a:r>
          </a:p>
        </p:txBody>
      </p:sp>
      <p:sp>
        <p:nvSpPr>
          <p:cNvPr id="10" name="Скругленный прямоугольник 8">
            <a:extLst>
              <a:ext uri="{FF2B5EF4-FFF2-40B4-BE49-F238E27FC236}">
                <a16:creationId xmlns:a16="http://schemas.microsoft.com/office/drawing/2014/main" id="{9514DAFF-379D-42AC-30FE-B6931EB082F8}"/>
              </a:ext>
            </a:extLst>
          </p:cNvPr>
          <p:cNvSpPr/>
          <p:nvPr/>
        </p:nvSpPr>
        <p:spPr>
          <a:xfrm>
            <a:off x="10956000" y="359999"/>
            <a:ext cx="720000" cy="720000"/>
          </a:xfrm>
          <a:prstGeom prst="roundRect">
            <a:avLst/>
          </a:prstGeom>
          <a:solidFill>
            <a:srgbClr val="6366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3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sp>
        <p:nvSpPr>
          <p:cNvPr id="7" name="Скругленный прямоугольник 8">
            <a:extLst>
              <a:ext uri="{FF2B5EF4-FFF2-40B4-BE49-F238E27FC236}">
                <a16:creationId xmlns:a16="http://schemas.microsoft.com/office/drawing/2014/main" id="{63A15AAC-A745-0A48-0958-673B93990B32}"/>
              </a:ext>
            </a:extLst>
          </p:cNvPr>
          <p:cNvSpPr/>
          <p:nvPr/>
        </p:nvSpPr>
        <p:spPr>
          <a:xfrm>
            <a:off x="515999" y="3228066"/>
            <a:ext cx="11159999" cy="2744110"/>
          </a:xfrm>
          <a:prstGeom prst="roundRect">
            <a:avLst>
              <a:gd name="adj" fmla="val 6754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ctr">
            <a:noAutofit/>
          </a:bodyPr>
          <a:lstStyle/>
          <a:p>
            <a:pPr>
              <a:spcAft>
                <a:spcPts val="1200"/>
              </a:spcAft>
            </a:pPr>
            <a:endParaRPr lang="ru-RU" sz="1600" b="1" dirty="0">
              <a:solidFill>
                <a:srgbClr val="63666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AD8CDC30-33B5-60F7-C3FE-519C8020F9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08080" y="3901443"/>
            <a:ext cx="1514475" cy="139735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2E5A972-5C5A-06DD-D707-C474B41819FD}"/>
              </a:ext>
            </a:extLst>
          </p:cNvPr>
          <p:cNvSpPr txBox="1"/>
          <p:nvPr/>
        </p:nvSpPr>
        <p:spPr>
          <a:xfrm>
            <a:off x="3050381" y="3492126"/>
            <a:ext cx="8365332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ru-RU" sz="1600" b="1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ВАЖНО! </a:t>
            </a:r>
            <a:r>
              <a:rPr lang="ru-RU" sz="1600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При данном способе на кассе должен быть настроен Разрешительный режим в соответствии с ППР 1944.</a:t>
            </a:r>
          </a:p>
          <a:p>
            <a:pPr>
              <a:spcAft>
                <a:spcPts val="1200"/>
              </a:spcAft>
            </a:pPr>
            <a:r>
              <a:rPr lang="ru-RU" sz="1600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Разрешительный режим запущен в Рознице для контроля продажи </a:t>
            </a:r>
            <a:r>
              <a:rPr lang="ru-RU" sz="1600" b="1" dirty="0" smtClean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молока </a:t>
            </a:r>
            <a:r>
              <a:rPr lang="ru-RU" sz="1600" b="1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и воды (1 мая 2024 – Крупные ТС, с 1 сентября – остальные участники розничной </a:t>
            </a:r>
            <a:r>
              <a:rPr lang="ru-RU" sz="1600" b="1" dirty="0" smtClean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торговли) </a:t>
            </a:r>
            <a:r>
              <a:rPr lang="ru-RU" sz="1600" dirty="0" smtClean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Ужесточение </a:t>
            </a:r>
            <a:r>
              <a:rPr lang="ru-RU" sz="1600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контроля в этом сегменте несет риски - перетока недоброкачественной продукции с признаками контрафакта/фальсификата в остальные сегменты рынка. Рекомендуется на приемке осуществлять выборочную проверку продукции, а при продаже через ККТ использовать разрешительный режим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75657E5-5A27-485D-85D0-290F90AFBD24}"/>
              </a:ext>
            </a:extLst>
          </p:cNvPr>
          <p:cNvCxnSpPr>
            <a:cxnSpLocks/>
          </p:cNvCxnSpPr>
          <p:nvPr/>
        </p:nvCxnSpPr>
        <p:spPr>
          <a:xfrm>
            <a:off x="2814636" y="3492126"/>
            <a:ext cx="0" cy="2215991"/>
          </a:xfrm>
          <a:prstGeom prst="line">
            <a:avLst/>
          </a:prstGeom>
          <a:ln w="50800">
            <a:solidFill>
              <a:srgbClr val="F6F4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48607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8">
            <a:extLst>
              <a:ext uri="{FF2B5EF4-FFF2-40B4-BE49-F238E27FC236}">
                <a16:creationId xmlns:a16="http://schemas.microsoft.com/office/drawing/2014/main" id="{DA4E4CFE-5230-F186-610F-1E8295C56D3F}"/>
              </a:ext>
            </a:extLst>
          </p:cNvPr>
          <p:cNvSpPr/>
          <p:nvPr/>
        </p:nvSpPr>
        <p:spPr>
          <a:xfrm>
            <a:off x="8293794" y="1788749"/>
            <a:ext cx="3382206" cy="4069126"/>
          </a:xfrm>
          <a:prstGeom prst="roundRect">
            <a:avLst>
              <a:gd name="adj" fmla="val 917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ctr"/>
          <a:lstStyle/>
          <a:p>
            <a:endParaRPr lang="en-US" sz="2000" b="1" dirty="0">
              <a:solidFill>
                <a:srgbClr val="63666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Скругленный прямоугольник 8">
            <a:extLst>
              <a:ext uri="{FF2B5EF4-FFF2-40B4-BE49-F238E27FC236}">
                <a16:creationId xmlns:a16="http://schemas.microsoft.com/office/drawing/2014/main" id="{8E28EABE-F6C0-5A4A-972C-7992916D8559}"/>
              </a:ext>
            </a:extLst>
          </p:cNvPr>
          <p:cNvSpPr/>
          <p:nvPr/>
        </p:nvSpPr>
        <p:spPr>
          <a:xfrm>
            <a:off x="516000" y="359999"/>
            <a:ext cx="11160000" cy="720000"/>
          </a:xfrm>
          <a:prstGeom prst="roundRect">
            <a:avLst/>
          </a:prstGeom>
          <a:solidFill>
            <a:srgbClr val="F6F4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ctr"/>
          <a:lstStyle/>
          <a:p>
            <a:r>
              <a:rPr lang="ru-RU" sz="2400" b="1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ЭДО </a:t>
            </a:r>
            <a:r>
              <a:rPr lang="en-GB" sz="2400" b="1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Lite</a:t>
            </a:r>
            <a:r>
              <a:rPr lang="ru-RU" sz="2400" b="1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400" b="1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|</a:t>
            </a:r>
            <a:r>
              <a:rPr lang="ru-RU" sz="2400" b="1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Условия</a:t>
            </a:r>
            <a:endParaRPr lang="en-US" sz="2400" b="1" dirty="0">
              <a:solidFill>
                <a:srgbClr val="63666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D2CD1D7-05AC-CC15-0E34-1D65648BFF39}"/>
              </a:ext>
            </a:extLst>
          </p:cNvPr>
          <p:cNvSpPr txBox="1"/>
          <p:nvPr/>
        </p:nvSpPr>
        <p:spPr>
          <a:xfrm>
            <a:off x="516000" y="1524857"/>
            <a:ext cx="6958711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Blip>
                <a:blip r:embed="rId3"/>
              </a:buBlip>
            </a:pPr>
            <a:r>
              <a:rPr lang="ru-RU" sz="1400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Сервис ЭДО Лайт – бесплатный сертифицированный ФНС провайдер электронного документооборота (ЭДО), интегрированный в личный кабинет Государственной информационной системы мониторинга оборота товара (ГИС МТ).</a:t>
            </a:r>
          </a:p>
          <a:p>
            <a:pPr marL="285750" indent="-285750">
              <a:spcAft>
                <a:spcPts val="600"/>
              </a:spcAft>
              <a:buBlip>
                <a:blip r:embed="rId3"/>
              </a:buBlip>
            </a:pPr>
            <a:r>
              <a:rPr lang="ru-RU" sz="14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Обмен с контрагентами, зарегистрированными в ГИС МТ в качестве участников оборота маркируемой продукции</a:t>
            </a:r>
          </a:p>
          <a:p>
            <a:pPr marL="285750" indent="-285750">
              <a:spcAft>
                <a:spcPts val="600"/>
              </a:spcAft>
              <a:buBlip>
                <a:blip r:embed="rId3"/>
              </a:buBlip>
            </a:pPr>
            <a:r>
              <a:rPr lang="ru-RU" sz="14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Участникам оборота маркируемой продукции доступен обмен формализованными документами, содержащими коды маркировки:</a:t>
            </a:r>
          </a:p>
          <a:p>
            <a:pPr marL="56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УПД (СЧФДОП, ДОП)</a:t>
            </a:r>
          </a:p>
          <a:p>
            <a:pPr marL="56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УКД (КСЧФДИС, ДИС)</a:t>
            </a:r>
          </a:p>
          <a:p>
            <a:pPr marL="56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Аннулирование по формату РОСЭУ</a:t>
            </a:r>
            <a:endParaRPr lang="en-US" sz="1400" dirty="0">
              <a:solidFill>
                <a:srgbClr val="63666A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56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Возможность работы с входящими неформализованными документами (Договора, акты и т.д.)</a:t>
            </a:r>
          </a:p>
          <a:p>
            <a:pPr marL="285750" indent="-285750">
              <a:spcAft>
                <a:spcPts val="600"/>
              </a:spcAft>
              <a:buBlip>
                <a:blip r:embed="rId3"/>
              </a:buBlip>
            </a:pPr>
            <a:r>
              <a:rPr lang="ru-RU" sz="14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В рамках сервиса</a:t>
            </a:r>
            <a:r>
              <a:rPr lang="en-US" sz="14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14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1400" b="1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невозможен обмен формализованными документами, которые не содержат кодов маркировки</a:t>
            </a:r>
          </a:p>
          <a:p>
            <a:pPr marL="285750" indent="-285750">
              <a:spcAft>
                <a:spcPts val="600"/>
              </a:spcAft>
              <a:buBlip>
                <a:blip r:embed="rId3"/>
              </a:buBlip>
            </a:pPr>
            <a:r>
              <a:rPr lang="ru-RU" sz="14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При работе через </a:t>
            </a:r>
            <a:r>
              <a:rPr lang="en-US" sz="1400" b="1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API </a:t>
            </a:r>
            <a:r>
              <a:rPr lang="ru-RU" sz="1400" b="1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ЭДО </a:t>
            </a:r>
            <a:r>
              <a:rPr lang="en-US" sz="1400" b="1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lite </a:t>
            </a:r>
            <a:r>
              <a:rPr lang="ru-RU" sz="1400" b="1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присутствует ограничение на 1000 исходящих документов в год (остаток кол-ва не переходит на следующий год), через веб-интерфейс</a:t>
            </a:r>
            <a:r>
              <a:rPr lang="en-US" sz="1400" b="1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1400" b="1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количество документов не ограничивается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54A2951-A9CC-6909-CF97-5A1A62D6D7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36769" y="2214563"/>
            <a:ext cx="3853494" cy="3421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3007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8">
            <a:extLst>
              <a:ext uri="{FF2B5EF4-FFF2-40B4-BE49-F238E27FC236}">
                <a16:creationId xmlns:a16="http://schemas.microsoft.com/office/drawing/2014/main" id="{8E28EABE-F6C0-5A4A-972C-7992916D8559}"/>
              </a:ext>
            </a:extLst>
          </p:cNvPr>
          <p:cNvSpPr/>
          <p:nvPr/>
        </p:nvSpPr>
        <p:spPr>
          <a:xfrm>
            <a:off x="516000" y="359999"/>
            <a:ext cx="11160000" cy="720000"/>
          </a:xfrm>
          <a:prstGeom prst="roundRect">
            <a:avLst/>
          </a:prstGeom>
          <a:solidFill>
            <a:srgbClr val="F6F4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ctr"/>
          <a:lstStyle/>
          <a:p>
            <a:r>
              <a:rPr lang="ru-RU" sz="2400" b="1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Список партнеров – операторов ЭДО</a:t>
            </a:r>
            <a:endParaRPr lang="en-US" sz="2400" b="1" dirty="0">
              <a:solidFill>
                <a:srgbClr val="63666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996259D-847A-D883-43A0-AFA26EB7F2A5}"/>
              </a:ext>
            </a:extLst>
          </p:cNvPr>
          <p:cNvSpPr txBox="1"/>
          <p:nvPr/>
        </p:nvSpPr>
        <p:spPr>
          <a:xfrm>
            <a:off x="3911156" y="1388034"/>
            <a:ext cx="2070446" cy="4975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spcAft>
                <a:spcPts val="2600"/>
              </a:spcAft>
            </a:pPr>
            <a:r>
              <a:rPr lang="ru-RU" sz="1600" dirty="0">
                <a:solidFill>
                  <a:srgbClr val="59595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Тензор</a:t>
            </a:r>
          </a:p>
          <a:p>
            <a:pPr fontAlgn="base">
              <a:spcAft>
                <a:spcPts val="2600"/>
              </a:spcAft>
            </a:pPr>
            <a:r>
              <a:rPr lang="ru-RU" sz="1600" dirty="0">
                <a:solidFill>
                  <a:srgbClr val="59595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Калуга Астрал</a:t>
            </a:r>
          </a:p>
          <a:p>
            <a:pPr fontAlgn="base">
              <a:spcAft>
                <a:spcPts val="2600"/>
              </a:spcAft>
            </a:pPr>
            <a:r>
              <a:rPr lang="ru-RU" sz="1600" dirty="0">
                <a:solidFill>
                  <a:srgbClr val="59595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СберКорус</a:t>
            </a:r>
          </a:p>
          <a:p>
            <a:pPr fontAlgn="base">
              <a:spcAft>
                <a:spcPts val="2600"/>
              </a:spcAft>
            </a:pPr>
            <a:r>
              <a:rPr lang="ru-RU" sz="1600" dirty="0">
                <a:solidFill>
                  <a:srgbClr val="59595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Платформа ЭДО</a:t>
            </a:r>
          </a:p>
          <a:p>
            <a:pPr fontAlgn="base">
              <a:spcAft>
                <a:spcPts val="2600"/>
              </a:spcAft>
            </a:pPr>
            <a:r>
              <a:rPr lang="ru-RU" sz="1600" dirty="0">
                <a:solidFill>
                  <a:srgbClr val="59595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ПС СТ</a:t>
            </a:r>
          </a:p>
          <a:p>
            <a:pPr fontAlgn="base">
              <a:spcAft>
                <a:spcPts val="2600"/>
              </a:spcAft>
            </a:pPr>
            <a:r>
              <a:rPr lang="ru-RU" sz="1600" dirty="0">
                <a:solidFill>
                  <a:srgbClr val="59595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Сислинк</a:t>
            </a:r>
          </a:p>
          <a:p>
            <a:pPr fontAlgn="base">
              <a:spcAft>
                <a:spcPts val="2600"/>
              </a:spcAft>
            </a:pPr>
            <a:r>
              <a:rPr lang="ru-RU" sz="1600" dirty="0">
                <a:solidFill>
                  <a:srgbClr val="59595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Инфотекс</a:t>
            </a:r>
          </a:p>
          <a:p>
            <a:pPr fontAlgn="base">
              <a:spcAft>
                <a:spcPts val="2600"/>
              </a:spcAft>
            </a:pPr>
            <a:r>
              <a:rPr lang="ru-RU" sz="1600" dirty="0">
                <a:solidFill>
                  <a:srgbClr val="59595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БИФИТ ЭДО</a:t>
            </a:r>
          </a:p>
          <a:p>
            <a:pPr fontAlgn="base">
              <a:spcAft>
                <a:spcPts val="2600"/>
              </a:spcAft>
            </a:pPr>
            <a:r>
              <a:rPr lang="ru-RU" sz="1600" dirty="0">
                <a:solidFill>
                  <a:srgbClr val="59595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Русь-Телеком</a:t>
            </a:r>
          </a:p>
        </p:txBody>
      </p:sp>
      <p:pic>
        <p:nvPicPr>
          <p:cNvPr id="8" name="Picture 2" descr="Партнёры">
            <a:extLst>
              <a:ext uri="{FF2B5EF4-FFF2-40B4-BE49-F238E27FC236}">
                <a16:creationId xmlns:a16="http://schemas.microsoft.com/office/drawing/2014/main" id="{E4ACEB9C-8662-8674-E2FB-68D4C699C7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4287" y="4879275"/>
            <a:ext cx="1143529" cy="3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Партнёры">
            <a:extLst>
              <a:ext uri="{FF2B5EF4-FFF2-40B4-BE49-F238E27FC236}">
                <a16:creationId xmlns:a16="http://schemas.microsoft.com/office/drawing/2014/main" id="{192D2912-1BDB-0C39-C383-C2A9D258F7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4287" y="1810046"/>
            <a:ext cx="1495932" cy="617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Партнёры">
            <a:extLst>
              <a:ext uri="{FF2B5EF4-FFF2-40B4-BE49-F238E27FC236}">
                <a16:creationId xmlns:a16="http://schemas.microsoft.com/office/drawing/2014/main" id="{9759F881-18A0-6DE5-E54D-0B7D5A2C27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89744" l="1942" r="92233">
                        <a14:foregroundMark x1="9709" y1="15385" x2="9709" y2="15385"/>
                        <a14:foregroundMark x1="6311" y1="15385" x2="6311" y2="15385"/>
                        <a14:foregroundMark x1="3883" y1="23077" x2="3883" y2="23077"/>
                        <a14:foregroundMark x1="2913" y1="33333" x2="2913" y2="33333"/>
                        <a14:foregroundMark x1="2427" y1="43590" x2="2427" y2="43590"/>
                        <a14:foregroundMark x1="24757" y1="28205" x2="24757" y2="28205"/>
                        <a14:foregroundMark x1="30583" y1="30769" x2="30583" y2="30769"/>
                        <a14:foregroundMark x1="38350" y1="30769" x2="38350" y2="30769"/>
                        <a14:foregroundMark x1="45631" y1="46154" x2="45631" y2="46154"/>
                        <a14:foregroundMark x1="59223" y1="46154" x2="59223" y2="46154"/>
                        <a14:foregroundMark x1="56796" y1="48718" x2="56796" y2="48718"/>
                        <a14:foregroundMark x1="69417" y1="28205" x2="69417" y2="28205"/>
                        <a14:foregroundMark x1="74757" y1="41026" x2="74757" y2="41026"/>
                        <a14:foregroundMark x1="84466" y1="46154" x2="84466" y2="46154"/>
                        <a14:foregroundMark x1="92233" y1="33333" x2="92233" y2="33333"/>
                        <a14:foregroundMark x1="11650" y1="38462" x2="11650" y2="38462"/>
                        <a14:backgroundMark x1="7767" y1="30769" x2="7767" y2="30769"/>
                        <a14:backgroundMark x1="24757" y1="23077" x2="24757" y2="23077"/>
                        <a14:backgroundMark x1="32524" y1="53846" x2="32524" y2="53846"/>
                        <a14:backgroundMark x1="48058" y1="38462" x2="48058" y2="38462"/>
                        <a14:backgroundMark x1="69417" y1="23077" x2="69417" y2="230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4287" y="2523615"/>
            <a:ext cx="1924801" cy="364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Партнёры">
            <a:extLst>
              <a:ext uri="{FF2B5EF4-FFF2-40B4-BE49-F238E27FC236}">
                <a16:creationId xmlns:a16="http://schemas.microsoft.com/office/drawing/2014/main" id="{FCC70E55-686D-F5C6-8CC5-C31C9B4FD1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4287" y="3657144"/>
            <a:ext cx="1060084" cy="364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 descr="Партнёры">
            <a:extLst>
              <a:ext uri="{FF2B5EF4-FFF2-40B4-BE49-F238E27FC236}">
                <a16:creationId xmlns:a16="http://schemas.microsoft.com/office/drawing/2014/main" id="{00C8C542-3EC3-22FE-666D-3B468D8AA2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foregroundMark x1="35294" y1="63452" x2="35294" y2="63452"/>
                        <a14:foregroundMark x1="64706" y1="62944" x2="64706" y2="62944"/>
                        <a14:foregroundMark x1="49632" y1="20305" x2="49632" y2="20305"/>
                        <a14:foregroundMark x1="44118" y1="72589" x2="44118" y2="72589"/>
                        <a14:foregroundMark x1="33088" y1="72081" x2="33088" y2="72081"/>
                        <a14:foregroundMark x1="25368" y1="72081" x2="25368" y2="72081"/>
                        <a14:foregroundMark x1="16176" y1="73096" x2="16176" y2="73096"/>
                        <a14:foregroundMark x1="19485" y1="72589" x2="19485" y2="72589"/>
                        <a14:foregroundMark x1="48529" y1="72081" x2="48529" y2="72081"/>
                        <a14:foregroundMark x1="58824" y1="72589" x2="58824" y2="72589"/>
                        <a14:foregroundMark x1="62500" y1="74112" x2="62500" y2="74112"/>
                        <a14:foregroundMark x1="68750" y1="73604" x2="68750" y2="73604"/>
                        <a14:foregroundMark x1="79412" y1="72589" x2="79412" y2="72589"/>
                        <a14:foregroundMark x1="83088" y1="71574" x2="83088" y2="715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4287" y="5816303"/>
            <a:ext cx="975931" cy="70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2" descr="Партнёры">
            <a:extLst>
              <a:ext uri="{FF2B5EF4-FFF2-40B4-BE49-F238E27FC236}">
                <a16:creationId xmlns:a16="http://schemas.microsoft.com/office/drawing/2014/main" id="{D24BC7C3-3000-2389-075E-9F2D8DAEDA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4287" y="4337278"/>
            <a:ext cx="1524000" cy="20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0" descr="Партнёры">
            <a:extLst>
              <a:ext uri="{FF2B5EF4-FFF2-40B4-BE49-F238E27FC236}">
                <a16:creationId xmlns:a16="http://schemas.microsoft.com/office/drawing/2014/main" id="{FA230156-3923-3514-477A-A1AEF149E1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4287" y="1424512"/>
            <a:ext cx="1456644" cy="260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Рисунок 12">
            <a:extLst>
              <a:ext uri="{FF2B5EF4-FFF2-40B4-BE49-F238E27FC236}">
                <a16:creationId xmlns:a16="http://schemas.microsoft.com/office/drawing/2014/main" id="{68A9DE20-3DA0-16A2-40A1-B50A9581F19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8000" b="88000" l="3960" r="94554">
                        <a14:foregroundMark x1="10891" y1="44000" x2="10891" y2="57333"/>
                        <a14:foregroundMark x1="11881" y1="53333" x2="4950" y2="50667"/>
                        <a14:foregroundMark x1="25248" y1="80000" x2="27228" y2="86667"/>
                        <a14:foregroundMark x1="40099" y1="30667" x2="40099" y2="30667"/>
                        <a14:foregroundMark x1="46040" y1="28000" x2="46040" y2="28000"/>
                        <a14:foregroundMark x1="51980" y1="28000" x2="51980" y2="28000"/>
                        <a14:foregroundMark x1="58416" y1="28000" x2="58416" y2="28000"/>
                        <a14:foregroundMark x1="64356" y1="29333" x2="64356" y2="29333"/>
                        <a14:foregroundMark x1="70297" y1="29333" x2="70297" y2="29333"/>
                        <a14:foregroundMark x1="76733" y1="28000" x2="76733" y2="28000"/>
                        <a14:foregroundMark x1="83168" y1="30667" x2="83168" y2="30667"/>
                        <a14:foregroundMark x1="91089" y1="29333" x2="91089" y2="29333"/>
                        <a14:foregroundMark x1="90594" y1="53333" x2="90594" y2="53333"/>
                        <a14:foregroundMark x1="68812" y1="56000" x2="68812" y2="56000"/>
                        <a14:foregroundMark x1="42079" y1="57333" x2="42079" y2="57333"/>
                        <a14:foregroundMark x1="52475" y1="65333" x2="52475" y2="65333"/>
                        <a14:foregroundMark x1="79208" y1="65333" x2="79208" y2="65333"/>
                        <a14:foregroundMark x1="93564" y1="78667" x2="94554" y2="800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14287" y="3039141"/>
            <a:ext cx="1261112" cy="468235"/>
          </a:xfrm>
          <a:prstGeom prst="rect">
            <a:avLst/>
          </a:prstGeom>
        </p:spPr>
      </p:pic>
      <p:pic>
        <p:nvPicPr>
          <p:cNvPr id="17" name="Рисунок 7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FDE61A4D-5088-84DE-2735-5CF5E865426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4287" y="5420425"/>
            <a:ext cx="1437417" cy="300751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A0C4691B-3B41-7235-52F2-C35FC3518EA3}"/>
              </a:ext>
            </a:extLst>
          </p:cNvPr>
          <p:cNvSpPr txBox="1"/>
          <p:nvPr/>
        </p:nvSpPr>
        <p:spPr>
          <a:xfrm>
            <a:off x="8529519" y="1388034"/>
            <a:ext cx="2070446" cy="4396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spcAft>
                <a:spcPts val="2600"/>
              </a:spcAft>
            </a:pPr>
            <a:r>
              <a:rPr lang="ru-RU" sz="1600" dirty="0">
                <a:solidFill>
                  <a:srgbClr val="59595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СКБ Контур</a:t>
            </a:r>
          </a:p>
          <a:p>
            <a:pPr fontAlgn="base">
              <a:spcAft>
                <a:spcPts val="2600"/>
              </a:spcAft>
            </a:pPr>
            <a:r>
              <a:rPr lang="ru-RU" sz="1600" dirty="0">
                <a:solidFill>
                  <a:srgbClr val="59595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Такском</a:t>
            </a:r>
          </a:p>
          <a:p>
            <a:pPr fontAlgn="base">
              <a:spcAft>
                <a:spcPts val="2600"/>
              </a:spcAft>
            </a:pPr>
            <a:r>
              <a:rPr lang="ru-RU" sz="1600" dirty="0">
                <a:solidFill>
                  <a:srgbClr val="59595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ЭДО Лайт</a:t>
            </a:r>
          </a:p>
          <a:p>
            <a:pPr fontAlgn="base">
              <a:spcAft>
                <a:spcPts val="2600"/>
              </a:spcAft>
            </a:pPr>
            <a:r>
              <a:rPr lang="ru-RU" sz="1600" dirty="0">
                <a:solidFill>
                  <a:srgbClr val="59595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Э-КОМ</a:t>
            </a:r>
          </a:p>
          <a:p>
            <a:pPr fontAlgn="base">
              <a:spcAft>
                <a:spcPts val="2600"/>
              </a:spcAft>
            </a:pPr>
            <a:r>
              <a:rPr lang="ru-RU" sz="1600" dirty="0">
                <a:solidFill>
                  <a:srgbClr val="59595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Эдисофт</a:t>
            </a:r>
          </a:p>
          <a:p>
            <a:pPr fontAlgn="base">
              <a:spcAft>
                <a:spcPts val="2600"/>
              </a:spcAft>
            </a:pPr>
            <a:r>
              <a:rPr lang="ru-RU" sz="1600" dirty="0">
                <a:solidFill>
                  <a:srgbClr val="59595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ФораПром</a:t>
            </a:r>
          </a:p>
          <a:p>
            <a:pPr fontAlgn="base">
              <a:spcAft>
                <a:spcPts val="2600"/>
              </a:spcAft>
            </a:pPr>
            <a:r>
              <a:rPr lang="ru-RU" sz="1600" dirty="0">
                <a:solidFill>
                  <a:srgbClr val="59595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Сервионика</a:t>
            </a:r>
          </a:p>
          <a:p>
            <a:pPr fontAlgn="base">
              <a:spcAft>
                <a:spcPts val="2600"/>
              </a:spcAft>
            </a:pPr>
            <a:r>
              <a:rPr lang="ru-RU" sz="1600" dirty="0">
                <a:solidFill>
                  <a:srgbClr val="59595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Такснет</a:t>
            </a:r>
          </a:p>
        </p:txBody>
      </p:sp>
      <p:pic>
        <p:nvPicPr>
          <p:cNvPr id="19" name="Picture 14" descr="Партнёры">
            <a:extLst>
              <a:ext uri="{FF2B5EF4-FFF2-40B4-BE49-F238E27FC236}">
                <a16:creationId xmlns:a16="http://schemas.microsoft.com/office/drawing/2014/main" id="{FF22AC80-95A2-AAF6-084F-01F181B73D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3738" y="1362436"/>
            <a:ext cx="971550" cy="330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6" descr="Партнёры">
            <a:extLst>
              <a:ext uri="{FF2B5EF4-FFF2-40B4-BE49-F238E27FC236}">
                <a16:creationId xmlns:a16="http://schemas.microsoft.com/office/drawing/2014/main" id="{4A75007E-EA84-40D1-A5A6-16AB2B4938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9821" b="89844" l="8324" r="94488">
                        <a14:foregroundMark x1="10011" y1="53460" x2="6974" y2="60156"/>
                        <a14:foregroundMark x1="6974" y1="60156" x2="8324" y2="67299"/>
                        <a14:foregroundMark x1="8324" y1="67299" x2="11924" y2="67411"/>
                        <a14:foregroundMark x1="12148" y1="65402" x2="12148" y2="65290"/>
                        <a14:foregroundMark x1="94151" y1="53237" x2="94488" y2="66406"/>
                        <a14:foregroundMark x1="73903" y1="53906" x2="73903" y2="53906"/>
                        <a14:foregroundMark x1="49269" y1="53460" x2="57267" y2="52979"/>
                        <a14:foregroundMark x1="69899" y1="52576" x2="88751" y2="54688"/>
                        <a14:foregroundMark x1="22722" y1="38728" x2="22722" y2="38728"/>
                        <a14:foregroundMark x1="46794" y1="59487" x2="46794" y2="59487"/>
                        <a14:foregroundMark x1="37908" y1="58594" x2="37908" y2="58594"/>
                        <a14:foregroundMark x1="17998" y1="55580" x2="17998" y2="55580"/>
                        <a14:foregroundMark x1="13273" y1="56138" x2="14961" y2="61942"/>
                        <a14:foregroundMark x1="14061" y1="57589" x2="29471" y2="54576"/>
                        <a14:foregroundMark x1="29471" y1="54576" x2="25309" y2="58371"/>
                        <a14:foregroundMark x1="12148" y1="55580" x2="57017" y2="53368"/>
                        <a14:foregroundMark x1="69633" y1="52990" x2="86389" y2="53460"/>
                        <a14:foregroundMark x1="86389" y1="53460" x2="92463" y2="63616"/>
                        <a14:foregroundMark x1="92463" y1="63616" x2="23510" y2="66518"/>
                        <a14:foregroundMark x1="23510" y1="66518" x2="13836" y2="63951"/>
                        <a14:foregroundMark x1="13836" y1="63951" x2="9786" y2="59152"/>
                        <a14:foregroundMark x1="34758" y1="55246" x2="43645" y2="65513"/>
                        <a14:foregroundMark x1="43645" y1="65513" x2="55118" y2="63170"/>
                        <a14:foregroundMark x1="55118" y1="63170" x2="42745" y2="54576"/>
                        <a14:foregroundMark x1="42745" y1="54576" x2="32058" y2="55469"/>
                        <a14:foregroundMark x1="61305" y1="55022" x2="46682" y2="55357"/>
                        <a14:foregroundMark x1="46682" y1="55357" x2="63217" y2="65848"/>
                        <a14:foregroundMark x1="63217" y1="65848" x2="62655" y2="57143"/>
                        <a14:foregroundMark x1="62655" y1="57143" x2="55568" y2="55804"/>
                        <a14:foregroundMark x1="63667" y1="54353" x2="84477" y2="55580"/>
                        <a14:foregroundMark x1="84477" y1="55580" x2="92238" y2="63281"/>
                        <a14:foregroundMark x1="92238" y1="63281" x2="83915" y2="65625"/>
                        <a14:foregroundMark x1="83915" y1="65625" x2="71316" y2="65737"/>
                        <a14:foregroundMark x1="71316" y1="65737" x2="62880" y2="61384"/>
                        <a14:foregroundMark x1="62880" y1="61384" x2="66367" y2="54688"/>
                        <a14:foregroundMark x1="66367" y1="54688" x2="73791" y2="54129"/>
                        <a14:foregroundMark x1="73791" y1="54129" x2="75478" y2="54129"/>
                        <a14:foregroundMark x1="33071" y1="60268" x2="19123" y2="63058"/>
                        <a14:foregroundMark x1="19123" y1="63058" x2="30821" y2="66406"/>
                        <a14:foregroundMark x1="30821" y1="66406" x2="34646" y2="60045"/>
                        <a14:foregroundMark x1="34646" y1="60045" x2="33183" y2="60045"/>
                        <a14:backgroundMark x1="57818" y1="52121" x2="70191" y2="521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6335" y="1637988"/>
            <a:ext cx="1066357" cy="1074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8" descr="Партнёры">
            <a:extLst>
              <a:ext uri="{FF2B5EF4-FFF2-40B4-BE49-F238E27FC236}">
                <a16:creationId xmlns:a16="http://schemas.microsoft.com/office/drawing/2014/main" id="{0B419016-0E48-BD18-ED5A-386AD0E3DF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0000" b="90000" l="3077" r="98333">
                        <a14:foregroundMark x1="3205" y1="17059" x2="3205" y2="17059"/>
                        <a14:foregroundMark x1="31410" y1="36471" x2="31410" y2="36471"/>
                        <a14:foregroundMark x1="51795" y1="27647" x2="51795" y2="27647"/>
                        <a14:foregroundMark x1="83333" y1="21765" x2="83333" y2="21765"/>
                        <a14:foregroundMark x1="65897" y1="40000" x2="65897" y2="40000"/>
                        <a14:foregroundMark x1="93077" y1="16471" x2="93077" y2="16471"/>
                        <a14:foregroundMark x1="93590" y1="35882" x2="93590" y2="35882"/>
                        <a14:foregroundMark x1="98333" y1="25882" x2="96795" y2="35882"/>
                        <a14:foregroundMark x1="65897" y1="49412" x2="73077" y2="39412"/>
                        <a14:foregroundMark x1="73077" y1="39412" x2="66667" y2="25294"/>
                        <a14:foregroundMark x1="66667" y1="25294" x2="63974" y2="57059"/>
                        <a14:foregroundMark x1="63974" y1="57059" x2="69744" y2="77647"/>
                        <a14:foregroundMark x1="69744" y1="77647" x2="73205" y2="752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4809" y="5435485"/>
            <a:ext cx="1169408" cy="254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2" descr="Партнёры">
            <a:extLst>
              <a:ext uri="{FF2B5EF4-FFF2-40B4-BE49-F238E27FC236}">
                <a16:creationId xmlns:a16="http://schemas.microsoft.com/office/drawing/2014/main" id="{80653D41-765E-B15D-798E-85F613DEB0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8966" b="88966" l="6322" r="89943">
                        <a14:foregroundMark x1="9483" y1="40690" x2="9770" y2="38621"/>
                        <a14:foregroundMark x1="6322" y1="28966" x2="6897" y2="28276"/>
                        <a14:foregroundMark x1="20690" y1="57241" x2="12644" y2="85517"/>
                        <a14:foregroundMark x1="12644" y1="85517" x2="21552" y2="57931"/>
                        <a14:foregroundMark x1="21552" y1="57931" x2="21552" y2="57931"/>
                        <a14:foregroundMark x1="25287" y1="41379" x2="25287" y2="41379"/>
                        <a14:foregroundMark x1="34770" y1="49655" x2="34770" y2="49655"/>
                        <a14:foregroundMark x1="44540" y1="53103" x2="44540" y2="53103"/>
                        <a14:foregroundMark x1="53736" y1="50345" x2="53736" y2="50345"/>
                        <a14:foregroundMark x1="58908" y1="43448" x2="58908" y2="43448"/>
                        <a14:foregroundMark x1="76437" y1="50345" x2="76437" y2="50345"/>
                        <a14:foregroundMark x1="81034" y1="51724" x2="81034" y2="51724"/>
                        <a14:foregroundMark x1="89655" y1="48276" x2="89655" y2="482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9542" y="4216468"/>
            <a:ext cx="1059942" cy="441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Рисунок 14">
            <a:extLst>
              <a:ext uri="{FF2B5EF4-FFF2-40B4-BE49-F238E27FC236}">
                <a16:creationId xmlns:a16="http://schemas.microsoft.com/office/drawing/2014/main" id="{6DB28FEB-6E3F-3D14-ABAF-05E62D4CBE12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9677" b="88710" l="8917" r="89809">
                        <a14:foregroundMark x1="12102" y1="32258" x2="14650" y2="29032"/>
                        <a14:foregroundMark x1="9652" y1="59677" x2="10828" y2="72581"/>
                        <a14:foregroundMark x1="35032" y1="32258" x2="35032" y2="32258"/>
                        <a14:foregroundMark x1="45860" y1="43548" x2="45860" y2="43548"/>
                        <a14:foregroundMark x1="54140" y1="46774" x2="54140" y2="46774"/>
                        <a14:foregroundMark x1="53503" y1="30645" x2="53503" y2="30645"/>
                        <a14:foregroundMark x1="59873" y1="41935" x2="59873" y2="41935"/>
                        <a14:foregroundMark x1="73248" y1="41935" x2="73248" y2="41935"/>
                        <a14:foregroundMark x1="82803" y1="38710" x2="82803" y2="38710"/>
                        <a14:backgroundMark x1="7643" y1="53226" x2="7643" y2="53226"/>
                        <a14:backgroundMark x1="10191" y1="43548" x2="10191" y2="43548"/>
                        <a14:backgroundMark x1="13376" y1="48387" x2="13376" y2="48387"/>
                        <a14:backgroundMark x1="6369" y1="54839" x2="5732" y2="48387"/>
                        <a14:backgroundMark x1="7643" y1="48387" x2="7643" y2="51613"/>
                        <a14:backgroundMark x1="7006" y1="54839" x2="7006" y2="59677"/>
                        <a14:backgroundMark x1="6369" y1="51613" x2="7643" y2="58065"/>
                        <a14:backgroundMark x1="51592" y1="29032" x2="52229" y2="2741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59542" y="3655001"/>
            <a:ext cx="1059942" cy="418574"/>
          </a:xfrm>
          <a:prstGeom prst="rect">
            <a:avLst/>
          </a:prstGeom>
        </p:spPr>
      </p:pic>
      <p:pic>
        <p:nvPicPr>
          <p:cNvPr id="24" name="Рисунок 16">
            <a:extLst>
              <a:ext uri="{FF2B5EF4-FFF2-40B4-BE49-F238E27FC236}">
                <a16:creationId xmlns:a16="http://schemas.microsoft.com/office/drawing/2014/main" id="{20239EE5-A0D2-5E0F-EABC-3525813F05CD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9091" b="89091" l="4739" r="95735">
                        <a14:foregroundMark x1="19905" y1="23636" x2="19905" y2="23636"/>
                        <a14:foregroundMark x1="9005" y1="21818" x2="9005" y2="21818"/>
                        <a14:foregroundMark x1="9953" y1="18182" x2="9005" y2="54545"/>
                        <a14:foregroundMark x1="12796" y1="16364" x2="11848" y2="14545"/>
                        <a14:foregroundMark x1="20853" y1="21818" x2="19905" y2="21818"/>
                        <a14:foregroundMark x1="8057" y1="20000" x2="6635" y2="27273"/>
                        <a14:foregroundMark x1="36019" y1="30909" x2="36019" y2="30909"/>
                        <a14:foregroundMark x1="38389" y1="47273" x2="38389" y2="47273"/>
                        <a14:foregroundMark x1="46445" y1="30909" x2="46445" y2="30909"/>
                        <a14:foregroundMark x1="50711" y1="36364" x2="50711" y2="36364"/>
                        <a14:foregroundMark x1="55450" y1="34545" x2="55450" y2="34545"/>
                        <a14:foregroundMark x1="72986" y1="29091" x2="72986" y2="29091"/>
                        <a14:foregroundMark x1="82938" y1="47273" x2="82938" y2="47273"/>
                        <a14:foregroundMark x1="86256" y1="47273" x2="86256" y2="47273"/>
                        <a14:foregroundMark x1="90047" y1="32727" x2="90047" y2="32727"/>
                        <a14:foregroundMark x1="95735" y1="43636" x2="95735" y2="43636"/>
                        <a14:foregroundMark x1="11848" y1="85455" x2="4739" y2="200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35217" y="2531230"/>
            <a:ext cx="1508593" cy="393235"/>
          </a:xfrm>
          <a:prstGeom prst="rect">
            <a:avLst/>
          </a:prstGeom>
        </p:spPr>
      </p:pic>
      <p:pic>
        <p:nvPicPr>
          <p:cNvPr id="25" name="Picture 30" descr="Партнёры">
            <a:extLst>
              <a:ext uri="{FF2B5EF4-FFF2-40B4-BE49-F238E27FC236}">
                <a16:creationId xmlns:a16="http://schemas.microsoft.com/office/drawing/2014/main" id="{ABA70FA9-5598-C626-8667-335640106B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6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ackgroundRemoval t="10000" b="90000" l="10000" r="90000">
                        <a14:foregroundMark x1="27500" y1="48000" x2="27500" y2="48000"/>
                        <a14:foregroundMark x1="35000" y1="49500" x2="35000" y2="49500"/>
                        <a14:foregroundMark x1="43500" y1="50500" x2="43500" y2="50500"/>
                        <a14:foregroundMark x1="52500" y1="49000" x2="52500" y2="49000"/>
                        <a14:foregroundMark x1="62500" y1="48500" x2="62500" y2="48500"/>
                        <a14:foregroundMark x1="78000" y1="48500" x2="78000" y2="48500"/>
                        <a14:foregroundMark x1="86000" y1="48500" x2="86000" y2="48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1697" b="27038"/>
          <a:stretch/>
        </p:blipFill>
        <p:spPr bwMode="auto">
          <a:xfrm>
            <a:off x="6735217" y="2968503"/>
            <a:ext cx="1508592" cy="622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32" descr="Сервионика">
            <a:extLst>
              <a:ext uri="{FF2B5EF4-FFF2-40B4-BE49-F238E27FC236}">
                <a16:creationId xmlns:a16="http://schemas.microsoft.com/office/drawing/2014/main" id="{EA967E04-387A-68DB-A7CF-97E96A103C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9542" y="4797339"/>
            <a:ext cx="1059942" cy="405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6D6BDB2C-FD07-0816-ECC1-D849234B3A96}"/>
              </a:ext>
            </a:extLst>
          </p:cNvPr>
          <p:cNvCxnSpPr>
            <a:cxnSpLocks/>
          </p:cNvCxnSpPr>
          <p:nvPr/>
        </p:nvCxnSpPr>
        <p:spPr>
          <a:xfrm>
            <a:off x="6096000" y="1388034"/>
            <a:ext cx="0" cy="5109967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78498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8">
            <a:extLst>
              <a:ext uri="{FF2B5EF4-FFF2-40B4-BE49-F238E27FC236}">
                <a16:creationId xmlns:a16="http://schemas.microsoft.com/office/drawing/2014/main" id="{8E28EABE-F6C0-5A4A-972C-7992916D8559}"/>
              </a:ext>
            </a:extLst>
          </p:cNvPr>
          <p:cNvSpPr/>
          <p:nvPr/>
        </p:nvSpPr>
        <p:spPr>
          <a:xfrm>
            <a:off x="516000" y="359999"/>
            <a:ext cx="11160000" cy="720000"/>
          </a:xfrm>
          <a:prstGeom prst="roundRect">
            <a:avLst/>
          </a:prstGeom>
          <a:solidFill>
            <a:srgbClr val="F6F4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ctr"/>
          <a:lstStyle/>
          <a:p>
            <a:r>
              <a:rPr lang="ru-RU" sz="2400" b="1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Мобильное приложение «Честный ЗНАК. Бизнес»</a:t>
            </a:r>
            <a:endParaRPr lang="en-US" sz="2400" b="1" dirty="0">
              <a:solidFill>
                <a:srgbClr val="63666A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object 5">
            <a:extLst>
              <a:ext uri="{FF2B5EF4-FFF2-40B4-BE49-F238E27FC236}">
                <a16:creationId xmlns:a16="http://schemas.microsoft.com/office/drawing/2014/main" id="{5A4741D0-6A9B-E1AD-24DE-73E012A4202D}"/>
              </a:ext>
            </a:extLst>
          </p:cNvPr>
          <p:cNvSpPr/>
          <p:nvPr/>
        </p:nvSpPr>
        <p:spPr>
          <a:xfrm>
            <a:off x="388811" y="1339090"/>
            <a:ext cx="3484245" cy="2106295"/>
          </a:xfrm>
          <a:custGeom>
            <a:avLst/>
            <a:gdLst/>
            <a:ahLst/>
            <a:cxnLst/>
            <a:rect l="l" t="t" r="r" b="b"/>
            <a:pathLst>
              <a:path w="3484245" h="2106295">
                <a:moveTo>
                  <a:pt x="3408806" y="0"/>
                </a:moveTo>
                <a:lnTo>
                  <a:pt x="75057" y="0"/>
                </a:lnTo>
                <a:lnTo>
                  <a:pt x="45862" y="5905"/>
                </a:lnTo>
                <a:lnTo>
                  <a:pt x="22002" y="22002"/>
                </a:lnTo>
                <a:lnTo>
                  <a:pt x="5905" y="45862"/>
                </a:lnTo>
                <a:lnTo>
                  <a:pt x="0" y="75057"/>
                </a:lnTo>
                <a:lnTo>
                  <a:pt x="0" y="2031111"/>
                </a:lnTo>
                <a:lnTo>
                  <a:pt x="5905" y="2060305"/>
                </a:lnTo>
                <a:lnTo>
                  <a:pt x="22002" y="2084165"/>
                </a:lnTo>
                <a:lnTo>
                  <a:pt x="45862" y="2100262"/>
                </a:lnTo>
                <a:lnTo>
                  <a:pt x="75057" y="2106168"/>
                </a:lnTo>
                <a:lnTo>
                  <a:pt x="3408806" y="2106168"/>
                </a:lnTo>
                <a:lnTo>
                  <a:pt x="3438001" y="2100262"/>
                </a:lnTo>
                <a:lnTo>
                  <a:pt x="3461861" y="2084165"/>
                </a:lnTo>
                <a:lnTo>
                  <a:pt x="3477958" y="2060305"/>
                </a:lnTo>
                <a:lnTo>
                  <a:pt x="3483864" y="2031111"/>
                </a:lnTo>
                <a:lnTo>
                  <a:pt x="3483864" y="75057"/>
                </a:lnTo>
                <a:lnTo>
                  <a:pt x="3477958" y="45862"/>
                </a:lnTo>
                <a:lnTo>
                  <a:pt x="3461861" y="22002"/>
                </a:lnTo>
                <a:lnTo>
                  <a:pt x="3438001" y="5905"/>
                </a:lnTo>
                <a:lnTo>
                  <a:pt x="340880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>
              <a:solidFill>
                <a:srgbClr val="63666A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0F5A8271-DF5A-60E3-DC2C-F8516460612A}"/>
              </a:ext>
            </a:extLst>
          </p:cNvPr>
          <p:cNvSpPr txBox="1"/>
          <p:nvPr/>
        </p:nvSpPr>
        <p:spPr>
          <a:xfrm>
            <a:off x="489522" y="1891682"/>
            <a:ext cx="3679758" cy="423000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98450" indent="-285750">
              <a:spcAft>
                <a:spcPts val="600"/>
              </a:spcAft>
              <a:buBlip>
                <a:blip r:embed="rId3">
                  <a:extLst>
                    <a:ext uri="{96DAC541-7B7A-43D3-8B79-37D633B846F1}">
                      <asvg:svgBlip xmlns:asvg="http://schemas.microsoft.com/office/drawing/2016/SVG/main" xmlns="" r:embed="rId4"/>
                    </a:ext>
                  </a:extLst>
                </a:blip>
              </a:buBlip>
            </a:pPr>
            <a:r>
              <a:rPr sz="1200" b="1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Работа с </a:t>
            </a:r>
            <a:r>
              <a:rPr sz="1200" b="1" dirty="0" smtClean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документами</a:t>
            </a:r>
            <a:r>
              <a:rPr lang="ru-RU" sz="1200" b="1" dirty="0" smtClean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:</a:t>
            </a:r>
            <a:endParaRPr lang="ru-RU" sz="1200" b="1" dirty="0">
              <a:solidFill>
                <a:srgbClr val="63666A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516594" indent="-216529">
              <a:spcAft>
                <a:spcPts val="600"/>
              </a:spcAft>
              <a:buFont typeface="Arial MT"/>
              <a:buChar char="•"/>
              <a:tabLst>
                <a:tab pos="228594" algn="l"/>
                <a:tab pos="229229" algn="l"/>
              </a:tabLst>
            </a:pPr>
            <a:r>
              <a:rPr lang="ru-RU" sz="12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Ввод в оборот</a:t>
            </a:r>
          </a:p>
          <a:p>
            <a:pPr marL="516594" indent="-216529">
              <a:spcAft>
                <a:spcPts val="600"/>
              </a:spcAft>
              <a:buFont typeface="Arial MT"/>
              <a:buChar char="•"/>
              <a:tabLst>
                <a:tab pos="228594" algn="l"/>
                <a:tab pos="229229" algn="l"/>
              </a:tabLst>
            </a:pPr>
            <a:r>
              <a:rPr lang="ru-RU" sz="12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Вывод из оборота</a:t>
            </a:r>
          </a:p>
          <a:p>
            <a:pPr marL="516594" indent="-216529">
              <a:spcAft>
                <a:spcPts val="600"/>
              </a:spcAft>
              <a:buFont typeface="Arial MT"/>
              <a:buChar char="•"/>
              <a:tabLst>
                <a:tab pos="228594" algn="l"/>
                <a:tab pos="229229" algn="l"/>
              </a:tabLst>
            </a:pPr>
            <a:r>
              <a:rPr lang="ru-RU" sz="12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Агрегирование</a:t>
            </a:r>
          </a:p>
          <a:p>
            <a:pPr marL="516594" indent="-216529">
              <a:spcAft>
                <a:spcPts val="600"/>
              </a:spcAft>
              <a:buFont typeface="Arial MT"/>
              <a:buChar char="•"/>
              <a:tabLst>
                <a:tab pos="228594" algn="l"/>
                <a:tab pos="229229" algn="l"/>
              </a:tabLst>
            </a:pPr>
            <a:r>
              <a:rPr lang="ru-RU" sz="12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Расформирование</a:t>
            </a:r>
          </a:p>
          <a:p>
            <a:pPr marL="516594" indent="-216529">
              <a:spcAft>
                <a:spcPts val="600"/>
              </a:spcAft>
              <a:buFont typeface="Arial MT"/>
              <a:buChar char="•"/>
              <a:tabLst>
                <a:tab pos="228594" algn="l"/>
                <a:tab pos="229229" algn="l"/>
              </a:tabLst>
            </a:pPr>
            <a:r>
              <a:rPr lang="ru-RU" sz="12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УПД (отгрузка)</a:t>
            </a:r>
          </a:p>
          <a:p>
            <a:pPr marL="516594" indent="-216529">
              <a:spcAft>
                <a:spcPts val="600"/>
              </a:spcAft>
              <a:buFont typeface="Arial MT"/>
              <a:buChar char="•"/>
              <a:tabLst>
                <a:tab pos="228594" algn="l"/>
                <a:tab pos="229229" algn="l"/>
              </a:tabLst>
            </a:pPr>
            <a:r>
              <a:rPr lang="ru-RU" sz="12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УПД (приёмка и формирование</a:t>
            </a:r>
          </a:p>
          <a:p>
            <a:pPr marL="516594">
              <a:spcAft>
                <a:spcPts val="600"/>
              </a:spcAft>
            </a:pPr>
            <a:r>
              <a:rPr lang="ru-RU" sz="12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акта о расхождении)/ указание причины вывода из оборота при подписании УПД</a:t>
            </a:r>
          </a:p>
          <a:p>
            <a:pPr marL="298450" marR="466714" indent="-285750">
              <a:spcAft>
                <a:spcPts val="600"/>
              </a:spcAft>
              <a:buBlip>
                <a:blip r:embed="rId3">
                  <a:extLst>
                    <a:ext uri="{96DAC541-7B7A-43D3-8B79-37D633B846F1}">
                      <asvg:svgBlip xmlns:asvg="http://schemas.microsoft.com/office/drawing/2016/SVG/main" xmlns="" r:embed="rId4"/>
                    </a:ext>
                  </a:extLst>
                </a:blip>
              </a:buBlip>
            </a:pPr>
            <a:r>
              <a:rPr lang="ru-RU" sz="1200" b="1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Подсказки на основных этапах  работы с приложением</a:t>
            </a:r>
          </a:p>
          <a:p>
            <a:pPr marL="299720" indent="-285750">
              <a:spcAft>
                <a:spcPts val="600"/>
              </a:spcAft>
              <a:buBlip>
                <a:blip r:embed="rId3">
                  <a:extLst>
                    <a:ext uri="{96DAC541-7B7A-43D3-8B79-37D633B846F1}">
                      <asvg:svgBlip xmlns:asvg="http://schemas.microsoft.com/office/drawing/2016/SVG/main" xmlns="" r:embed="rId4"/>
                    </a:ext>
                  </a:extLst>
                </a:blip>
              </a:buBlip>
            </a:pPr>
            <a:r>
              <a:rPr lang="ru-RU" sz="1200" b="1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Универсальный сканер</a:t>
            </a:r>
          </a:p>
          <a:p>
            <a:pPr marL="518498" indent="-217165">
              <a:spcAft>
                <a:spcPts val="600"/>
              </a:spcAft>
              <a:buFont typeface="Arial MT"/>
              <a:buChar char="•"/>
              <a:tabLst>
                <a:tab pos="230498" algn="l"/>
                <a:tab pos="231134" algn="l"/>
              </a:tabLst>
            </a:pPr>
            <a:r>
              <a:rPr lang="ru-RU" sz="12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Информация о товаре или агрегате,</a:t>
            </a:r>
          </a:p>
          <a:p>
            <a:pPr marL="518498">
              <a:spcAft>
                <a:spcPts val="600"/>
              </a:spcAft>
            </a:pPr>
            <a:r>
              <a:rPr lang="ru-RU" sz="12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в том числе о владельце</a:t>
            </a:r>
          </a:p>
          <a:p>
            <a:pPr marL="518498" indent="-217165">
              <a:spcAft>
                <a:spcPts val="600"/>
              </a:spcAft>
              <a:buFont typeface="Arial MT"/>
              <a:buChar char="•"/>
              <a:tabLst>
                <a:tab pos="230498" algn="l"/>
                <a:tab pos="231134" algn="l"/>
              </a:tabLst>
            </a:pPr>
            <a:r>
              <a:rPr lang="ru-RU" sz="12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Просмотр состава агрегата</a:t>
            </a:r>
          </a:p>
          <a:p>
            <a:pPr marL="298450" marR="669274" indent="-285750">
              <a:spcAft>
                <a:spcPts val="600"/>
              </a:spcAft>
              <a:buBlip>
                <a:blip r:embed="rId3">
                  <a:extLst>
                    <a:ext uri="{96DAC541-7B7A-43D3-8B79-37D633B846F1}">
                      <asvg:svgBlip xmlns:asvg="http://schemas.microsoft.com/office/drawing/2016/SVG/main" xmlns="" r:embed="rId4"/>
                    </a:ext>
                  </a:extLst>
                </a:blip>
              </a:buBlip>
            </a:pPr>
            <a:r>
              <a:rPr lang="ru-RU" sz="1200" b="1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Взаимодействие со службой  поддержки</a:t>
            </a:r>
          </a:p>
          <a:p>
            <a:pPr marL="298450" marR="669274" indent="-285750">
              <a:spcAft>
                <a:spcPts val="600"/>
              </a:spcAft>
              <a:buBlip>
                <a:blip r:embed="rId3">
                  <a:extLst>
                    <a:ext uri="{96DAC541-7B7A-43D3-8B79-37D633B846F1}">
                      <asvg:svgBlip xmlns:asvg="http://schemas.microsoft.com/office/drawing/2016/SVG/main" xmlns="" r:embed="rId4"/>
                    </a:ext>
                  </a:extLst>
                </a:blip>
              </a:buBlip>
            </a:pPr>
            <a:r>
              <a:rPr lang="ru-RU" sz="1200" b="1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Справочная информация</a:t>
            </a:r>
            <a:endParaRPr sz="1200" dirty="0">
              <a:solidFill>
                <a:srgbClr val="63666A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14" name="Group 2">
            <a:extLst>
              <a:ext uri="{FF2B5EF4-FFF2-40B4-BE49-F238E27FC236}">
                <a16:creationId xmlns:a16="http://schemas.microsoft.com/office/drawing/2014/main" id="{C8FDF6A5-A83B-0D28-7D81-7B39B2CAAB04}"/>
              </a:ext>
            </a:extLst>
          </p:cNvPr>
          <p:cNvGrpSpPr/>
          <p:nvPr/>
        </p:nvGrpSpPr>
        <p:grpSpPr>
          <a:xfrm>
            <a:off x="10429730" y="3197378"/>
            <a:ext cx="1200923" cy="1533737"/>
            <a:chOff x="10180030" y="1560708"/>
            <a:chExt cx="1495970" cy="1855970"/>
          </a:xfrm>
        </p:grpSpPr>
        <p:pic>
          <p:nvPicPr>
            <p:cNvPr id="15" name="Рисунок 43">
              <a:extLst>
                <a:ext uri="{FF2B5EF4-FFF2-40B4-BE49-F238E27FC236}">
                  <a16:creationId xmlns:a16="http://schemas.microsoft.com/office/drawing/2014/main" id="{ADA5A03A-6F31-7109-9E68-A0D35CFD582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180030" y="1560708"/>
              <a:ext cx="1495970" cy="1495970"/>
            </a:xfrm>
            <a:prstGeom prst="rect">
              <a:avLst/>
            </a:prstGeom>
          </p:spPr>
        </p:pic>
        <p:pic>
          <p:nvPicPr>
            <p:cNvPr id="16" name="Picture 5" descr="Graphical user interface&#10;&#10;Description automatically generated with low confidence">
              <a:extLst>
                <a:ext uri="{FF2B5EF4-FFF2-40B4-BE49-F238E27FC236}">
                  <a16:creationId xmlns:a16="http://schemas.microsoft.com/office/drawing/2014/main" id="{B162F545-AA75-AC5D-A676-D0849D798A1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78237" y="3056678"/>
              <a:ext cx="1080000" cy="360000"/>
            </a:xfrm>
            <a:prstGeom prst="rect">
              <a:avLst/>
            </a:prstGeom>
          </p:spPr>
        </p:pic>
      </p:grpSp>
      <p:grpSp>
        <p:nvGrpSpPr>
          <p:cNvPr id="17" name="Group 1">
            <a:extLst>
              <a:ext uri="{FF2B5EF4-FFF2-40B4-BE49-F238E27FC236}">
                <a16:creationId xmlns:a16="http://schemas.microsoft.com/office/drawing/2014/main" id="{47F5B3F4-C656-2D6D-D7E0-2161517AD820}"/>
              </a:ext>
            </a:extLst>
          </p:cNvPr>
          <p:cNvGrpSpPr/>
          <p:nvPr/>
        </p:nvGrpSpPr>
        <p:grpSpPr>
          <a:xfrm>
            <a:off x="10429730" y="1239069"/>
            <a:ext cx="1200923" cy="1533737"/>
            <a:chOff x="10170252" y="3616405"/>
            <a:chExt cx="1495970" cy="1855970"/>
          </a:xfrm>
        </p:grpSpPr>
        <p:pic>
          <p:nvPicPr>
            <p:cNvPr id="18" name="Рисунок 45">
              <a:extLst>
                <a:ext uri="{FF2B5EF4-FFF2-40B4-BE49-F238E27FC236}">
                  <a16:creationId xmlns:a16="http://schemas.microsoft.com/office/drawing/2014/main" id="{3ADE318D-D48F-A4B6-C3DF-497B750FBDD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170252" y="3616405"/>
              <a:ext cx="1495970" cy="1495970"/>
            </a:xfrm>
            <a:prstGeom prst="rect">
              <a:avLst/>
            </a:prstGeom>
          </p:spPr>
        </p:pic>
        <p:pic>
          <p:nvPicPr>
            <p:cNvPr id="19" name="Picture 7" descr="Graphical user interface&#10;&#10;Description automatically generated with low confidence">
              <a:extLst>
                <a:ext uri="{FF2B5EF4-FFF2-40B4-BE49-F238E27FC236}">
                  <a16:creationId xmlns:a16="http://schemas.microsoft.com/office/drawing/2014/main" id="{E676615E-CEB4-B5C7-988D-27ED79B4E9C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11637" y="5112375"/>
              <a:ext cx="1213200" cy="360000"/>
            </a:xfrm>
            <a:prstGeom prst="rect">
              <a:avLst/>
            </a:prstGeom>
          </p:spPr>
        </p:pic>
      </p:grpSp>
      <p:grpSp>
        <p:nvGrpSpPr>
          <p:cNvPr id="20" name="Группа 41">
            <a:extLst>
              <a:ext uri="{FF2B5EF4-FFF2-40B4-BE49-F238E27FC236}">
                <a16:creationId xmlns:a16="http://schemas.microsoft.com/office/drawing/2014/main" id="{6E1E8B01-82C7-79A8-23D1-581495DB08EE}"/>
              </a:ext>
            </a:extLst>
          </p:cNvPr>
          <p:cNvGrpSpPr/>
          <p:nvPr/>
        </p:nvGrpSpPr>
        <p:grpSpPr>
          <a:xfrm>
            <a:off x="10438121" y="5139812"/>
            <a:ext cx="1162353" cy="1532649"/>
            <a:chOff x="8672050" y="4237869"/>
            <a:chExt cx="1447925" cy="1854656"/>
          </a:xfrm>
        </p:grpSpPr>
        <p:pic>
          <p:nvPicPr>
            <p:cNvPr id="21" name="Рисунок 30">
              <a:extLst>
                <a:ext uri="{FF2B5EF4-FFF2-40B4-BE49-F238E27FC236}">
                  <a16:creationId xmlns:a16="http://schemas.microsoft.com/office/drawing/2014/main" id="{33DF9F40-4384-FABC-53DC-835B7EBFF88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8672050" y="4237869"/>
              <a:ext cx="1447925" cy="1447925"/>
            </a:xfrm>
            <a:prstGeom prst="rect">
              <a:avLst/>
            </a:prstGeom>
          </p:spPr>
        </p:pic>
        <p:pic>
          <p:nvPicPr>
            <p:cNvPr id="22" name="Рисунок 40" descr="Изображение выглядит как текст&#10;&#10;Автоматически созданное описание">
              <a:extLst>
                <a:ext uri="{FF2B5EF4-FFF2-40B4-BE49-F238E27FC236}">
                  <a16:creationId xmlns:a16="http://schemas.microsoft.com/office/drawing/2014/main" id="{51EA4B98-FE96-6F7B-D997-E8A94E0CD3D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879436" y="5772484"/>
              <a:ext cx="1045466" cy="320041"/>
            </a:xfrm>
            <a:prstGeom prst="rect">
              <a:avLst/>
            </a:prstGeom>
          </p:spPr>
        </p:pic>
      </p:grpSp>
      <p:pic>
        <p:nvPicPr>
          <p:cNvPr id="40" name="Рисунок 36">
            <a:extLst>
              <a:ext uri="{FF2B5EF4-FFF2-40B4-BE49-F238E27FC236}">
                <a16:creationId xmlns:a16="http://schemas.microsoft.com/office/drawing/2014/main" id="{84461404-E2FD-5A6D-A18B-3E322FF174C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3915" y="2046445"/>
            <a:ext cx="2197389" cy="4472031"/>
          </a:xfrm>
          <a:prstGeom prst="roundRect">
            <a:avLst>
              <a:gd name="adj" fmla="val 9588"/>
            </a:avLst>
          </a:prstGeom>
          <a:effectLst>
            <a:softEdge rad="0"/>
          </a:effectLst>
        </p:spPr>
      </p:pic>
      <p:sp>
        <p:nvSpPr>
          <p:cNvPr id="52" name="Rounded Rectangle 51">
            <a:extLst>
              <a:ext uri="{FF2B5EF4-FFF2-40B4-BE49-F238E27FC236}">
                <a16:creationId xmlns:a16="http://schemas.microsoft.com/office/drawing/2014/main" id="{F1F2EE0F-2952-535A-A699-0B52DA7FB587}"/>
              </a:ext>
            </a:extLst>
          </p:cNvPr>
          <p:cNvSpPr/>
          <p:nvPr/>
        </p:nvSpPr>
        <p:spPr>
          <a:xfrm>
            <a:off x="7573946" y="2028752"/>
            <a:ext cx="2177234" cy="4476800"/>
          </a:xfrm>
          <a:prstGeom prst="roundRect">
            <a:avLst>
              <a:gd name="adj" fmla="val 12097"/>
            </a:avLst>
          </a:prstGeom>
          <a:blipFill>
            <a:blip r:embed="rId1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53" name="Picture 16">
            <a:extLst>
              <a:ext uri="{FF2B5EF4-FFF2-40B4-BE49-F238E27FC236}">
                <a16:creationId xmlns:a16="http://schemas.microsoft.com/office/drawing/2014/main" id="{410BAAB5-DF40-E35E-B246-8915A60E93E6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8153" y="1900482"/>
            <a:ext cx="2568912" cy="4775444"/>
          </a:xfrm>
          <a:prstGeom prst="rect">
            <a:avLst/>
          </a:prstGeom>
        </p:spPr>
      </p:pic>
      <p:sp>
        <p:nvSpPr>
          <p:cNvPr id="42" name="object 6">
            <a:extLst>
              <a:ext uri="{FF2B5EF4-FFF2-40B4-BE49-F238E27FC236}">
                <a16:creationId xmlns:a16="http://schemas.microsoft.com/office/drawing/2014/main" id="{32BEDA60-8A3F-D6C0-9D98-8AB84E6494A1}"/>
              </a:ext>
            </a:extLst>
          </p:cNvPr>
          <p:cNvSpPr txBox="1"/>
          <p:nvPr/>
        </p:nvSpPr>
        <p:spPr>
          <a:xfrm>
            <a:off x="4328153" y="1378090"/>
            <a:ext cx="2568912" cy="37882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spcBef>
                <a:spcPts val="105"/>
              </a:spcBef>
            </a:pPr>
            <a:r>
              <a:rPr lang="ru-RU" sz="1200" b="1" spc="-11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Проверка статуса</a:t>
            </a:r>
          </a:p>
          <a:p>
            <a:pPr marL="12700" algn="ctr">
              <a:spcBef>
                <a:spcPts val="105"/>
              </a:spcBef>
            </a:pPr>
            <a:r>
              <a:rPr lang="ru-RU" sz="1200" b="1" spc="-11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кода маркировки</a:t>
            </a:r>
            <a:endParaRPr sz="1200" dirty="0">
              <a:solidFill>
                <a:srgbClr val="63666A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3" name="object 6">
            <a:extLst>
              <a:ext uri="{FF2B5EF4-FFF2-40B4-BE49-F238E27FC236}">
                <a16:creationId xmlns:a16="http://schemas.microsoft.com/office/drawing/2014/main" id="{36F58AE1-92B8-77C3-5F98-016370AFB47E}"/>
              </a:ext>
            </a:extLst>
          </p:cNvPr>
          <p:cNvSpPr txBox="1"/>
          <p:nvPr/>
        </p:nvSpPr>
        <p:spPr>
          <a:xfrm>
            <a:off x="7378107" y="1378090"/>
            <a:ext cx="2568912" cy="37882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spcBef>
                <a:spcPts val="105"/>
              </a:spcBef>
            </a:pPr>
            <a:r>
              <a:rPr lang="ru-RU" sz="1200" b="1" spc="-11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Создание документа </a:t>
            </a:r>
          </a:p>
          <a:p>
            <a:pPr marL="12700" algn="ctr">
              <a:spcBef>
                <a:spcPts val="105"/>
              </a:spcBef>
            </a:pPr>
            <a:r>
              <a:rPr lang="ru-RU" sz="1200" b="1" spc="-11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«Постановка кега на кран»</a:t>
            </a:r>
            <a:endParaRPr sz="1200" dirty="0">
              <a:solidFill>
                <a:srgbClr val="63666A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55" name="Picture 16">
            <a:extLst>
              <a:ext uri="{FF2B5EF4-FFF2-40B4-BE49-F238E27FC236}">
                <a16:creationId xmlns:a16="http://schemas.microsoft.com/office/drawing/2014/main" id="{F52B7971-C23F-FBEB-8808-E49BBAA1E218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8107" y="1886539"/>
            <a:ext cx="2568912" cy="4775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5024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3666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0">
            <a:extLst>
              <a:ext uri="{FF2B5EF4-FFF2-40B4-BE49-F238E27FC236}">
                <a16:creationId xmlns:a16="http://schemas.microsoft.com/office/drawing/2014/main" id="{CDF5F6AB-91BF-EF4D-A91A-67F6468F955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6691" r="16691"/>
          <a:stretch/>
        </p:blipFill>
        <p:spPr>
          <a:xfrm>
            <a:off x="6105034" y="5081"/>
            <a:ext cx="6086966" cy="6852919"/>
          </a:xfrm>
          <a:prstGeom prst="rect">
            <a:avLst/>
          </a:prstGeom>
        </p:spPr>
      </p:pic>
      <p:sp>
        <p:nvSpPr>
          <p:cNvPr id="6" name="Прямоугольник 3">
            <a:extLst>
              <a:ext uri="{FF2B5EF4-FFF2-40B4-BE49-F238E27FC236}">
                <a16:creationId xmlns:a16="http://schemas.microsoft.com/office/drawing/2014/main" id="{111138AE-DB9F-BD4F-9BAE-EE7937A30C54}"/>
              </a:ext>
            </a:extLst>
          </p:cNvPr>
          <p:cNvSpPr/>
          <p:nvPr/>
        </p:nvSpPr>
        <p:spPr>
          <a:xfrm>
            <a:off x="263352" y="1868460"/>
            <a:ext cx="5400599" cy="2506804"/>
          </a:xfrm>
          <a:prstGeom prst="rect">
            <a:avLst/>
          </a:prstGeom>
        </p:spPr>
        <p:txBody>
          <a:bodyPr wrap="square" lIns="0" tIns="144000" rIns="0" bIns="144000">
            <a:spAutoFit/>
          </a:bodyPr>
          <a:lstStyle/>
          <a:p>
            <a:pPr defTabSz="839852"/>
            <a:r>
              <a:rPr lang="ru-RU" sz="2400" b="1" dirty="0">
                <a:solidFill>
                  <a:prstClr val="white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Контакты для связи:</a:t>
            </a:r>
          </a:p>
          <a:p>
            <a:pPr defTabSz="839852"/>
            <a:r>
              <a:rPr lang="ru-RU" sz="24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support@crpt.ru - электронная почта тех поддержки</a:t>
            </a:r>
          </a:p>
          <a:p>
            <a:pPr defTabSz="839852"/>
            <a:endParaRPr lang="en-US" sz="2400" b="1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defTabSz="839852"/>
            <a:r>
              <a:rPr lang="en-US" sz="24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a.ignatova@crpt.ru  </a:t>
            </a:r>
            <a:r>
              <a:rPr lang="ru-RU" sz="24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Игнатова Алена</a:t>
            </a:r>
          </a:p>
          <a:p>
            <a:pPr defTabSz="839852"/>
            <a:r>
              <a:rPr lang="en-US" sz="24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e.zernova@crpt.ru</a:t>
            </a:r>
            <a:r>
              <a:rPr lang="ru-RU" sz="24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  Зернова Елена</a:t>
            </a:r>
          </a:p>
        </p:txBody>
      </p:sp>
      <p:cxnSp>
        <p:nvCxnSpPr>
          <p:cNvPr id="7" name="Прямая соединительная линия 11">
            <a:extLst>
              <a:ext uri="{FF2B5EF4-FFF2-40B4-BE49-F238E27FC236}">
                <a16:creationId xmlns:a16="http://schemas.microsoft.com/office/drawing/2014/main" id="{2C9F3023-DFCF-BE41-9588-0E70E1311962}"/>
              </a:ext>
            </a:extLst>
          </p:cNvPr>
          <p:cNvCxnSpPr>
            <a:cxnSpLocks/>
          </p:cNvCxnSpPr>
          <p:nvPr/>
        </p:nvCxnSpPr>
        <p:spPr>
          <a:xfrm flipH="1">
            <a:off x="263352" y="4509120"/>
            <a:ext cx="3367544" cy="0"/>
          </a:xfrm>
          <a:prstGeom prst="line">
            <a:avLst/>
          </a:prstGeom>
          <a:ln w="41275">
            <a:solidFill>
              <a:srgbClr val="F6F4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Рисунок 12">
            <a:extLst>
              <a:ext uri="{FF2B5EF4-FFF2-40B4-BE49-F238E27FC236}">
                <a16:creationId xmlns:a16="http://schemas.microsoft.com/office/drawing/2014/main" id="{42C76869-C41B-8F46-B43B-F246B4899D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3560" y="5481565"/>
            <a:ext cx="3367545" cy="73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06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Rounded Rectangle 185">
            <a:extLst>
              <a:ext uri="{FF2B5EF4-FFF2-40B4-BE49-F238E27FC236}">
                <a16:creationId xmlns:a16="http://schemas.microsoft.com/office/drawing/2014/main" id="{76D434D8-3411-FB57-1AB6-4183997D089D}"/>
              </a:ext>
            </a:extLst>
          </p:cNvPr>
          <p:cNvSpPr/>
          <p:nvPr/>
        </p:nvSpPr>
        <p:spPr>
          <a:xfrm>
            <a:off x="10462288" y="3432608"/>
            <a:ext cx="1213712" cy="1440000"/>
          </a:xfrm>
          <a:prstGeom prst="roundRect">
            <a:avLst>
              <a:gd name="adj" fmla="val 4699"/>
            </a:avLst>
          </a:prstGeom>
          <a:solidFill>
            <a:schemeClr val="accent6">
              <a:lumMod val="40000"/>
              <a:lumOff val="60000"/>
            </a:schemeClr>
          </a:solidFill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72000" rIns="36000" bIns="3600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900" b="0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7" name="Rounded Rectangle 19">
            <a:extLst>
              <a:ext uri="{FF2B5EF4-FFF2-40B4-BE49-F238E27FC236}">
                <a16:creationId xmlns:a16="http://schemas.microsoft.com/office/drawing/2014/main" id="{89D76FA3-E40D-E73F-9055-0B25F1327288}"/>
              </a:ext>
            </a:extLst>
          </p:cNvPr>
          <p:cNvSpPr/>
          <p:nvPr/>
        </p:nvSpPr>
        <p:spPr>
          <a:xfrm>
            <a:off x="487744" y="5048413"/>
            <a:ext cx="1252792" cy="1494147"/>
          </a:xfrm>
          <a:prstGeom prst="roundRect">
            <a:avLst>
              <a:gd name="adj" fmla="val 4699"/>
            </a:avLst>
          </a:prstGeom>
          <a:solidFill>
            <a:schemeClr val="accent6">
              <a:lumMod val="40000"/>
              <a:lumOff val="60000"/>
            </a:schemeClr>
          </a:solidFill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000" b="1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DIN Pro Regular" panose="020B0504020101020102" pitchFamily="34" charset="0"/>
              <a:ea typeface="+mn-ea"/>
              <a:cs typeface="DIN Pro Regular" panose="020B0504020101020102" pitchFamily="34" charset="0"/>
            </a:endParaRP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4367797D-1E11-DA17-FBD5-5C3E3C77BC35}"/>
              </a:ext>
            </a:extLst>
          </p:cNvPr>
          <p:cNvSpPr/>
          <p:nvPr/>
        </p:nvSpPr>
        <p:spPr>
          <a:xfrm>
            <a:off x="3357797" y="1816803"/>
            <a:ext cx="1213200" cy="1440000"/>
          </a:xfrm>
          <a:prstGeom prst="roundRect">
            <a:avLst>
              <a:gd name="adj" fmla="val 4699"/>
            </a:avLst>
          </a:prstGeom>
          <a:solidFill>
            <a:schemeClr val="accent6">
              <a:lumMod val="40000"/>
              <a:lumOff val="60000"/>
            </a:schemeClr>
          </a:solidFill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000" b="1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DIN Pro Regular" panose="020B0504020101020102" pitchFamily="34" charset="0"/>
              <a:ea typeface="+mn-ea"/>
              <a:cs typeface="DIN Pro Regular" panose="020B0504020101020102" pitchFamily="34" charset="0"/>
            </a:endParaRPr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89D76FA3-E40D-E73F-9055-0B25F1327288}"/>
              </a:ext>
            </a:extLst>
          </p:cNvPr>
          <p:cNvSpPr/>
          <p:nvPr/>
        </p:nvSpPr>
        <p:spPr>
          <a:xfrm>
            <a:off x="1936898" y="1816803"/>
            <a:ext cx="1213200" cy="1440000"/>
          </a:xfrm>
          <a:prstGeom prst="roundRect">
            <a:avLst>
              <a:gd name="adj" fmla="val 4699"/>
            </a:avLst>
          </a:prstGeom>
          <a:solidFill>
            <a:schemeClr val="accent6">
              <a:lumMod val="40000"/>
              <a:lumOff val="60000"/>
            </a:schemeClr>
          </a:solidFill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000" b="1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DIN Pro Regular" panose="020B0504020101020102" pitchFamily="34" charset="0"/>
              <a:ea typeface="+mn-ea"/>
              <a:cs typeface="DIN Pro Regular" panose="020B0504020101020102" pitchFamily="34" charset="0"/>
            </a:endParaRP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D6018B47-8D32-15F9-DFEF-0A1C00B43DA8}"/>
              </a:ext>
            </a:extLst>
          </p:cNvPr>
          <p:cNvSpPr/>
          <p:nvPr/>
        </p:nvSpPr>
        <p:spPr>
          <a:xfrm>
            <a:off x="516000" y="1816803"/>
            <a:ext cx="1213200" cy="1440000"/>
          </a:xfrm>
          <a:prstGeom prst="roundRect">
            <a:avLst>
              <a:gd name="adj" fmla="val 4699"/>
            </a:avLst>
          </a:prstGeom>
          <a:solidFill>
            <a:schemeClr val="accent6">
              <a:lumMod val="40000"/>
              <a:lumOff val="60000"/>
            </a:schemeClr>
          </a:solidFill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000" b="1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DIN Pro Regular" panose="020B0504020101020102" pitchFamily="34" charset="0"/>
              <a:ea typeface="+mn-ea"/>
              <a:cs typeface="DIN Pro Regular" panose="020B0504020101020102" pitchFamily="34" charset="0"/>
            </a:endParaRPr>
          </a:p>
        </p:txBody>
      </p:sp>
      <p:sp>
        <p:nvSpPr>
          <p:cNvPr id="12" name="Скругленный прямоугольник 8">
            <a:extLst>
              <a:ext uri="{FF2B5EF4-FFF2-40B4-BE49-F238E27FC236}">
                <a16:creationId xmlns:a16="http://schemas.microsoft.com/office/drawing/2014/main" id="{8E28EABE-F6C0-5A4A-972C-7992916D8559}"/>
              </a:ext>
            </a:extLst>
          </p:cNvPr>
          <p:cNvSpPr/>
          <p:nvPr/>
        </p:nvSpPr>
        <p:spPr>
          <a:xfrm>
            <a:off x="0" y="-21599"/>
            <a:ext cx="12168306" cy="720000"/>
          </a:xfrm>
          <a:prstGeom prst="roundRect">
            <a:avLst/>
          </a:prstGeom>
          <a:solidFill>
            <a:srgbClr val="F6F4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ctr"/>
          <a:lstStyle/>
          <a:p>
            <a:r>
              <a:rPr lang="ru-RU" sz="2000" b="1" dirty="0">
                <a:solidFill>
                  <a:srgbClr val="6D6E7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Товарные группы, подлежащие обязательной маркировке маркировке</a:t>
            </a:r>
            <a:endParaRPr lang="en-US" sz="2000" b="1" dirty="0">
              <a:solidFill>
                <a:srgbClr val="6D6E7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499C267-CC71-457B-23D1-15ABE7A9B7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935464" y="2098811"/>
            <a:ext cx="374784" cy="576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0644411-93E3-25DD-1A7F-45D3AC595D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2248672" y="2098811"/>
            <a:ext cx="590164" cy="576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8BB8526-297A-8606-BC80-602372AB7EC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3725037" y="2098811"/>
            <a:ext cx="479232" cy="576000"/>
          </a:xfrm>
          <a:prstGeom prst="rect">
            <a:avLst/>
          </a:prstGeom>
        </p:spPr>
      </p:pic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91FB94C5-5CC4-4CBF-0EAD-1FB502E59F1E}"/>
              </a:ext>
            </a:extLst>
          </p:cNvPr>
          <p:cNvSpPr/>
          <p:nvPr/>
        </p:nvSpPr>
        <p:spPr>
          <a:xfrm>
            <a:off x="516000" y="2674811"/>
            <a:ext cx="1213712" cy="460972"/>
          </a:xfrm>
          <a:prstGeom prst="roundRect">
            <a:avLst>
              <a:gd name="adj" fmla="val 985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72000" rIns="36000" bIns="3600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8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ПИВО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8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И С/А НАПИТКИ</a:t>
            </a:r>
            <a:endParaRPr kumimoji="0" lang="x-none" sz="800" b="0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25D06C77-3375-0C60-EED2-69017C52A43F}"/>
              </a:ext>
            </a:extLst>
          </p:cNvPr>
          <p:cNvSpPr/>
          <p:nvPr/>
        </p:nvSpPr>
        <p:spPr>
          <a:xfrm>
            <a:off x="1916220" y="2699790"/>
            <a:ext cx="1213712" cy="460972"/>
          </a:xfrm>
          <a:prstGeom prst="roundRect">
            <a:avLst>
              <a:gd name="adj" fmla="val 985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72000" rIns="36000" bIns="3600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3666A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МОЛОЧНАЯ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8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ПРОДУКЦИЯ</a:t>
            </a:r>
            <a:endParaRPr kumimoji="0" lang="x-none" sz="800" b="0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A1C390DB-58C1-F3CA-151A-EB2A8449B5C6}"/>
              </a:ext>
            </a:extLst>
          </p:cNvPr>
          <p:cNvSpPr/>
          <p:nvPr/>
        </p:nvSpPr>
        <p:spPr>
          <a:xfrm>
            <a:off x="3357797" y="2674811"/>
            <a:ext cx="1213712" cy="460972"/>
          </a:xfrm>
          <a:prstGeom prst="roundRect">
            <a:avLst>
              <a:gd name="adj" fmla="val 985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72000" rIns="36000" bIns="3600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3666A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УПАКОВАННАЯ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8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ВОДА</a:t>
            </a:r>
            <a:endParaRPr kumimoji="0" lang="x-none" sz="800" b="0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58" name="Picture 57">
            <a:extLst>
              <a:ext uri="{FF2B5EF4-FFF2-40B4-BE49-F238E27FC236}">
                <a16:creationId xmlns:a16="http://schemas.microsoft.com/office/drawing/2014/main" id="{3C48B2E5-5408-68A3-015E-8F384787F15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/>
        </p:blipFill>
        <p:spPr>
          <a:xfrm>
            <a:off x="5126736" y="2098811"/>
            <a:ext cx="517631" cy="576000"/>
          </a:xfrm>
          <a:prstGeom prst="rect">
            <a:avLst/>
          </a:prstGeom>
        </p:spPr>
      </p:pic>
      <p:sp>
        <p:nvSpPr>
          <p:cNvPr id="64" name="Rounded Rectangle 63">
            <a:extLst>
              <a:ext uri="{FF2B5EF4-FFF2-40B4-BE49-F238E27FC236}">
                <a16:creationId xmlns:a16="http://schemas.microsoft.com/office/drawing/2014/main" id="{AF0DBF2C-7FF8-B679-68EA-53BF40F5A0CF}"/>
              </a:ext>
            </a:extLst>
          </p:cNvPr>
          <p:cNvSpPr/>
          <p:nvPr/>
        </p:nvSpPr>
        <p:spPr>
          <a:xfrm>
            <a:off x="4778695" y="1816803"/>
            <a:ext cx="1213200" cy="1440000"/>
          </a:xfrm>
          <a:prstGeom prst="roundRect">
            <a:avLst>
              <a:gd name="adj" fmla="val 4699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000" b="1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DIN Pro Regular" panose="020B0504020101020102" pitchFamily="34" charset="0"/>
              <a:ea typeface="+mn-ea"/>
              <a:cs typeface="DIN Pro Regular" panose="020B0504020101020102" pitchFamily="34" charset="0"/>
            </a:endParaRPr>
          </a:p>
        </p:txBody>
      </p:sp>
      <p:sp>
        <p:nvSpPr>
          <p:cNvPr id="65" name="Rounded Rectangle 64">
            <a:extLst>
              <a:ext uri="{FF2B5EF4-FFF2-40B4-BE49-F238E27FC236}">
                <a16:creationId xmlns:a16="http://schemas.microsoft.com/office/drawing/2014/main" id="{CAF5E52C-38BA-5DB8-509E-10738C34CB15}"/>
              </a:ext>
            </a:extLst>
          </p:cNvPr>
          <p:cNvSpPr/>
          <p:nvPr/>
        </p:nvSpPr>
        <p:spPr>
          <a:xfrm>
            <a:off x="4778695" y="2674811"/>
            <a:ext cx="1213712" cy="460972"/>
          </a:xfrm>
          <a:prstGeom prst="roundRect">
            <a:avLst>
              <a:gd name="adj" fmla="val 985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72000" rIns="36000" bIns="3600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3666A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ЛЕКАРСТВА</a:t>
            </a:r>
            <a:endParaRPr kumimoji="0" lang="x-none" sz="800" b="0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88" name="Picture 87">
            <a:extLst>
              <a:ext uri="{FF2B5EF4-FFF2-40B4-BE49-F238E27FC236}">
                <a16:creationId xmlns:a16="http://schemas.microsoft.com/office/drawing/2014/main" id="{0E46F0F2-7A5E-BE04-AD43-A8BA78CEF52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/>
        </p:blipFill>
        <p:spPr>
          <a:xfrm>
            <a:off x="6596786" y="2098811"/>
            <a:ext cx="419327" cy="576000"/>
          </a:xfrm>
          <a:prstGeom prst="rect">
            <a:avLst/>
          </a:prstGeom>
        </p:spPr>
      </p:pic>
      <p:sp>
        <p:nvSpPr>
          <p:cNvPr id="92" name="Rounded Rectangle 91">
            <a:extLst>
              <a:ext uri="{FF2B5EF4-FFF2-40B4-BE49-F238E27FC236}">
                <a16:creationId xmlns:a16="http://schemas.microsoft.com/office/drawing/2014/main" id="{29008C44-B4D2-B86B-E6A0-2D130F31D3C9}"/>
              </a:ext>
            </a:extLst>
          </p:cNvPr>
          <p:cNvSpPr/>
          <p:nvPr/>
        </p:nvSpPr>
        <p:spPr>
          <a:xfrm>
            <a:off x="6199593" y="1816803"/>
            <a:ext cx="1213200" cy="1440000"/>
          </a:xfrm>
          <a:prstGeom prst="roundRect">
            <a:avLst>
              <a:gd name="adj" fmla="val 4699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000" b="1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DIN Pro Regular" panose="020B0504020101020102" pitchFamily="34" charset="0"/>
              <a:ea typeface="+mn-ea"/>
              <a:cs typeface="DIN Pro Regular" panose="020B0504020101020102" pitchFamily="34" charset="0"/>
            </a:endParaRPr>
          </a:p>
        </p:txBody>
      </p:sp>
      <p:sp>
        <p:nvSpPr>
          <p:cNvPr id="93" name="Rounded Rectangle 92">
            <a:extLst>
              <a:ext uri="{FF2B5EF4-FFF2-40B4-BE49-F238E27FC236}">
                <a16:creationId xmlns:a16="http://schemas.microsoft.com/office/drawing/2014/main" id="{E5FFAD1B-E907-BD6F-2F78-75A88D16EEA9}"/>
              </a:ext>
            </a:extLst>
          </p:cNvPr>
          <p:cNvSpPr/>
          <p:nvPr/>
        </p:nvSpPr>
        <p:spPr>
          <a:xfrm>
            <a:off x="6199593" y="2674811"/>
            <a:ext cx="1213712" cy="460972"/>
          </a:xfrm>
          <a:prstGeom prst="roundRect">
            <a:avLst>
              <a:gd name="adj" fmla="val 985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72000" rIns="36000" bIns="3600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3666A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ТАБАК</a:t>
            </a:r>
            <a:endParaRPr kumimoji="0" lang="x-none" sz="800" b="0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12" name="Picture 111">
            <a:extLst>
              <a:ext uri="{FF2B5EF4-FFF2-40B4-BE49-F238E27FC236}">
                <a16:creationId xmlns:a16="http://schemas.microsoft.com/office/drawing/2014/main" id="{E7D4D31B-C92F-1300-F220-AC59BFB8D1F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/>
        </p:blipFill>
        <p:spPr>
          <a:xfrm>
            <a:off x="7983123" y="2098811"/>
            <a:ext cx="488448" cy="576000"/>
          </a:xfrm>
          <a:prstGeom prst="rect">
            <a:avLst/>
          </a:prstGeom>
        </p:spPr>
      </p:pic>
      <p:sp>
        <p:nvSpPr>
          <p:cNvPr id="114" name="Rounded Rectangle 113">
            <a:extLst>
              <a:ext uri="{FF2B5EF4-FFF2-40B4-BE49-F238E27FC236}">
                <a16:creationId xmlns:a16="http://schemas.microsoft.com/office/drawing/2014/main" id="{E643982D-65E7-7F48-FD16-1611B9CE00D6}"/>
              </a:ext>
            </a:extLst>
          </p:cNvPr>
          <p:cNvSpPr/>
          <p:nvPr/>
        </p:nvSpPr>
        <p:spPr>
          <a:xfrm>
            <a:off x="7620491" y="1816803"/>
            <a:ext cx="1213200" cy="1440000"/>
          </a:xfrm>
          <a:prstGeom prst="roundRect">
            <a:avLst>
              <a:gd name="adj" fmla="val 4699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000" b="1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DIN Pro Regular" panose="020B0504020101020102" pitchFamily="34" charset="0"/>
              <a:ea typeface="+mn-ea"/>
              <a:cs typeface="DIN Pro Regular" panose="020B0504020101020102" pitchFamily="34" charset="0"/>
            </a:endParaRPr>
          </a:p>
        </p:txBody>
      </p:sp>
      <p:sp>
        <p:nvSpPr>
          <p:cNvPr id="115" name="Rounded Rectangle 114">
            <a:extLst>
              <a:ext uri="{FF2B5EF4-FFF2-40B4-BE49-F238E27FC236}">
                <a16:creationId xmlns:a16="http://schemas.microsoft.com/office/drawing/2014/main" id="{5BD85EAF-39DF-B452-B892-FB869DB6EE83}"/>
              </a:ext>
            </a:extLst>
          </p:cNvPr>
          <p:cNvSpPr/>
          <p:nvPr/>
        </p:nvSpPr>
        <p:spPr>
          <a:xfrm>
            <a:off x="7620491" y="2674811"/>
            <a:ext cx="1213712" cy="460972"/>
          </a:xfrm>
          <a:prstGeom prst="roundRect">
            <a:avLst>
              <a:gd name="adj" fmla="val 985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72000" rIns="36000" bIns="3600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3666A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ЛЕГКАЯ ПРОМЫШЛЕННОСТЬ</a:t>
            </a:r>
            <a:endParaRPr kumimoji="0" lang="x-none" sz="800" b="0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30" name="Picture 129">
            <a:extLst>
              <a:ext uri="{FF2B5EF4-FFF2-40B4-BE49-F238E27FC236}">
                <a16:creationId xmlns:a16="http://schemas.microsoft.com/office/drawing/2014/main" id="{74E0F01E-2383-D31F-C580-E44BC77CC92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xmlns="" r:embed="rId16"/>
              </a:ext>
            </a:extLst>
          </a:blip>
          <a:srcRect/>
          <a:stretch/>
        </p:blipFill>
        <p:spPr>
          <a:xfrm>
            <a:off x="9318978" y="2098811"/>
            <a:ext cx="658537" cy="576000"/>
          </a:xfrm>
          <a:prstGeom prst="rect">
            <a:avLst/>
          </a:prstGeom>
        </p:spPr>
      </p:pic>
      <p:sp>
        <p:nvSpPr>
          <p:cNvPr id="134" name="Rounded Rectangle 133">
            <a:extLst>
              <a:ext uri="{FF2B5EF4-FFF2-40B4-BE49-F238E27FC236}">
                <a16:creationId xmlns:a16="http://schemas.microsoft.com/office/drawing/2014/main" id="{5574147B-3590-D8C0-47B8-F297AFF25E05}"/>
              </a:ext>
            </a:extLst>
          </p:cNvPr>
          <p:cNvSpPr/>
          <p:nvPr/>
        </p:nvSpPr>
        <p:spPr>
          <a:xfrm>
            <a:off x="9041390" y="1816803"/>
            <a:ext cx="1213200" cy="1440000"/>
          </a:xfrm>
          <a:prstGeom prst="roundRect">
            <a:avLst>
              <a:gd name="adj" fmla="val 4699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000" b="1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DIN Pro Regular" panose="020B0504020101020102" pitchFamily="34" charset="0"/>
              <a:ea typeface="+mn-ea"/>
              <a:cs typeface="DIN Pro Regular" panose="020B0504020101020102" pitchFamily="34" charset="0"/>
            </a:endParaRPr>
          </a:p>
        </p:txBody>
      </p:sp>
      <p:sp>
        <p:nvSpPr>
          <p:cNvPr id="135" name="Rounded Rectangle 134">
            <a:extLst>
              <a:ext uri="{FF2B5EF4-FFF2-40B4-BE49-F238E27FC236}">
                <a16:creationId xmlns:a16="http://schemas.microsoft.com/office/drawing/2014/main" id="{54F08366-8F3C-746B-192F-656BE93DEA49}"/>
              </a:ext>
            </a:extLst>
          </p:cNvPr>
          <p:cNvSpPr/>
          <p:nvPr/>
        </p:nvSpPr>
        <p:spPr>
          <a:xfrm>
            <a:off x="9041390" y="2674811"/>
            <a:ext cx="1213712" cy="460972"/>
          </a:xfrm>
          <a:prstGeom prst="roundRect">
            <a:avLst>
              <a:gd name="adj" fmla="val 985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72000" rIns="36000" bIns="3600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3666A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ОБУВЬ</a:t>
            </a:r>
            <a:endParaRPr kumimoji="0" lang="x-none" sz="800" b="0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48" name="Picture 147">
            <a:extLst>
              <a:ext uri="{FF2B5EF4-FFF2-40B4-BE49-F238E27FC236}">
                <a16:creationId xmlns:a16="http://schemas.microsoft.com/office/drawing/2014/main" id="{94D60A66-A226-92FF-3929-E2BA2D35FCAD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78497" y="2098811"/>
            <a:ext cx="581295" cy="576000"/>
          </a:xfrm>
          <a:prstGeom prst="rect">
            <a:avLst/>
          </a:prstGeom>
        </p:spPr>
      </p:pic>
      <p:sp>
        <p:nvSpPr>
          <p:cNvPr id="150" name="Rounded Rectangle 149">
            <a:extLst>
              <a:ext uri="{FF2B5EF4-FFF2-40B4-BE49-F238E27FC236}">
                <a16:creationId xmlns:a16="http://schemas.microsoft.com/office/drawing/2014/main" id="{F80539C6-1159-7206-552A-6579DA90E6AD}"/>
              </a:ext>
            </a:extLst>
          </p:cNvPr>
          <p:cNvSpPr/>
          <p:nvPr/>
        </p:nvSpPr>
        <p:spPr>
          <a:xfrm>
            <a:off x="10462288" y="1816803"/>
            <a:ext cx="1213200" cy="1440000"/>
          </a:xfrm>
          <a:prstGeom prst="roundRect">
            <a:avLst>
              <a:gd name="adj" fmla="val 4699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000" b="1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DIN Pro Regular" panose="020B0504020101020102" pitchFamily="34" charset="0"/>
              <a:ea typeface="+mn-ea"/>
              <a:cs typeface="DIN Pro Regular" panose="020B0504020101020102" pitchFamily="34" charset="0"/>
            </a:endParaRPr>
          </a:p>
        </p:txBody>
      </p:sp>
      <p:sp>
        <p:nvSpPr>
          <p:cNvPr id="151" name="Rounded Rectangle 150">
            <a:extLst>
              <a:ext uri="{FF2B5EF4-FFF2-40B4-BE49-F238E27FC236}">
                <a16:creationId xmlns:a16="http://schemas.microsoft.com/office/drawing/2014/main" id="{EB524E42-514D-B422-C753-2FFAF47B78CC}"/>
              </a:ext>
            </a:extLst>
          </p:cNvPr>
          <p:cNvSpPr/>
          <p:nvPr/>
        </p:nvSpPr>
        <p:spPr>
          <a:xfrm>
            <a:off x="10462288" y="2674811"/>
            <a:ext cx="1213712" cy="460972"/>
          </a:xfrm>
          <a:prstGeom prst="roundRect">
            <a:avLst>
              <a:gd name="adj" fmla="val 985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72000" rIns="36000" bIns="3600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3666A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ШУБЫ</a:t>
            </a:r>
            <a:endParaRPr kumimoji="0" lang="x-none" sz="800" b="0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6425D6CC-D56C-796B-155B-C3AC5E0C9FC0}"/>
              </a:ext>
            </a:extLst>
          </p:cNvPr>
          <p:cNvSpPr txBox="1"/>
          <p:nvPr/>
        </p:nvSpPr>
        <p:spPr>
          <a:xfrm>
            <a:off x="3503712" y="5409083"/>
            <a:ext cx="8664594" cy="923330"/>
          </a:xfrm>
          <a:prstGeom prst="rect">
            <a:avLst/>
          </a:prstGeom>
          <a:noFill/>
        </p:spPr>
        <p:txBody>
          <a:bodyPr wrap="square" lIns="180000">
            <a:spAutoFit/>
          </a:bodyPr>
          <a:lstStyle/>
          <a:p>
            <a:pPr>
              <a:spcBef>
                <a:spcPts val="1000"/>
              </a:spcBef>
              <a:spcAft>
                <a:spcPct val="0"/>
              </a:spcAft>
            </a:pPr>
            <a:r>
              <a:rPr lang="ru-RU" sz="1800" b="1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Зеленым отмечены товарные группы, в которых в определение Участников оборота товаров включены предприятия оказывающие услуги общественного питания (Хорека)</a:t>
            </a:r>
          </a:p>
        </p:txBody>
      </p:sp>
      <p:grpSp>
        <p:nvGrpSpPr>
          <p:cNvPr id="162" name="Group 161">
            <a:extLst>
              <a:ext uri="{FF2B5EF4-FFF2-40B4-BE49-F238E27FC236}">
                <a16:creationId xmlns:a16="http://schemas.microsoft.com/office/drawing/2014/main" id="{93D8C58C-3135-7BE2-C3D4-7AFD6A1781C7}"/>
              </a:ext>
            </a:extLst>
          </p:cNvPr>
          <p:cNvGrpSpPr/>
          <p:nvPr/>
        </p:nvGrpSpPr>
        <p:grpSpPr>
          <a:xfrm>
            <a:off x="2980846" y="5409083"/>
            <a:ext cx="522866" cy="522866"/>
            <a:chOff x="516000" y="5091328"/>
            <a:chExt cx="522866" cy="522866"/>
          </a:xfrm>
        </p:grpSpPr>
        <p:sp>
          <p:nvSpPr>
            <p:cNvPr id="160" name="Freeform 159">
              <a:extLst>
                <a:ext uri="{FF2B5EF4-FFF2-40B4-BE49-F238E27FC236}">
                  <a16:creationId xmlns:a16="http://schemas.microsoft.com/office/drawing/2014/main" id="{8C9C70B0-17EF-0A8D-2586-3E9EB6E0E789}"/>
                </a:ext>
              </a:extLst>
            </p:cNvPr>
            <p:cNvSpPr/>
            <p:nvPr/>
          </p:nvSpPr>
          <p:spPr>
            <a:xfrm>
              <a:off x="516000" y="5091328"/>
              <a:ext cx="522866" cy="522866"/>
            </a:xfrm>
            <a:custGeom>
              <a:avLst/>
              <a:gdLst>
                <a:gd name="connsiteX0" fmla="*/ 522867 w 522866"/>
                <a:gd name="connsiteY0" fmla="*/ 261434 h 522866"/>
                <a:gd name="connsiteX1" fmla="*/ 261434 w 522866"/>
                <a:gd name="connsiteY1" fmla="*/ 522867 h 522866"/>
                <a:gd name="connsiteX2" fmla="*/ 0 w 522866"/>
                <a:gd name="connsiteY2" fmla="*/ 261434 h 522866"/>
                <a:gd name="connsiteX3" fmla="*/ 261434 w 522866"/>
                <a:gd name="connsiteY3" fmla="*/ 0 h 522866"/>
                <a:gd name="connsiteX4" fmla="*/ 522867 w 522866"/>
                <a:gd name="connsiteY4" fmla="*/ 261434 h 522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2866" h="522866">
                  <a:moveTo>
                    <a:pt x="522867" y="261434"/>
                  </a:moveTo>
                  <a:cubicBezTo>
                    <a:pt x="522867" y="405819"/>
                    <a:pt x="405819" y="522867"/>
                    <a:pt x="261434" y="522867"/>
                  </a:cubicBezTo>
                  <a:cubicBezTo>
                    <a:pt x="117048" y="522867"/>
                    <a:pt x="0" y="405819"/>
                    <a:pt x="0" y="261434"/>
                  </a:cubicBezTo>
                  <a:cubicBezTo>
                    <a:pt x="0" y="117048"/>
                    <a:pt x="117048" y="0"/>
                    <a:pt x="261434" y="0"/>
                  </a:cubicBezTo>
                  <a:cubicBezTo>
                    <a:pt x="405819" y="0"/>
                    <a:pt x="522867" y="117048"/>
                    <a:pt x="522867" y="261434"/>
                  </a:cubicBezTo>
                  <a:close/>
                </a:path>
              </a:pathLst>
            </a:custGeom>
            <a:solidFill>
              <a:srgbClr val="00B050"/>
            </a:solidFill>
            <a:ln w="10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  <p:sp>
          <p:nvSpPr>
            <p:cNvPr id="161" name="Freeform 160">
              <a:extLst>
                <a:ext uri="{FF2B5EF4-FFF2-40B4-BE49-F238E27FC236}">
                  <a16:creationId xmlns:a16="http://schemas.microsoft.com/office/drawing/2014/main" id="{65FAD77F-5607-4C23-244F-924BECD5B243}"/>
                </a:ext>
              </a:extLst>
            </p:cNvPr>
            <p:cNvSpPr/>
            <p:nvPr/>
          </p:nvSpPr>
          <p:spPr>
            <a:xfrm>
              <a:off x="619945" y="5236685"/>
              <a:ext cx="314975" cy="232152"/>
            </a:xfrm>
            <a:custGeom>
              <a:avLst/>
              <a:gdLst>
                <a:gd name="connsiteX0" fmla="*/ 273982 w 314975"/>
                <a:gd name="connsiteY0" fmla="*/ 0 h 232152"/>
                <a:gd name="connsiteX1" fmla="*/ 124024 w 314975"/>
                <a:gd name="connsiteY1" fmla="*/ 150063 h 232152"/>
                <a:gd name="connsiteX2" fmla="*/ 40993 w 314975"/>
                <a:gd name="connsiteY2" fmla="*/ 67032 h 232152"/>
                <a:gd name="connsiteX3" fmla="*/ 0 w 314975"/>
                <a:gd name="connsiteY3" fmla="*/ 108024 h 232152"/>
                <a:gd name="connsiteX4" fmla="*/ 124024 w 314975"/>
                <a:gd name="connsiteY4" fmla="*/ 232153 h 232152"/>
                <a:gd name="connsiteX5" fmla="*/ 314975 w 314975"/>
                <a:gd name="connsiteY5" fmla="*/ 40993 h 232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4975" h="232152">
                  <a:moveTo>
                    <a:pt x="273982" y="0"/>
                  </a:moveTo>
                  <a:lnTo>
                    <a:pt x="124024" y="150063"/>
                  </a:lnTo>
                  <a:lnTo>
                    <a:pt x="40993" y="67032"/>
                  </a:lnTo>
                  <a:lnTo>
                    <a:pt x="0" y="108024"/>
                  </a:lnTo>
                  <a:lnTo>
                    <a:pt x="124024" y="232153"/>
                  </a:lnTo>
                  <a:lnTo>
                    <a:pt x="314975" y="40993"/>
                  </a:lnTo>
                  <a:close/>
                </a:path>
              </a:pathLst>
            </a:custGeom>
            <a:solidFill>
              <a:srgbClr val="FFFFFF"/>
            </a:solidFill>
            <a:ln w="1029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x-none"/>
            </a:p>
          </p:txBody>
        </p:sp>
      </p:grpSp>
      <p:pic>
        <p:nvPicPr>
          <p:cNvPr id="164" name="Picture 8">
            <a:extLst>
              <a:ext uri="{FF2B5EF4-FFF2-40B4-BE49-F238E27FC236}">
                <a16:creationId xmlns:a16="http://schemas.microsoft.com/office/drawing/2014/main" id="{DE597E2E-64AD-39E4-07C1-0AEB0BCF39F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rcRect/>
          <a:stretch/>
        </p:blipFill>
        <p:spPr>
          <a:xfrm>
            <a:off x="789523" y="3676965"/>
            <a:ext cx="666667" cy="576000"/>
          </a:xfrm>
          <a:prstGeom prst="rect">
            <a:avLst/>
          </a:prstGeom>
        </p:spPr>
      </p:pic>
      <p:pic>
        <p:nvPicPr>
          <p:cNvPr id="165" name="Picture 164">
            <a:extLst>
              <a:ext uri="{FF2B5EF4-FFF2-40B4-BE49-F238E27FC236}">
                <a16:creationId xmlns:a16="http://schemas.microsoft.com/office/drawing/2014/main" id="{D4D693E2-53AE-F23C-7457-E7D545F5FF69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53107" y="3676965"/>
            <a:ext cx="581295" cy="576000"/>
          </a:xfrm>
          <a:prstGeom prst="rect">
            <a:avLst/>
          </a:prstGeom>
        </p:spPr>
      </p:pic>
      <p:pic>
        <p:nvPicPr>
          <p:cNvPr id="166" name="Picture 165">
            <a:extLst>
              <a:ext uri="{FF2B5EF4-FFF2-40B4-BE49-F238E27FC236}">
                <a16:creationId xmlns:a16="http://schemas.microsoft.com/office/drawing/2014/main" id="{871D6CB9-A401-7BD8-E757-004F7BCCD67F}"/>
              </a:ext>
            </a:extLst>
          </p:cNvPr>
          <p:cNvPicPr>
            <a:picLocks noChangeAspect="1"/>
          </p:cNvPicPr>
          <p:nvPr/>
        </p:nvPicPr>
        <p:blipFill>
          <a:blip r:embed="rId21"/>
          <a:srcRect/>
          <a:stretch/>
        </p:blipFill>
        <p:spPr>
          <a:xfrm>
            <a:off x="3676653" y="3676965"/>
            <a:ext cx="576000" cy="576000"/>
          </a:xfrm>
          <a:prstGeom prst="rect">
            <a:avLst/>
          </a:prstGeom>
        </p:spPr>
      </p:pic>
      <p:sp>
        <p:nvSpPr>
          <p:cNvPr id="167" name="Rounded Rectangle 166">
            <a:extLst>
              <a:ext uri="{FF2B5EF4-FFF2-40B4-BE49-F238E27FC236}">
                <a16:creationId xmlns:a16="http://schemas.microsoft.com/office/drawing/2014/main" id="{D3F3ABB5-6B3E-9F2B-2ECB-F43E3C26FDF1}"/>
              </a:ext>
            </a:extLst>
          </p:cNvPr>
          <p:cNvSpPr/>
          <p:nvPr/>
        </p:nvSpPr>
        <p:spPr>
          <a:xfrm>
            <a:off x="516000" y="3432608"/>
            <a:ext cx="1213712" cy="1440000"/>
          </a:xfrm>
          <a:prstGeom prst="roundRect">
            <a:avLst>
              <a:gd name="adj" fmla="val 4699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72000" rIns="36000" bIns="3600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900" b="0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8" name="Rounded Rectangle 167">
            <a:extLst>
              <a:ext uri="{FF2B5EF4-FFF2-40B4-BE49-F238E27FC236}">
                <a16:creationId xmlns:a16="http://schemas.microsoft.com/office/drawing/2014/main" id="{81BB27D6-3C10-1C72-B9AB-A3FBB8E0A54F}"/>
              </a:ext>
            </a:extLst>
          </p:cNvPr>
          <p:cNvSpPr/>
          <p:nvPr/>
        </p:nvSpPr>
        <p:spPr>
          <a:xfrm>
            <a:off x="516000" y="4290616"/>
            <a:ext cx="1213712" cy="460972"/>
          </a:xfrm>
          <a:prstGeom prst="roundRect">
            <a:avLst>
              <a:gd name="adj" fmla="val 985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72000" rIns="36000" bIns="3600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3666A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МЕДИЦИНСКИЕ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8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ИЗДЕЛИЯ</a:t>
            </a:r>
            <a:endParaRPr kumimoji="0" lang="x-none" sz="800" b="0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9" name="Rounded Rectangle 168">
            <a:extLst>
              <a:ext uri="{FF2B5EF4-FFF2-40B4-BE49-F238E27FC236}">
                <a16:creationId xmlns:a16="http://schemas.microsoft.com/office/drawing/2014/main" id="{36656280-C353-29AB-042B-3657B8DE986D}"/>
              </a:ext>
            </a:extLst>
          </p:cNvPr>
          <p:cNvSpPr/>
          <p:nvPr/>
        </p:nvSpPr>
        <p:spPr>
          <a:xfrm>
            <a:off x="1936898" y="3432608"/>
            <a:ext cx="1213712" cy="1440000"/>
          </a:xfrm>
          <a:prstGeom prst="roundRect">
            <a:avLst>
              <a:gd name="adj" fmla="val 4699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72000" rIns="36000" bIns="3600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900" b="0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0" name="Rounded Rectangle 169">
            <a:extLst>
              <a:ext uri="{FF2B5EF4-FFF2-40B4-BE49-F238E27FC236}">
                <a16:creationId xmlns:a16="http://schemas.microsoft.com/office/drawing/2014/main" id="{BDCBE81B-40A7-BBF3-2762-2A859AD48E27}"/>
              </a:ext>
            </a:extLst>
          </p:cNvPr>
          <p:cNvSpPr/>
          <p:nvPr/>
        </p:nvSpPr>
        <p:spPr>
          <a:xfrm>
            <a:off x="1936898" y="4290616"/>
            <a:ext cx="1213712" cy="460972"/>
          </a:xfrm>
          <a:prstGeom prst="roundRect">
            <a:avLst>
              <a:gd name="adj" fmla="val 985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72000" rIns="36000" bIns="3600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3666A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ДУХИ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3666A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И ТУАЛЕТНАЯ ВОДА</a:t>
            </a:r>
            <a:endParaRPr kumimoji="0" lang="x-none" sz="800" b="0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1" name="Rounded Rectangle 170">
            <a:extLst>
              <a:ext uri="{FF2B5EF4-FFF2-40B4-BE49-F238E27FC236}">
                <a16:creationId xmlns:a16="http://schemas.microsoft.com/office/drawing/2014/main" id="{8B258035-D384-D716-17D2-2B20EC6C604B}"/>
              </a:ext>
            </a:extLst>
          </p:cNvPr>
          <p:cNvSpPr/>
          <p:nvPr/>
        </p:nvSpPr>
        <p:spPr>
          <a:xfrm>
            <a:off x="3357797" y="3432608"/>
            <a:ext cx="1213712" cy="1440000"/>
          </a:xfrm>
          <a:prstGeom prst="roundRect">
            <a:avLst>
              <a:gd name="adj" fmla="val 4699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72000" rIns="36000" bIns="3600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900" b="0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2" name="Rounded Rectangle 171">
            <a:extLst>
              <a:ext uri="{FF2B5EF4-FFF2-40B4-BE49-F238E27FC236}">
                <a16:creationId xmlns:a16="http://schemas.microsoft.com/office/drawing/2014/main" id="{2C866B09-6F82-E53A-6DC9-70D9CB402828}"/>
              </a:ext>
            </a:extLst>
          </p:cNvPr>
          <p:cNvSpPr/>
          <p:nvPr/>
        </p:nvSpPr>
        <p:spPr>
          <a:xfrm>
            <a:off x="3357797" y="4290616"/>
            <a:ext cx="1213712" cy="460972"/>
          </a:xfrm>
          <a:prstGeom prst="roundRect">
            <a:avLst>
              <a:gd name="adj" fmla="val 985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72000" rIns="0" bIns="3600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3666A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ШИНЫ</a:t>
            </a:r>
            <a:endParaRPr kumimoji="0" lang="x-none" sz="800" b="0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73" name="Picture 59">
            <a:extLst>
              <a:ext uri="{FF2B5EF4-FFF2-40B4-BE49-F238E27FC236}">
                <a16:creationId xmlns:a16="http://schemas.microsoft.com/office/drawing/2014/main" id="{EF58DD4E-A0F1-C3E2-22A9-406DE71DD515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xmlns="" r:embed="rId23"/>
              </a:ext>
            </a:extLst>
          </a:blip>
          <a:srcRect/>
          <a:stretch/>
        </p:blipFill>
        <p:spPr>
          <a:xfrm>
            <a:off x="5162831" y="3676965"/>
            <a:ext cx="445440" cy="576000"/>
          </a:xfrm>
          <a:prstGeom prst="rect">
            <a:avLst/>
          </a:prstGeom>
        </p:spPr>
      </p:pic>
      <p:sp>
        <p:nvSpPr>
          <p:cNvPr id="174" name="Rounded Rectangle 173">
            <a:extLst>
              <a:ext uri="{FF2B5EF4-FFF2-40B4-BE49-F238E27FC236}">
                <a16:creationId xmlns:a16="http://schemas.microsoft.com/office/drawing/2014/main" id="{75594B1C-34CB-A8B7-8E16-62FEA9A1A763}"/>
              </a:ext>
            </a:extLst>
          </p:cNvPr>
          <p:cNvSpPr/>
          <p:nvPr/>
        </p:nvSpPr>
        <p:spPr>
          <a:xfrm>
            <a:off x="4778695" y="3432608"/>
            <a:ext cx="1213712" cy="1440000"/>
          </a:xfrm>
          <a:prstGeom prst="roundRect">
            <a:avLst>
              <a:gd name="adj" fmla="val 4699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72000" rIns="36000" bIns="3600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900" b="0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5" name="Rounded Rectangle 174">
            <a:extLst>
              <a:ext uri="{FF2B5EF4-FFF2-40B4-BE49-F238E27FC236}">
                <a16:creationId xmlns:a16="http://schemas.microsoft.com/office/drawing/2014/main" id="{1ACBED78-EF3F-F9DB-0A15-79546A830D4E}"/>
              </a:ext>
            </a:extLst>
          </p:cNvPr>
          <p:cNvSpPr/>
          <p:nvPr/>
        </p:nvSpPr>
        <p:spPr>
          <a:xfrm>
            <a:off x="4778695" y="4290616"/>
            <a:ext cx="1213712" cy="460972"/>
          </a:xfrm>
          <a:prstGeom prst="roundRect">
            <a:avLst>
              <a:gd name="adj" fmla="val 985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72000" rIns="36000" bIns="3600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3666A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ФОТОАППАРАТЫ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8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И ЛАМПЫ-ВСПЫШКИ</a:t>
            </a:r>
            <a:endParaRPr kumimoji="0" lang="x-none" sz="800" b="0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76" name="Picture 88">
            <a:extLst>
              <a:ext uri="{FF2B5EF4-FFF2-40B4-BE49-F238E27FC236}">
                <a16:creationId xmlns:a16="http://schemas.microsoft.com/office/drawing/2014/main" id="{06B82401-7247-2936-51A9-7A6A45005C1C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xmlns="" r:embed="rId25"/>
              </a:ext>
            </a:extLst>
          </a:blip>
          <a:srcRect/>
          <a:stretch/>
        </p:blipFill>
        <p:spPr>
          <a:xfrm>
            <a:off x="6518449" y="3676965"/>
            <a:ext cx="576000" cy="576000"/>
          </a:xfrm>
          <a:prstGeom prst="rect">
            <a:avLst/>
          </a:prstGeom>
        </p:spPr>
      </p:pic>
      <p:sp>
        <p:nvSpPr>
          <p:cNvPr id="177" name="Rounded Rectangle 176">
            <a:extLst>
              <a:ext uri="{FF2B5EF4-FFF2-40B4-BE49-F238E27FC236}">
                <a16:creationId xmlns:a16="http://schemas.microsoft.com/office/drawing/2014/main" id="{2D2AA14D-8905-2132-E0A6-B7AED6D49644}"/>
              </a:ext>
            </a:extLst>
          </p:cNvPr>
          <p:cNvSpPr/>
          <p:nvPr/>
        </p:nvSpPr>
        <p:spPr>
          <a:xfrm>
            <a:off x="6199593" y="3432608"/>
            <a:ext cx="1213712" cy="1440000"/>
          </a:xfrm>
          <a:prstGeom prst="roundRect">
            <a:avLst>
              <a:gd name="adj" fmla="val 4699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72000" rIns="36000" bIns="3600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900" b="0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8" name="Rounded Rectangle 177">
            <a:extLst>
              <a:ext uri="{FF2B5EF4-FFF2-40B4-BE49-F238E27FC236}">
                <a16:creationId xmlns:a16="http://schemas.microsoft.com/office/drawing/2014/main" id="{85700E48-A00C-32F2-53A5-D9822189CBD2}"/>
              </a:ext>
            </a:extLst>
          </p:cNvPr>
          <p:cNvSpPr/>
          <p:nvPr/>
        </p:nvSpPr>
        <p:spPr>
          <a:xfrm>
            <a:off x="6199593" y="4290616"/>
            <a:ext cx="1213712" cy="460972"/>
          </a:xfrm>
          <a:prstGeom prst="roundRect">
            <a:avLst>
              <a:gd name="adj" fmla="val 985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72000" rIns="36000" bIns="3600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3666A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БАД</a:t>
            </a:r>
            <a:endParaRPr kumimoji="0" lang="x-none" sz="800" b="0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79" name="Picture 112">
            <a:extLst>
              <a:ext uri="{FF2B5EF4-FFF2-40B4-BE49-F238E27FC236}">
                <a16:creationId xmlns:a16="http://schemas.microsoft.com/office/drawing/2014/main" id="{3E7EA155-45E6-41AE-E028-F49A4AC74E96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xmlns="" r:embed="rId27"/>
              </a:ext>
            </a:extLst>
          </a:blip>
          <a:srcRect/>
          <a:stretch/>
        </p:blipFill>
        <p:spPr>
          <a:xfrm>
            <a:off x="8024595" y="3676965"/>
            <a:ext cx="405504" cy="576000"/>
          </a:xfrm>
          <a:prstGeom prst="rect">
            <a:avLst/>
          </a:prstGeom>
        </p:spPr>
      </p:pic>
      <p:sp>
        <p:nvSpPr>
          <p:cNvPr id="180" name="Rounded Rectangle 179">
            <a:extLst>
              <a:ext uri="{FF2B5EF4-FFF2-40B4-BE49-F238E27FC236}">
                <a16:creationId xmlns:a16="http://schemas.microsoft.com/office/drawing/2014/main" id="{C362CBB8-25AF-EC58-519A-FD035E2AFCB9}"/>
              </a:ext>
            </a:extLst>
          </p:cNvPr>
          <p:cNvSpPr/>
          <p:nvPr/>
        </p:nvSpPr>
        <p:spPr>
          <a:xfrm>
            <a:off x="7620491" y="3432608"/>
            <a:ext cx="1213712" cy="1440000"/>
          </a:xfrm>
          <a:prstGeom prst="roundRect">
            <a:avLst>
              <a:gd name="adj" fmla="val 4699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72000" rIns="36000" bIns="3600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900" b="0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1" name="Rounded Rectangle 180">
            <a:extLst>
              <a:ext uri="{FF2B5EF4-FFF2-40B4-BE49-F238E27FC236}">
                <a16:creationId xmlns:a16="http://schemas.microsoft.com/office/drawing/2014/main" id="{07B06045-16AC-F279-4EFE-4B3885B70A33}"/>
              </a:ext>
            </a:extLst>
          </p:cNvPr>
          <p:cNvSpPr/>
          <p:nvPr/>
        </p:nvSpPr>
        <p:spPr>
          <a:xfrm>
            <a:off x="7620491" y="4255925"/>
            <a:ext cx="1213712" cy="460972"/>
          </a:xfrm>
          <a:prstGeom prst="roundRect">
            <a:avLst>
              <a:gd name="adj" fmla="val 985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72000" rIns="36000" bIns="3600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3666A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АНТИСЕПТИКИ</a:t>
            </a:r>
            <a:endParaRPr kumimoji="0" lang="x-none" sz="800" b="0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82" name="Picture 130">
            <a:extLst>
              <a:ext uri="{FF2B5EF4-FFF2-40B4-BE49-F238E27FC236}">
                <a16:creationId xmlns:a16="http://schemas.microsoft.com/office/drawing/2014/main" id="{960671C6-F8F4-E25C-D247-630E8CEFD525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xmlns="" r:embed="rId29"/>
              </a:ext>
            </a:extLst>
          </a:blip>
          <a:srcRect/>
          <a:stretch/>
        </p:blipFill>
        <p:spPr>
          <a:xfrm>
            <a:off x="9381750" y="3676965"/>
            <a:ext cx="532992" cy="576000"/>
          </a:xfrm>
          <a:prstGeom prst="rect">
            <a:avLst/>
          </a:prstGeom>
        </p:spPr>
      </p:pic>
      <p:sp>
        <p:nvSpPr>
          <p:cNvPr id="183" name="Rounded Rectangle 182">
            <a:extLst>
              <a:ext uri="{FF2B5EF4-FFF2-40B4-BE49-F238E27FC236}">
                <a16:creationId xmlns:a16="http://schemas.microsoft.com/office/drawing/2014/main" id="{C05EC00B-F0B4-F2D5-EB68-1C76A718E780}"/>
              </a:ext>
            </a:extLst>
          </p:cNvPr>
          <p:cNvSpPr/>
          <p:nvPr/>
        </p:nvSpPr>
        <p:spPr>
          <a:xfrm>
            <a:off x="9041390" y="3432608"/>
            <a:ext cx="1213712" cy="1440000"/>
          </a:xfrm>
          <a:prstGeom prst="roundRect">
            <a:avLst>
              <a:gd name="adj" fmla="val 4699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72000" rIns="36000" bIns="3600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900" b="0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4" name="Rounded Rectangle 183">
            <a:extLst>
              <a:ext uri="{FF2B5EF4-FFF2-40B4-BE49-F238E27FC236}">
                <a16:creationId xmlns:a16="http://schemas.microsoft.com/office/drawing/2014/main" id="{D2D4384B-2AC2-B92F-359D-F1D885A00B1C}"/>
              </a:ext>
            </a:extLst>
          </p:cNvPr>
          <p:cNvSpPr/>
          <p:nvPr/>
        </p:nvSpPr>
        <p:spPr>
          <a:xfrm>
            <a:off x="9041390" y="4290616"/>
            <a:ext cx="1213712" cy="460972"/>
          </a:xfrm>
          <a:prstGeom prst="roundRect">
            <a:avLst>
              <a:gd name="adj" fmla="val 985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72000" rIns="36000" bIns="3600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3666A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КРЕСЛА-КОЛЯСКИ</a:t>
            </a:r>
            <a:endParaRPr kumimoji="0" lang="x-none" sz="800" b="0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85" name="Picture 148">
            <a:extLst>
              <a:ext uri="{FF2B5EF4-FFF2-40B4-BE49-F238E27FC236}">
                <a16:creationId xmlns:a16="http://schemas.microsoft.com/office/drawing/2014/main" id="{ED799855-41FC-64CA-2788-7D5B35BD0F25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xmlns="" r:embed="rId31"/>
              </a:ext>
            </a:extLst>
          </a:blip>
          <a:srcRect/>
          <a:stretch/>
        </p:blipFill>
        <p:spPr>
          <a:xfrm>
            <a:off x="10845656" y="3676965"/>
            <a:ext cx="446976" cy="576000"/>
          </a:xfrm>
          <a:prstGeom prst="rect">
            <a:avLst/>
          </a:prstGeom>
        </p:spPr>
      </p:pic>
      <p:sp>
        <p:nvSpPr>
          <p:cNvPr id="187" name="Rounded Rectangle 186">
            <a:extLst>
              <a:ext uri="{FF2B5EF4-FFF2-40B4-BE49-F238E27FC236}">
                <a16:creationId xmlns:a16="http://schemas.microsoft.com/office/drawing/2014/main" id="{E7EE59A3-2B79-DD41-47FD-17713310AE13}"/>
              </a:ext>
            </a:extLst>
          </p:cNvPr>
          <p:cNvSpPr/>
          <p:nvPr/>
        </p:nvSpPr>
        <p:spPr>
          <a:xfrm>
            <a:off x="10462288" y="4290616"/>
            <a:ext cx="1213712" cy="460972"/>
          </a:xfrm>
          <a:prstGeom prst="roundRect">
            <a:avLst>
              <a:gd name="adj" fmla="val 985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72000" rIns="36000" bIns="3600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3666A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БЕЗАЛКОГОЛЬНЫЕ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8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НАПИТКИ</a:t>
            </a:r>
            <a:endParaRPr kumimoji="0" lang="x-none" sz="800" b="0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55" name="Picture 3">
            <a:extLst>
              <a:ext uri="{FF2B5EF4-FFF2-40B4-BE49-F238E27FC236}">
                <a16:creationId xmlns:a16="http://schemas.microsoft.com/office/drawing/2014/main" id="{2B9A4C8A-8DF1-733E-49FC-FCE8B51BA026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xmlns="" r:embed="rId33"/>
              </a:ext>
            </a:extLst>
          </a:blip>
          <a:srcRect/>
          <a:stretch/>
        </p:blipFill>
        <p:spPr>
          <a:xfrm>
            <a:off x="789523" y="5294748"/>
            <a:ext cx="576000" cy="576000"/>
          </a:xfrm>
          <a:prstGeom prst="rect">
            <a:avLst/>
          </a:prstGeom>
        </p:spPr>
      </p:pic>
      <p:sp>
        <p:nvSpPr>
          <p:cNvPr id="56" name="Rounded Rectangle 20">
            <a:extLst>
              <a:ext uri="{FF2B5EF4-FFF2-40B4-BE49-F238E27FC236}">
                <a16:creationId xmlns:a16="http://schemas.microsoft.com/office/drawing/2014/main" id="{25D06C77-3375-0C60-EED2-69017C52A43F}"/>
              </a:ext>
            </a:extLst>
          </p:cNvPr>
          <p:cNvSpPr/>
          <p:nvPr/>
        </p:nvSpPr>
        <p:spPr>
          <a:xfrm>
            <a:off x="507284" y="5976168"/>
            <a:ext cx="1213712" cy="460972"/>
          </a:xfrm>
          <a:prstGeom prst="roundRect">
            <a:avLst>
              <a:gd name="adj" fmla="val 985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72000" rIns="36000" bIns="3600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3666A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ИКРА ОСЕТРОВЫХ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8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И ЛОСОСЕВЫХ РЫБ</a:t>
            </a:r>
            <a:endParaRPr kumimoji="0" lang="x-none" sz="800" b="0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84065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EE76126B-B7C0-2C32-4DDB-0D2B0F2A0A00}"/>
              </a:ext>
            </a:extLst>
          </p:cNvPr>
          <p:cNvSpPr/>
          <p:nvPr/>
        </p:nvSpPr>
        <p:spPr>
          <a:xfrm>
            <a:off x="2144200" y="3850481"/>
            <a:ext cx="1390788" cy="1440000"/>
          </a:xfrm>
          <a:prstGeom prst="roundRect">
            <a:avLst>
              <a:gd name="adj" fmla="val 4699"/>
            </a:avLst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000" b="1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DIN Pro Regular" panose="020B0504020101020102" pitchFamily="34" charset="0"/>
              <a:ea typeface="+mn-ea"/>
              <a:cs typeface="DIN Pro Regular" panose="020B0504020101020102" pitchFamily="34" charset="0"/>
            </a:endParaRP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00ABD301-EB54-947F-3459-598FBEC0D717}"/>
              </a:ext>
            </a:extLst>
          </p:cNvPr>
          <p:cNvSpPr/>
          <p:nvPr/>
        </p:nvSpPr>
        <p:spPr>
          <a:xfrm>
            <a:off x="3772403" y="3850481"/>
            <a:ext cx="1390788" cy="1440000"/>
          </a:xfrm>
          <a:prstGeom prst="roundRect">
            <a:avLst>
              <a:gd name="adj" fmla="val 4699"/>
            </a:avLst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000" b="1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DIN Pro Regular" panose="020B0504020101020102" pitchFamily="34" charset="0"/>
              <a:ea typeface="+mn-ea"/>
              <a:cs typeface="DIN Pro Regular" panose="020B0504020101020102" pitchFamily="34" charset="0"/>
            </a:endParaRPr>
          </a:p>
        </p:txBody>
      </p:sp>
      <p:sp>
        <p:nvSpPr>
          <p:cNvPr id="47" name="Rounded Rectangle 46">
            <a:extLst>
              <a:ext uri="{FF2B5EF4-FFF2-40B4-BE49-F238E27FC236}">
                <a16:creationId xmlns:a16="http://schemas.microsoft.com/office/drawing/2014/main" id="{88C5FD97-FDEF-B346-9238-4667A104249D}"/>
              </a:ext>
            </a:extLst>
          </p:cNvPr>
          <p:cNvSpPr/>
          <p:nvPr/>
        </p:nvSpPr>
        <p:spPr>
          <a:xfrm>
            <a:off x="5400605" y="3850481"/>
            <a:ext cx="1390788" cy="1440000"/>
          </a:xfrm>
          <a:prstGeom prst="roundRect">
            <a:avLst>
              <a:gd name="adj" fmla="val 4699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000" b="1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DIN Pro Regular" panose="020B0504020101020102" pitchFamily="34" charset="0"/>
              <a:ea typeface="+mn-ea"/>
              <a:cs typeface="DIN Pro Regular" panose="020B0504020101020102" pitchFamily="34" charset="0"/>
            </a:endParaRPr>
          </a:p>
        </p:txBody>
      </p:sp>
      <p:sp>
        <p:nvSpPr>
          <p:cNvPr id="48" name="Rounded Rectangle 47">
            <a:extLst>
              <a:ext uri="{FF2B5EF4-FFF2-40B4-BE49-F238E27FC236}">
                <a16:creationId xmlns:a16="http://schemas.microsoft.com/office/drawing/2014/main" id="{194F6582-70DD-CD93-B06A-A51B8740F8D6}"/>
              </a:ext>
            </a:extLst>
          </p:cNvPr>
          <p:cNvSpPr/>
          <p:nvPr/>
        </p:nvSpPr>
        <p:spPr>
          <a:xfrm>
            <a:off x="7028806" y="3850481"/>
            <a:ext cx="1390788" cy="1440000"/>
          </a:xfrm>
          <a:prstGeom prst="roundRect">
            <a:avLst>
              <a:gd name="adj" fmla="val 4699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000" b="1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DIN Pro Regular" panose="020B0504020101020102" pitchFamily="34" charset="0"/>
              <a:ea typeface="+mn-ea"/>
              <a:cs typeface="DIN Pro Regular" panose="020B0504020101020102" pitchFamily="34" charset="0"/>
            </a:endParaRPr>
          </a:p>
        </p:txBody>
      </p:sp>
      <p:sp>
        <p:nvSpPr>
          <p:cNvPr id="49" name="Rounded Rectangle 48">
            <a:extLst>
              <a:ext uri="{FF2B5EF4-FFF2-40B4-BE49-F238E27FC236}">
                <a16:creationId xmlns:a16="http://schemas.microsoft.com/office/drawing/2014/main" id="{565D7EBB-DD9F-CBE3-67F6-D59D706EF249}"/>
              </a:ext>
            </a:extLst>
          </p:cNvPr>
          <p:cNvSpPr/>
          <p:nvPr/>
        </p:nvSpPr>
        <p:spPr>
          <a:xfrm>
            <a:off x="8657008" y="3850481"/>
            <a:ext cx="1390788" cy="1440000"/>
          </a:xfrm>
          <a:prstGeom prst="roundRect">
            <a:avLst>
              <a:gd name="adj" fmla="val 4699"/>
            </a:avLst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000" b="1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DIN Pro Regular" panose="020B0504020101020102" pitchFamily="34" charset="0"/>
              <a:ea typeface="+mn-ea"/>
              <a:cs typeface="DIN Pro Regular" panose="020B0504020101020102" pitchFamily="34" charset="0"/>
            </a:endParaRPr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4C9C3F14-B6DF-976B-2679-E1E9602B2AAF}"/>
              </a:ext>
            </a:extLst>
          </p:cNvPr>
          <p:cNvSpPr/>
          <p:nvPr/>
        </p:nvSpPr>
        <p:spPr>
          <a:xfrm>
            <a:off x="10285210" y="3850481"/>
            <a:ext cx="1390788" cy="1440000"/>
          </a:xfrm>
          <a:prstGeom prst="roundRect">
            <a:avLst>
              <a:gd name="adj" fmla="val 4699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000" b="1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DIN Pro Regular" panose="020B0504020101020102" pitchFamily="34" charset="0"/>
              <a:ea typeface="+mn-ea"/>
              <a:cs typeface="DIN Pro Regular" panose="020B0504020101020102" pitchFamily="34" charset="0"/>
            </a:endParaRP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id="{A73AC615-1CA3-6ACE-AC67-BA4C08893CCD}"/>
              </a:ext>
            </a:extLst>
          </p:cNvPr>
          <p:cNvSpPr/>
          <p:nvPr/>
        </p:nvSpPr>
        <p:spPr>
          <a:xfrm>
            <a:off x="530191" y="2213902"/>
            <a:ext cx="1390788" cy="1440000"/>
          </a:xfrm>
          <a:prstGeom prst="roundRect">
            <a:avLst>
              <a:gd name="adj" fmla="val 4699"/>
            </a:avLst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000" b="1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DIN Pro Regular" panose="020B0504020101020102" pitchFamily="34" charset="0"/>
              <a:ea typeface="+mn-ea"/>
              <a:cs typeface="DIN Pro Regular" panose="020B0504020101020102" pitchFamily="34" charset="0"/>
            </a:endParaRPr>
          </a:p>
        </p:txBody>
      </p:sp>
      <p:sp>
        <p:nvSpPr>
          <p:cNvPr id="12" name="Скругленный прямоугольник 8">
            <a:extLst>
              <a:ext uri="{FF2B5EF4-FFF2-40B4-BE49-F238E27FC236}">
                <a16:creationId xmlns:a16="http://schemas.microsoft.com/office/drawing/2014/main" id="{8E28EABE-F6C0-5A4A-972C-7992916D8559}"/>
              </a:ext>
            </a:extLst>
          </p:cNvPr>
          <p:cNvSpPr/>
          <p:nvPr/>
        </p:nvSpPr>
        <p:spPr>
          <a:xfrm>
            <a:off x="0" y="0"/>
            <a:ext cx="12192000" cy="720000"/>
          </a:xfrm>
          <a:prstGeom prst="roundRect">
            <a:avLst/>
          </a:prstGeom>
          <a:solidFill>
            <a:srgbClr val="F6F4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ctr"/>
          <a:lstStyle/>
          <a:p>
            <a:r>
              <a:rPr lang="ru-RU" sz="2000" b="1" dirty="0">
                <a:solidFill>
                  <a:srgbClr val="6D6E7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Эксперименты по маркировке</a:t>
            </a:r>
            <a:endParaRPr lang="en-US" sz="2000" b="1" dirty="0">
              <a:solidFill>
                <a:srgbClr val="6D6E7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A1C390DB-58C1-F3CA-151A-EB2A8449B5C6}"/>
              </a:ext>
            </a:extLst>
          </p:cNvPr>
          <p:cNvSpPr/>
          <p:nvPr/>
        </p:nvSpPr>
        <p:spPr>
          <a:xfrm>
            <a:off x="3860941" y="3059070"/>
            <a:ext cx="1213712" cy="460972"/>
          </a:xfrm>
          <a:prstGeom prst="roundRect">
            <a:avLst>
              <a:gd name="adj" fmla="val 985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72000" rIns="36000" bIns="3600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3666A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ТИТАНОВАЯ МЕТАЛЛОПРОДУКЦИЯ</a:t>
            </a:r>
            <a:endParaRPr kumimoji="0" lang="x-none" sz="800" b="0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20F73920-7257-37CE-7647-E96CFBA81165}"/>
              </a:ext>
            </a:extLst>
          </p:cNvPr>
          <p:cNvSpPr/>
          <p:nvPr/>
        </p:nvSpPr>
        <p:spPr>
          <a:xfrm>
            <a:off x="618729" y="3059070"/>
            <a:ext cx="1213712" cy="460972"/>
          </a:xfrm>
          <a:prstGeom prst="roundRect">
            <a:avLst>
              <a:gd name="adj" fmla="val 985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72000" rIns="36000" bIns="3600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8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ЛЕКАРСТВЕННЫЕ ПРЕПАРАТЫ ДЛЯ ВЕТЕРИНАРНОГО ПРИМЕНЕНИЯ</a:t>
            </a:r>
            <a:endParaRPr kumimoji="0" lang="x-none" sz="800" b="0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8" name="Rounded Rectangle 37">
            <a:extLst>
              <a:ext uri="{FF2B5EF4-FFF2-40B4-BE49-F238E27FC236}">
                <a16:creationId xmlns:a16="http://schemas.microsoft.com/office/drawing/2014/main" id="{F2CFFECC-E8A5-0EDC-A5F5-D0BD48F7E1E9}"/>
              </a:ext>
            </a:extLst>
          </p:cNvPr>
          <p:cNvSpPr/>
          <p:nvPr/>
        </p:nvSpPr>
        <p:spPr>
          <a:xfrm>
            <a:off x="3860941" y="4632930"/>
            <a:ext cx="1213712" cy="460972"/>
          </a:xfrm>
          <a:prstGeom prst="roundRect">
            <a:avLst>
              <a:gd name="adj" fmla="val 985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72000" rIns="0" bIns="3600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3666A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КОРМА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8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ДЛЯ ЖИВОТНЫХ</a:t>
            </a:r>
            <a:endParaRPr kumimoji="0" lang="x-none" sz="800" b="0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5" name="Rounded Rectangle 64">
            <a:extLst>
              <a:ext uri="{FF2B5EF4-FFF2-40B4-BE49-F238E27FC236}">
                <a16:creationId xmlns:a16="http://schemas.microsoft.com/office/drawing/2014/main" id="{CAF5E52C-38BA-5DB8-509E-10738C34CB15}"/>
              </a:ext>
            </a:extLst>
          </p:cNvPr>
          <p:cNvSpPr/>
          <p:nvPr/>
        </p:nvSpPr>
        <p:spPr>
          <a:xfrm>
            <a:off x="5489143" y="3059070"/>
            <a:ext cx="1213712" cy="460972"/>
          </a:xfrm>
          <a:prstGeom prst="roundRect">
            <a:avLst>
              <a:gd name="adj" fmla="val 985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72000" rIns="36000" bIns="3600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3666A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ДЕТСКИЕ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8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ИГРУШКИ</a:t>
            </a:r>
            <a:endParaRPr kumimoji="0" lang="x-none" sz="800" b="0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1" name="Rounded Rectangle 70">
            <a:extLst>
              <a:ext uri="{FF2B5EF4-FFF2-40B4-BE49-F238E27FC236}">
                <a16:creationId xmlns:a16="http://schemas.microsoft.com/office/drawing/2014/main" id="{496B4FD6-E9A8-7F60-50EC-2F19104FA491}"/>
              </a:ext>
            </a:extLst>
          </p:cNvPr>
          <p:cNvSpPr/>
          <p:nvPr/>
        </p:nvSpPr>
        <p:spPr>
          <a:xfrm>
            <a:off x="5400603" y="4632930"/>
            <a:ext cx="1390792" cy="460972"/>
          </a:xfrm>
          <a:prstGeom prst="roundRect">
            <a:avLst>
              <a:gd name="adj" fmla="val 985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72000" rIns="36000" bIns="3600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3666A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ФАРМАЦИВТИЧЕСКОЕ СЫРЬЕ, ЛЕКАРСТВЕННЫЕ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8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СРЕДСТВА</a:t>
            </a:r>
            <a:endParaRPr kumimoji="0" lang="x-none" sz="800" b="0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3" name="Rounded Rectangle 92">
            <a:extLst>
              <a:ext uri="{FF2B5EF4-FFF2-40B4-BE49-F238E27FC236}">
                <a16:creationId xmlns:a16="http://schemas.microsoft.com/office/drawing/2014/main" id="{E5FFAD1B-E907-BD6F-2F78-75A88D16EEA9}"/>
              </a:ext>
            </a:extLst>
          </p:cNvPr>
          <p:cNvSpPr/>
          <p:nvPr/>
        </p:nvSpPr>
        <p:spPr>
          <a:xfrm>
            <a:off x="7117344" y="3059070"/>
            <a:ext cx="1213712" cy="460972"/>
          </a:xfrm>
          <a:prstGeom prst="roundRect">
            <a:avLst>
              <a:gd name="adj" fmla="val 985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72000" rIns="36000" bIns="3600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3666A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ТЕХНИЧЕСКИЕ СР-ВА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8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РЕАБИЛИТАЦИИ</a:t>
            </a:r>
            <a:endParaRPr kumimoji="0" lang="x-none" sz="800" b="0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7" name="Rounded Rectangle 96">
            <a:extLst>
              <a:ext uri="{FF2B5EF4-FFF2-40B4-BE49-F238E27FC236}">
                <a16:creationId xmlns:a16="http://schemas.microsoft.com/office/drawing/2014/main" id="{63FA13EC-AC44-9223-36E0-43A002F85E8E}"/>
              </a:ext>
            </a:extLst>
          </p:cNvPr>
          <p:cNvSpPr/>
          <p:nvPr/>
        </p:nvSpPr>
        <p:spPr>
          <a:xfrm>
            <a:off x="7117344" y="4632930"/>
            <a:ext cx="1213712" cy="460972"/>
          </a:xfrm>
          <a:prstGeom prst="roundRect">
            <a:avLst>
              <a:gd name="adj" fmla="val 985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72000" rIns="36000" bIns="3600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3666A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ПАРФЮМЕРНО-КОСМЕТИЧЕСКАЯ ПРОДУКЦИЯ И БЫТОВАЯ ХИМИЯ</a:t>
            </a:r>
            <a:endParaRPr kumimoji="0" lang="x-none" sz="800" b="0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5" name="Rounded Rectangle 114">
            <a:extLst>
              <a:ext uri="{FF2B5EF4-FFF2-40B4-BE49-F238E27FC236}">
                <a16:creationId xmlns:a16="http://schemas.microsoft.com/office/drawing/2014/main" id="{5BD85EAF-39DF-B452-B892-FB869DB6EE83}"/>
              </a:ext>
            </a:extLst>
          </p:cNvPr>
          <p:cNvSpPr/>
          <p:nvPr/>
        </p:nvSpPr>
        <p:spPr>
          <a:xfrm>
            <a:off x="8745546" y="3059070"/>
            <a:ext cx="1213712" cy="460972"/>
          </a:xfrm>
          <a:prstGeom prst="roundRect">
            <a:avLst>
              <a:gd name="adj" fmla="val 985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72000" rIns="36000" bIns="3600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3666A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РАДИОЭЛЕКТРОНИКА</a:t>
            </a:r>
            <a:endParaRPr kumimoji="0" lang="x-none" sz="800" b="0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7" name="Rounded Rectangle 116">
            <a:extLst>
              <a:ext uri="{FF2B5EF4-FFF2-40B4-BE49-F238E27FC236}">
                <a16:creationId xmlns:a16="http://schemas.microsoft.com/office/drawing/2014/main" id="{FDF809A1-675B-138A-7895-D16528B1C180}"/>
              </a:ext>
            </a:extLst>
          </p:cNvPr>
          <p:cNvSpPr/>
          <p:nvPr/>
        </p:nvSpPr>
        <p:spPr>
          <a:xfrm>
            <a:off x="8745546" y="4632930"/>
            <a:ext cx="1213712" cy="460972"/>
          </a:xfrm>
          <a:prstGeom prst="roundRect">
            <a:avLst>
              <a:gd name="adj" fmla="val 985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72000" rIns="36000" bIns="3600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3666A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КОНСЕРВИРОВАННЫЕ ПРОДУКТЫ</a:t>
            </a:r>
            <a:endParaRPr kumimoji="0" lang="x-none" sz="800" b="0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5" name="Rounded Rectangle 134">
            <a:extLst>
              <a:ext uri="{FF2B5EF4-FFF2-40B4-BE49-F238E27FC236}">
                <a16:creationId xmlns:a16="http://schemas.microsoft.com/office/drawing/2014/main" id="{54F08366-8F3C-746B-192F-656BE93DEA49}"/>
              </a:ext>
            </a:extLst>
          </p:cNvPr>
          <p:cNvSpPr/>
          <p:nvPr/>
        </p:nvSpPr>
        <p:spPr>
          <a:xfrm>
            <a:off x="10373748" y="3059070"/>
            <a:ext cx="1213712" cy="460972"/>
          </a:xfrm>
          <a:prstGeom prst="roundRect">
            <a:avLst>
              <a:gd name="adj" fmla="val 985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72000" rIns="36000" bIns="3600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3666A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ОПТОВОЛОКНО</a:t>
            </a:r>
            <a:endParaRPr kumimoji="0" lang="x-none" sz="800" b="0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4367797D-1E11-DA17-FBD5-5C3E3C77BC35}"/>
              </a:ext>
            </a:extLst>
          </p:cNvPr>
          <p:cNvSpPr/>
          <p:nvPr/>
        </p:nvSpPr>
        <p:spPr>
          <a:xfrm>
            <a:off x="3772403" y="2201062"/>
            <a:ext cx="1390788" cy="1440000"/>
          </a:xfrm>
          <a:prstGeom prst="roundRect">
            <a:avLst>
              <a:gd name="adj" fmla="val 4699"/>
            </a:avLst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000" b="1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DIN Pro Regular" panose="020B0504020101020102" pitchFamily="34" charset="0"/>
              <a:ea typeface="+mn-ea"/>
              <a:cs typeface="DIN Pro Regular" panose="020B0504020101020102" pitchFamily="34" charset="0"/>
            </a:endParaRPr>
          </a:p>
        </p:txBody>
      </p:sp>
      <p:sp>
        <p:nvSpPr>
          <p:cNvPr id="64" name="Rounded Rectangle 63">
            <a:extLst>
              <a:ext uri="{FF2B5EF4-FFF2-40B4-BE49-F238E27FC236}">
                <a16:creationId xmlns:a16="http://schemas.microsoft.com/office/drawing/2014/main" id="{AF0DBF2C-7FF8-B679-68EA-53BF40F5A0CF}"/>
              </a:ext>
            </a:extLst>
          </p:cNvPr>
          <p:cNvSpPr/>
          <p:nvPr/>
        </p:nvSpPr>
        <p:spPr>
          <a:xfrm>
            <a:off x="5400605" y="2201062"/>
            <a:ext cx="1390788" cy="1440000"/>
          </a:xfrm>
          <a:prstGeom prst="roundRect">
            <a:avLst>
              <a:gd name="adj" fmla="val 4699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000" b="1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DIN Pro Regular" panose="020B0504020101020102" pitchFamily="34" charset="0"/>
              <a:ea typeface="+mn-ea"/>
              <a:cs typeface="DIN Pro Regular" panose="020B0504020101020102" pitchFamily="34" charset="0"/>
            </a:endParaRPr>
          </a:p>
        </p:txBody>
      </p:sp>
      <p:sp>
        <p:nvSpPr>
          <p:cNvPr id="92" name="Rounded Rectangle 91">
            <a:extLst>
              <a:ext uri="{FF2B5EF4-FFF2-40B4-BE49-F238E27FC236}">
                <a16:creationId xmlns:a16="http://schemas.microsoft.com/office/drawing/2014/main" id="{29008C44-B4D2-B86B-E6A0-2D130F31D3C9}"/>
              </a:ext>
            </a:extLst>
          </p:cNvPr>
          <p:cNvSpPr/>
          <p:nvPr/>
        </p:nvSpPr>
        <p:spPr>
          <a:xfrm>
            <a:off x="7028806" y="2201062"/>
            <a:ext cx="1390788" cy="1440000"/>
          </a:xfrm>
          <a:prstGeom prst="roundRect">
            <a:avLst>
              <a:gd name="adj" fmla="val 4699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000" b="1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DIN Pro Regular" panose="020B0504020101020102" pitchFamily="34" charset="0"/>
              <a:ea typeface="+mn-ea"/>
              <a:cs typeface="DIN Pro Regular" panose="020B0504020101020102" pitchFamily="34" charset="0"/>
            </a:endParaRPr>
          </a:p>
        </p:txBody>
      </p:sp>
      <p:sp>
        <p:nvSpPr>
          <p:cNvPr id="114" name="Rounded Rectangle 113">
            <a:extLst>
              <a:ext uri="{FF2B5EF4-FFF2-40B4-BE49-F238E27FC236}">
                <a16:creationId xmlns:a16="http://schemas.microsoft.com/office/drawing/2014/main" id="{E643982D-65E7-7F48-FD16-1611B9CE00D6}"/>
              </a:ext>
            </a:extLst>
          </p:cNvPr>
          <p:cNvSpPr/>
          <p:nvPr/>
        </p:nvSpPr>
        <p:spPr>
          <a:xfrm>
            <a:off x="8657008" y="2201062"/>
            <a:ext cx="1390788" cy="1440000"/>
          </a:xfrm>
          <a:prstGeom prst="roundRect">
            <a:avLst>
              <a:gd name="adj" fmla="val 4699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000" b="1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DIN Pro Regular" panose="020B0504020101020102" pitchFamily="34" charset="0"/>
              <a:ea typeface="+mn-ea"/>
              <a:cs typeface="DIN Pro Regular" panose="020B0504020101020102" pitchFamily="34" charset="0"/>
            </a:endParaRPr>
          </a:p>
        </p:txBody>
      </p:sp>
      <p:sp>
        <p:nvSpPr>
          <p:cNvPr id="134" name="Rounded Rectangle 133">
            <a:extLst>
              <a:ext uri="{FF2B5EF4-FFF2-40B4-BE49-F238E27FC236}">
                <a16:creationId xmlns:a16="http://schemas.microsoft.com/office/drawing/2014/main" id="{5574147B-3590-D8C0-47B8-F297AFF25E05}"/>
              </a:ext>
            </a:extLst>
          </p:cNvPr>
          <p:cNvSpPr/>
          <p:nvPr/>
        </p:nvSpPr>
        <p:spPr>
          <a:xfrm>
            <a:off x="10285210" y="2201062"/>
            <a:ext cx="1390788" cy="1440000"/>
          </a:xfrm>
          <a:prstGeom prst="roundRect">
            <a:avLst>
              <a:gd name="adj" fmla="val 4699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000" b="1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DIN Pro Regular" panose="020B0504020101020102" pitchFamily="34" charset="0"/>
              <a:ea typeface="+mn-ea"/>
              <a:cs typeface="DIN Pro Regular" panose="020B0504020101020102" pitchFamily="34" charset="0"/>
            </a:endParaRPr>
          </a:p>
        </p:txBody>
      </p:sp>
      <p:sp>
        <p:nvSpPr>
          <p:cNvPr id="139" name="Rounded Rectangle 138">
            <a:extLst>
              <a:ext uri="{FF2B5EF4-FFF2-40B4-BE49-F238E27FC236}">
                <a16:creationId xmlns:a16="http://schemas.microsoft.com/office/drawing/2014/main" id="{D292E446-BDF0-20AA-FC10-D89A2C85A374}"/>
              </a:ext>
            </a:extLst>
          </p:cNvPr>
          <p:cNvSpPr/>
          <p:nvPr/>
        </p:nvSpPr>
        <p:spPr>
          <a:xfrm>
            <a:off x="10373748" y="4632930"/>
            <a:ext cx="1213712" cy="460972"/>
          </a:xfrm>
          <a:prstGeom prst="roundRect">
            <a:avLst>
              <a:gd name="adj" fmla="val 985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72000" rIns="36000" bIns="3600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3666A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ПЕЧАТНАЯ ПРОДУКЦИЯ</a:t>
            </a:r>
            <a:endParaRPr kumimoji="0" lang="x-none" sz="800" b="0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91FB94C5-5CC4-4CBF-0EAD-1FB502E59F1E}"/>
              </a:ext>
            </a:extLst>
          </p:cNvPr>
          <p:cNvSpPr/>
          <p:nvPr/>
        </p:nvSpPr>
        <p:spPr>
          <a:xfrm>
            <a:off x="2239835" y="3027721"/>
            <a:ext cx="1213712" cy="460972"/>
          </a:xfrm>
          <a:prstGeom prst="roundRect">
            <a:avLst>
              <a:gd name="adj" fmla="val 985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72000" rIns="36000" bIns="3600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8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ВЕЛОСИПЕДЫ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rgbClr val="63666A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ЗАВЕРШЕН</a:t>
            </a:r>
            <a:endParaRPr kumimoji="0" lang="x-none" sz="800" b="1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5" name="Picture 1">
            <a:extLst>
              <a:ext uri="{FF2B5EF4-FFF2-40B4-BE49-F238E27FC236}">
                <a16:creationId xmlns:a16="http://schemas.microsoft.com/office/drawing/2014/main" id="{E58B79D9-0C75-6D1D-7642-80C35EC793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2532975" y="2622332"/>
            <a:ext cx="720000" cy="395519"/>
          </a:xfrm>
          <a:prstGeom prst="rect">
            <a:avLst/>
          </a:prstGeom>
        </p:spPr>
      </p:pic>
      <p:pic>
        <p:nvPicPr>
          <p:cNvPr id="8" name="Picture 5">
            <a:extLst>
              <a:ext uri="{FF2B5EF4-FFF2-40B4-BE49-F238E27FC236}">
                <a16:creationId xmlns:a16="http://schemas.microsoft.com/office/drawing/2014/main" id="{E1AF3DC3-1938-AEB8-DDCB-E527B1ECF79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4179797" y="2480112"/>
            <a:ext cx="576000" cy="576000"/>
          </a:xfrm>
          <a:prstGeom prst="rect">
            <a:avLst/>
          </a:prstGeom>
        </p:spPr>
      </p:pic>
      <p:pic>
        <p:nvPicPr>
          <p:cNvPr id="10" name="Picture 8">
            <a:extLst>
              <a:ext uri="{FF2B5EF4-FFF2-40B4-BE49-F238E27FC236}">
                <a16:creationId xmlns:a16="http://schemas.microsoft.com/office/drawing/2014/main" id="{9CA62134-56DE-8B89-C6F2-0F9553B4A6C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995185" y="2451662"/>
            <a:ext cx="460800" cy="576000"/>
          </a:xfrm>
          <a:prstGeom prst="rect">
            <a:avLst/>
          </a:prstGeom>
        </p:spPr>
      </p:pic>
      <p:sp>
        <p:nvSpPr>
          <p:cNvPr id="36" name="Rounded Rectangle 35">
            <a:extLst>
              <a:ext uri="{FF2B5EF4-FFF2-40B4-BE49-F238E27FC236}">
                <a16:creationId xmlns:a16="http://schemas.microsoft.com/office/drawing/2014/main" id="{58C3FB88-8CA7-8296-207C-9B10B2BAFE0A}"/>
              </a:ext>
            </a:extLst>
          </p:cNvPr>
          <p:cNvSpPr/>
          <p:nvPr/>
        </p:nvSpPr>
        <p:spPr>
          <a:xfrm>
            <a:off x="2232738" y="4632930"/>
            <a:ext cx="1213712" cy="460972"/>
          </a:xfrm>
          <a:prstGeom prst="roundRect">
            <a:avLst>
              <a:gd name="adj" fmla="val 985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72000" rIns="36000" bIns="3600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3666A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РАСТИТЕЛЬНЫЕ МАСЛА</a:t>
            </a:r>
            <a:endParaRPr kumimoji="0" lang="x-none" sz="800" b="0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4" name="Picture 10">
            <a:extLst>
              <a:ext uri="{FF2B5EF4-FFF2-40B4-BE49-F238E27FC236}">
                <a16:creationId xmlns:a16="http://schemas.microsoft.com/office/drawing/2014/main" id="{047B2C77-465E-38AA-C074-1C641BFC3A7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/>
        </p:blipFill>
        <p:spPr>
          <a:xfrm>
            <a:off x="2611498" y="4047060"/>
            <a:ext cx="456192" cy="576000"/>
          </a:xfrm>
          <a:prstGeom prst="rect">
            <a:avLst/>
          </a:prstGeom>
        </p:spPr>
      </p:pic>
      <p:pic>
        <p:nvPicPr>
          <p:cNvPr id="15" name="Picture 12">
            <a:extLst>
              <a:ext uri="{FF2B5EF4-FFF2-40B4-BE49-F238E27FC236}">
                <a16:creationId xmlns:a16="http://schemas.microsoft.com/office/drawing/2014/main" id="{0860490A-717D-5E2E-AB7E-46AE08F2C27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/>
        </p:blipFill>
        <p:spPr>
          <a:xfrm>
            <a:off x="4147322" y="4047060"/>
            <a:ext cx="640951" cy="576000"/>
          </a:xfrm>
          <a:prstGeom prst="rect">
            <a:avLst/>
          </a:prstGeom>
        </p:spPr>
      </p:pic>
      <p:pic>
        <p:nvPicPr>
          <p:cNvPr id="16" name="Picture 57">
            <a:extLst>
              <a:ext uri="{FF2B5EF4-FFF2-40B4-BE49-F238E27FC236}">
                <a16:creationId xmlns:a16="http://schemas.microsoft.com/office/drawing/2014/main" id="{9FE4E468-B535-809D-F858-7B01181B7EC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/>
        </p:blipFill>
        <p:spPr>
          <a:xfrm>
            <a:off x="5803316" y="2480112"/>
            <a:ext cx="585367" cy="576000"/>
          </a:xfrm>
          <a:prstGeom prst="rect">
            <a:avLst/>
          </a:prstGeom>
        </p:spPr>
      </p:pic>
      <p:pic>
        <p:nvPicPr>
          <p:cNvPr id="17" name="Picture 59">
            <a:extLst>
              <a:ext uri="{FF2B5EF4-FFF2-40B4-BE49-F238E27FC236}">
                <a16:creationId xmlns:a16="http://schemas.microsoft.com/office/drawing/2014/main" id="{F3B00DA7-4470-3965-53FE-2500E3BE33F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xmlns="" r:embed="rId16"/>
              </a:ext>
            </a:extLst>
          </a:blip>
          <a:srcRect/>
          <a:stretch/>
        </p:blipFill>
        <p:spPr>
          <a:xfrm>
            <a:off x="5771999" y="4114741"/>
            <a:ext cx="648000" cy="440639"/>
          </a:xfrm>
          <a:prstGeom prst="rect">
            <a:avLst/>
          </a:prstGeom>
        </p:spPr>
      </p:pic>
      <p:pic>
        <p:nvPicPr>
          <p:cNvPr id="24" name="Picture 87">
            <a:extLst>
              <a:ext uri="{FF2B5EF4-FFF2-40B4-BE49-F238E27FC236}">
                <a16:creationId xmlns:a16="http://schemas.microsoft.com/office/drawing/2014/main" id="{6670D1BB-3C3A-46B4-BBB3-4062206EFFE7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xmlns="" r:embed="rId18"/>
              </a:ext>
            </a:extLst>
          </a:blip>
          <a:srcRect/>
          <a:stretch/>
        </p:blipFill>
        <p:spPr>
          <a:xfrm>
            <a:off x="7560616" y="2480112"/>
            <a:ext cx="327168" cy="576000"/>
          </a:xfrm>
          <a:prstGeom prst="rect">
            <a:avLst/>
          </a:prstGeom>
        </p:spPr>
      </p:pic>
      <p:pic>
        <p:nvPicPr>
          <p:cNvPr id="25" name="Picture 88">
            <a:extLst>
              <a:ext uri="{FF2B5EF4-FFF2-40B4-BE49-F238E27FC236}">
                <a16:creationId xmlns:a16="http://schemas.microsoft.com/office/drawing/2014/main" id="{E45D8515-76F4-6FE5-CE22-7A3CFEB8B9DC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xmlns="" r:embed="rId20"/>
              </a:ext>
            </a:extLst>
          </a:blip>
          <a:srcRect/>
          <a:stretch/>
        </p:blipFill>
        <p:spPr>
          <a:xfrm>
            <a:off x="7452328" y="4047060"/>
            <a:ext cx="543744" cy="576000"/>
          </a:xfrm>
          <a:prstGeom prst="rect">
            <a:avLst/>
          </a:prstGeom>
        </p:spPr>
      </p:pic>
      <p:pic>
        <p:nvPicPr>
          <p:cNvPr id="26" name="Picture 111">
            <a:extLst>
              <a:ext uri="{FF2B5EF4-FFF2-40B4-BE49-F238E27FC236}">
                <a16:creationId xmlns:a16="http://schemas.microsoft.com/office/drawing/2014/main" id="{3EC07307-C55D-D4DF-A78E-DB246A98FD47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xmlns="" r:embed="rId22"/>
              </a:ext>
            </a:extLst>
          </a:blip>
          <a:srcRect/>
          <a:stretch/>
        </p:blipFill>
        <p:spPr>
          <a:xfrm>
            <a:off x="9064402" y="2480112"/>
            <a:ext cx="576000" cy="576000"/>
          </a:xfrm>
          <a:prstGeom prst="rect">
            <a:avLst/>
          </a:prstGeom>
        </p:spPr>
      </p:pic>
      <p:pic>
        <p:nvPicPr>
          <p:cNvPr id="27" name="Picture 112">
            <a:extLst>
              <a:ext uri="{FF2B5EF4-FFF2-40B4-BE49-F238E27FC236}">
                <a16:creationId xmlns:a16="http://schemas.microsoft.com/office/drawing/2014/main" id="{48E88CDD-1177-CB49-EF30-2A6EE5094539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xmlns="" r:embed="rId24"/>
              </a:ext>
            </a:extLst>
          </a:blip>
          <a:srcRect/>
          <a:stretch/>
        </p:blipFill>
        <p:spPr>
          <a:xfrm>
            <a:off x="8992402" y="4088820"/>
            <a:ext cx="648000" cy="492480"/>
          </a:xfrm>
          <a:prstGeom prst="rect">
            <a:avLst/>
          </a:prstGeom>
        </p:spPr>
      </p:pic>
      <p:pic>
        <p:nvPicPr>
          <p:cNvPr id="28" name="Picture 129">
            <a:extLst>
              <a:ext uri="{FF2B5EF4-FFF2-40B4-BE49-F238E27FC236}">
                <a16:creationId xmlns:a16="http://schemas.microsoft.com/office/drawing/2014/main" id="{8A633C89-51D5-047B-FEBC-42847CFB7ED6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xmlns="" r:embed="rId26"/>
              </a:ext>
            </a:extLst>
          </a:blip>
          <a:srcRect/>
          <a:stretch/>
        </p:blipFill>
        <p:spPr>
          <a:xfrm>
            <a:off x="10620604" y="2524465"/>
            <a:ext cx="648000" cy="487295"/>
          </a:xfrm>
          <a:prstGeom prst="rect">
            <a:avLst/>
          </a:prstGeom>
        </p:spPr>
      </p:pic>
      <p:pic>
        <p:nvPicPr>
          <p:cNvPr id="29" name="Picture 130">
            <a:extLst>
              <a:ext uri="{FF2B5EF4-FFF2-40B4-BE49-F238E27FC236}">
                <a16:creationId xmlns:a16="http://schemas.microsoft.com/office/drawing/2014/main" id="{BF304888-9CE6-8151-1E53-1F67F6B0674B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xmlns="" r:embed="rId28"/>
              </a:ext>
            </a:extLst>
          </a:blip>
          <a:srcRect/>
          <a:stretch/>
        </p:blipFill>
        <p:spPr>
          <a:xfrm>
            <a:off x="10656604" y="4084500"/>
            <a:ext cx="648000" cy="501120"/>
          </a:xfrm>
          <a:prstGeom prst="rect">
            <a:avLst/>
          </a:prstGeom>
        </p:spPr>
      </p:pic>
      <p:sp>
        <p:nvSpPr>
          <p:cNvPr id="31" name="Rounded Rectangle 30">
            <a:extLst>
              <a:ext uri="{FF2B5EF4-FFF2-40B4-BE49-F238E27FC236}">
                <a16:creationId xmlns:a16="http://schemas.microsoft.com/office/drawing/2014/main" id="{CDEEF1B4-21BF-2CD3-788C-423ECFB39BD9}"/>
              </a:ext>
            </a:extLst>
          </p:cNvPr>
          <p:cNvSpPr/>
          <p:nvPr/>
        </p:nvSpPr>
        <p:spPr>
          <a:xfrm>
            <a:off x="2151297" y="2213902"/>
            <a:ext cx="1390788" cy="1440000"/>
          </a:xfrm>
          <a:prstGeom prst="roundRect">
            <a:avLst>
              <a:gd name="adj" fmla="val 4699"/>
            </a:avLst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000" b="1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DIN Pro Regular" panose="020B0504020101020102" pitchFamily="34" charset="0"/>
              <a:ea typeface="+mn-ea"/>
              <a:cs typeface="DIN Pro Regular" panose="020B0504020101020102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26043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Google Shape;152;p17">
            <a:extLst>
              <a:ext uri="{FF2B5EF4-FFF2-40B4-BE49-F238E27FC236}">
                <a16:creationId xmlns:a16="http://schemas.microsoft.com/office/drawing/2014/main" id="{E1AD25F6-6E4F-601C-D311-4704820B15F4}"/>
              </a:ext>
            </a:extLst>
          </p:cNvPr>
          <p:cNvCxnSpPr>
            <a:cxnSpLocks/>
          </p:cNvCxnSpPr>
          <p:nvPr/>
        </p:nvCxnSpPr>
        <p:spPr>
          <a:xfrm>
            <a:off x="1989605" y="3338896"/>
            <a:ext cx="9500912" cy="0"/>
          </a:xfrm>
          <a:prstGeom prst="straightConnector1">
            <a:avLst/>
          </a:prstGeom>
          <a:noFill/>
          <a:ln w="25400" cap="flat" cmpd="sng">
            <a:solidFill>
              <a:srgbClr val="6D6E71"/>
            </a:solidFill>
            <a:prstDash val="sysDot"/>
            <a:miter lim="800000"/>
            <a:headEnd type="none" w="sm" len="sm"/>
            <a:tailEnd type="triangle" w="med" len="med"/>
          </a:ln>
        </p:spPr>
      </p:cxnSp>
      <p:cxnSp>
        <p:nvCxnSpPr>
          <p:cNvPr id="42" name="Google Shape;152;p17">
            <a:extLst>
              <a:ext uri="{FF2B5EF4-FFF2-40B4-BE49-F238E27FC236}">
                <a16:creationId xmlns:a16="http://schemas.microsoft.com/office/drawing/2014/main" id="{3C1482AC-DB71-3761-CFD8-493592507CB4}"/>
              </a:ext>
            </a:extLst>
          </p:cNvPr>
          <p:cNvCxnSpPr>
            <a:cxnSpLocks/>
          </p:cNvCxnSpPr>
          <p:nvPr/>
        </p:nvCxnSpPr>
        <p:spPr>
          <a:xfrm>
            <a:off x="1951926" y="2198029"/>
            <a:ext cx="9538591" cy="53099"/>
          </a:xfrm>
          <a:prstGeom prst="straightConnector1">
            <a:avLst/>
          </a:prstGeom>
          <a:noFill/>
          <a:ln w="25400" cap="flat" cmpd="sng">
            <a:solidFill>
              <a:srgbClr val="6D6E71"/>
            </a:solidFill>
            <a:prstDash val="sysDot"/>
            <a:miter lim="800000"/>
            <a:headEnd type="none" w="sm" len="sm"/>
            <a:tailEnd type="triangle" w="med" len="med"/>
          </a:ln>
        </p:spPr>
      </p:cxnSp>
      <p:sp>
        <p:nvSpPr>
          <p:cNvPr id="48" name="Google Shape;108;p15">
            <a:extLst>
              <a:ext uri="{FF2B5EF4-FFF2-40B4-BE49-F238E27FC236}">
                <a16:creationId xmlns:a16="http://schemas.microsoft.com/office/drawing/2014/main" id="{5A710FC8-F1F4-7A7B-3DD5-2EF09C1262B5}"/>
              </a:ext>
            </a:extLst>
          </p:cNvPr>
          <p:cNvSpPr/>
          <p:nvPr/>
        </p:nvSpPr>
        <p:spPr>
          <a:xfrm>
            <a:off x="5674801" y="1948888"/>
            <a:ext cx="2448187" cy="646754"/>
          </a:xfrm>
          <a:prstGeom prst="roundRect">
            <a:avLst>
              <a:gd name="adj" fmla="val 22486"/>
            </a:avLst>
          </a:prstGeom>
          <a:solidFill>
            <a:srgbClr val="F6F42E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ru-RU" sz="1200" b="1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Quattrocento Sans"/>
              </a:rPr>
              <a:t>Подача сведений о выводе из оборота для </a:t>
            </a:r>
            <a:r>
              <a:rPr lang="en-US" sz="1200" b="1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Quattrocento Sans"/>
              </a:rPr>
              <a:t>HORECA </a:t>
            </a:r>
            <a:r>
              <a:rPr lang="ru-RU" sz="1200" b="1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Quattrocento Sans"/>
              </a:rPr>
              <a:t>С</a:t>
            </a:r>
            <a:r>
              <a:rPr lang="ru-RU" sz="1200" b="1" i="0" u="none" strike="noStrike" cap="none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Quattrocento Sans"/>
              </a:rPr>
              <a:t> 1 </a:t>
            </a:r>
            <a:r>
              <a:rPr lang="ru-RU" sz="1200" b="1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Quattrocento Sans"/>
              </a:rPr>
              <a:t>сентября </a:t>
            </a:r>
            <a:r>
              <a:rPr lang="ru-RU" sz="1200" b="1" i="0" u="none" strike="noStrike" cap="none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Quattrocento Sans"/>
              </a:rPr>
              <a:t> 2024</a:t>
            </a:r>
          </a:p>
        </p:txBody>
      </p:sp>
      <p:sp>
        <p:nvSpPr>
          <p:cNvPr id="55" name="Google Shape;166;p17">
            <a:extLst>
              <a:ext uri="{FF2B5EF4-FFF2-40B4-BE49-F238E27FC236}">
                <a16:creationId xmlns:a16="http://schemas.microsoft.com/office/drawing/2014/main" id="{900CEE48-7374-0239-D9D8-F6B1A8F17502}"/>
              </a:ext>
            </a:extLst>
          </p:cNvPr>
          <p:cNvSpPr/>
          <p:nvPr/>
        </p:nvSpPr>
        <p:spPr>
          <a:xfrm>
            <a:off x="8826771" y="3157625"/>
            <a:ext cx="2160000" cy="407741"/>
          </a:xfrm>
          <a:prstGeom prst="roundRect">
            <a:avLst>
              <a:gd name="adj" fmla="val 22486"/>
            </a:avLst>
          </a:prstGeom>
          <a:solidFill>
            <a:srgbClr val="F6F42E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b="1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Quattrocento Sans"/>
              </a:rPr>
              <a:t>С 1 марта 2025</a:t>
            </a:r>
          </a:p>
        </p:txBody>
      </p:sp>
      <p:sp>
        <p:nvSpPr>
          <p:cNvPr id="62" name="Google Shape;108;p15">
            <a:extLst>
              <a:ext uri="{FF2B5EF4-FFF2-40B4-BE49-F238E27FC236}">
                <a16:creationId xmlns:a16="http://schemas.microsoft.com/office/drawing/2014/main" id="{3D05877C-D772-0EB8-5A0B-0FABAA7C60F9}"/>
              </a:ext>
            </a:extLst>
          </p:cNvPr>
          <p:cNvSpPr/>
          <p:nvPr/>
        </p:nvSpPr>
        <p:spPr>
          <a:xfrm>
            <a:off x="5758568" y="3072670"/>
            <a:ext cx="2348928" cy="682312"/>
          </a:xfrm>
          <a:prstGeom prst="roundRect">
            <a:avLst>
              <a:gd name="adj" fmla="val 22486"/>
            </a:avLst>
          </a:prstGeom>
          <a:solidFill>
            <a:srgbClr val="F6F42E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>
              <a:buClr>
                <a:srgbClr val="000000"/>
              </a:buClr>
              <a:buSzPts val="1200"/>
            </a:pPr>
            <a:r>
              <a:rPr lang="ru-RU" sz="1200" b="1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Quattrocento Sans"/>
              </a:rPr>
              <a:t>Подача сведений о выводе из оборота для </a:t>
            </a:r>
            <a:r>
              <a:rPr lang="en-US" sz="1200" b="1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Quattrocento Sans"/>
              </a:rPr>
              <a:t>HORECA </a:t>
            </a:r>
            <a:r>
              <a:rPr lang="ru-RU" sz="1200" b="1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Quattrocento Sans"/>
              </a:rPr>
              <a:t>С 1 сентября  2024</a:t>
            </a:r>
          </a:p>
        </p:txBody>
      </p:sp>
      <p:sp>
        <p:nvSpPr>
          <p:cNvPr id="65" name="Google Shape;109;p15">
            <a:extLst>
              <a:ext uri="{FF2B5EF4-FFF2-40B4-BE49-F238E27FC236}">
                <a16:creationId xmlns:a16="http://schemas.microsoft.com/office/drawing/2014/main" id="{3E810000-FA59-8D84-D5C4-05260640E681}"/>
              </a:ext>
            </a:extLst>
          </p:cNvPr>
          <p:cNvSpPr/>
          <p:nvPr/>
        </p:nvSpPr>
        <p:spPr>
          <a:xfrm>
            <a:off x="2175782" y="2745586"/>
            <a:ext cx="3035034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1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Quattrocento Sans"/>
              </a:rPr>
              <a:t>Минеральная и другая</a:t>
            </a:r>
            <a:endParaRPr lang="en-US" sz="1100" dirty="0">
              <a:solidFill>
                <a:srgbClr val="63666A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Quattrocento Sans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1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Quattrocento Sans"/>
              </a:rPr>
              <a:t>упакованная вода</a:t>
            </a:r>
          </a:p>
        </p:txBody>
      </p:sp>
      <p:sp>
        <p:nvSpPr>
          <p:cNvPr id="71" name="Google Shape;111;p15">
            <a:extLst>
              <a:ext uri="{FF2B5EF4-FFF2-40B4-BE49-F238E27FC236}">
                <a16:creationId xmlns:a16="http://schemas.microsoft.com/office/drawing/2014/main" id="{B6B82B7D-09F7-D4D7-4A8F-D937A593576C}"/>
              </a:ext>
            </a:extLst>
          </p:cNvPr>
          <p:cNvSpPr/>
          <p:nvPr/>
        </p:nvSpPr>
        <p:spPr>
          <a:xfrm>
            <a:off x="8324672" y="2588784"/>
            <a:ext cx="3036776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1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Quattrocento Sans"/>
              </a:rPr>
              <a:t>Вся</a:t>
            </a:r>
            <a:endParaRPr lang="en-US" sz="1100" dirty="0">
              <a:solidFill>
                <a:srgbClr val="63666A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Quattrocento Sans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1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Quattrocento Sans"/>
              </a:rPr>
              <a:t>продукция</a:t>
            </a:r>
            <a:endParaRPr lang="ru-RU" sz="1100" dirty="0">
              <a:solidFill>
                <a:srgbClr val="63666A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Google Shape;136;p15">
            <a:extLst>
              <a:ext uri="{FF2B5EF4-FFF2-40B4-BE49-F238E27FC236}">
                <a16:creationId xmlns:a16="http://schemas.microsoft.com/office/drawing/2014/main" id="{3AC22793-8AA5-6BE5-2E6E-6C053627212F}"/>
              </a:ext>
            </a:extLst>
          </p:cNvPr>
          <p:cNvSpPr/>
          <p:nvPr/>
        </p:nvSpPr>
        <p:spPr>
          <a:xfrm>
            <a:off x="0" y="-7514"/>
            <a:ext cx="12192000" cy="1220727"/>
          </a:xfrm>
          <a:prstGeom prst="roundRect">
            <a:avLst>
              <a:gd name="adj" fmla="val 16667"/>
            </a:avLst>
          </a:prstGeom>
          <a:solidFill>
            <a:srgbClr val="F6F42E"/>
          </a:solidFill>
          <a:ln>
            <a:noFill/>
          </a:ln>
        </p:spPr>
        <p:txBody>
          <a:bodyPr spcFirstLastPara="1" wrap="square" lIns="180000" tIns="180000" rIns="180000" bIns="180000" anchor="ctr" anchorCtr="0">
            <a:noAutofit/>
          </a:bodyPr>
          <a:lstStyle/>
          <a:p>
            <a:pPr algn="ctr"/>
            <a:r>
              <a:rPr lang="ru-RU" sz="1400" b="1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Постановление Правительства Российской Федерации от 01.06.2024 № 749"О внесении изменений в некоторые акты Правительства Российской Федерации по вопросам оборота товаров, подлежащих обязательной маркировке средствами идентификации"</a:t>
            </a:r>
          </a:p>
          <a:p>
            <a:pPr algn="ctr"/>
            <a:endParaRPr lang="ru-RU" sz="1400" b="1" dirty="0">
              <a:solidFill>
                <a:srgbClr val="63666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ru-RU" sz="1400" b="1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установлен порядок работы по предоставлению сведений о выводе из оборота маркированных товаров </a:t>
            </a:r>
          </a:p>
          <a:p>
            <a:pPr algn="ctr"/>
            <a:r>
              <a:rPr lang="ru-RU" sz="1400" b="1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предприятиями оказывающими услуги общественного питания (</a:t>
            </a:r>
            <a:r>
              <a:rPr lang="ru-RU" sz="1400" b="1" dirty="0" err="1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Horeca</a:t>
            </a:r>
            <a:r>
              <a:rPr lang="ru-RU" sz="1400" b="1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)</a:t>
            </a:r>
          </a:p>
        </p:txBody>
      </p:sp>
      <p:sp>
        <p:nvSpPr>
          <p:cNvPr id="27" name="Google Shape;125;p15">
            <a:extLst>
              <a:ext uri="{FF2B5EF4-FFF2-40B4-BE49-F238E27FC236}">
                <a16:creationId xmlns:a16="http://schemas.microsoft.com/office/drawing/2014/main" id="{D0AE60FB-D2DF-3D82-4BF7-BCCC792504C3}"/>
              </a:ext>
            </a:extLst>
          </p:cNvPr>
          <p:cNvSpPr/>
          <p:nvPr/>
        </p:nvSpPr>
        <p:spPr>
          <a:xfrm>
            <a:off x="637708" y="1396383"/>
            <a:ext cx="1351897" cy="1248049"/>
          </a:xfrm>
          <a:prstGeom prst="roundRect">
            <a:avLst>
              <a:gd name="adj" fmla="val 7708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1" i="0" u="none" strike="noStrike" cap="none">
              <a:solidFill>
                <a:srgbClr val="63666A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Quattrocento Sans"/>
            </a:endParaRPr>
          </a:p>
        </p:txBody>
      </p:sp>
      <p:sp>
        <p:nvSpPr>
          <p:cNvPr id="28" name="Google Shape;124;p15">
            <a:extLst>
              <a:ext uri="{FF2B5EF4-FFF2-40B4-BE49-F238E27FC236}">
                <a16:creationId xmlns:a16="http://schemas.microsoft.com/office/drawing/2014/main" id="{C4C9961C-F522-BF7C-18C5-6B79255C4B0C}"/>
              </a:ext>
            </a:extLst>
          </p:cNvPr>
          <p:cNvSpPr/>
          <p:nvPr/>
        </p:nvSpPr>
        <p:spPr>
          <a:xfrm>
            <a:off x="637708" y="2746206"/>
            <a:ext cx="1351897" cy="1086203"/>
          </a:xfrm>
          <a:prstGeom prst="roundRect">
            <a:avLst>
              <a:gd name="adj" fmla="val 7708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1" i="0" u="none" strike="noStrike" cap="none">
              <a:solidFill>
                <a:srgbClr val="63666A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Quattrocento Sans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E7B341C2-4221-3DB5-8148-7A79B3075752}"/>
              </a:ext>
            </a:extLst>
          </p:cNvPr>
          <p:cNvGrpSpPr/>
          <p:nvPr/>
        </p:nvGrpSpPr>
        <p:grpSpPr>
          <a:xfrm>
            <a:off x="690341" y="1477974"/>
            <a:ext cx="1250443" cy="956552"/>
            <a:chOff x="701483" y="1745897"/>
            <a:chExt cx="1250443" cy="956552"/>
          </a:xfrm>
        </p:grpSpPr>
        <p:sp>
          <p:nvSpPr>
            <p:cNvPr id="34" name="Google Shape;132;p15">
              <a:extLst>
                <a:ext uri="{FF2B5EF4-FFF2-40B4-BE49-F238E27FC236}">
                  <a16:creationId xmlns:a16="http://schemas.microsoft.com/office/drawing/2014/main" id="{55FEA260-0EE1-6A6F-BEBD-29802BE7380C}"/>
                </a:ext>
              </a:extLst>
            </p:cNvPr>
            <p:cNvSpPr txBox="1"/>
            <p:nvPr/>
          </p:nvSpPr>
          <p:spPr>
            <a:xfrm>
              <a:off x="701483" y="2240825"/>
              <a:ext cx="1250443" cy="4616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ru-RU" sz="1200" b="1" i="0" u="none" strike="noStrike" cap="none" dirty="0">
                  <a:solidFill>
                    <a:srgbClr val="63666A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Молочная продукция</a:t>
              </a:r>
              <a:endParaRPr sz="1400" b="0" i="0" u="none" strike="noStrike" cap="none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Arial"/>
              </a:endParaRPr>
            </a:p>
          </p:txBody>
        </p: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CF04CEF-F6BF-A07F-8F7D-135AC903B35C}"/>
                </a:ext>
              </a:extLst>
            </p:cNvPr>
            <p:cNvGrpSpPr/>
            <p:nvPr/>
          </p:nvGrpSpPr>
          <p:grpSpPr>
            <a:xfrm>
              <a:off x="876989" y="1745897"/>
              <a:ext cx="899430" cy="511607"/>
              <a:chOff x="764637" y="1463119"/>
              <a:chExt cx="899430" cy="511607"/>
            </a:xfrm>
          </p:grpSpPr>
          <p:pic>
            <p:nvPicPr>
              <p:cNvPr id="36" name="Graphic 35">
                <a:extLst>
                  <a:ext uri="{FF2B5EF4-FFF2-40B4-BE49-F238E27FC236}">
                    <a16:creationId xmlns:a16="http://schemas.microsoft.com/office/drawing/2014/main" id="{8A71FB66-FC3C-F975-1AA7-E013C32BE5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p:blipFill>
            <p:spPr>
              <a:xfrm>
                <a:off x="1396611" y="1470727"/>
                <a:ext cx="267456" cy="503999"/>
              </a:xfrm>
              <a:prstGeom prst="rect">
                <a:avLst/>
              </a:prstGeom>
            </p:spPr>
          </p:pic>
          <p:pic>
            <p:nvPicPr>
              <p:cNvPr id="37" name="Graphic 36">
                <a:extLst>
                  <a:ext uri="{FF2B5EF4-FFF2-40B4-BE49-F238E27FC236}">
                    <a16:creationId xmlns:a16="http://schemas.microsoft.com/office/drawing/2014/main" id="{7C6B9BA6-CE50-E70B-1F9A-F7C9E4D24FE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xmlns="" r:embed="rId6"/>
                  </a:ext>
                </a:extLst>
              </a:blip>
              <a:stretch>
                <a:fillRect/>
              </a:stretch>
            </p:blipFill>
            <p:spPr>
              <a:xfrm>
                <a:off x="764637" y="1463119"/>
                <a:ext cx="586955" cy="503999"/>
              </a:xfrm>
              <a:prstGeom prst="rect">
                <a:avLst/>
              </a:prstGeom>
            </p:spPr>
          </p:pic>
        </p:grp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29E5BD05-5ACD-0590-4214-CFA4492F95D6}"/>
              </a:ext>
            </a:extLst>
          </p:cNvPr>
          <p:cNvGrpSpPr/>
          <p:nvPr/>
        </p:nvGrpSpPr>
        <p:grpSpPr>
          <a:xfrm>
            <a:off x="688434" y="2849238"/>
            <a:ext cx="1250443" cy="951282"/>
            <a:chOff x="701483" y="3544881"/>
            <a:chExt cx="1250443" cy="951282"/>
          </a:xfrm>
        </p:grpSpPr>
        <p:sp>
          <p:nvSpPr>
            <p:cNvPr id="39" name="Google Shape;132;p15">
              <a:extLst>
                <a:ext uri="{FF2B5EF4-FFF2-40B4-BE49-F238E27FC236}">
                  <a16:creationId xmlns:a16="http://schemas.microsoft.com/office/drawing/2014/main" id="{2CF6A20C-297A-13C3-2E9B-69A431302D8C}"/>
                </a:ext>
              </a:extLst>
            </p:cNvPr>
            <p:cNvSpPr txBox="1"/>
            <p:nvPr/>
          </p:nvSpPr>
          <p:spPr>
            <a:xfrm>
              <a:off x="701483" y="4034539"/>
              <a:ext cx="1250443" cy="4616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ru-RU" sz="1200" b="1" i="0" u="none" strike="noStrike" cap="none" dirty="0">
                  <a:solidFill>
                    <a:srgbClr val="63666A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Упакованная вода</a:t>
              </a:r>
              <a:endParaRPr sz="1400" b="0" i="0" u="none" strike="noStrike" cap="none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Arial"/>
              </a:endParaRPr>
            </a:p>
          </p:txBody>
        </p:sp>
        <p:pic>
          <p:nvPicPr>
            <p:cNvPr id="40" name="Graphic 39">
              <a:extLst>
                <a:ext uri="{FF2B5EF4-FFF2-40B4-BE49-F238E27FC236}">
                  <a16:creationId xmlns:a16="http://schemas.microsoft.com/office/drawing/2014/main" id="{D44D9C7B-E173-B76B-185D-EAF4BA1BB29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rcRect/>
            <a:stretch/>
          </p:blipFill>
          <p:spPr>
            <a:xfrm>
              <a:off x="1117041" y="3544881"/>
              <a:ext cx="419327" cy="503999"/>
            </a:xfrm>
            <a:prstGeom prst="rect">
              <a:avLst/>
            </a:prstGeom>
          </p:spPr>
        </p:pic>
      </p:grpSp>
      <p:sp>
        <p:nvSpPr>
          <p:cNvPr id="81" name="Google Shape;224;p18">
            <a:extLst>
              <a:ext uri="{FF2B5EF4-FFF2-40B4-BE49-F238E27FC236}">
                <a16:creationId xmlns:a16="http://schemas.microsoft.com/office/drawing/2014/main" id="{6C4FAA7F-96F5-543E-94A9-82D4A2F7299B}"/>
              </a:ext>
            </a:extLst>
          </p:cNvPr>
          <p:cNvSpPr/>
          <p:nvPr/>
        </p:nvSpPr>
        <p:spPr>
          <a:xfrm>
            <a:off x="8324672" y="1376857"/>
            <a:ext cx="3165845" cy="5197482"/>
          </a:xfrm>
          <a:prstGeom prst="roundRect">
            <a:avLst>
              <a:gd name="adj" fmla="val 1635"/>
            </a:avLst>
          </a:prstGeom>
          <a:noFill/>
          <a:ln w="12700">
            <a:solidFill>
              <a:schemeClr val="bg1">
                <a:lumMod val="85000"/>
              </a:schemeClr>
            </a:solidFill>
            <a:prstDash val="solid"/>
          </a:ln>
        </p:spPr>
        <p:txBody>
          <a:bodyPr spcFirstLastPara="1" wrap="square" lIns="72000" tIns="0" rIns="72000" bIns="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b="1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Quattrocento Sans"/>
              </a:rPr>
              <a:t>Переход на поэкземплярный учет по УПД  при передаче данных в ГИС МТ</a:t>
            </a:r>
            <a:endParaRPr lang="ru-RU" sz="1200" b="1" dirty="0">
              <a:solidFill>
                <a:srgbClr val="63666A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2" name="Google Shape;224;p18">
            <a:extLst>
              <a:ext uri="{FF2B5EF4-FFF2-40B4-BE49-F238E27FC236}">
                <a16:creationId xmlns:a16="http://schemas.microsoft.com/office/drawing/2014/main" id="{F80362A7-C886-3AAC-E2EA-792E2B199C9B}"/>
              </a:ext>
            </a:extLst>
          </p:cNvPr>
          <p:cNvSpPr/>
          <p:nvPr/>
        </p:nvSpPr>
        <p:spPr>
          <a:xfrm>
            <a:off x="2330799" y="1376856"/>
            <a:ext cx="5792189" cy="5481143"/>
          </a:xfrm>
          <a:prstGeom prst="roundRect">
            <a:avLst>
              <a:gd name="adj" fmla="val 1253"/>
            </a:avLst>
          </a:prstGeom>
          <a:noFill/>
          <a:ln w="12700">
            <a:solidFill>
              <a:schemeClr val="bg1">
                <a:lumMod val="85000"/>
              </a:schemeClr>
            </a:solidFill>
            <a:prstDash val="solid"/>
          </a:ln>
        </p:spPr>
        <p:txBody>
          <a:bodyPr spcFirstLastPara="1" wrap="square" lIns="72000" tIns="0" rIns="72000" bIns="0" anchor="t" anchorCtr="0">
            <a:noAutofit/>
          </a:bodyPr>
          <a:lstStyle/>
          <a:p>
            <a:pPr algn="ctr"/>
            <a:r>
              <a:rPr lang="ru-RU" sz="1200" b="1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Quattrocento Sans"/>
              </a:rPr>
              <a:t>ОСУ </a:t>
            </a:r>
            <a:r>
              <a:rPr lang="ru-RU" sz="12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Quattrocento Sans"/>
              </a:rPr>
              <a:t>и </a:t>
            </a:r>
            <a:r>
              <a:rPr lang="ru-RU" sz="1200" b="1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Quattrocento Sans"/>
              </a:rPr>
              <a:t>передача сведений о выводе из оборота</a:t>
            </a:r>
            <a:r>
              <a:rPr lang="ru-RU" sz="12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Quattrocento Sans"/>
              </a:rPr>
              <a:t> путем,</a:t>
            </a:r>
            <a:endParaRPr lang="en-US" sz="1200" dirty="0">
              <a:solidFill>
                <a:srgbClr val="63666A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Quattrocento Sans"/>
            </a:endParaRPr>
          </a:p>
          <a:p>
            <a:pPr algn="ctr"/>
            <a:r>
              <a:rPr lang="ru-RU" sz="12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Quattrocento Sans"/>
              </a:rPr>
              <a:t>не являющимся продажей в розницу</a:t>
            </a:r>
            <a:endParaRPr lang="ru-RU" sz="1200" dirty="0">
              <a:solidFill>
                <a:srgbClr val="63666A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7" name="Google Shape;166;p17">
            <a:extLst>
              <a:ext uri="{FF2B5EF4-FFF2-40B4-BE49-F238E27FC236}">
                <a16:creationId xmlns:a16="http://schemas.microsoft.com/office/drawing/2014/main" id="{8B7F5010-75F4-8C99-1310-20DFC7F98886}"/>
              </a:ext>
            </a:extLst>
          </p:cNvPr>
          <p:cNvSpPr/>
          <p:nvPr/>
        </p:nvSpPr>
        <p:spPr>
          <a:xfrm>
            <a:off x="8826771" y="2082615"/>
            <a:ext cx="2160000" cy="379301"/>
          </a:xfrm>
          <a:prstGeom prst="roundRect">
            <a:avLst>
              <a:gd name="adj" fmla="val 22486"/>
            </a:avLst>
          </a:prstGeom>
          <a:solidFill>
            <a:srgbClr val="F6F42E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ru-RU" sz="1200" b="1" i="0" u="none" strike="noStrike" cap="none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Quattrocento Sans"/>
              </a:rPr>
              <a:t>С 1 </a:t>
            </a:r>
            <a:r>
              <a:rPr lang="ru-RU" sz="1200" b="1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Quattrocento Sans"/>
              </a:rPr>
              <a:t>ноября</a:t>
            </a:r>
            <a:r>
              <a:rPr lang="ru-RU" sz="1200" b="1" i="0" u="none" strike="noStrike" cap="none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Quattrocento Sans"/>
              </a:rPr>
              <a:t> 2026</a:t>
            </a:r>
          </a:p>
        </p:txBody>
      </p:sp>
      <p:sp>
        <p:nvSpPr>
          <p:cNvPr id="88" name="Google Shape;110;p15">
            <a:extLst>
              <a:ext uri="{FF2B5EF4-FFF2-40B4-BE49-F238E27FC236}">
                <a16:creationId xmlns:a16="http://schemas.microsoft.com/office/drawing/2014/main" id="{FD27435E-9B80-8F92-60F1-AD88A72D854F}"/>
              </a:ext>
            </a:extLst>
          </p:cNvPr>
          <p:cNvSpPr/>
          <p:nvPr/>
        </p:nvSpPr>
        <p:spPr>
          <a:xfrm>
            <a:off x="8826771" y="1744061"/>
            <a:ext cx="2160000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ru-RU" sz="1100" b="0" i="0" u="none" strike="noStrike" cap="none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Quattrocento Sans"/>
              </a:rPr>
              <a:t>Продукция со СГ</a:t>
            </a:r>
            <a:endParaRPr lang="en-US" sz="1100" b="0" i="0" u="none" strike="noStrike" cap="none" dirty="0">
              <a:solidFill>
                <a:srgbClr val="63666A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Quattrocento San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ru-RU" sz="1100" b="0" i="0" u="none" strike="noStrike" cap="none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Quattrocento Sans"/>
              </a:rPr>
              <a:t>более 40 суток</a:t>
            </a:r>
          </a:p>
        </p:txBody>
      </p:sp>
      <p:sp>
        <p:nvSpPr>
          <p:cNvPr id="47" name="Google Shape;108;p15">
            <a:extLst>
              <a:ext uri="{FF2B5EF4-FFF2-40B4-BE49-F238E27FC236}">
                <a16:creationId xmlns:a16="http://schemas.microsoft.com/office/drawing/2014/main" id="{323FFEFF-0437-46CB-9E84-1FB2DDD64428}"/>
              </a:ext>
            </a:extLst>
          </p:cNvPr>
          <p:cNvSpPr/>
          <p:nvPr/>
        </p:nvSpPr>
        <p:spPr>
          <a:xfrm>
            <a:off x="2496989" y="2000735"/>
            <a:ext cx="2392621" cy="646753"/>
          </a:xfrm>
          <a:prstGeom prst="roundRect">
            <a:avLst>
              <a:gd name="adj" fmla="val 22486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ru-RU" sz="1200" b="1" dirty="0">
                <a:solidFill>
                  <a:schemeClr val="l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Quattrocento Sans"/>
              </a:rPr>
              <a:t> Обязательная маркировка с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ru-RU" sz="1200" b="1" i="0" u="none" strike="noStrike" cap="none" dirty="0">
                <a:solidFill>
                  <a:schemeClr val="l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Quattrocento Sans"/>
              </a:rPr>
              <a:t>1 сентября 2022</a:t>
            </a:r>
          </a:p>
        </p:txBody>
      </p:sp>
      <p:sp>
        <p:nvSpPr>
          <p:cNvPr id="49" name="Google Shape;108;p15">
            <a:extLst>
              <a:ext uri="{FF2B5EF4-FFF2-40B4-BE49-F238E27FC236}">
                <a16:creationId xmlns:a16="http://schemas.microsoft.com/office/drawing/2014/main" id="{C55C007C-1DCC-4218-960C-95780963292F}"/>
              </a:ext>
            </a:extLst>
          </p:cNvPr>
          <p:cNvSpPr/>
          <p:nvPr/>
        </p:nvSpPr>
        <p:spPr>
          <a:xfrm>
            <a:off x="2496988" y="3134727"/>
            <a:ext cx="2392622" cy="665793"/>
          </a:xfrm>
          <a:prstGeom prst="roundRect">
            <a:avLst>
              <a:gd name="adj" fmla="val 22486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ru-RU" sz="1200" b="1" i="0" u="none" strike="noStrike" cap="none" dirty="0">
                <a:solidFill>
                  <a:schemeClr val="l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Quattrocento Sans"/>
              </a:rPr>
              <a:t>Обязательная маркировка с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ru-RU" sz="1200" b="1" i="0" u="none" strike="noStrike" cap="none" dirty="0">
                <a:solidFill>
                  <a:schemeClr val="l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Quattrocento Sans"/>
              </a:rPr>
              <a:t> 1 ноября 2022</a:t>
            </a:r>
          </a:p>
        </p:txBody>
      </p:sp>
      <p:sp>
        <p:nvSpPr>
          <p:cNvPr id="46" name="Google Shape;124;p15">
            <a:extLst>
              <a:ext uri="{FF2B5EF4-FFF2-40B4-BE49-F238E27FC236}">
                <a16:creationId xmlns:a16="http://schemas.microsoft.com/office/drawing/2014/main" id="{C4C9961C-F522-BF7C-18C5-6B79255C4B0C}"/>
              </a:ext>
            </a:extLst>
          </p:cNvPr>
          <p:cNvSpPr/>
          <p:nvPr/>
        </p:nvSpPr>
        <p:spPr>
          <a:xfrm>
            <a:off x="637709" y="4128701"/>
            <a:ext cx="1314218" cy="2180619"/>
          </a:xfrm>
          <a:prstGeom prst="roundRect">
            <a:avLst>
              <a:gd name="adj" fmla="val 7708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1" i="0" u="none" strike="noStrike" cap="none">
              <a:solidFill>
                <a:srgbClr val="63666A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Quattrocento Sans"/>
            </a:endParaRPr>
          </a:p>
        </p:txBody>
      </p:sp>
      <p:pic>
        <p:nvPicPr>
          <p:cNvPr id="50" name="Picture 148">
            <a:extLst>
              <a:ext uri="{FF2B5EF4-FFF2-40B4-BE49-F238E27FC236}">
                <a16:creationId xmlns:a16="http://schemas.microsoft.com/office/drawing/2014/main" id="{ED799855-41FC-64CA-2788-7D5B35BD0F2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/>
        </p:blipFill>
        <p:spPr>
          <a:xfrm>
            <a:off x="1022722" y="4290178"/>
            <a:ext cx="581866" cy="547473"/>
          </a:xfrm>
          <a:prstGeom prst="rect">
            <a:avLst/>
          </a:prstGeom>
        </p:spPr>
      </p:pic>
      <p:sp>
        <p:nvSpPr>
          <p:cNvPr id="52" name="Rounded Rectangle 186">
            <a:extLst>
              <a:ext uri="{FF2B5EF4-FFF2-40B4-BE49-F238E27FC236}">
                <a16:creationId xmlns:a16="http://schemas.microsoft.com/office/drawing/2014/main" id="{E7EE59A3-2B79-DD41-47FD-17713310AE13}"/>
              </a:ext>
            </a:extLst>
          </p:cNvPr>
          <p:cNvSpPr/>
          <p:nvPr/>
        </p:nvSpPr>
        <p:spPr>
          <a:xfrm>
            <a:off x="706799" y="4837651"/>
            <a:ext cx="1213712" cy="460972"/>
          </a:xfrm>
          <a:prstGeom prst="roundRect">
            <a:avLst>
              <a:gd name="adj" fmla="val 985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72000" rIns="36000" bIns="36000" rtlCol="0" anchor="t">
            <a:noAutofit/>
          </a:bodyPr>
          <a:lstStyle/>
          <a:p>
            <a:pPr algn="ctr" fontAlgn="auto">
              <a:buClr>
                <a:srgbClr val="000000"/>
              </a:buClr>
              <a:buSzPts val="1200"/>
              <a:tabLst/>
              <a:defRPr/>
            </a:pPr>
            <a:r>
              <a:rPr lang="ru-RU" sz="1200" b="1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Безалкогольные напитки</a:t>
            </a:r>
          </a:p>
          <a:p>
            <a:pPr algn="ctr">
              <a:defRPr/>
            </a:pPr>
            <a:r>
              <a:rPr lang="ru-RU" sz="800" dirty="0">
                <a:solidFill>
                  <a:srgbClr val="404040"/>
                </a:solidFill>
                <a:latin typeface="PT Sans Regular"/>
                <a:ea typeface="Segoe UI" panose="020B0502040204020203" pitchFamily="34" charset="0"/>
                <a:cs typeface="Segoe UI" panose="020B0502040204020203" pitchFamily="34" charset="0"/>
              </a:rPr>
              <a:t>все виды безалкогольных напитков, </a:t>
            </a:r>
            <a:r>
              <a:rPr lang="ru-RU" sz="800" b="1" dirty="0">
                <a:solidFill>
                  <a:srgbClr val="404040"/>
                </a:solidFill>
                <a:latin typeface="PT Sans Regular"/>
                <a:ea typeface="Segoe UI" panose="020B0502040204020203" pitchFamily="34" charset="0"/>
                <a:cs typeface="Segoe UI" panose="020B0502040204020203" pitchFamily="34" charset="0"/>
              </a:rPr>
              <a:t>в том числе соков, нектаров, морсов и напитков на растительном сырье </a:t>
            </a:r>
          </a:p>
          <a:p>
            <a:pPr algn="ctr">
              <a:defRPr/>
            </a:pPr>
            <a:endParaRPr lang="ru-RU" sz="800" b="1" dirty="0">
              <a:solidFill>
                <a:srgbClr val="404040"/>
              </a:solidFill>
              <a:latin typeface="PT Sans Regular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800" b="0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4" name="Rectangle 31">
            <a:extLst>
              <a:ext uri="{FF2B5EF4-FFF2-40B4-BE49-F238E27FC236}">
                <a16:creationId xmlns:a16="http://schemas.microsoft.com/office/drawing/2014/main" id="{B5677F8E-4AEE-CF5A-A28F-8302BDFBB855}"/>
              </a:ext>
            </a:extLst>
          </p:cNvPr>
          <p:cNvSpPr/>
          <p:nvPr/>
        </p:nvSpPr>
        <p:spPr>
          <a:xfrm>
            <a:off x="2349117" y="4909431"/>
            <a:ext cx="1735062" cy="415498"/>
          </a:xfrm>
          <a:prstGeom prst="rect">
            <a:avLst/>
          </a:prstGeom>
        </p:spPr>
        <p:txBody>
          <a:bodyPr wrap="square" tIns="0" bIns="0">
            <a:spAutoFit/>
          </a:bodyPr>
          <a:lstStyle/>
          <a:p>
            <a:pPr algn="ctr"/>
            <a:r>
              <a:rPr lang="ru-RU" sz="900" dirty="0">
                <a:solidFill>
                  <a:srgbClr val="404040"/>
                </a:solidFill>
                <a:latin typeface="PT Sans Regular"/>
                <a:ea typeface="Segoe UI" panose="020B0502040204020203" pitchFamily="34" charset="0"/>
                <a:cs typeface="Segoe UI" panose="020B0502040204020203" pitchFamily="34" charset="0"/>
              </a:rPr>
              <a:t>Обязательная маркировка </a:t>
            </a:r>
            <a:r>
              <a:rPr lang="ru-RU" sz="900" b="1" dirty="0">
                <a:solidFill>
                  <a:srgbClr val="404040"/>
                </a:solidFill>
                <a:latin typeface="PT Sans Regular"/>
                <a:ea typeface="Segoe UI" panose="020B0502040204020203" pitchFamily="34" charset="0"/>
                <a:cs typeface="Segoe UI" panose="020B0502040204020203" pitchFamily="34" charset="0"/>
              </a:rPr>
              <a:t>ФФ ПЭТ и стекло </a:t>
            </a:r>
            <a:r>
              <a:rPr lang="ru-RU" sz="900" dirty="0">
                <a:solidFill>
                  <a:srgbClr val="404040"/>
                </a:solidFill>
                <a:latin typeface="PT Sans Regular"/>
                <a:ea typeface="Segoe UI" panose="020B0502040204020203" pitchFamily="34" charset="0"/>
                <a:cs typeface="Segoe UI" panose="020B0502040204020203" pitchFamily="34" charset="0"/>
              </a:rPr>
              <a:t>для всех видов безалкогольных напитков</a:t>
            </a:r>
            <a:endParaRPr lang="ru-RU" sz="900" b="1" dirty="0">
              <a:solidFill>
                <a:srgbClr val="404040"/>
              </a:solidFill>
              <a:latin typeface="PT Sans Regular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8" name="Rectangle 48">
            <a:extLst>
              <a:ext uri="{FF2B5EF4-FFF2-40B4-BE49-F238E27FC236}">
                <a16:creationId xmlns:a16="http://schemas.microsoft.com/office/drawing/2014/main" id="{0D0570E9-D863-404B-B260-19766F36BC6C}"/>
              </a:ext>
            </a:extLst>
          </p:cNvPr>
          <p:cNvSpPr/>
          <p:nvPr/>
        </p:nvSpPr>
        <p:spPr>
          <a:xfrm>
            <a:off x="4093695" y="4899861"/>
            <a:ext cx="1664875" cy="415498"/>
          </a:xfrm>
          <a:prstGeom prst="rect">
            <a:avLst/>
          </a:prstGeom>
        </p:spPr>
        <p:txBody>
          <a:bodyPr wrap="square" tIns="0" bIns="0">
            <a:spAutoFit/>
          </a:bodyPr>
          <a:lstStyle/>
          <a:p>
            <a:pPr algn="ctr"/>
            <a:r>
              <a:rPr lang="ru-RU" sz="900" dirty="0">
                <a:solidFill>
                  <a:srgbClr val="404040"/>
                </a:solidFill>
                <a:latin typeface="PT Sans Regular"/>
                <a:ea typeface="Segoe UI" panose="020B0502040204020203" pitchFamily="34" charset="0"/>
                <a:cs typeface="Segoe UI" panose="020B0502040204020203" pitchFamily="34" charset="0"/>
              </a:rPr>
              <a:t>Обязательная маркировка </a:t>
            </a:r>
            <a:r>
              <a:rPr lang="ru-RU" sz="900" b="1" dirty="0">
                <a:solidFill>
                  <a:srgbClr val="404040"/>
                </a:solidFill>
                <a:latin typeface="PT Sans Regular"/>
                <a:ea typeface="Segoe UI" panose="020B0502040204020203" pitchFamily="34" charset="0"/>
                <a:cs typeface="Segoe UI" panose="020B0502040204020203" pitchFamily="34" charset="0"/>
              </a:rPr>
              <a:t>ФФ банка, </a:t>
            </a:r>
          </a:p>
          <a:p>
            <a:pPr algn="ctr"/>
            <a:r>
              <a:rPr lang="ru-RU" sz="900" b="1" dirty="0">
                <a:solidFill>
                  <a:srgbClr val="404040"/>
                </a:solidFill>
                <a:latin typeface="PT Sans Regular"/>
                <a:ea typeface="Segoe UI" panose="020B0502040204020203" pitchFamily="34" charset="0"/>
                <a:cs typeface="Segoe UI" panose="020B0502040204020203" pitchFamily="34" charset="0"/>
              </a:rPr>
              <a:t>в том числе алюминиевая </a:t>
            </a:r>
            <a:endParaRPr lang="en-US" sz="900" b="1" dirty="0">
              <a:solidFill>
                <a:srgbClr val="404040"/>
              </a:solidFill>
              <a:latin typeface="PT Sans Regular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7740D2C8-6A52-4E46-867A-331F89C25B8E}"/>
              </a:ext>
            </a:extLst>
          </p:cNvPr>
          <p:cNvSpPr txBox="1"/>
          <p:nvPr/>
        </p:nvSpPr>
        <p:spPr>
          <a:xfrm>
            <a:off x="2880827" y="5934839"/>
            <a:ext cx="2448439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900" dirty="0">
                <a:solidFill>
                  <a:srgbClr val="404040"/>
                </a:solidFill>
                <a:latin typeface="PT Sans Regular"/>
                <a:ea typeface="Segoe UI" panose="020B0502040204020203" pitchFamily="34" charset="0"/>
                <a:cs typeface="Segoe UI" panose="020B0502040204020203" pitchFamily="34" charset="0"/>
              </a:rPr>
              <a:t>Обязательная маркировка </a:t>
            </a:r>
            <a:r>
              <a:rPr lang="ru-RU" sz="900" b="1" dirty="0">
                <a:solidFill>
                  <a:srgbClr val="404040"/>
                </a:solidFill>
                <a:latin typeface="PT Sans Regular"/>
                <a:ea typeface="Segoe UI" panose="020B0502040204020203" pitchFamily="34" charset="0"/>
                <a:cs typeface="Segoe UI" panose="020B0502040204020203" pitchFamily="34" charset="0"/>
              </a:rPr>
              <a:t>кег, «</a:t>
            </a:r>
            <a:r>
              <a:rPr lang="en-US" sz="900" b="1" dirty="0">
                <a:solidFill>
                  <a:srgbClr val="404040"/>
                </a:solidFill>
                <a:latin typeface="PT Sans Regular"/>
                <a:ea typeface="Segoe UI" panose="020B0502040204020203" pitchFamily="34" charset="0"/>
                <a:cs typeface="Segoe UI" panose="020B0502040204020203" pitchFamily="34" charset="0"/>
              </a:rPr>
              <a:t>Tetra Pak</a:t>
            </a:r>
            <a:r>
              <a:rPr lang="ru-RU" sz="900" b="1" dirty="0">
                <a:solidFill>
                  <a:srgbClr val="404040"/>
                </a:solidFill>
                <a:latin typeface="PT Sans Regular"/>
                <a:ea typeface="Segoe UI" panose="020B0502040204020203" pitchFamily="34" charset="0"/>
                <a:cs typeface="Segoe UI" panose="020B0502040204020203" pitchFamily="34" charset="0"/>
              </a:rPr>
              <a:t>» и прочих видов упаковки </a:t>
            </a:r>
            <a:r>
              <a:rPr lang="ru-RU" sz="900" dirty="0">
                <a:solidFill>
                  <a:srgbClr val="404040"/>
                </a:solidFill>
                <a:latin typeface="PT Sans Regular"/>
                <a:ea typeface="Segoe UI" panose="020B0502040204020203" pitchFamily="34" charset="0"/>
                <a:cs typeface="Segoe UI" panose="020B0502040204020203" pitchFamily="34" charset="0"/>
              </a:rPr>
              <a:t>для всех видов безалкогольных напитков, </a:t>
            </a:r>
            <a:r>
              <a:rPr lang="ru-RU" sz="900" b="1" dirty="0">
                <a:solidFill>
                  <a:srgbClr val="404040"/>
                </a:solidFill>
                <a:latin typeface="PT Sans Regular"/>
                <a:ea typeface="Segoe UI" panose="020B0502040204020203" pitchFamily="34" charset="0"/>
                <a:cs typeface="Segoe UI" panose="020B0502040204020203" pitchFamily="34" charset="0"/>
              </a:rPr>
              <a:t>в том числе соков, нектаров, морсов и напитков на растительном сырье </a:t>
            </a:r>
          </a:p>
        </p:txBody>
      </p:sp>
      <p:cxnSp>
        <p:nvCxnSpPr>
          <p:cNvPr id="61" name="Google Shape;152;p17">
            <a:extLst>
              <a:ext uri="{FF2B5EF4-FFF2-40B4-BE49-F238E27FC236}">
                <a16:creationId xmlns:a16="http://schemas.microsoft.com/office/drawing/2014/main" id="{E1AD25F6-6E4F-601C-D311-4704820B15F4}"/>
              </a:ext>
            </a:extLst>
          </p:cNvPr>
          <p:cNvCxnSpPr>
            <a:cxnSpLocks/>
          </p:cNvCxnSpPr>
          <p:nvPr/>
        </p:nvCxnSpPr>
        <p:spPr>
          <a:xfrm>
            <a:off x="1989605" y="4653136"/>
            <a:ext cx="9500912" cy="10306"/>
          </a:xfrm>
          <a:prstGeom prst="straightConnector1">
            <a:avLst/>
          </a:prstGeom>
          <a:noFill/>
          <a:ln w="25400" cap="flat" cmpd="sng">
            <a:solidFill>
              <a:srgbClr val="6D6E71"/>
            </a:solidFill>
            <a:prstDash val="sysDot"/>
            <a:miter lim="800000"/>
            <a:headEnd type="none" w="sm" len="sm"/>
            <a:tailEnd type="triangle" w="med" len="med"/>
          </a:ln>
        </p:spPr>
      </p:cxnSp>
      <p:sp>
        <p:nvSpPr>
          <p:cNvPr id="57" name="Rounded Rectangle 74">
            <a:extLst>
              <a:ext uri="{FF2B5EF4-FFF2-40B4-BE49-F238E27FC236}">
                <a16:creationId xmlns:a16="http://schemas.microsoft.com/office/drawing/2014/main" id="{010EE992-6C9B-0D10-760F-A87E44481BE4}"/>
              </a:ext>
            </a:extLst>
          </p:cNvPr>
          <p:cNvSpPr/>
          <p:nvPr/>
        </p:nvSpPr>
        <p:spPr>
          <a:xfrm>
            <a:off x="4181554" y="4436085"/>
            <a:ext cx="1294756" cy="401564"/>
          </a:xfrm>
          <a:prstGeom prst="roundRect">
            <a:avLst>
              <a:gd name="adj" fmla="val 22486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2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 1 марта 2024</a:t>
            </a:r>
            <a:r>
              <a:rPr lang="en-US" sz="12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*</a:t>
            </a:r>
            <a:endParaRPr lang="x-none" sz="1200" b="1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3" name="Rounded Rectangle 74">
            <a:extLst>
              <a:ext uri="{FF2B5EF4-FFF2-40B4-BE49-F238E27FC236}">
                <a16:creationId xmlns:a16="http://schemas.microsoft.com/office/drawing/2014/main" id="{010EE992-6C9B-0D10-760F-A87E44481BE4}"/>
              </a:ext>
            </a:extLst>
          </p:cNvPr>
          <p:cNvSpPr/>
          <p:nvPr/>
        </p:nvSpPr>
        <p:spPr>
          <a:xfrm>
            <a:off x="2496989" y="4442339"/>
            <a:ext cx="1294756" cy="395312"/>
          </a:xfrm>
          <a:prstGeom prst="roundRect">
            <a:avLst>
              <a:gd name="adj" fmla="val 22486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>
              <a:buClr>
                <a:srgbClr val="000000"/>
              </a:buClr>
              <a:buSzPts val="1200"/>
              <a:buFont typeface="Arial"/>
              <a:buNone/>
            </a:pPr>
            <a:r>
              <a:rPr lang="ru-RU" sz="12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 1 декабря 2023</a:t>
            </a:r>
            <a:r>
              <a:rPr lang="en-US" sz="12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*</a:t>
            </a:r>
            <a:r>
              <a:rPr lang="ru-RU" sz="12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endParaRPr lang="x-none" sz="1200" b="1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3" name="Rounded Rectangle 74">
            <a:extLst>
              <a:ext uri="{FF2B5EF4-FFF2-40B4-BE49-F238E27FC236}">
                <a16:creationId xmlns:a16="http://schemas.microsoft.com/office/drawing/2014/main" id="{4AE034D1-8138-4B9C-81A0-FBCC24349717}"/>
              </a:ext>
            </a:extLst>
          </p:cNvPr>
          <p:cNvSpPr/>
          <p:nvPr/>
        </p:nvSpPr>
        <p:spPr>
          <a:xfrm>
            <a:off x="5758568" y="4356058"/>
            <a:ext cx="2348928" cy="614768"/>
          </a:xfrm>
          <a:prstGeom prst="roundRect">
            <a:avLst>
              <a:gd name="adj" fmla="val 22486"/>
            </a:avLst>
          </a:prstGeom>
          <a:solidFill>
            <a:srgbClr val="F6F5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200" b="1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Quattrocento Sans"/>
              </a:rPr>
              <a:t>Подача сведений о выводе из оборота для </a:t>
            </a:r>
            <a:r>
              <a:rPr lang="en-US" sz="1200" b="1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Quattrocento Sans"/>
              </a:rPr>
              <a:t>HORECA </a:t>
            </a:r>
            <a:r>
              <a:rPr lang="ru-RU" sz="1200" b="1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 5 ноября 2024</a:t>
            </a:r>
            <a:endParaRPr lang="x-none" sz="1200" b="1" dirty="0">
              <a:solidFill>
                <a:srgbClr val="63666A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67" name="Google Shape;152;p17">
            <a:extLst>
              <a:ext uri="{FF2B5EF4-FFF2-40B4-BE49-F238E27FC236}">
                <a16:creationId xmlns:a16="http://schemas.microsoft.com/office/drawing/2014/main" id="{E1AD25F6-6E4F-601C-D311-4704820B15F4}"/>
              </a:ext>
            </a:extLst>
          </p:cNvPr>
          <p:cNvCxnSpPr>
            <a:cxnSpLocks/>
          </p:cNvCxnSpPr>
          <p:nvPr/>
        </p:nvCxnSpPr>
        <p:spPr>
          <a:xfrm>
            <a:off x="1938877" y="5760630"/>
            <a:ext cx="9551640" cy="20380"/>
          </a:xfrm>
          <a:prstGeom prst="straightConnector1">
            <a:avLst/>
          </a:prstGeom>
          <a:noFill/>
          <a:ln w="25400" cap="flat" cmpd="sng">
            <a:solidFill>
              <a:srgbClr val="6D6E71"/>
            </a:solidFill>
            <a:prstDash val="sysDot"/>
            <a:miter lim="800000"/>
            <a:headEnd type="none" w="sm" len="sm"/>
            <a:tailEnd type="triangle" w="med" len="med"/>
          </a:ln>
        </p:spPr>
      </p:cxnSp>
      <p:sp>
        <p:nvSpPr>
          <p:cNvPr id="59" name="Rounded Rectangle 74">
            <a:extLst>
              <a:ext uri="{FF2B5EF4-FFF2-40B4-BE49-F238E27FC236}">
                <a16:creationId xmlns:a16="http://schemas.microsoft.com/office/drawing/2014/main" id="{4BE88A0C-09D7-12AF-AFCA-1D7DE3FB18CE}"/>
              </a:ext>
            </a:extLst>
          </p:cNvPr>
          <p:cNvSpPr/>
          <p:nvPr/>
        </p:nvSpPr>
        <p:spPr>
          <a:xfrm>
            <a:off x="3318015" y="5516059"/>
            <a:ext cx="1512000" cy="398454"/>
          </a:xfrm>
          <a:prstGeom prst="roundRect">
            <a:avLst>
              <a:gd name="adj" fmla="val 22486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200" b="1" dirty="0">
                <a:solidFill>
                  <a:schemeClr val="bg1"/>
                </a:solidFill>
                <a:latin typeface="PT Sans Regular"/>
                <a:ea typeface="Segoe UI" panose="020B0502040204020203" pitchFamily="34" charset="0"/>
                <a:cs typeface="Segoe UI" panose="020B0502040204020203" pitchFamily="34" charset="0"/>
              </a:rPr>
              <a:t>С 1 июня 2024</a:t>
            </a:r>
            <a:r>
              <a:rPr lang="en-US" sz="1200" b="1" dirty="0">
                <a:solidFill>
                  <a:schemeClr val="bg1"/>
                </a:solidFill>
                <a:latin typeface="PT Sans Regular"/>
                <a:ea typeface="Segoe UI" panose="020B0502040204020203" pitchFamily="34" charset="0"/>
                <a:cs typeface="Segoe UI" panose="020B0502040204020203" pitchFamily="34" charset="0"/>
              </a:rPr>
              <a:t>*</a:t>
            </a:r>
            <a:endParaRPr lang="x-none" sz="1200" b="1" dirty="0">
              <a:solidFill>
                <a:schemeClr val="bg1"/>
              </a:solidFill>
              <a:latin typeface="PT Sans Regular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6" name="Rounded Rectangle 74">
            <a:extLst>
              <a:ext uri="{FF2B5EF4-FFF2-40B4-BE49-F238E27FC236}">
                <a16:creationId xmlns:a16="http://schemas.microsoft.com/office/drawing/2014/main" id="{AE796D94-ED3F-57B1-8C69-F6D87B798358}"/>
              </a:ext>
            </a:extLst>
          </p:cNvPr>
          <p:cNvSpPr/>
          <p:nvPr/>
        </p:nvSpPr>
        <p:spPr>
          <a:xfrm>
            <a:off x="5828518" y="5324930"/>
            <a:ext cx="2278978" cy="768366"/>
          </a:xfrm>
          <a:prstGeom prst="roundRect">
            <a:avLst>
              <a:gd name="adj" fmla="val 22486"/>
            </a:avLst>
          </a:prstGeom>
          <a:solidFill>
            <a:srgbClr val="F6F5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200" b="1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Quattrocento Sans"/>
              </a:rPr>
              <a:t>Подача сведений о выводе из оборота для </a:t>
            </a:r>
            <a:r>
              <a:rPr lang="en-US" sz="1200" b="1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Quattrocento Sans"/>
              </a:rPr>
              <a:t>HORECA </a:t>
            </a:r>
            <a:endParaRPr lang="x-none" sz="1200" b="1" dirty="0">
              <a:solidFill>
                <a:srgbClr val="63666A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ru-RU" sz="1200" b="1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1 марта 2025</a:t>
            </a:r>
            <a:endParaRPr lang="x-none" sz="1200" b="1" dirty="0">
              <a:solidFill>
                <a:srgbClr val="63666A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2" name="Rounded Rectangle 74">
            <a:extLst>
              <a:ext uri="{FF2B5EF4-FFF2-40B4-BE49-F238E27FC236}">
                <a16:creationId xmlns:a16="http://schemas.microsoft.com/office/drawing/2014/main" id="{D419C759-3C3B-4D1C-A275-933831202750}"/>
              </a:ext>
            </a:extLst>
          </p:cNvPr>
          <p:cNvSpPr/>
          <p:nvPr/>
        </p:nvSpPr>
        <p:spPr>
          <a:xfrm>
            <a:off x="8910806" y="4439087"/>
            <a:ext cx="2075964" cy="398564"/>
          </a:xfrm>
          <a:prstGeom prst="roundRect">
            <a:avLst>
              <a:gd name="adj" fmla="val 22486"/>
            </a:avLst>
          </a:prstGeom>
          <a:solidFill>
            <a:srgbClr val="F6F5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x-none" sz="1200" b="1" dirty="0">
              <a:solidFill>
                <a:srgbClr val="404040"/>
              </a:solidFill>
              <a:latin typeface="PT Sans Regular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E3495D54-74D3-47AD-9070-F7AB420CA0CC}"/>
              </a:ext>
            </a:extLst>
          </p:cNvPr>
          <p:cNvSpPr txBox="1"/>
          <p:nvPr/>
        </p:nvSpPr>
        <p:spPr>
          <a:xfrm>
            <a:off x="9265400" y="4495736"/>
            <a:ext cx="143143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 1 марта 2026</a:t>
            </a:r>
          </a:p>
        </p:txBody>
      </p:sp>
      <p:sp>
        <p:nvSpPr>
          <p:cNvPr id="73" name="Rounded Rectangle 74">
            <a:extLst>
              <a:ext uri="{FF2B5EF4-FFF2-40B4-BE49-F238E27FC236}">
                <a16:creationId xmlns:a16="http://schemas.microsoft.com/office/drawing/2014/main" id="{D419C759-3C3B-4D1C-A275-933831202750}"/>
              </a:ext>
            </a:extLst>
          </p:cNvPr>
          <p:cNvSpPr/>
          <p:nvPr/>
        </p:nvSpPr>
        <p:spPr>
          <a:xfrm>
            <a:off x="8952197" y="5546089"/>
            <a:ext cx="2075964" cy="398564"/>
          </a:xfrm>
          <a:prstGeom prst="roundRect">
            <a:avLst>
              <a:gd name="adj" fmla="val 22486"/>
            </a:avLst>
          </a:prstGeom>
          <a:solidFill>
            <a:srgbClr val="F6F5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x-none" sz="1200" b="1" dirty="0">
              <a:solidFill>
                <a:srgbClr val="404040"/>
              </a:solidFill>
              <a:latin typeface="PT Sans Regular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E3495D54-74D3-47AD-9070-F7AB420CA0CC}"/>
              </a:ext>
            </a:extLst>
          </p:cNvPr>
          <p:cNvSpPr txBox="1"/>
          <p:nvPr/>
        </p:nvSpPr>
        <p:spPr>
          <a:xfrm>
            <a:off x="9273080" y="5563145"/>
            <a:ext cx="157544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 1 марта 2026</a:t>
            </a:r>
          </a:p>
        </p:txBody>
      </p:sp>
    </p:spTree>
    <p:extLst>
      <p:ext uri="{BB962C8B-B14F-4D97-AF65-F5344CB8AC3E}">
        <p14:creationId xmlns:p14="http://schemas.microsoft.com/office/powerpoint/2010/main" val="13632997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8">
            <a:extLst>
              <a:ext uri="{FF2B5EF4-FFF2-40B4-BE49-F238E27FC236}">
                <a16:creationId xmlns:a16="http://schemas.microsoft.com/office/drawing/2014/main" id="{771F5CA8-310A-0EBE-04E3-03509619F4C4}"/>
              </a:ext>
            </a:extLst>
          </p:cNvPr>
          <p:cNvSpPr/>
          <p:nvPr/>
        </p:nvSpPr>
        <p:spPr>
          <a:xfrm>
            <a:off x="516000" y="360000"/>
            <a:ext cx="11160000" cy="720000"/>
          </a:xfrm>
          <a:prstGeom prst="roundRect">
            <a:avLst/>
          </a:prstGeom>
          <a:solidFill>
            <a:srgbClr val="F6F4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63666A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Способы подачи сведений о выводе маркированной продукции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63666A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предприятиями общественного питания</a:t>
            </a:r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id="{836DB7A4-3D61-BFD5-6C12-F4EC7F486CF8}"/>
              </a:ext>
            </a:extLst>
          </p:cNvPr>
          <p:cNvSpPr/>
          <p:nvPr/>
        </p:nvSpPr>
        <p:spPr>
          <a:xfrm>
            <a:off x="4295999" y="1404399"/>
            <a:ext cx="3600000" cy="4582064"/>
          </a:xfrm>
          <a:prstGeom prst="roundRect">
            <a:avLst>
              <a:gd name="adj" fmla="val 5319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ctr"/>
          <a:lstStyle/>
          <a:p>
            <a:endParaRPr lang="ru-RU" sz="2400" b="1" dirty="0">
              <a:solidFill>
                <a:srgbClr val="6D6E7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Скругленный прямоугольник 8">
            <a:extLst>
              <a:ext uri="{FF2B5EF4-FFF2-40B4-BE49-F238E27FC236}">
                <a16:creationId xmlns:a16="http://schemas.microsoft.com/office/drawing/2014/main" id="{615B4FA6-01E8-14E5-4201-78F86E103180}"/>
              </a:ext>
            </a:extLst>
          </p:cNvPr>
          <p:cNvSpPr/>
          <p:nvPr/>
        </p:nvSpPr>
        <p:spPr>
          <a:xfrm>
            <a:off x="8075998" y="1404399"/>
            <a:ext cx="3600000" cy="4582064"/>
          </a:xfrm>
          <a:prstGeom prst="roundRect">
            <a:avLst>
              <a:gd name="adj" fmla="val 5319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ctr"/>
          <a:lstStyle/>
          <a:p>
            <a:endParaRPr lang="ru-RU" sz="2400" b="1" dirty="0">
              <a:solidFill>
                <a:srgbClr val="6D6E7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1" name="Скругленный прямоугольник 8">
            <a:extLst>
              <a:ext uri="{FF2B5EF4-FFF2-40B4-BE49-F238E27FC236}">
                <a16:creationId xmlns:a16="http://schemas.microsoft.com/office/drawing/2014/main" id="{AE0056F8-2D74-E072-E5DF-BAD495F2F9E4}"/>
              </a:ext>
            </a:extLst>
          </p:cNvPr>
          <p:cNvSpPr/>
          <p:nvPr/>
        </p:nvSpPr>
        <p:spPr>
          <a:xfrm>
            <a:off x="515999" y="1404399"/>
            <a:ext cx="3600000" cy="4582064"/>
          </a:xfrm>
          <a:prstGeom prst="roundRect">
            <a:avLst>
              <a:gd name="adj" fmla="val 5319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ctr"/>
          <a:lstStyle/>
          <a:p>
            <a:endParaRPr lang="ru-RU" sz="2400" b="1" dirty="0">
              <a:solidFill>
                <a:srgbClr val="6D6E7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5326865-ABCF-379B-3ED6-5CDFD4DEED90}"/>
              </a:ext>
            </a:extLst>
          </p:cNvPr>
          <p:cNvSpPr txBox="1"/>
          <p:nvPr/>
        </p:nvSpPr>
        <p:spPr>
          <a:xfrm>
            <a:off x="515999" y="1603507"/>
            <a:ext cx="3600000" cy="461665"/>
          </a:xfrm>
          <a:prstGeom prst="rect">
            <a:avLst/>
          </a:prstGeom>
          <a:noFill/>
        </p:spPr>
        <p:txBody>
          <a:bodyPr wrap="square" lIns="180000" rIns="180000">
            <a:spAutoFit/>
          </a:bodyPr>
          <a:lstStyle/>
          <a:p>
            <a:pPr algn="ctr"/>
            <a:r>
              <a:rPr lang="ru-RU" sz="12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С использованием УПД</a:t>
            </a:r>
          </a:p>
          <a:p>
            <a:pPr algn="ctr"/>
            <a:r>
              <a:rPr lang="ru-RU" sz="12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(«одна кнопка» - </a:t>
            </a:r>
            <a:r>
              <a:rPr lang="en-US" sz="12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HORECA</a:t>
            </a:r>
            <a:r>
              <a:rPr lang="ru-RU" sz="12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)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C3D7C23-9DEC-78F4-6EAB-6BA2418F22C5}"/>
              </a:ext>
            </a:extLst>
          </p:cNvPr>
          <p:cNvSpPr txBox="1"/>
          <p:nvPr/>
        </p:nvSpPr>
        <p:spPr>
          <a:xfrm>
            <a:off x="8075999" y="1603507"/>
            <a:ext cx="3600000" cy="646331"/>
          </a:xfrm>
          <a:prstGeom prst="rect">
            <a:avLst/>
          </a:prstGeom>
          <a:noFill/>
        </p:spPr>
        <p:txBody>
          <a:bodyPr wrap="square" lIns="180000" rIns="180000">
            <a:spAutoFit/>
          </a:bodyPr>
          <a:lstStyle/>
          <a:p>
            <a:pPr algn="ctr"/>
            <a:r>
              <a:rPr lang="ru-RU" sz="12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Через ККТ</a:t>
            </a:r>
          </a:p>
          <a:p>
            <a:pPr algn="ctr"/>
            <a:r>
              <a:rPr lang="ru-RU" sz="12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(сканирование при реализации – </a:t>
            </a:r>
            <a:r>
              <a:rPr lang="en-US" sz="12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HORECA</a:t>
            </a:r>
            <a:r>
              <a:rPr lang="ru-RU" sz="12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+Розница)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139F658-D7DB-3C4C-C016-BEDF6F98FAB0}"/>
              </a:ext>
            </a:extLst>
          </p:cNvPr>
          <p:cNvSpPr txBox="1"/>
          <p:nvPr/>
        </p:nvSpPr>
        <p:spPr>
          <a:xfrm>
            <a:off x="4295999" y="1603507"/>
            <a:ext cx="3600000" cy="461665"/>
          </a:xfrm>
          <a:prstGeom prst="rect">
            <a:avLst/>
          </a:prstGeom>
          <a:noFill/>
        </p:spPr>
        <p:txBody>
          <a:bodyPr wrap="square" lIns="180000" rIns="180000">
            <a:spAutoFit/>
          </a:bodyPr>
          <a:lstStyle/>
          <a:p>
            <a:pPr algn="ctr"/>
            <a:r>
              <a:rPr lang="ru-RU" sz="12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Прямая подача </a:t>
            </a:r>
          </a:p>
          <a:p>
            <a:pPr algn="ctr"/>
            <a:r>
              <a:rPr lang="ru-RU" sz="12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(</a:t>
            </a:r>
            <a:r>
              <a:rPr lang="en-US" sz="12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HORECA</a:t>
            </a:r>
            <a:r>
              <a:rPr lang="ru-RU" sz="12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)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1E15551-9661-0DF3-B5F1-9DC703E01D36}"/>
              </a:ext>
            </a:extLst>
          </p:cNvPr>
          <p:cNvSpPr txBox="1"/>
          <p:nvPr/>
        </p:nvSpPr>
        <p:spPr>
          <a:xfrm>
            <a:off x="515999" y="3093557"/>
            <a:ext cx="3600000" cy="2492990"/>
          </a:xfrm>
          <a:prstGeom prst="rect">
            <a:avLst/>
          </a:prstGeom>
          <a:noFill/>
        </p:spPr>
        <p:txBody>
          <a:bodyPr wrap="square" lIns="180000" rIns="180000">
            <a:spAutoFit/>
          </a:bodyPr>
          <a:lstStyle/>
          <a:p>
            <a:r>
              <a:rPr lang="ru-RU" sz="12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Приемка</a:t>
            </a:r>
            <a:r>
              <a:rPr lang="en-US" sz="12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12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товаров от поставщика посредством подачи в ГИС МТ сведений, в УПД с одновременным выводом из оборота на: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производственные цели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собственные нужды</a:t>
            </a:r>
          </a:p>
          <a:p>
            <a:r>
              <a:rPr lang="ru-RU" sz="1200" b="1" u="sng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в рамках оказания услуг общественного питания</a:t>
            </a:r>
          </a:p>
          <a:p>
            <a:r>
              <a:rPr lang="en-US" sz="1200" i="1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*</a:t>
            </a:r>
            <a:r>
              <a:rPr lang="ru-RU" sz="1200" i="1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В дальнейшем при реализации через ККТ - чек с отраслевым реквизитом </a:t>
            </a:r>
            <a:r>
              <a:rPr lang="en-US" sz="1200" i="1" dirty="0" err="1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horeca</a:t>
            </a:r>
            <a:r>
              <a:rPr lang="ru-RU" sz="1200" i="1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не происходит двойного выбытия (корректирующий документ)</a:t>
            </a:r>
          </a:p>
          <a:p>
            <a:endParaRPr lang="ru-RU" sz="1200" dirty="0">
              <a:solidFill>
                <a:srgbClr val="63666A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72101C68-DF82-69B4-4C8C-778069050660}"/>
              </a:ext>
            </a:extLst>
          </p:cNvPr>
          <p:cNvSpPr txBox="1"/>
          <p:nvPr/>
        </p:nvSpPr>
        <p:spPr>
          <a:xfrm>
            <a:off x="8075999" y="3093557"/>
            <a:ext cx="3600000" cy="1938992"/>
          </a:xfrm>
          <a:prstGeom prst="rect">
            <a:avLst/>
          </a:prstGeom>
          <a:noFill/>
        </p:spPr>
        <p:txBody>
          <a:bodyPr wrap="square" lIns="180000" rIns="180000">
            <a:spAutoFit/>
          </a:bodyPr>
          <a:lstStyle/>
          <a:p>
            <a:pPr algn="just"/>
            <a:r>
              <a:rPr lang="ru-RU" sz="12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При </a:t>
            </a:r>
            <a:r>
              <a:rPr lang="ru-RU" sz="1200" b="1" u="sng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розничной реализации </a:t>
            </a:r>
            <a:r>
              <a:rPr lang="ru-RU" sz="12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товаров в магазине кулинарии, кафе в магазине и т.п с использованием ККТ: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подача сведений о выводе из оборота путем сканирования кода маркировки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продажа через ККТ с подачей в чеке кода товара </a:t>
            </a:r>
            <a:r>
              <a:rPr lang="en-US" sz="12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GTIN</a:t>
            </a:r>
            <a:r>
              <a:rPr lang="ru-RU" sz="12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1200" i="1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(включен реквизит «</a:t>
            </a:r>
            <a:r>
              <a:rPr lang="en-US" sz="1200" i="1" dirty="0" err="1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horeca</a:t>
            </a:r>
            <a:r>
              <a:rPr lang="ru-RU" sz="1200" i="1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»</a:t>
            </a:r>
            <a:r>
              <a:rPr lang="en-US" sz="1200" i="1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)</a:t>
            </a:r>
            <a:r>
              <a:rPr lang="ru-RU" sz="12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с досылом в течение 3 рабочих дней информации о выбытии кодов маркировки (прямая подача) </a:t>
            </a:r>
            <a:endParaRPr lang="en-US" sz="1200" dirty="0">
              <a:solidFill>
                <a:srgbClr val="63666A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2626C8E6-B685-2220-A1F3-1ABFB2B82EA0}"/>
              </a:ext>
            </a:extLst>
          </p:cNvPr>
          <p:cNvSpPr txBox="1"/>
          <p:nvPr/>
        </p:nvSpPr>
        <p:spPr>
          <a:xfrm>
            <a:off x="4295999" y="3093557"/>
            <a:ext cx="3600000" cy="1200329"/>
          </a:xfrm>
          <a:prstGeom prst="rect">
            <a:avLst/>
          </a:prstGeom>
          <a:noFill/>
        </p:spPr>
        <p:txBody>
          <a:bodyPr wrap="square" lIns="180000" rIns="180000">
            <a:spAutoFit/>
          </a:bodyPr>
          <a:lstStyle/>
          <a:p>
            <a:r>
              <a:rPr lang="ru-RU" sz="12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При необходимости </a:t>
            </a:r>
            <a:r>
              <a:rPr lang="ru-RU" sz="1200" b="1" u="sng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списания товара по причинам</a:t>
            </a:r>
            <a:r>
              <a:rPr lang="ru-RU" sz="12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: брак, истечение СГ ,</a:t>
            </a:r>
            <a:r>
              <a:rPr lang="ru-RU" sz="1200" dirty="0" smtClean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12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маркетинг, </a:t>
            </a:r>
            <a:r>
              <a:rPr lang="ru-RU" sz="1200" dirty="0" smtClean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12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ранее принятых по УПД </a:t>
            </a:r>
            <a:r>
              <a:rPr lang="ru-RU" sz="1200" dirty="0" smtClean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товаров </a:t>
            </a:r>
            <a:r>
              <a:rPr lang="ru-RU" sz="12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или для постепенного списания на производственные цели/собственные нужды  вывод из оборота осуществляется в личном кабинете (либо по </a:t>
            </a:r>
            <a:r>
              <a:rPr lang="en-US" sz="12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API)</a:t>
            </a:r>
            <a:endParaRPr lang="ru-RU" sz="1200" dirty="0">
              <a:solidFill>
                <a:srgbClr val="63666A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62" name="Graphic 61">
            <a:extLst>
              <a:ext uri="{FF2B5EF4-FFF2-40B4-BE49-F238E27FC236}">
                <a16:creationId xmlns:a16="http://schemas.microsoft.com/office/drawing/2014/main" id="{A90F609E-464F-7E91-5806-4CCF4F37EB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5400000" flipV="1">
            <a:off x="5863534" y="2335480"/>
            <a:ext cx="464932" cy="691864"/>
          </a:xfrm>
          <a:prstGeom prst="rect">
            <a:avLst/>
          </a:prstGeom>
        </p:spPr>
      </p:pic>
      <p:pic>
        <p:nvPicPr>
          <p:cNvPr id="63" name="Graphic 62">
            <a:extLst>
              <a:ext uri="{FF2B5EF4-FFF2-40B4-BE49-F238E27FC236}">
                <a16:creationId xmlns:a16="http://schemas.microsoft.com/office/drawing/2014/main" id="{FCD9E17C-34A8-619C-269F-C8EFEA3CC2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5400000" flipV="1">
            <a:off x="2083533" y="2335480"/>
            <a:ext cx="464932" cy="691864"/>
          </a:xfrm>
          <a:prstGeom prst="rect">
            <a:avLst/>
          </a:prstGeom>
        </p:spPr>
      </p:pic>
      <p:pic>
        <p:nvPicPr>
          <p:cNvPr id="64" name="Graphic 63">
            <a:extLst>
              <a:ext uri="{FF2B5EF4-FFF2-40B4-BE49-F238E27FC236}">
                <a16:creationId xmlns:a16="http://schemas.microsoft.com/office/drawing/2014/main" id="{2800478A-FD17-8278-CACC-5845D418FC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5400000" flipV="1">
            <a:off x="9643532" y="2335480"/>
            <a:ext cx="464932" cy="691864"/>
          </a:xfrm>
          <a:prstGeom prst="rect">
            <a:avLst/>
          </a:prstGeom>
        </p:spPr>
      </p:pic>
      <p:sp>
        <p:nvSpPr>
          <p:cNvPr id="65" name="TextBox 64">
            <a:extLst>
              <a:ext uri="{FF2B5EF4-FFF2-40B4-BE49-F238E27FC236}">
                <a16:creationId xmlns:a16="http://schemas.microsoft.com/office/drawing/2014/main" id="{3D08753C-AC25-A5E5-8A30-A7CCDDB381EF}"/>
              </a:ext>
            </a:extLst>
          </p:cNvPr>
          <p:cNvSpPr txBox="1"/>
          <p:nvPr/>
        </p:nvSpPr>
        <p:spPr>
          <a:xfrm>
            <a:off x="2113058" y="5696589"/>
            <a:ext cx="40588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000" b="1" dirty="0">
                <a:solidFill>
                  <a:schemeClr val="bg1">
                    <a:lumMod val="8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</a:t>
            </a:r>
            <a:endParaRPr lang="x-none" sz="3000" b="1" dirty="0">
              <a:solidFill>
                <a:schemeClr val="bg1">
                  <a:lumMod val="8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40A1E306-7038-3505-01C5-9F73C82FBBB4}"/>
              </a:ext>
            </a:extLst>
          </p:cNvPr>
          <p:cNvSpPr txBox="1"/>
          <p:nvPr/>
        </p:nvSpPr>
        <p:spPr>
          <a:xfrm>
            <a:off x="5893058" y="5696589"/>
            <a:ext cx="40588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000" b="1" dirty="0">
                <a:solidFill>
                  <a:schemeClr val="bg1">
                    <a:lumMod val="8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</a:t>
            </a:r>
            <a:endParaRPr lang="x-none" sz="3000" b="1" dirty="0">
              <a:solidFill>
                <a:schemeClr val="bg1">
                  <a:lumMod val="8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3DEC7D5C-990A-0988-04A6-E5BBD24B628C}"/>
              </a:ext>
            </a:extLst>
          </p:cNvPr>
          <p:cNvSpPr txBox="1"/>
          <p:nvPr/>
        </p:nvSpPr>
        <p:spPr>
          <a:xfrm>
            <a:off x="9673057" y="5696589"/>
            <a:ext cx="40588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000" b="1" dirty="0">
                <a:solidFill>
                  <a:schemeClr val="bg1">
                    <a:lumMod val="8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3</a:t>
            </a:r>
            <a:endParaRPr lang="x-none" sz="3000" b="1" dirty="0">
              <a:solidFill>
                <a:schemeClr val="bg1">
                  <a:lumMod val="8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34050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F4B7CA83-C4C7-2A28-948F-E0D61E6DE95E}"/>
              </a:ext>
            </a:extLst>
          </p:cNvPr>
          <p:cNvSpPr txBox="1"/>
          <p:nvPr/>
        </p:nvSpPr>
        <p:spPr>
          <a:xfrm>
            <a:off x="4698376" y="3483057"/>
            <a:ext cx="253020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Покупатель (Титул Покупателя). Приёмка продукции и указание признака покупки товаров для собственных нужд</a:t>
            </a:r>
            <a:r>
              <a:rPr kumimoji="0" lang="ru-RU" sz="1200" i="0" u="none" strike="noStrike" kern="120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12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и</a:t>
            </a:r>
            <a:r>
              <a:rPr kumimoji="0" lang="ru-RU" sz="1200" i="0" u="none" strike="noStrike" kern="120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ли производственных целей</a:t>
            </a:r>
            <a:endParaRPr kumimoji="0" lang="ru-RU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9168032-54E6-E3AA-C473-D7EDB2D52B1D}"/>
              </a:ext>
            </a:extLst>
          </p:cNvPr>
          <p:cNvSpPr txBox="1"/>
          <p:nvPr/>
        </p:nvSpPr>
        <p:spPr>
          <a:xfrm>
            <a:off x="8486693" y="3483057"/>
            <a:ext cx="253020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Регистрация УПД в ГИС МТ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и</a:t>
            </a:r>
            <a:r>
              <a:rPr kumimoji="0" lang="ru-RU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вывод кодов маркировки из оборота.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86112" y="1506642"/>
            <a:ext cx="1116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	</a:t>
            </a:r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C8EAF94-C3A1-FF22-EA2D-B47CC5D8F027}"/>
              </a:ext>
            </a:extLst>
          </p:cNvPr>
          <p:cNvSpPr txBox="1"/>
          <p:nvPr/>
        </p:nvSpPr>
        <p:spPr>
          <a:xfrm>
            <a:off x="522817" y="1506642"/>
            <a:ext cx="10881324" cy="2244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07000"/>
              </a:lnSpc>
              <a:spcAft>
                <a:spcPts val="800"/>
              </a:spcAft>
              <a:buAutoNum type="arabicPeriod"/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Предприятие общественного питания должно зарегистрироваться в ГИС МТ (личный кабинет), активировать товарные группы.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AutoNum type="arabicPeriod"/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Подавать сведения о выводе из оборота маркированных товаров </a:t>
            </a:r>
            <a:r>
              <a:rPr lang="ru-RU" sz="1600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 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ГИС МТ одним из перечисленных способов по выбору в зависимости от особенностей деятельности предприятия</a:t>
            </a:r>
            <a:endParaRPr lang="ru-RU" sz="1600" dirty="0">
              <a:solidFill>
                <a:srgbClr val="63666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600" dirty="0">
              <a:solidFill>
                <a:srgbClr val="63666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Подробное описание содержится </a:t>
            </a:r>
            <a:r>
              <a:rPr lang="ru-RU" sz="1600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  <a:hlinkClick r:id="rId3"/>
              </a:rPr>
              <a:t>Методические рекомендации по выводу из оборота маркированного товара</a:t>
            </a:r>
            <a:r>
              <a:rPr lang="ru-RU" sz="1600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предназначенного для использования при оказании услуг общественного питания (</a:t>
            </a:r>
            <a:r>
              <a:rPr lang="ru-RU" sz="1600" dirty="0" err="1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Хорека</a:t>
            </a:r>
            <a:r>
              <a:rPr lang="ru-RU" sz="1600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)</a:t>
            </a:r>
          </a:p>
        </p:txBody>
      </p:sp>
      <p:sp>
        <p:nvSpPr>
          <p:cNvPr id="7" name="Скругленный прямоугольник 8">
            <a:extLst>
              <a:ext uri="{FF2B5EF4-FFF2-40B4-BE49-F238E27FC236}">
                <a16:creationId xmlns:a16="http://schemas.microsoft.com/office/drawing/2014/main" id="{B71555C6-EFDB-4C9E-8B08-9E90FAD8BB8E}"/>
              </a:ext>
            </a:extLst>
          </p:cNvPr>
          <p:cNvSpPr/>
          <p:nvPr/>
        </p:nvSpPr>
        <p:spPr>
          <a:xfrm>
            <a:off x="119336" y="188640"/>
            <a:ext cx="12072664" cy="720080"/>
          </a:xfrm>
          <a:prstGeom prst="roundRect">
            <a:avLst/>
          </a:prstGeom>
          <a:solidFill>
            <a:srgbClr val="F6F4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63666A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Порядок работа по подаче сведений о выводе из оборота маркированных товаров для предприятий общественного питания</a:t>
            </a:r>
          </a:p>
        </p:txBody>
      </p:sp>
    </p:spTree>
    <p:extLst>
      <p:ext uri="{BB962C8B-B14F-4D97-AF65-F5344CB8AC3E}">
        <p14:creationId xmlns:p14="http://schemas.microsoft.com/office/powerpoint/2010/main" val="8821960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1563062" y="3911776"/>
            <a:ext cx="2448272" cy="507831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0" y="1093252"/>
            <a:ext cx="12192000" cy="1327636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4B7CA83-C4C7-2A28-948F-E0D61E6DE95E}"/>
              </a:ext>
            </a:extLst>
          </p:cNvPr>
          <p:cNvSpPr txBox="1"/>
          <p:nvPr/>
        </p:nvSpPr>
        <p:spPr>
          <a:xfrm>
            <a:off x="4698376" y="3483057"/>
            <a:ext cx="253020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Покупатель (Титул Покупателя). Приёмка продукции и указание признака покупки товаров для собственных нужд</a:t>
            </a:r>
            <a:r>
              <a:rPr kumimoji="0" lang="ru-RU" sz="1200" i="0" u="none" strike="noStrike" kern="120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12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и</a:t>
            </a:r>
            <a:r>
              <a:rPr kumimoji="0" lang="ru-RU" sz="1200" i="0" u="none" strike="noStrike" kern="120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ли производственных целей</a:t>
            </a:r>
            <a:endParaRPr kumimoji="0" lang="ru-RU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6112" y="1506642"/>
            <a:ext cx="1116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	</a:t>
            </a:r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516000" y="1176561"/>
            <a:ext cx="111301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При выводе предприятиями, оказывающим услуги общественного питания (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HORECA)</a:t>
            </a:r>
            <a:r>
              <a:rPr lang="ru-RU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</a:t>
            </a:r>
            <a:r>
              <a:rPr lang="ru-RU" sz="1600" dirty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маркированной̆ продукции из оборота в целях, не связанных с ее дальнейшей̆ реализацией̆ (для собственных нужд, производственных целей̆),  при подписании универсального передаточного документа (УПД) отражают признак «Вывод из оборота» с указанием кода – причины вывода. </a:t>
            </a:r>
          </a:p>
          <a:p>
            <a:endParaRPr lang="en-US" sz="1600" dirty="0">
              <a:solidFill>
                <a:srgbClr val="63666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57693" y="3990888"/>
            <a:ext cx="2016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СвВыбытияМАРК</a:t>
            </a:r>
            <a:r>
              <a:rPr lang="ru-RU" b="1" dirty="0"/>
              <a:t> </a:t>
            </a:r>
            <a:endParaRPr lang="ru-RU" dirty="0"/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159419" y="3233389"/>
            <a:ext cx="355205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значение:</a:t>
            </a:r>
            <a:br>
              <a:rPr lang="ru-RU" sz="1600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sz="1600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 — покупка товаров </a:t>
            </a:r>
            <a:r>
              <a:rPr lang="ru-RU" sz="1600" dirty="0" smtClean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юридическими и  индивидуальными </a:t>
            </a:r>
            <a:r>
              <a:rPr lang="ru-RU" sz="1600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предпринимателями в целях использования для собственных нужд;</a:t>
            </a:r>
            <a:br>
              <a:rPr lang="ru-RU" sz="1600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sz="1600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3 — использование товаров для производственных целей̆, не связанных с их последующей̆ реализацией̆ (продажей̆) юридическими лицами</a:t>
            </a:r>
          </a:p>
        </p:txBody>
      </p: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1BC4DCEF-051E-E1BB-D171-301D803988FE}"/>
              </a:ext>
            </a:extLst>
          </p:cNvPr>
          <p:cNvGrpSpPr/>
          <p:nvPr/>
        </p:nvGrpSpPr>
        <p:grpSpPr>
          <a:xfrm rot="16200000">
            <a:off x="5055773" y="3976351"/>
            <a:ext cx="736391" cy="530548"/>
            <a:chOff x="1847434" y="4451114"/>
            <a:chExt cx="736391" cy="530548"/>
          </a:xfrm>
        </p:grpSpPr>
        <p:pic>
          <p:nvPicPr>
            <p:cNvPr id="18" name="Graphic 24">
              <a:extLst>
                <a:ext uri="{FF2B5EF4-FFF2-40B4-BE49-F238E27FC236}">
                  <a16:creationId xmlns:a16="http://schemas.microsoft.com/office/drawing/2014/main" id="{3DB723DD-4C56-40BD-F247-FDF0BCD3E6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p:blipFill>
          <p:spPr>
            <a:xfrm rot="5400000">
              <a:off x="2063720" y="4473776"/>
              <a:ext cx="291600" cy="724172"/>
            </a:xfrm>
            <a:prstGeom prst="rect">
              <a:avLst/>
            </a:prstGeom>
          </p:spPr>
        </p:pic>
        <p:pic>
          <p:nvPicPr>
            <p:cNvPr id="19" name="Graphic 24">
              <a:extLst>
                <a:ext uri="{FF2B5EF4-FFF2-40B4-BE49-F238E27FC236}">
                  <a16:creationId xmlns:a16="http://schemas.microsoft.com/office/drawing/2014/main" id="{C3F8EE99-94E3-FB6A-E679-5AF2E635EC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p:blipFill>
          <p:spPr>
            <a:xfrm rot="5400000">
              <a:off x="2075939" y="4234828"/>
              <a:ext cx="291600" cy="724172"/>
            </a:xfrm>
            <a:prstGeom prst="rect">
              <a:avLst/>
            </a:prstGeom>
          </p:spPr>
        </p:pic>
      </p:grpSp>
      <p:sp>
        <p:nvSpPr>
          <p:cNvPr id="20" name="Скругленный прямоугольник 19"/>
          <p:cNvSpPr/>
          <p:nvPr/>
        </p:nvSpPr>
        <p:spPr>
          <a:xfrm>
            <a:off x="7013656" y="2983864"/>
            <a:ext cx="3757806" cy="3251914"/>
          </a:xfrm>
          <a:prstGeom prst="round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8">
            <a:extLst>
              <a:ext uri="{FF2B5EF4-FFF2-40B4-BE49-F238E27FC236}">
                <a16:creationId xmlns:a16="http://schemas.microsoft.com/office/drawing/2014/main" id="{BB18AD10-1844-40DB-AA08-EF828D3E198C}"/>
              </a:ext>
            </a:extLst>
          </p:cNvPr>
          <p:cNvSpPr/>
          <p:nvPr/>
        </p:nvSpPr>
        <p:spPr>
          <a:xfrm>
            <a:off x="486112" y="289175"/>
            <a:ext cx="10285350" cy="720000"/>
          </a:xfrm>
          <a:prstGeom prst="roundRect">
            <a:avLst/>
          </a:prstGeom>
          <a:solidFill>
            <a:srgbClr val="F6F4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Использование УПД (</a:t>
            </a:r>
            <a:r>
              <a:rPr lang="en-US" sz="2000" b="1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“</a:t>
            </a:r>
            <a:r>
              <a:rPr lang="ru-RU" sz="2000" b="1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одна кнопка</a:t>
            </a:r>
            <a:r>
              <a:rPr lang="en-US" sz="2000" b="1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”</a:t>
            </a:r>
            <a:r>
              <a:rPr lang="ru-RU" sz="2000" b="1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)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sp>
        <p:nvSpPr>
          <p:cNvPr id="16" name="Скругленный прямоугольник 8">
            <a:extLst>
              <a:ext uri="{FF2B5EF4-FFF2-40B4-BE49-F238E27FC236}">
                <a16:creationId xmlns:a16="http://schemas.microsoft.com/office/drawing/2014/main" id="{E93BB217-02E9-493F-9E41-2104E827F120}"/>
              </a:ext>
            </a:extLst>
          </p:cNvPr>
          <p:cNvSpPr/>
          <p:nvPr/>
        </p:nvSpPr>
        <p:spPr>
          <a:xfrm>
            <a:off x="10926112" y="261893"/>
            <a:ext cx="720000" cy="720000"/>
          </a:xfrm>
          <a:prstGeom prst="roundRect">
            <a:avLst/>
          </a:prstGeom>
          <a:solidFill>
            <a:srgbClr val="6366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7640278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id="{836DB7A4-3D61-BFD5-6C12-F4EC7F486CF8}"/>
              </a:ext>
            </a:extLst>
          </p:cNvPr>
          <p:cNvSpPr/>
          <p:nvPr/>
        </p:nvSpPr>
        <p:spPr>
          <a:xfrm>
            <a:off x="6232097" y="2040581"/>
            <a:ext cx="5443902" cy="4070527"/>
          </a:xfrm>
          <a:prstGeom prst="roundRect">
            <a:avLst>
              <a:gd name="adj" fmla="val 5319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ctr"/>
          <a:lstStyle/>
          <a:p>
            <a:endParaRPr lang="ru-RU" sz="2400" b="1" dirty="0">
              <a:solidFill>
                <a:srgbClr val="6D6E7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1" name="Скругленный прямоугольник 8">
            <a:extLst>
              <a:ext uri="{FF2B5EF4-FFF2-40B4-BE49-F238E27FC236}">
                <a16:creationId xmlns:a16="http://schemas.microsoft.com/office/drawing/2014/main" id="{AE0056F8-2D74-E072-E5DF-BAD495F2F9E4}"/>
              </a:ext>
            </a:extLst>
          </p:cNvPr>
          <p:cNvSpPr/>
          <p:nvPr/>
        </p:nvSpPr>
        <p:spPr>
          <a:xfrm>
            <a:off x="515999" y="2040581"/>
            <a:ext cx="5443902" cy="4070527"/>
          </a:xfrm>
          <a:prstGeom prst="roundRect">
            <a:avLst>
              <a:gd name="adj" fmla="val 5319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ctr"/>
          <a:lstStyle/>
          <a:p>
            <a:endParaRPr lang="ru-RU" sz="2400" b="1" dirty="0">
              <a:solidFill>
                <a:srgbClr val="6D6E7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7930BC3-57FB-280A-75EE-B14550109FC1}"/>
              </a:ext>
            </a:extLst>
          </p:cNvPr>
          <p:cNvSpPr/>
          <p:nvPr/>
        </p:nvSpPr>
        <p:spPr>
          <a:xfrm>
            <a:off x="2583102" y="1889718"/>
            <a:ext cx="1309696" cy="2702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96A418D-5F2C-FB8B-1284-8A8E428CA215}"/>
              </a:ext>
            </a:extLst>
          </p:cNvPr>
          <p:cNvSpPr/>
          <p:nvPr/>
        </p:nvSpPr>
        <p:spPr>
          <a:xfrm>
            <a:off x="8299200" y="1889718"/>
            <a:ext cx="1309696" cy="2702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5326865-ABCF-379B-3ED6-5CDFD4DEED90}"/>
              </a:ext>
            </a:extLst>
          </p:cNvPr>
          <p:cNvSpPr txBox="1"/>
          <p:nvPr/>
        </p:nvSpPr>
        <p:spPr>
          <a:xfrm>
            <a:off x="515999" y="2457647"/>
            <a:ext cx="5443902" cy="338554"/>
          </a:xfrm>
          <a:prstGeom prst="rect">
            <a:avLst/>
          </a:prstGeom>
          <a:noFill/>
        </p:spPr>
        <p:txBody>
          <a:bodyPr wrap="square" lIns="180000" rIns="180000">
            <a:spAutoFit/>
          </a:bodyPr>
          <a:lstStyle/>
          <a:p>
            <a:pPr algn="ctr"/>
            <a:r>
              <a:rPr lang="ru-RU" sz="1600" b="1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ПРОИЗВОДСТВЕННЫЕ ЦЕЛИ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139F658-D7DB-3C4C-C016-BEDF6F98FAB0}"/>
              </a:ext>
            </a:extLst>
          </p:cNvPr>
          <p:cNvSpPr txBox="1"/>
          <p:nvPr/>
        </p:nvSpPr>
        <p:spPr>
          <a:xfrm>
            <a:off x="6232097" y="2457647"/>
            <a:ext cx="5443902" cy="338554"/>
          </a:xfrm>
          <a:prstGeom prst="rect">
            <a:avLst/>
          </a:prstGeom>
          <a:noFill/>
        </p:spPr>
        <p:txBody>
          <a:bodyPr wrap="square" lIns="180000" rIns="180000">
            <a:spAutoFit/>
          </a:bodyPr>
          <a:lstStyle/>
          <a:p>
            <a:pPr algn="ctr"/>
            <a:r>
              <a:rPr lang="ru-RU" sz="1600" b="1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СОБСТВЕННЫЕ НУЖДЫ</a:t>
            </a:r>
          </a:p>
        </p:txBody>
      </p:sp>
      <p:sp>
        <p:nvSpPr>
          <p:cNvPr id="5" name="Скругленный прямоугольник 8">
            <a:extLst>
              <a:ext uri="{FF2B5EF4-FFF2-40B4-BE49-F238E27FC236}">
                <a16:creationId xmlns:a16="http://schemas.microsoft.com/office/drawing/2014/main" id="{771F5CA8-310A-0EBE-04E3-03509619F4C4}"/>
              </a:ext>
            </a:extLst>
          </p:cNvPr>
          <p:cNvSpPr/>
          <p:nvPr/>
        </p:nvSpPr>
        <p:spPr>
          <a:xfrm>
            <a:off x="407368" y="260647"/>
            <a:ext cx="11449272" cy="720081"/>
          </a:xfrm>
          <a:prstGeom prst="roundRect">
            <a:avLst/>
          </a:prstGeom>
          <a:solidFill>
            <a:srgbClr val="F6F4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63666A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Определение причины для вывода из оборота «Для собственных нужд» / «Использование для производственных целей»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1E15551-9661-0DF3-B5F1-9DC703E01D36}"/>
              </a:ext>
            </a:extLst>
          </p:cNvPr>
          <p:cNvSpPr txBox="1"/>
          <p:nvPr/>
        </p:nvSpPr>
        <p:spPr>
          <a:xfrm>
            <a:off x="515999" y="3464472"/>
            <a:ext cx="5443902" cy="2462213"/>
          </a:xfrm>
          <a:prstGeom prst="rect">
            <a:avLst/>
          </a:prstGeom>
          <a:noFill/>
        </p:spPr>
        <p:txBody>
          <a:bodyPr wrap="square" lIns="180000" rIns="180000">
            <a:spAutoFit/>
          </a:bodyPr>
          <a:lstStyle/>
          <a:p>
            <a:r>
              <a:rPr lang="ru-RU" sz="16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создание какого-либо продукта (товара) с целью получения прибыли:</a:t>
            </a:r>
          </a:p>
          <a:p>
            <a:pPr marL="285750" lvl="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продукция без изменений продается посетителям при оказании услуги общественного питания (например, бутилированная вода)</a:t>
            </a:r>
          </a:p>
          <a:p>
            <a:pPr marL="285750" lvl="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при приготовлении блюд в производстве используют сырье, закупленное как товар (например, вода, молоко, сливки, сметана для приготовления готовых блюд)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2626C8E6-B685-2220-A1F3-1ABFB2B82EA0}"/>
              </a:ext>
            </a:extLst>
          </p:cNvPr>
          <p:cNvSpPr txBox="1"/>
          <p:nvPr/>
        </p:nvSpPr>
        <p:spPr>
          <a:xfrm>
            <a:off x="6232097" y="3464472"/>
            <a:ext cx="5443902" cy="1323439"/>
          </a:xfrm>
          <a:prstGeom prst="rect">
            <a:avLst/>
          </a:prstGeom>
          <a:noFill/>
        </p:spPr>
        <p:txBody>
          <a:bodyPr wrap="square" lIns="180000" rIns="180000">
            <a:spAutoFit/>
          </a:bodyPr>
          <a:lstStyle/>
          <a:p>
            <a:r>
              <a:rPr lang="ru-RU" sz="16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передача компанией товаров, работ, услуг своим структурным подразделениям, например, обслуживающим производствам и хозяйствам, обособленным подразделениям с целью потребления</a:t>
            </a:r>
          </a:p>
        </p:txBody>
      </p:sp>
      <p:pic>
        <p:nvPicPr>
          <p:cNvPr id="62" name="Graphic 61">
            <a:extLst>
              <a:ext uri="{FF2B5EF4-FFF2-40B4-BE49-F238E27FC236}">
                <a16:creationId xmlns:a16="http://schemas.microsoft.com/office/drawing/2014/main" id="{A90F609E-464F-7E91-5806-4CCF4F37EB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5400000" flipV="1">
            <a:off x="8721582" y="2833598"/>
            <a:ext cx="464932" cy="691864"/>
          </a:xfrm>
          <a:prstGeom prst="rect">
            <a:avLst/>
          </a:prstGeom>
        </p:spPr>
      </p:pic>
      <p:pic>
        <p:nvPicPr>
          <p:cNvPr id="63" name="Graphic 62">
            <a:extLst>
              <a:ext uri="{FF2B5EF4-FFF2-40B4-BE49-F238E27FC236}">
                <a16:creationId xmlns:a16="http://schemas.microsoft.com/office/drawing/2014/main" id="{FCD9E17C-34A8-619C-269F-C8EFEA3CC2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5400000" flipV="1">
            <a:off x="3005484" y="2833598"/>
            <a:ext cx="464932" cy="691864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450AA3D1-2D21-2A68-A088-1084295B94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780925" y="1445226"/>
            <a:ext cx="914050" cy="899425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15FB407A-A31B-50C2-8B86-FE52081A58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/>
        </p:blipFill>
        <p:spPr>
          <a:xfrm>
            <a:off x="8504339" y="1445226"/>
            <a:ext cx="899425" cy="89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3335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E0713D94-A594-0CFE-BE74-CB4897C41FAD}"/>
              </a:ext>
            </a:extLst>
          </p:cNvPr>
          <p:cNvSpPr/>
          <p:nvPr/>
        </p:nvSpPr>
        <p:spPr>
          <a:xfrm>
            <a:off x="1" y="3554127"/>
            <a:ext cx="12191999" cy="3325699"/>
          </a:xfrm>
          <a:prstGeom prst="rect">
            <a:avLst/>
          </a:prstGeom>
          <a:solidFill>
            <a:srgbClr val="6366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3" algn="just"/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43" name="Picture 14">
            <a:extLst>
              <a:ext uri="{FF2B5EF4-FFF2-40B4-BE49-F238E27FC236}">
                <a16:creationId xmlns:a16="http://schemas.microsoft.com/office/drawing/2014/main" id="{09DFBB23-E878-7280-20B4-1B88FA7139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9973542" y="1584346"/>
            <a:ext cx="613489" cy="613489"/>
          </a:xfrm>
          <a:prstGeom prst="rect">
            <a:avLst/>
          </a:prstGeom>
        </p:spPr>
      </p:pic>
      <p:pic>
        <p:nvPicPr>
          <p:cNvPr id="48" name="Picture 14">
            <a:extLst>
              <a:ext uri="{FF2B5EF4-FFF2-40B4-BE49-F238E27FC236}">
                <a16:creationId xmlns:a16="http://schemas.microsoft.com/office/drawing/2014/main" id="{88AC8014-6347-8392-0305-556FAC140D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7184968" y="1584346"/>
            <a:ext cx="613489" cy="613489"/>
          </a:xfrm>
          <a:prstGeom prst="rect">
            <a:avLst/>
          </a:prstGeom>
        </p:spPr>
      </p:pic>
      <p:pic>
        <p:nvPicPr>
          <p:cNvPr id="49" name="Picture 14">
            <a:extLst>
              <a:ext uri="{FF2B5EF4-FFF2-40B4-BE49-F238E27FC236}">
                <a16:creationId xmlns:a16="http://schemas.microsoft.com/office/drawing/2014/main" id="{582578E3-0531-C772-DC9B-A613E2ED13A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1604969" y="1584346"/>
            <a:ext cx="613489" cy="613489"/>
          </a:xfrm>
          <a:prstGeom prst="rect">
            <a:avLst/>
          </a:prstGeom>
        </p:spPr>
      </p:pic>
      <p:pic>
        <p:nvPicPr>
          <p:cNvPr id="28" name="Picture 43">
            <a:extLst>
              <a:ext uri="{FF2B5EF4-FFF2-40B4-BE49-F238E27FC236}">
                <a16:creationId xmlns:a16="http://schemas.microsoft.com/office/drawing/2014/main" id="{DC668AF4-D46A-4ACD-A372-69AFB7BBC8A5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36596" y="1527400"/>
            <a:ext cx="727381" cy="727381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8E09F81D-84EF-B1AB-9E94-9E5AD64D38FB}"/>
              </a:ext>
            </a:extLst>
          </p:cNvPr>
          <p:cNvSpPr txBox="1"/>
          <p:nvPr/>
        </p:nvSpPr>
        <p:spPr>
          <a:xfrm>
            <a:off x="516000" y="2507924"/>
            <a:ext cx="2791426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100" b="1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ФОРМИРОВАНИЕ УПД</a:t>
            </a:r>
          </a:p>
          <a:p>
            <a:pPr algn="ctr"/>
            <a:r>
              <a:rPr lang="ru-RU" sz="1100" b="1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ПРОДАВЦОМ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F810E17-B610-00D9-7A8D-6A7B59C4BB1A}"/>
              </a:ext>
            </a:extLst>
          </p:cNvPr>
          <p:cNvSpPr txBox="1"/>
          <p:nvPr/>
        </p:nvSpPr>
        <p:spPr>
          <a:xfrm>
            <a:off x="6096000" y="2507924"/>
            <a:ext cx="2791426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100" b="1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ПЕРЕДАЧА УПД</a:t>
            </a:r>
          </a:p>
          <a:p>
            <a:pPr algn="ctr"/>
            <a:r>
              <a:rPr lang="ru-RU" sz="1100" b="1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ПОКУПАТЕЛЮ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B8C13C4-CAAE-FD7B-AB22-9D8E23B5F1C4}"/>
              </a:ext>
            </a:extLst>
          </p:cNvPr>
          <p:cNvSpPr txBox="1"/>
          <p:nvPr/>
        </p:nvSpPr>
        <p:spPr>
          <a:xfrm>
            <a:off x="8884574" y="2507925"/>
            <a:ext cx="2791426" cy="8463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1100" b="1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ПОДПИСАНИЕ УПД ПОКУПАТЕЛЕМ</a:t>
            </a:r>
          </a:p>
          <a:p>
            <a:pPr algn="ctr">
              <a:spcAft>
                <a:spcPts val="600"/>
              </a:spcAft>
            </a:pPr>
            <a:r>
              <a:rPr lang="ru-RU" sz="11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(указание признака покупки товаров для собственных нужд или производственных целей)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0071F0A-956A-433D-891C-6EFE419C24D2}"/>
              </a:ext>
            </a:extLst>
          </p:cNvPr>
          <p:cNvSpPr txBox="1"/>
          <p:nvPr/>
        </p:nvSpPr>
        <p:spPr>
          <a:xfrm>
            <a:off x="3304574" y="2507924"/>
            <a:ext cx="2791426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100" b="1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РЕГИСТРАЦИЯ УПД</a:t>
            </a:r>
          </a:p>
          <a:p>
            <a:pPr algn="ctr"/>
            <a:r>
              <a:rPr lang="ru-RU" sz="1100" b="1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В ГИС МТ</a:t>
            </a:r>
            <a:endParaRPr lang="ru-RU" sz="1100" dirty="0">
              <a:solidFill>
                <a:srgbClr val="63666A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50" name="Straight Connector 7">
            <a:extLst>
              <a:ext uri="{FF2B5EF4-FFF2-40B4-BE49-F238E27FC236}">
                <a16:creationId xmlns:a16="http://schemas.microsoft.com/office/drawing/2014/main" id="{954DEA50-4B41-87F4-E2FB-DB8D2ED51124}"/>
              </a:ext>
            </a:extLst>
          </p:cNvPr>
          <p:cNvCxnSpPr>
            <a:cxnSpLocks/>
          </p:cNvCxnSpPr>
          <p:nvPr/>
        </p:nvCxnSpPr>
        <p:spPr>
          <a:xfrm>
            <a:off x="516000" y="5523533"/>
            <a:ext cx="11160000" cy="0"/>
          </a:xfrm>
          <a:prstGeom prst="line">
            <a:avLst/>
          </a:prstGeom>
          <a:ln w="25400">
            <a:solidFill>
              <a:srgbClr val="F6F42E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Oval 57">
            <a:extLst>
              <a:ext uri="{FF2B5EF4-FFF2-40B4-BE49-F238E27FC236}">
                <a16:creationId xmlns:a16="http://schemas.microsoft.com/office/drawing/2014/main" id="{79571AA6-7D90-B602-C982-393CE4E466AB}"/>
              </a:ext>
            </a:extLst>
          </p:cNvPr>
          <p:cNvSpPr>
            <a:spLocks noChangeAspect="1"/>
          </p:cNvSpPr>
          <p:nvPr/>
        </p:nvSpPr>
        <p:spPr>
          <a:xfrm>
            <a:off x="1936967" y="5397533"/>
            <a:ext cx="252000" cy="252000"/>
          </a:xfrm>
          <a:prstGeom prst="ellipse">
            <a:avLst/>
          </a:prstGeom>
          <a:solidFill>
            <a:srgbClr val="F6F42E"/>
          </a:solidFill>
          <a:ln w="25400">
            <a:solidFill>
              <a:srgbClr val="63666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A9B8348E-F1AC-278E-E271-B62DB4AB2B0F}"/>
              </a:ext>
            </a:extLst>
          </p:cNvPr>
          <p:cNvSpPr>
            <a:spLocks noChangeAspect="1"/>
          </p:cNvSpPr>
          <p:nvPr/>
        </p:nvSpPr>
        <p:spPr>
          <a:xfrm>
            <a:off x="6447520" y="5397533"/>
            <a:ext cx="252000" cy="252000"/>
          </a:xfrm>
          <a:prstGeom prst="ellipse">
            <a:avLst/>
          </a:prstGeom>
          <a:solidFill>
            <a:srgbClr val="F6F42E"/>
          </a:solidFill>
          <a:ln w="25400">
            <a:solidFill>
              <a:srgbClr val="63666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8" name="Скругленный прямоугольник 8">
            <a:extLst>
              <a:ext uri="{FF2B5EF4-FFF2-40B4-BE49-F238E27FC236}">
                <a16:creationId xmlns:a16="http://schemas.microsoft.com/office/drawing/2014/main" id="{00D0E21B-F82E-AF73-0164-251BF8E1DDBB}"/>
              </a:ext>
            </a:extLst>
          </p:cNvPr>
          <p:cNvSpPr/>
          <p:nvPr/>
        </p:nvSpPr>
        <p:spPr>
          <a:xfrm>
            <a:off x="3609934" y="5359430"/>
            <a:ext cx="969725" cy="29010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ГИС МТ</a:t>
            </a:r>
            <a:endParaRPr kumimoji="0" lang="ru-RU" sz="1200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FA20B4AC-2025-B8C0-C3AC-0216CFCFFD83}"/>
              </a:ext>
            </a:extLst>
          </p:cNvPr>
          <p:cNvCxnSpPr>
            <a:cxnSpLocks/>
            <a:stCxn id="58" idx="0"/>
            <a:endCxn id="9" idx="2"/>
          </p:cNvCxnSpPr>
          <p:nvPr/>
        </p:nvCxnSpPr>
        <p:spPr>
          <a:xfrm flipH="1" flipV="1">
            <a:off x="2062966" y="4853238"/>
            <a:ext cx="1" cy="544295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99E40BCD-3083-9A25-892E-08A663DD8D3F}"/>
              </a:ext>
            </a:extLst>
          </p:cNvPr>
          <p:cNvCxnSpPr>
            <a:cxnSpLocks/>
            <a:stCxn id="59" idx="0"/>
            <a:endCxn id="10" idx="2"/>
          </p:cNvCxnSpPr>
          <p:nvPr/>
        </p:nvCxnSpPr>
        <p:spPr>
          <a:xfrm flipV="1">
            <a:off x="6573520" y="4806462"/>
            <a:ext cx="0" cy="591071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E17E5DB7-C722-0BD6-0DB7-66BE3B900A05}"/>
              </a:ext>
            </a:extLst>
          </p:cNvPr>
          <p:cNvCxnSpPr>
            <a:cxnSpLocks/>
            <a:endCxn id="11" idx="2"/>
          </p:cNvCxnSpPr>
          <p:nvPr/>
        </p:nvCxnSpPr>
        <p:spPr>
          <a:xfrm flipV="1">
            <a:off x="9877797" y="4668572"/>
            <a:ext cx="0" cy="728961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6DF5E927-3E13-2BAC-433E-D12D91AC02B8}"/>
              </a:ext>
            </a:extLst>
          </p:cNvPr>
          <p:cNvSpPr txBox="1"/>
          <p:nvPr/>
        </p:nvSpPr>
        <p:spPr>
          <a:xfrm>
            <a:off x="797863" y="4022241"/>
            <a:ext cx="253020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Продавец направляет подписанный УПД </a:t>
            </a:r>
            <a:br>
              <a:rPr kumimoji="0" lang="ru-RU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kumimoji="0" lang="ru-RU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(с указанием инф. об отгружаемой продукции)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4B7CA83-C4C7-2A28-948F-E0D61E6DE95E}"/>
              </a:ext>
            </a:extLst>
          </p:cNvPr>
          <p:cNvSpPr txBox="1"/>
          <p:nvPr/>
        </p:nvSpPr>
        <p:spPr>
          <a:xfrm>
            <a:off x="5308417" y="3975465"/>
            <a:ext cx="253020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Приёмка продукции и указание признака покупки товаров для собственных нужд</a:t>
            </a:r>
            <a:r>
              <a:rPr kumimoji="0" lang="ru-RU" sz="1200" i="0" u="none" strike="noStrike" kern="120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12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и</a:t>
            </a:r>
            <a:r>
              <a:rPr kumimoji="0" lang="ru-RU" sz="1200" i="0" u="none" strike="noStrike" kern="120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ли производственных целей </a:t>
            </a:r>
            <a:endParaRPr kumimoji="0" lang="ru-RU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9168032-54E6-E3AA-C473-D7EDB2D52B1D}"/>
              </a:ext>
            </a:extLst>
          </p:cNvPr>
          <p:cNvSpPr txBox="1"/>
          <p:nvPr/>
        </p:nvSpPr>
        <p:spPr>
          <a:xfrm>
            <a:off x="8612694" y="4022241"/>
            <a:ext cx="253020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Регистрация УПД в ГИС МТ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и</a:t>
            </a:r>
            <a:r>
              <a:rPr kumimoji="0" lang="ru-RU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списание товара с баланса Продавца.</a:t>
            </a:r>
          </a:p>
        </p:txBody>
      </p:sp>
      <p:sp>
        <p:nvSpPr>
          <p:cNvPr id="42" name="Скругленный прямоугольник 8">
            <a:extLst>
              <a:ext uri="{FF2B5EF4-FFF2-40B4-BE49-F238E27FC236}">
                <a16:creationId xmlns:a16="http://schemas.microsoft.com/office/drawing/2014/main" id="{DA161CF6-AA99-45B0-8141-5907F0F77B9D}"/>
              </a:ext>
            </a:extLst>
          </p:cNvPr>
          <p:cNvSpPr/>
          <p:nvPr/>
        </p:nvSpPr>
        <p:spPr>
          <a:xfrm>
            <a:off x="9392934" y="5405991"/>
            <a:ext cx="969725" cy="29010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>
                <a:solidFill>
                  <a:srgbClr val="63666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ГИС МТ</a:t>
            </a:r>
            <a:endParaRPr kumimoji="0" lang="ru-RU" sz="1200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Скругленный прямоугольник 8">
            <a:extLst>
              <a:ext uri="{FF2B5EF4-FFF2-40B4-BE49-F238E27FC236}">
                <a16:creationId xmlns:a16="http://schemas.microsoft.com/office/drawing/2014/main" id="{76C37A42-B0C2-11FD-25A9-DC77E748885A}"/>
              </a:ext>
            </a:extLst>
          </p:cNvPr>
          <p:cNvSpPr/>
          <p:nvPr/>
        </p:nvSpPr>
        <p:spPr>
          <a:xfrm>
            <a:off x="516000" y="360000"/>
            <a:ext cx="10285350" cy="720000"/>
          </a:xfrm>
          <a:prstGeom prst="roundRect">
            <a:avLst/>
          </a:prstGeom>
          <a:solidFill>
            <a:srgbClr val="F6F4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63666A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Подача сведений о выводе из оборота посредством УПД (</a:t>
            </a:r>
            <a:r>
              <a:rPr lang="en-US" sz="2000" b="1" dirty="0">
                <a:solidFill>
                  <a:srgbClr val="63666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63666A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oReCa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63666A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)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63666A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cxnSp>
        <p:nvCxnSpPr>
          <p:cNvPr id="7" name="Straight Connector 7">
            <a:extLst>
              <a:ext uri="{FF2B5EF4-FFF2-40B4-BE49-F238E27FC236}">
                <a16:creationId xmlns:a16="http://schemas.microsoft.com/office/drawing/2014/main" id="{97D0CA8A-F894-45ED-DC9E-C04D6885ACCD}"/>
              </a:ext>
            </a:extLst>
          </p:cNvPr>
          <p:cNvCxnSpPr>
            <a:cxnSpLocks/>
          </p:cNvCxnSpPr>
          <p:nvPr/>
        </p:nvCxnSpPr>
        <p:spPr>
          <a:xfrm>
            <a:off x="1551713" y="2388447"/>
            <a:ext cx="720000" cy="0"/>
          </a:xfrm>
          <a:prstGeom prst="line">
            <a:avLst/>
          </a:prstGeom>
          <a:ln w="50800">
            <a:solidFill>
              <a:srgbClr val="F6F42E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C5341B8-5ABF-B2B5-0C17-C25B426254DC}"/>
              </a:ext>
            </a:extLst>
          </p:cNvPr>
          <p:cNvCxnSpPr>
            <a:cxnSpLocks/>
          </p:cNvCxnSpPr>
          <p:nvPr/>
        </p:nvCxnSpPr>
        <p:spPr>
          <a:xfrm>
            <a:off x="4340287" y="2388447"/>
            <a:ext cx="720000" cy="0"/>
          </a:xfrm>
          <a:prstGeom prst="line">
            <a:avLst/>
          </a:prstGeom>
          <a:ln w="50800">
            <a:solidFill>
              <a:srgbClr val="F6F42E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87AE808-D137-5153-E4B3-AC11733703B7}"/>
              </a:ext>
            </a:extLst>
          </p:cNvPr>
          <p:cNvCxnSpPr>
            <a:cxnSpLocks/>
          </p:cNvCxnSpPr>
          <p:nvPr/>
        </p:nvCxnSpPr>
        <p:spPr>
          <a:xfrm>
            <a:off x="7131713" y="2388447"/>
            <a:ext cx="720000" cy="0"/>
          </a:xfrm>
          <a:prstGeom prst="line">
            <a:avLst/>
          </a:prstGeom>
          <a:ln w="50800">
            <a:solidFill>
              <a:srgbClr val="F6F42E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E97FD4F-C1E6-0C4E-5F4D-CBF0ACB0D628}"/>
              </a:ext>
            </a:extLst>
          </p:cNvPr>
          <p:cNvCxnSpPr>
            <a:cxnSpLocks/>
          </p:cNvCxnSpPr>
          <p:nvPr/>
        </p:nvCxnSpPr>
        <p:spPr>
          <a:xfrm>
            <a:off x="9920287" y="2388447"/>
            <a:ext cx="720000" cy="0"/>
          </a:xfrm>
          <a:prstGeom prst="line">
            <a:avLst/>
          </a:prstGeom>
          <a:ln w="50800">
            <a:solidFill>
              <a:srgbClr val="F6F42E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Скругленный прямоугольник 8">
            <a:extLst>
              <a:ext uri="{FF2B5EF4-FFF2-40B4-BE49-F238E27FC236}">
                <a16:creationId xmlns:a16="http://schemas.microsoft.com/office/drawing/2014/main" id="{5F6C49E3-7026-2147-D850-89ACC7FB2F8F}"/>
              </a:ext>
            </a:extLst>
          </p:cNvPr>
          <p:cNvSpPr/>
          <p:nvPr/>
        </p:nvSpPr>
        <p:spPr>
          <a:xfrm>
            <a:off x="10956000" y="359999"/>
            <a:ext cx="720000" cy="720000"/>
          </a:xfrm>
          <a:prstGeom prst="roundRect">
            <a:avLst/>
          </a:prstGeom>
          <a:solidFill>
            <a:srgbClr val="6366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3540436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147035</TotalTime>
  <Words>1883</Words>
  <Application>Microsoft Office PowerPoint</Application>
  <PresentationFormat>Широкоэкранный</PresentationFormat>
  <Paragraphs>262</Paragraphs>
  <Slides>17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6" baseType="lpstr">
      <vt:lpstr>Arial</vt:lpstr>
      <vt:lpstr>Arial MT</vt:lpstr>
      <vt:lpstr>Calibri</vt:lpstr>
      <vt:lpstr>Calibri Light</vt:lpstr>
      <vt:lpstr>DIN Pro Regular</vt:lpstr>
      <vt:lpstr>PT Sans Regular</vt:lpstr>
      <vt:lpstr>Quattrocento Sans</vt:lpstr>
      <vt:lpstr>Segoe UI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Черняков Александр</dc:creator>
  <cp:lastModifiedBy>Филиппова Марина Александровна</cp:lastModifiedBy>
  <cp:revision>382</cp:revision>
  <dcterms:created xsi:type="dcterms:W3CDTF">2021-02-24T11:17:05Z</dcterms:created>
  <dcterms:modified xsi:type="dcterms:W3CDTF">2024-08-20T07:14:31Z</dcterms:modified>
</cp:coreProperties>
</file>