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media/image61.jpg" ContentType="image/jpg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533" r:id="rId2"/>
    <p:sldId id="555" r:id="rId3"/>
    <p:sldId id="554" r:id="rId4"/>
    <p:sldId id="455" r:id="rId5"/>
    <p:sldId id="456" r:id="rId6"/>
    <p:sldId id="457" r:id="rId7"/>
    <p:sldId id="520" r:id="rId8"/>
    <p:sldId id="521" r:id="rId9"/>
    <p:sldId id="522" r:id="rId10"/>
    <p:sldId id="525" r:id="rId11"/>
    <p:sldId id="553" r:id="rId12"/>
    <p:sldId id="531" r:id="rId13"/>
    <p:sldId id="535" r:id="rId14"/>
    <p:sldId id="536" r:id="rId15"/>
    <p:sldId id="538" r:id="rId16"/>
    <p:sldId id="539" r:id="rId17"/>
    <p:sldId id="542" r:id="rId18"/>
    <p:sldId id="543" r:id="rId19"/>
    <p:sldId id="544" r:id="rId20"/>
    <p:sldId id="546" r:id="rId21"/>
    <p:sldId id="548" r:id="rId22"/>
    <p:sldId id="549" r:id="rId23"/>
    <p:sldId id="550" r:id="rId24"/>
    <p:sldId id="551" r:id="rId25"/>
    <p:sldId id="361" r:id="rId26"/>
    <p:sldId id="519" r:id="rId27"/>
  </p:sldIdLst>
  <p:sldSz cx="12192000" cy="6858000"/>
  <p:notesSz cx="6858000" cy="9144000"/>
  <p:custDataLst>
    <p:tags r:id="rId2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8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A038"/>
    <a:srgbClr val="2ADF72"/>
    <a:srgbClr val="02D905"/>
    <a:srgbClr val="FAED00"/>
    <a:srgbClr val="009EFF"/>
    <a:srgbClr val="D1E9FE"/>
    <a:srgbClr val="44B431"/>
    <a:srgbClr val="036E75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94434" autoAdjust="0"/>
  </p:normalViewPr>
  <p:slideViewPr>
    <p:cSldViewPr snapToGrid="0" showGuides="1">
      <p:cViewPr varScale="1">
        <p:scale>
          <a:sx n="68" d="100"/>
          <a:sy n="68" d="100"/>
        </p:scale>
        <p:origin x="474" y="66"/>
      </p:cViewPr>
      <p:guideLst>
        <p:guide orient="horz" pos="2160"/>
        <p:guide pos="8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DE606-E797-41F9-95B6-B49597F402DB}" type="datetimeFigureOut">
              <a:rPr lang="ru-RU" smtClean="0"/>
              <a:pPr/>
              <a:t>10.08.2022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EA7E1-23E6-4501-B8AA-F5AF7E9E73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454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B17EEB-00E8-314E-95E8-680F81E9B05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73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4D0A-8124-4C84-A8CF-03E1EB65E253}" type="datetimeFigureOut">
              <a:rPr lang="ru-RU" smtClean="0"/>
              <a:pPr/>
              <a:t>10.08.2022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3898-BB3A-415D-A6FE-EBF541500D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786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4D0A-8124-4C84-A8CF-03E1EB65E253}" type="datetimeFigureOut">
              <a:rPr lang="ru-RU" smtClean="0"/>
              <a:pPr/>
              <a:t>10.08.2022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3898-BB3A-415D-A6FE-EBF541500D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174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4D0A-8124-4C84-A8CF-03E1EB65E253}" type="datetimeFigureOut">
              <a:rPr lang="ru-RU" smtClean="0"/>
              <a:pPr/>
              <a:t>10.08.2022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3898-BB3A-415D-A6FE-EBF541500D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018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629C0DC-7962-6540-A35D-A19AFAC417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" t="2673" r="4970" b="4981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xmlns="" id="{9687E6EA-B16B-8443-9428-9E8DF4811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226" y="521498"/>
            <a:ext cx="10515600" cy="934770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rgbClr val="FFFFFF"/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030727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2911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№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2CC20C-CF57-C947-95A7-B9B5F59AD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xmlns="" id="{84B0BA85-0E1F-46AB-85DB-7F26CA0CB723}"/>
              </a:ext>
            </a:extLst>
          </p:cNvPr>
          <p:cNvSpPr>
            <a:spLocks/>
          </p:cNvSpPr>
          <p:nvPr userDrawn="1"/>
        </p:nvSpPr>
        <p:spPr bwMode="auto">
          <a:xfrm>
            <a:off x="11683961" y="228517"/>
            <a:ext cx="352867" cy="338899"/>
          </a:xfrm>
          <a:custGeom>
            <a:avLst/>
            <a:gdLst/>
            <a:ahLst/>
            <a:cxnLst/>
            <a:rect l="l" t="t" r="r" b="b"/>
            <a:pathLst>
              <a:path w="1335988" h="1280868">
                <a:moveTo>
                  <a:pt x="1263370" y="305795"/>
                </a:moveTo>
                <a:cubicBezTo>
                  <a:pt x="1375128" y="511383"/>
                  <a:pt x="1367145" y="827775"/>
                  <a:pt x="1174230" y="1048047"/>
                </a:cubicBezTo>
                <a:cubicBezTo>
                  <a:pt x="983975" y="1265650"/>
                  <a:pt x="689945" y="1340409"/>
                  <a:pt x="418533" y="1230940"/>
                </a:cubicBezTo>
                <a:cubicBezTo>
                  <a:pt x="147121" y="1121472"/>
                  <a:pt x="-12533" y="862484"/>
                  <a:pt x="772" y="568787"/>
                </a:cubicBezTo>
                <a:cubicBezTo>
                  <a:pt x="26050" y="582137"/>
                  <a:pt x="49998" y="592817"/>
                  <a:pt x="72616" y="606167"/>
                </a:cubicBezTo>
                <a:cubicBezTo>
                  <a:pt x="175061" y="666241"/>
                  <a:pt x="278836" y="724981"/>
                  <a:pt x="381281" y="785055"/>
                </a:cubicBezTo>
                <a:cubicBezTo>
                  <a:pt x="399907" y="797070"/>
                  <a:pt x="413212" y="795735"/>
                  <a:pt x="431838" y="785055"/>
                </a:cubicBezTo>
                <a:cubicBezTo>
                  <a:pt x="624753" y="672916"/>
                  <a:pt x="818999" y="560777"/>
                  <a:pt x="1013245" y="448639"/>
                </a:cubicBezTo>
                <a:cubicBezTo>
                  <a:pt x="1095733" y="401914"/>
                  <a:pt x="1178221" y="353855"/>
                  <a:pt x="1263370" y="305795"/>
                </a:cubicBezTo>
                <a:close/>
                <a:moveTo>
                  <a:pt x="1183709" y="188682"/>
                </a:moveTo>
                <a:cubicBezTo>
                  <a:pt x="1191373" y="189512"/>
                  <a:pt x="1198038" y="194493"/>
                  <a:pt x="1204036" y="205783"/>
                </a:cubicBezTo>
                <a:cubicBezTo>
                  <a:pt x="1209367" y="216410"/>
                  <a:pt x="1217365" y="224379"/>
                  <a:pt x="1228028" y="237662"/>
                </a:cubicBezTo>
                <a:cubicBezTo>
                  <a:pt x="1168047" y="272197"/>
                  <a:pt x="1109399" y="306732"/>
                  <a:pt x="1050751" y="339939"/>
                </a:cubicBezTo>
                <a:cubicBezTo>
                  <a:pt x="844149" y="458155"/>
                  <a:pt x="637548" y="576371"/>
                  <a:pt x="430946" y="695915"/>
                </a:cubicBezTo>
                <a:cubicBezTo>
                  <a:pt x="409620" y="707869"/>
                  <a:pt x="394958" y="705213"/>
                  <a:pt x="376297" y="694586"/>
                </a:cubicBezTo>
                <a:cubicBezTo>
                  <a:pt x="261666" y="629501"/>
                  <a:pt x="148369" y="563088"/>
                  <a:pt x="33738" y="498003"/>
                </a:cubicBezTo>
                <a:cubicBezTo>
                  <a:pt x="15078" y="488705"/>
                  <a:pt x="7080" y="478079"/>
                  <a:pt x="15078" y="456826"/>
                </a:cubicBezTo>
                <a:cubicBezTo>
                  <a:pt x="20409" y="443544"/>
                  <a:pt x="23075" y="428933"/>
                  <a:pt x="27074" y="411665"/>
                </a:cubicBezTo>
                <a:cubicBezTo>
                  <a:pt x="145703" y="479407"/>
                  <a:pt x="260333" y="545820"/>
                  <a:pt x="373631" y="610906"/>
                </a:cubicBezTo>
                <a:cubicBezTo>
                  <a:pt x="394958" y="622860"/>
                  <a:pt x="410953" y="625516"/>
                  <a:pt x="434945" y="612234"/>
                </a:cubicBezTo>
                <a:cubicBezTo>
                  <a:pt x="674869" y="472766"/>
                  <a:pt x="916127" y="334626"/>
                  <a:pt x="1157384" y="196486"/>
                </a:cubicBezTo>
                <a:cubicBezTo>
                  <a:pt x="1167381" y="191172"/>
                  <a:pt x="1176045" y="187852"/>
                  <a:pt x="1183709" y="188682"/>
                </a:cubicBezTo>
                <a:close/>
                <a:moveTo>
                  <a:pt x="1081992" y="82295"/>
                </a:moveTo>
                <a:cubicBezTo>
                  <a:pt x="1095127" y="85806"/>
                  <a:pt x="1106433" y="99847"/>
                  <a:pt x="1125055" y="126593"/>
                </a:cubicBezTo>
                <a:cubicBezTo>
                  <a:pt x="1049237" y="170724"/>
                  <a:pt x="973418" y="214855"/>
                  <a:pt x="897600" y="258986"/>
                </a:cubicBezTo>
                <a:cubicBezTo>
                  <a:pt x="745963" y="347248"/>
                  <a:pt x="595657" y="432835"/>
                  <a:pt x="445350" y="521097"/>
                </a:cubicBezTo>
                <a:cubicBezTo>
                  <a:pt x="417417" y="537144"/>
                  <a:pt x="396135" y="541156"/>
                  <a:pt x="368202" y="523771"/>
                </a:cubicBezTo>
                <a:cubicBezTo>
                  <a:pt x="280412" y="470279"/>
                  <a:pt x="191292" y="420799"/>
                  <a:pt x="102172" y="368645"/>
                </a:cubicBezTo>
                <a:cubicBezTo>
                  <a:pt x="46306" y="336550"/>
                  <a:pt x="46306" y="336550"/>
                  <a:pt x="87541" y="279045"/>
                </a:cubicBezTo>
                <a:cubicBezTo>
                  <a:pt x="185971" y="335212"/>
                  <a:pt x="283072" y="391379"/>
                  <a:pt x="381503" y="446208"/>
                </a:cubicBezTo>
                <a:cubicBezTo>
                  <a:pt x="393474" y="452894"/>
                  <a:pt x="413427" y="454232"/>
                  <a:pt x="424068" y="448883"/>
                </a:cubicBezTo>
                <a:cubicBezTo>
                  <a:pt x="600977" y="348585"/>
                  <a:pt x="776557" y="246950"/>
                  <a:pt x="952136" y="145316"/>
                </a:cubicBezTo>
                <a:cubicBezTo>
                  <a:pt x="977409" y="130605"/>
                  <a:pt x="1002682" y="117232"/>
                  <a:pt x="1027954" y="101185"/>
                </a:cubicBezTo>
                <a:cubicBezTo>
                  <a:pt x="1053892" y="85806"/>
                  <a:pt x="1068856" y="78785"/>
                  <a:pt x="1081992" y="82295"/>
                </a:cubicBezTo>
                <a:close/>
                <a:moveTo>
                  <a:pt x="921494" y="324"/>
                </a:moveTo>
                <a:cubicBezTo>
                  <a:pt x="950356" y="-2859"/>
                  <a:pt x="971551" y="18107"/>
                  <a:pt x="1002470" y="30088"/>
                </a:cubicBezTo>
                <a:cubicBezTo>
                  <a:pt x="930658" y="71354"/>
                  <a:pt x="865495" y="108627"/>
                  <a:pt x="799002" y="147230"/>
                </a:cubicBezTo>
                <a:cubicBezTo>
                  <a:pt x="675325" y="217782"/>
                  <a:pt x="552978" y="289665"/>
                  <a:pt x="427972" y="360217"/>
                </a:cubicBezTo>
                <a:cubicBezTo>
                  <a:pt x="416003" y="366873"/>
                  <a:pt x="396055" y="369535"/>
                  <a:pt x="384086" y="364210"/>
                </a:cubicBezTo>
                <a:cubicBezTo>
                  <a:pt x="297646" y="316289"/>
                  <a:pt x="212535" y="265704"/>
                  <a:pt x="124764" y="213789"/>
                </a:cubicBezTo>
                <a:cubicBezTo>
                  <a:pt x="140722" y="195152"/>
                  <a:pt x="156681" y="177847"/>
                  <a:pt x="171309" y="160542"/>
                </a:cubicBezTo>
                <a:cubicBezTo>
                  <a:pt x="239132" y="199146"/>
                  <a:pt x="304295" y="235087"/>
                  <a:pt x="366798" y="273691"/>
                </a:cubicBezTo>
                <a:cubicBezTo>
                  <a:pt x="392065" y="289665"/>
                  <a:pt x="412013" y="289665"/>
                  <a:pt x="438610" y="275022"/>
                </a:cubicBezTo>
                <a:cubicBezTo>
                  <a:pt x="588884" y="187165"/>
                  <a:pt x="740488" y="103302"/>
                  <a:pt x="889432" y="12783"/>
                </a:cubicBezTo>
                <a:cubicBezTo>
                  <a:pt x="901401" y="5128"/>
                  <a:pt x="911873" y="1385"/>
                  <a:pt x="921494" y="324"/>
                </a:cubicBezTo>
                <a:close/>
              </a:path>
            </a:pathLst>
          </a:custGeom>
          <a:solidFill>
            <a:srgbClr val="D6D8D8"/>
          </a:solidFill>
          <a:ln w="9525" cap="flat" cmpd="sng" algn="ctr">
            <a:noFill/>
            <a:prstDash val="solid"/>
          </a:ln>
          <a:effectLst/>
          <a:extLst/>
        </p:spPr>
        <p:txBody>
          <a:bodyPr lIns="102615" tIns="102615" rIns="102615" bIns="102615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67" kern="0" dirty="0">
              <a:solidFill>
                <a:srgbClr val="787E7F"/>
              </a:solidFill>
              <a:latin typeface="Arial Narrow"/>
              <a:sym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88474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4D0A-8124-4C84-A8CF-03E1EB65E253}" type="datetimeFigureOut">
              <a:rPr lang="ru-RU" smtClean="0"/>
              <a:pPr/>
              <a:t>10.08.2022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3898-BB3A-415D-A6FE-EBF541500D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224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4D0A-8124-4C84-A8CF-03E1EB65E253}" type="datetimeFigureOut">
              <a:rPr lang="ru-RU" smtClean="0"/>
              <a:pPr/>
              <a:t>10.08.2022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3898-BB3A-415D-A6FE-EBF541500D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955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4D0A-8124-4C84-A8CF-03E1EB65E253}" type="datetimeFigureOut">
              <a:rPr lang="ru-RU" smtClean="0"/>
              <a:pPr/>
              <a:t>10.08.2022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3898-BB3A-415D-A6FE-EBF541500D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147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4D0A-8124-4C84-A8CF-03E1EB65E253}" type="datetimeFigureOut">
              <a:rPr lang="ru-RU" smtClean="0"/>
              <a:pPr/>
              <a:t>10.08.2022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3898-BB3A-415D-A6FE-EBF541500D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867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4D0A-8124-4C84-A8CF-03E1EB65E253}" type="datetimeFigureOut">
              <a:rPr lang="ru-RU" smtClean="0"/>
              <a:pPr/>
              <a:t>10.08.2022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3898-BB3A-415D-A6FE-EBF541500D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899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4D0A-8124-4C84-A8CF-03E1EB65E253}" type="datetimeFigureOut">
              <a:rPr lang="ru-RU" smtClean="0"/>
              <a:pPr/>
              <a:t>10.08.2022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3898-BB3A-415D-A6FE-EBF541500D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488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4D0A-8124-4C84-A8CF-03E1EB65E253}" type="datetimeFigureOut">
              <a:rPr lang="ru-RU" smtClean="0"/>
              <a:pPr/>
              <a:t>10.08.2022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3898-BB3A-415D-A6FE-EBF541500D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942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4D0A-8124-4C84-A8CF-03E1EB65E253}" type="datetimeFigureOut">
              <a:rPr lang="ru-RU" smtClean="0"/>
              <a:pPr/>
              <a:t>10.08.2022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3898-BB3A-415D-A6FE-EBF541500D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312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24D0A-8124-4C84-A8CF-03E1EB65E253}" type="datetimeFigureOut">
              <a:rPr lang="ru-RU" smtClean="0"/>
              <a:pPr/>
              <a:t>10.08.2022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93898-BB3A-415D-A6FE-EBF541500D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83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8.png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5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.png"/><Relationship Id="rId5" Type="http://schemas.openxmlformats.org/officeDocument/2006/relationships/image" Target="../media/image53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38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tags" Target="../tags/tag4.xml"/><Relationship Id="rId21" Type="http://schemas.openxmlformats.org/officeDocument/2006/relationships/image" Target="../media/image20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tags" Target="../tags/tag3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7.emf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18.png"/><Relationship Id="rId4" Type="http://schemas.openxmlformats.org/officeDocument/2006/relationships/tags" Target="../tags/tag5.xml"/><Relationship Id="rId9" Type="http://schemas.openxmlformats.org/officeDocument/2006/relationships/image" Target="../media/image10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Relationship Id="rId6" Type="http://schemas.openxmlformats.org/officeDocument/2006/relationships/image" Target="../media/image25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Овал 18"/>
          <p:cNvSpPr/>
          <p:nvPr/>
        </p:nvSpPr>
        <p:spPr>
          <a:xfrm>
            <a:off x="3774610" y="4749003"/>
            <a:ext cx="1257869" cy="1189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365704" y="4749003"/>
            <a:ext cx="1257869" cy="1189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989138" y="4746063"/>
            <a:ext cx="1257869" cy="1189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xmlns="" id="{07F50A0C-E2CC-C646-AEB7-8A967BD2AD01}"/>
              </a:ext>
            </a:extLst>
          </p:cNvPr>
          <p:cNvSpPr txBox="1">
            <a:spLocks/>
          </p:cNvSpPr>
          <p:nvPr/>
        </p:nvSpPr>
        <p:spPr>
          <a:xfrm>
            <a:off x="756048" y="4016952"/>
            <a:ext cx="8280400" cy="552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00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FAED00"/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ДЛЯ  ЗАКАЗЧИКОВ,УПОЛНОМОЧЕННЫХ ОРГАНОВ И УЧАСТНИКОВ ЗАКУПОК</a:t>
            </a:r>
            <a:endParaRPr lang="ru-RU" sz="1800" dirty="0">
              <a:solidFill>
                <a:srgbClr val="FAED00"/>
              </a:solidFill>
              <a:latin typeface="SB Sans Text" panose="020B0503040504020204" pitchFamily="34" charset="0"/>
              <a:cs typeface="SB Sans Text" panose="020B0503040504020204" pitchFamily="34" charset="0"/>
            </a:endParaRP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xmlns="" id="{7E084A6F-DF65-C941-9ADC-38C1390BA397}"/>
              </a:ext>
            </a:extLst>
          </p:cNvPr>
          <p:cNvSpPr txBox="1">
            <a:spLocks/>
          </p:cNvSpPr>
          <p:nvPr/>
        </p:nvSpPr>
        <p:spPr>
          <a:xfrm>
            <a:off x="756048" y="2795014"/>
            <a:ext cx="9721850" cy="115212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r>
              <a:rPr lang="ru-RU" altLang="ru-RU" sz="4000" dirty="0" smtClean="0">
                <a:solidFill>
                  <a:schemeClr val="bg1"/>
                </a:solidFill>
              </a:rPr>
              <a:t>КРУПНЕЙШЕГО ОПЕРАТОРА </a:t>
            </a:r>
            <a:r>
              <a:rPr lang="ru-RU" altLang="ru-RU" sz="4000" dirty="0">
                <a:solidFill>
                  <a:schemeClr val="bg1"/>
                </a:solidFill>
              </a:rPr>
              <a:t>ЭЛЕКТРОННЫХ ТОРГОВ</a:t>
            </a:r>
          </a:p>
          <a:p>
            <a:endParaRPr lang="ru-RU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-387424"/>
            <a:ext cx="4992555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45" y="4918235"/>
            <a:ext cx="828290" cy="8282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22" y="4888623"/>
            <a:ext cx="780658" cy="7806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510" y="4918235"/>
            <a:ext cx="865988" cy="86598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59284" y="1606370"/>
            <a:ext cx="568805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600" dirty="0" smtClean="0">
                <a:solidFill>
                  <a:srgbClr val="FAED00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СЕРВИСЫ </a:t>
            </a:r>
            <a:endParaRPr lang="ru-RU" sz="6600" dirty="0">
              <a:solidFill>
                <a:srgbClr val="FAED00"/>
              </a:solidFill>
            </a:endParaRPr>
          </a:p>
        </p:txBody>
      </p:sp>
      <p:pic>
        <p:nvPicPr>
          <p:cNvPr id="12" name="Google Shape;80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 flipH="1">
            <a:off x="-3020102" y="3383530"/>
            <a:ext cx="6396038" cy="2857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161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582324" y="6161606"/>
            <a:ext cx="11384124" cy="568777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61"/>
              </a:spcBef>
              <a:buSzPct val="100000"/>
              <a:defRPr/>
            </a:pPr>
            <a:endParaRPr lang="ru-RU" sz="1600" dirty="0">
              <a:solidFill>
                <a:schemeClr val="bg1"/>
              </a:solidFill>
              <a:latin typeface="SB Sans Text Light"/>
              <a:ea typeface="Gill Sans SemiBold"/>
              <a:cs typeface="Helvetica" pitchFamily="34" charset="0"/>
              <a:sym typeface="Gill Sans SemiBol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288" y="261706"/>
            <a:ext cx="9634497" cy="1059596"/>
          </a:xfr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ru-RU" sz="2800" dirty="0" smtClean="0">
                <a:solidFill>
                  <a:srgbClr val="21A038"/>
                </a:solidFill>
                <a:latin typeface="SB Sans Display"/>
                <a:cs typeface="SB Sans Display"/>
              </a:rPr>
              <a:t>КАК РАБОТАТЬ С СЕРВИСОМ НА ЭТП </a:t>
            </a:r>
            <a:endParaRPr lang="ru-RU" sz="2800" dirty="0">
              <a:solidFill>
                <a:srgbClr val="21A038"/>
              </a:solidFill>
              <a:latin typeface="SB Sans Display"/>
              <a:cs typeface="SB Sans Display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132537" y="261706"/>
            <a:ext cx="874916" cy="823450"/>
          </a:xfrm>
          <a:prstGeom prst="rect">
            <a:avLst/>
          </a:prstGeom>
        </p:spPr>
      </p:pic>
      <p:sp>
        <p:nvSpPr>
          <p:cNvPr id="10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6828" y="1481749"/>
            <a:ext cx="8610625" cy="42796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324" y="3294766"/>
            <a:ext cx="2481262" cy="22141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81200" y="6229459"/>
            <a:ext cx="1021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Добавить адреса https://*.garant.ru и http://*.garant.ru в зону «Надежные узлы»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6" y="1081556"/>
            <a:ext cx="3112505" cy="1880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130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341254" y="6140010"/>
            <a:ext cx="8328921" cy="568777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61"/>
              </a:spcBef>
              <a:buSzPct val="100000"/>
              <a:defRPr/>
            </a:pPr>
            <a:endParaRPr lang="ru-RU" sz="1600" dirty="0">
              <a:solidFill>
                <a:schemeClr val="bg1"/>
              </a:solidFill>
              <a:latin typeface="SB Sans Text Light"/>
              <a:ea typeface="Gill Sans SemiBold"/>
              <a:cs typeface="Helvetica" pitchFamily="34" charset="0"/>
              <a:sym typeface="Gill Sans SemiBol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288" y="261706"/>
            <a:ext cx="9634497" cy="1059596"/>
          </a:xfr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ru-RU" sz="2800" dirty="0">
                <a:solidFill>
                  <a:srgbClr val="21A038"/>
                </a:solidFill>
                <a:latin typeface="SB Sans Display"/>
                <a:cs typeface="SB Sans Display"/>
              </a:rPr>
              <a:t>КАК РАБОТАТЬ С СЕРВИСОМ НА ЭТП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132537" y="261706"/>
            <a:ext cx="874916" cy="823450"/>
          </a:xfrm>
          <a:prstGeom prst="rect">
            <a:avLst/>
          </a:prstGeom>
        </p:spPr>
      </p:pic>
      <p:sp>
        <p:nvSpPr>
          <p:cNvPr id="10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593598" y="6239732"/>
            <a:ext cx="868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Отметка в соответствующем столбце таблицы галочкой или </a:t>
            </a:r>
            <a:r>
              <a:rPr lang="ru-RU" dirty="0" smtClean="0">
                <a:solidFill>
                  <a:schemeClr val="bg1"/>
                </a:solidFill>
              </a:rPr>
              <a:t>цифрой.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488" y="1448925"/>
            <a:ext cx="9545732" cy="4345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076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-1" y="3"/>
            <a:ext cx="12191999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xmlns="" id="{7E084A6F-DF65-C941-9ADC-38C1390BA397}"/>
              </a:ext>
            </a:extLst>
          </p:cNvPr>
          <p:cNvSpPr txBox="1">
            <a:spLocks/>
          </p:cNvSpPr>
          <p:nvPr/>
        </p:nvSpPr>
        <p:spPr>
          <a:xfrm>
            <a:off x="523071" y="3157933"/>
            <a:ext cx="9845645" cy="115212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3071" y="2246602"/>
            <a:ext cx="56779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600" dirty="0" smtClean="0">
                <a:solidFill>
                  <a:srgbClr val="FAED00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ОТЧЕТЫ</a:t>
            </a:r>
            <a:endParaRPr lang="ru-RU" sz="6600" dirty="0">
              <a:solidFill>
                <a:srgbClr val="FAED0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387056" y="4724558"/>
            <a:ext cx="1257869" cy="1189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914433" y="4724558"/>
            <a:ext cx="1257869" cy="1189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98" y="4811912"/>
            <a:ext cx="902338" cy="902338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3858844" y="4724558"/>
            <a:ext cx="1257869" cy="1189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-387424"/>
            <a:ext cx="4992555" cy="2808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537" y="4900331"/>
            <a:ext cx="838422" cy="8384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601" y="4941249"/>
            <a:ext cx="797504" cy="797504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5295764" y="4756701"/>
            <a:ext cx="1257869" cy="1189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140" y="4900331"/>
            <a:ext cx="859115" cy="8591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535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27" y="1456573"/>
            <a:ext cx="9305478" cy="5135940"/>
          </a:xfrm>
          <a:prstGeom prst="rect">
            <a:avLst/>
          </a:prstGeom>
          <a:ln w="3810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6210953" y="2896463"/>
            <a:ext cx="6425335" cy="1538902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algn="just">
              <a:spcBef>
                <a:spcPts val="100"/>
              </a:spcBef>
            </a:pPr>
            <a:endParaRPr lang="ru-RU" sz="1600" spc="-10" dirty="0">
              <a:solidFill>
                <a:schemeClr val="bg1"/>
              </a:solidFill>
              <a:latin typeface="SB Sans Text Light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07986" y="3188861"/>
            <a:ext cx="4590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-10" dirty="0" smtClean="0">
                <a:solidFill>
                  <a:schemeClr val="bg1"/>
                </a:solidFill>
                <a:latin typeface="SB Sans Text Light"/>
                <a:cs typeface="Times New Roman"/>
              </a:rPr>
              <a:t>У </a:t>
            </a:r>
            <a:r>
              <a:rPr lang="ru-RU" sz="1400" spc="-10" dirty="0">
                <a:solidFill>
                  <a:schemeClr val="bg1"/>
                </a:solidFill>
                <a:latin typeface="SB Sans Text Light"/>
                <a:cs typeface="Times New Roman"/>
              </a:rPr>
              <a:t>пользователя есть возможность выгрузки стандартного отчета (при использовании только дат для выгрузки) и расширенного на 4 листах (с помощью дополнительных фильтров)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6398922" y="3173798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067" y="3285646"/>
            <a:ext cx="706774" cy="706771"/>
          </a:xfrm>
          <a:prstGeom prst="rect">
            <a:avLst/>
          </a:prstGeom>
        </p:spPr>
      </p:pic>
      <p:sp>
        <p:nvSpPr>
          <p:cNvPr id="17" name="Заголовок 3">
            <a:extLst>
              <a:ext uri="{FF2B5EF4-FFF2-40B4-BE49-F238E27FC236}">
                <a16:creationId xmlns:a16="http://schemas.microsoft.com/office/drawing/2014/main" xmlns="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481127" y="221939"/>
            <a:ext cx="2694177" cy="5030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</a:rPr>
              <a:t>ОТЧЕТЫ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4799" y="1049278"/>
            <a:ext cx="8998821" cy="297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pc="-10" dirty="0">
                <a:latin typeface="SB Sans Text Light"/>
                <a:cs typeface="Times New Roman"/>
              </a:rPr>
              <a:t>Отчеты могут быть настроены под желания уполномоченного органа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4244" y="289512"/>
            <a:ext cx="2337288" cy="21407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5550" y="724975"/>
            <a:ext cx="2341067" cy="11644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851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17" y="2870392"/>
            <a:ext cx="9347351" cy="3830465"/>
          </a:xfrm>
          <a:prstGeom prst="rect">
            <a:avLst/>
          </a:prstGeom>
          <a:ln w="38100">
            <a:noFill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27" y="1299751"/>
            <a:ext cx="9305478" cy="1697225"/>
          </a:xfrm>
          <a:prstGeom prst="rect">
            <a:avLst/>
          </a:prstGeom>
          <a:noFill/>
          <a:ln w="3810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7897491" y="3484240"/>
            <a:ext cx="4689567" cy="3559068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algn="just">
              <a:spcBef>
                <a:spcPts val="100"/>
              </a:spcBef>
            </a:pPr>
            <a:endParaRPr lang="ru-RU" sz="1600" spc="-10" dirty="0">
              <a:solidFill>
                <a:schemeClr val="bg1"/>
              </a:solidFill>
              <a:latin typeface="SB Sans Text Light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24306" y="4614104"/>
            <a:ext cx="374214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spc="-10" dirty="0" smtClean="0">
                <a:solidFill>
                  <a:schemeClr val="bg1"/>
                </a:solidFill>
                <a:latin typeface="SB Sans Text Light"/>
                <a:cs typeface="Times New Roman"/>
              </a:rPr>
              <a:t>Совместные </a:t>
            </a:r>
            <a:r>
              <a:rPr lang="ru-RU" sz="1300" spc="-10" dirty="0">
                <a:solidFill>
                  <a:schemeClr val="bg1"/>
                </a:solidFill>
                <a:latin typeface="SB Sans Text Light"/>
                <a:cs typeface="Times New Roman"/>
              </a:rPr>
              <a:t>торги при выгрузке расширенного отчета раскрываются (при нажатии на «+»). Всем региональным организаторам торгов (УО) добавлена возможность выгрузки отчета по закупкам, размещенным другими организаторами регионального и муниципального уровней (</a:t>
            </a:r>
            <a:r>
              <a:rPr lang="ru-RU" sz="1300" spc="-10" dirty="0">
                <a:solidFill>
                  <a:srgbClr val="FAED00"/>
                </a:solidFill>
                <a:latin typeface="SB Sans Text Light"/>
                <a:cs typeface="Times New Roman"/>
              </a:rPr>
              <a:t>с помощью фильтра «Организаторы»</a:t>
            </a:r>
            <a:r>
              <a:rPr lang="ru-RU" sz="1300" spc="-10" dirty="0">
                <a:solidFill>
                  <a:schemeClr val="bg1"/>
                </a:solidFill>
                <a:latin typeface="SB Sans Text Light"/>
                <a:cs typeface="Times New Roman"/>
              </a:rPr>
              <a:t>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9595861" y="3597794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3">
            <a:extLst>
              <a:ext uri="{FF2B5EF4-FFF2-40B4-BE49-F238E27FC236}">
                <a16:creationId xmlns:a16="http://schemas.microsoft.com/office/drawing/2014/main" xmlns="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481127" y="262913"/>
            <a:ext cx="2694177" cy="5030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</a:rPr>
              <a:t>ОТЧЕТЫ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9" name="Rectangle 94">
            <a:extLst>
              <a:ext uri="{FF2B5EF4-FFF2-40B4-BE49-F238E27FC236}">
                <a16:creationId xmlns:a16="http://schemas.microsoft.com/office/drawing/2014/main" xmlns="" id="{8F85E83C-F2DB-4725-946F-BDE153D67FDC}"/>
              </a:ext>
            </a:extLst>
          </p:cNvPr>
          <p:cNvSpPr/>
          <p:nvPr/>
        </p:nvSpPr>
        <p:spPr>
          <a:xfrm>
            <a:off x="481127" y="713599"/>
            <a:ext cx="1178354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spc="-10" dirty="0" smtClean="0">
                <a:latin typeface="SB Sans Text Light"/>
                <a:cs typeface="Times New Roman"/>
              </a:rPr>
              <a:t>Сводные данные по процедуре </a:t>
            </a:r>
            <a:endParaRPr lang="ru-RU" sz="1600" spc="-10" dirty="0">
              <a:latin typeface="SB Sans Text Light"/>
              <a:cs typeface="Times New Roman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541" y="3618783"/>
            <a:ext cx="639493" cy="6394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413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1213335"/>
            <a:ext cx="8645224" cy="5479580"/>
          </a:xfrm>
          <a:prstGeom prst="rect">
            <a:avLst/>
          </a:prstGeom>
        </p:spPr>
      </p:pic>
      <p:sp>
        <p:nvSpPr>
          <p:cNvPr id="33" name="Заголовок 3">
            <a:extLst>
              <a:ext uri="{FF2B5EF4-FFF2-40B4-BE49-F238E27FC236}">
                <a16:creationId xmlns:a16="http://schemas.microsoft.com/office/drawing/2014/main" xmlns="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447576" y="382146"/>
            <a:ext cx="8578857" cy="5030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</a:rPr>
              <a:t>ВЫГРУЗКА СВОДНОЙ ИНФОРМАЦИИ ПО КОНТРАКТАХ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348549" y="3879669"/>
            <a:ext cx="6035040" cy="2638698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8775852" y="3971991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508646" y="4965158"/>
            <a:ext cx="56833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Добавлена возможность</a:t>
            </a:r>
            <a:r>
              <a:rPr lang="ru-RU" dirty="0">
                <a:solidFill>
                  <a:schemeClr val="bg1"/>
                </a:solidFill>
              </a:rPr>
              <a:t> позволяющие заказчику/организатору осуществлять выгрузку информации о контрактах,</a:t>
            </a:r>
            <a:r>
              <a:rPr lang="ru-RU" dirty="0">
                <a:solidFill>
                  <a:srgbClr val="FAED00"/>
                </a:solidFill>
              </a:rPr>
              <a:t> в соответствии с заданными критериями фильтрации на странице, в формате XLS.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1374">
            <a:off x="4495492" y="3258848"/>
            <a:ext cx="447980" cy="4118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142" y="3971991"/>
            <a:ext cx="726420" cy="726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602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">
            <a:extLst>
              <a:ext uri="{FF2B5EF4-FFF2-40B4-BE49-F238E27FC236}">
                <a16:creationId xmlns:a16="http://schemas.microsoft.com/office/drawing/2014/main" xmlns="" id="{184F0CBB-1F22-4ACB-95EE-B553EA6F68F9}"/>
              </a:ext>
            </a:extLst>
          </p:cNvPr>
          <p:cNvSpPr txBox="1">
            <a:spLocks/>
          </p:cNvSpPr>
          <p:nvPr/>
        </p:nvSpPr>
        <p:spPr>
          <a:xfrm>
            <a:off x="447576" y="382146"/>
            <a:ext cx="8578857" cy="5030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2800">
                <a:solidFill>
                  <a:srgbClr val="21A03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</a:rPr>
              <a:t>ВЫГРУЗКА СВОДНОЙ ИНФОРМАЦИИ ПО КОНТРАКТАХ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0" y="5094513"/>
            <a:ext cx="12383589" cy="1371601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651122" y="5343592"/>
            <a:ext cx="977001" cy="9027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7" y="5455440"/>
            <a:ext cx="706774" cy="7067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43179" y="5584178"/>
            <a:ext cx="9148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Пример выгруженной информации </a:t>
            </a:r>
            <a:r>
              <a:rPr lang="ru-RU" dirty="0" smtClean="0">
                <a:solidFill>
                  <a:srgbClr val="FAED00"/>
                </a:solidFill>
              </a:rPr>
              <a:t>по установленным заказчиком фильтрам.</a:t>
            </a:r>
            <a:endParaRPr lang="ru-RU" dirty="0">
              <a:solidFill>
                <a:srgbClr val="FAED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838" y="2154117"/>
            <a:ext cx="11677650" cy="19855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64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420219" y="1752707"/>
            <a:ext cx="10149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600" dirty="0" smtClean="0">
                <a:solidFill>
                  <a:srgbClr val="FAED00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ФУНКЦИОНАЛ УДАЛЕННОГО ПОДПИСАНИЯ ПРОТОКОЛА ВСЕМИ СОТРУДНИКАМИ КОМИССИИ </a:t>
            </a:r>
          </a:p>
        </p:txBody>
      </p:sp>
      <p:sp>
        <p:nvSpPr>
          <p:cNvPr id="9" name="Овал 8"/>
          <p:cNvSpPr/>
          <p:nvPr/>
        </p:nvSpPr>
        <p:spPr>
          <a:xfrm>
            <a:off x="2387056" y="4724558"/>
            <a:ext cx="1257869" cy="1189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914433" y="4724558"/>
            <a:ext cx="1257869" cy="1189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98" y="4811912"/>
            <a:ext cx="902338" cy="902338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3858844" y="4724558"/>
            <a:ext cx="1257869" cy="1189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-387424"/>
            <a:ext cx="4992555" cy="2808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537" y="4900331"/>
            <a:ext cx="838422" cy="8384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601" y="4941249"/>
            <a:ext cx="797504" cy="797504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5295764" y="4756701"/>
            <a:ext cx="1257869" cy="1189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140" y="4900331"/>
            <a:ext cx="859115" cy="8591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72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846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693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3260" y="-1129725"/>
            <a:ext cx="6278340" cy="3531566"/>
          </a:xfrm>
          <a:prstGeom prst="rect">
            <a:avLst/>
          </a:prstGeom>
        </p:spPr>
      </p:pic>
      <p:sp>
        <p:nvSpPr>
          <p:cNvPr id="86" name="Овал 85"/>
          <p:cNvSpPr/>
          <p:nvPr/>
        </p:nvSpPr>
        <p:spPr>
          <a:xfrm>
            <a:off x="880469" y="4871998"/>
            <a:ext cx="726140" cy="726140"/>
          </a:xfrm>
          <a:prstGeom prst="ellipse">
            <a:avLst/>
          </a:prstGeom>
          <a:solidFill>
            <a:srgbClr val="4CB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3906" name="Рисунок 7390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99" y="4983040"/>
            <a:ext cx="539222" cy="539222"/>
          </a:xfrm>
          <a:prstGeom prst="rect">
            <a:avLst/>
          </a:prstGeom>
        </p:spPr>
      </p:pic>
      <p:sp>
        <p:nvSpPr>
          <p:cNvPr id="88" name="Овал 87"/>
          <p:cNvSpPr/>
          <p:nvPr/>
        </p:nvSpPr>
        <p:spPr>
          <a:xfrm>
            <a:off x="4527413" y="3198485"/>
            <a:ext cx="726140" cy="726140"/>
          </a:xfrm>
          <a:prstGeom prst="ellipse">
            <a:avLst/>
          </a:prstGeom>
          <a:solidFill>
            <a:srgbClr val="4CB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3904" name="Рисунок 7390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314" y="3311995"/>
            <a:ext cx="499121" cy="499121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6670443" y="4641540"/>
            <a:ext cx="6545605" cy="1642790"/>
          </a:xfrm>
          <a:prstGeom prst="roundRect">
            <a:avLst/>
          </a:prstGeom>
          <a:solidFill>
            <a:srgbClr val="6E0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206984" y="-62992"/>
            <a:ext cx="6404986" cy="4564242"/>
          </a:xfrm>
          <a:prstGeom prst="roundRect">
            <a:avLst/>
          </a:prstGeom>
          <a:solidFill>
            <a:srgbClr val="4CB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Овал 112"/>
          <p:cNvSpPr/>
          <p:nvPr/>
        </p:nvSpPr>
        <p:spPr>
          <a:xfrm>
            <a:off x="8379659" y="5603641"/>
            <a:ext cx="595378" cy="59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 98"/>
          <p:cNvSpPr/>
          <p:nvPr/>
        </p:nvSpPr>
        <p:spPr>
          <a:xfrm>
            <a:off x="6113251" y="4621642"/>
            <a:ext cx="6896100" cy="4313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-18801" y="2464971"/>
            <a:ext cx="6896100" cy="4313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/>
          <p:cNvSpPr/>
          <p:nvPr/>
        </p:nvSpPr>
        <p:spPr>
          <a:xfrm>
            <a:off x="10918803" y="2555498"/>
            <a:ext cx="726140" cy="7261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7097009" y="2518547"/>
            <a:ext cx="726140" cy="7261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9073509" y="2518547"/>
            <a:ext cx="726140" cy="7261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10963926" y="959425"/>
            <a:ext cx="726140" cy="7261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9062391" y="1002432"/>
            <a:ext cx="726140" cy="7261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7030680" y="1008611"/>
            <a:ext cx="726140" cy="7261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7" name="Object 16" hidden="1">
            <a:extLst>
              <a:ext uri="{FF2B5EF4-FFF2-40B4-BE49-F238E27FC236}">
                <a16:creationId xmlns:a16="http://schemas.microsoft.com/office/drawing/2014/main" xmlns="" id="{7371160C-E0F5-4DBC-9881-0D3F3BDC6971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xmlns="" id="{A48B509F-0327-41F6-88CA-490F77F7A1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914428">
              <a:lnSpc>
                <a:spcPct val="90000"/>
              </a:lnSpc>
              <a:defRPr/>
            </a:pPr>
            <a:endParaRPr lang="ru-RU" sz="2400" dirty="0">
              <a:solidFill>
                <a:prstClr val="white"/>
              </a:solidFill>
              <a:latin typeface="Raleway" panose="020B0503030101060003"/>
              <a:sym typeface="Raleway" panose="020B0503030101060003"/>
            </a:endParaRPr>
          </a:p>
        </p:txBody>
      </p:sp>
      <p:sp>
        <p:nvSpPr>
          <p:cNvPr id="20" name="Rectangle 94">
            <a:extLst>
              <a:ext uri="{FF2B5EF4-FFF2-40B4-BE49-F238E27FC236}">
                <a16:creationId xmlns:a16="http://schemas.microsoft.com/office/drawing/2014/main" xmlns="" id="{8F85E83C-F2DB-4725-946F-BDE153D67FDC}"/>
              </a:ext>
            </a:extLst>
          </p:cNvPr>
          <p:cNvSpPr/>
          <p:nvPr/>
        </p:nvSpPr>
        <p:spPr>
          <a:xfrm>
            <a:off x="348023" y="1127235"/>
            <a:ext cx="5634743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pc="-10" dirty="0">
                <a:solidFill>
                  <a:srgbClr val="21A038"/>
                </a:solidFill>
                <a:latin typeface="SB Sans Text Light"/>
                <a:cs typeface="Times New Roman"/>
              </a:rPr>
              <a:t>у нас широкая линейка продуктов, </a:t>
            </a:r>
          </a:p>
          <a:p>
            <a:pPr marL="12700">
              <a:spcBef>
                <a:spcPts val="100"/>
              </a:spcBef>
            </a:pPr>
            <a:r>
              <a:rPr lang="ru-RU" spc="-10" dirty="0">
                <a:solidFill>
                  <a:srgbClr val="21A038"/>
                </a:solidFill>
                <a:latin typeface="SB Sans Text Light"/>
                <a:cs typeface="Times New Roman"/>
              </a:rPr>
              <a:t>в том числе интегрированных с</a:t>
            </a:r>
            <a:r>
              <a:rPr lang="en-US" spc="-10" dirty="0">
                <a:solidFill>
                  <a:srgbClr val="21A038"/>
                </a:solidFill>
                <a:latin typeface="SB Sans Text Light"/>
                <a:cs typeface="Times New Roman"/>
              </a:rPr>
              <a:t> </a:t>
            </a:r>
            <a:r>
              <a:rPr lang="ru-RU" spc="-10" dirty="0">
                <a:solidFill>
                  <a:srgbClr val="21A038"/>
                </a:solidFill>
                <a:latin typeface="SB Sans Text Light"/>
                <a:cs typeface="Times New Roman"/>
              </a:rPr>
              <a:t>ПАО СБЕРБАНК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540697" y="249299"/>
            <a:ext cx="53735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IBM Plex Sans" panose="020B0503050203000203" pitchFamily="34" charset="0"/>
                <a:cs typeface="Times New Roman" panose="02020603050405020304" pitchFamily="18" charset="0"/>
              </a:rPr>
              <a:t>СБЕРБАНК-АСТ – 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IBM Plex Sans" panose="020B0503050203000203" pitchFamily="34" charset="0"/>
                <a:cs typeface="Times New Roman" panose="02020603050405020304" pitchFamily="18" charset="0"/>
              </a:rPr>
              <a:t>ЭКОСИСТЕМА ДЛЯ ПРЕДПРИНИМАТЕЛЯ:</a:t>
            </a:r>
            <a:endParaRPr lang="ru-RU" sz="2000" b="1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540697" y="1745943"/>
            <a:ext cx="16192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785" algn="ctr">
              <a:lnSpc>
                <a:spcPct val="100000"/>
              </a:lnSpc>
            </a:pPr>
            <a:r>
              <a:rPr lang="ru-RU" sz="1100" spc="-10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О</a:t>
            </a:r>
            <a:r>
              <a:rPr lang="ru-RU" sz="1100" spc="-1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бучение,</a:t>
            </a:r>
            <a:r>
              <a:rPr lang="ru-RU" sz="1100" spc="-5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 </a:t>
            </a:r>
            <a:r>
              <a:rPr lang="ru-RU" sz="1100" spc="-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конференции</a:t>
            </a:r>
            <a:endParaRPr lang="ru-RU" sz="1100" dirty="0">
              <a:solidFill>
                <a:schemeClr val="bg1"/>
              </a:solidFill>
              <a:latin typeface="IBM Plex Sans Light" panose="020B0403050203000203" pitchFamily="34" charset="0"/>
              <a:cs typeface="Times New Roman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529117" y="1746023"/>
            <a:ext cx="18149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785" algn="ctr">
              <a:lnSpc>
                <a:spcPct val="100000"/>
              </a:lnSpc>
            </a:pPr>
            <a:r>
              <a:rPr lang="ru-RU" sz="1100" spc="-5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Л</a:t>
            </a:r>
            <a:r>
              <a:rPr lang="ru-RU" sz="1100" spc="-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имиты </a:t>
            </a:r>
            <a:r>
              <a:rPr lang="ru-RU" sz="110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на </a:t>
            </a:r>
            <a:r>
              <a:rPr lang="ru-RU" sz="1100" spc="-55" dirty="0" err="1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бг</a:t>
            </a:r>
            <a:r>
              <a:rPr lang="ru-RU" sz="1100" spc="-5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, </a:t>
            </a:r>
            <a:r>
              <a:rPr lang="ru-RU" sz="1100" spc="-1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спецсчет,</a:t>
            </a:r>
            <a:r>
              <a:rPr lang="ru-RU" sz="1100" spc="-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 </a:t>
            </a:r>
            <a:r>
              <a:rPr lang="ru-RU" sz="1100" spc="-10" dirty="0" err="1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эскроу</a:t>
            </a:r>
            <a:endParaRPr lang="ru-RU" sz="1100" dirty="0">
              <a:solidFill>
                <a:schemeClr val="bg1"/>
              </a:solidFill>
              <a:latin typeface="IBM Plex Sans Light" panose="020B0403050203000203" pitchFamily="34" charset="0"/>
              <a:cs typeface="Times New Roman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0397949" y="1712026"/>
            <a:ext cx="167689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785" algn="ctr">
              <a:lnSpc>
                <a:spcPct val="100000"/>
              </a:lnSpc>
            </a:pPr>
            <a:r>
              <a:rPr lang="ru-RU" sz="1100" spc="-10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П</a:t>
            </a:r>
            <a:r>
              <a:rPr lang="ru-RU" sz="1100" spc="-1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акеты </a:t>
            </a:r>
          </a:p>
          <a:p>
            <a:pPr marL="184785" algn="ctr">
              <a:lnSpc>
                <a:spcPct val="100000"/>
              </a:lnSpc>
            </a:pPr>
            <a:r>
              <a:rPr lang="ru-RU" sz="1100" spc="-1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предложений, </a:t>
            </a:r>
          </a:p>
          <a:p>
            <a:pPr marL="184785" algn="ctr">
              <a:lnSpc>
                <a:spcPct val="100000"/>
              </a:lnSpc>
            </a:pPr>
            <a:r>
              <a:rPr lang="ru-RU" sz="1100" spc="-35" dirty="0" err="1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эдо</a:t>
            </a:r>
            <a:r>
              <a:rPr lang="ru-RU" sz="1100" spc="-3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,</a:t>
            </a:r>
            <a:r>
              <a:rPr lang="ru-RU" sz="1100" spc="-9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 </a:t>
            </a:r>
            <a:r>
              <a:rPr lang="en-US" sz="1100" spc="-5" dirty="0" err="1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api</a:t>
            </a:r>
            <a:endParaRPr lang="en-US" sz="1100" dirty="0">
              <a:solidFill>
                <a:schemeClr val="bg1"/>
              </a:solidFill>
              <a:latin typeface="IBM Plex Sans Light" panose="020B0403050203000203" pitchFamily="34" charset="0"/>
              <a:cs typeface="Times New Roman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176200" y="3274166"/>
            <a:ext cx="23937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785" marR="5080" algn="ctr"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К</a:t>
            </a:r>
            <a:r>
              <a:rPr lang="ru-RU" sz="110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алендарь событий, </a:t>
            </a:r>
          </a:p>
          <a:p>
            <a:pPr marL="184785" marR="5080" algn="ctr">
              <a:lnSpc>
                <a:spcPct val="100000"/>
              </a:lnSpc>
            </a:pPr>
            <a:r>
              <a:rPr lang="ru-RU" sz="1100" spc="-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нотификация</a:t>
            </a:r>
            <a:r>
              <a:rPr lang="ru-RU" sz="1100" spc="-12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по </a:t>
            </a:r>
          </a:p>
          <a:p>
            <a:pPr marL="184785" marR="5080" algn="ctr">
              <a:lnSpc>
                <a:spcPct val="100000"/>
              </a:lnSpc>
            </a:pPr>
            <a:r>
              <a:rPr lang="ru-RU" sz="110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доступным</a:t>
            </a:r>
            <a:r>
              <a:rPr lang="ru-RU" sz="1100" spc="-2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 </a:t>
            </a:r>
            <a:r>
              <a:rPr lang="ru-RU" sz="1100" spc="-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каналам</a:t>
            </a:r>
            <a:endParaRPr lang="ru-RU" sz="1100" dirty="0">
              <a:solidFill>
                <a:schemeClr val="bg1"/>
              </a:solidFill>
              <a:latin typeface="IBM Plex Sans Light" panose="020B0403050203000203" pitchFamily="34" charset="0"/>
              <a:cs typeface="Times New Roman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607380" y="3303070"/>
            <a:ext cx="163805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80" algn="ctr">
              <a:lnSpc>
                <a:spcPct val="100000"/>
              </a:lnSpc>
            </a:pPr>
            <a:r>
              <a:rPr lang="ru-RU" sz="1200" spc="-5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Н</a:t>
            </a:r>
            <a:r>
              <a:rPr lang="ru-RU" sz="1200" spc="-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астройка</a:t>
            </a:r>
          </a:p>
          <a:p>
            <a:pPr marL="144780" algn="ctr">
              <a:lnSpc>
                <a:spcPct val="100000"/>
              </a:lnSpc>
            </a:pPr>
            <a:r>
              <a:rPr lang="ru-RU" sz="1100" spc="-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шаблонов</a:t>
            </a:r>
            <a:endParaRPr lang="ru-RU" sz="1200" spc="-5" dirty="0" smtClean="0">
              <a:solidFill>
                <a:schemeClr val="bg1"/>
              </a:solidFill>
              <a:latin typeface="IBM Plex Sans Light" panose="020B0403050203000203" pitchFamily="34" charset="0"/>
              <a:cs typeface="Times New Roman"/>
            </a:endParaRPr>
          </a:p>
          <a:p>
            <a:pPr marL="144780" algn="ctr">
              <a:lnSpc>
                <a:spcPct val="100000"/>
              </a:lnSpc>
            </a:pPr>
            <a:r>
              <a:rPr lang="ru-RU" sz="1100" spc="-1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документов</a:t>
            </a:r>
            <a:endParaRPr lang="ru-RU" sz="1200" dirty="0">
              <a:solidFill>
                <a:schemeClr val="bg1"/>
              </a:solidFill>
              <a:latin typeface="IBM Plex Sans Light" panose="020B0403050203000203" pitchFamily="34" charset="0"/>
              <a:cs typeface="Times New Roman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0316209" y="3334332"/>
            <a:ext cx="185894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80" algn="ctr">
              <a:lnSpc>
                <a:spcPct val="100000"/>
              </a:lnSpc>
            </a:pPr>
            <a:r>
              <a:rPr lang="ru-RU" sz="1100" spc="-10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К</a:t>
            </a:r>
            <a:r>
              <a:rPr lang="ru-RU" sz="1100" spc="-1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онтроль</a:t>
            </a:r>
          </a:p>
          <a:p>
            <a:pPr marL="144780" algn="ctr">
              <a:lnSpc>
                <a:spcPct val="100000"/>
              </a:lnSpc>
            </a:pPr>
            <a:r>
              <a:rPr lang="ru-RU" sz="1100" spc="-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исполнения</a:t>
            </a:r>
          </a:p>
          <a:p>
            <a:pPr marL="144780" algn="ctr">
              <a:lnSpc>
                <a:spcPct val="100000"/>
              </a:lnSpc>
            </a:pPr>
            <a:r>
              <a:rPr lang="ru-RU" sz="1100" spc="-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проектов</a:t>
            </a:r>
            <a:endParaRPr lang="ru-RU" sz="1100" dirty="0">
              <a:solidFill>
                <a:schemeClr val="bg1"/>
              </a:solidFill>
              <a:latin typeface="IBM Plex Sans Light" panose="020B0403050203000203" pitchFamily="34" charset="0"/>
              <a:cs typeface="Times New Roman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262289" y="236228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000" b="1" spc="-5" dirty="0" smtClean="0">
                <a:latin typeface="IBM Plex Sans" panose="020B0503050203000203" pitchFamily="34" charset="0"/>
                <a:cs typeface="Times New Roman"/>
              </a:rPr>
              <a:t>ФУНДАМЕНТ </a:t>
            </a:r>
            <a:r>
              <a:rPr lang="ru-RU" sz="2000" b="1" spc="-35" dirty="0" smtClean="0">
                <a:latin typeface="IBM Plex Sans" panose="020B0503050203000203" pitchFamily="34" charset="0"/>
                <a:cs typeface="Times New Roman"/>
              </a:rPr>
              <a:t>АСТ </a:t>
            </a:r>
            <a:r>
              <a:rPr lang="ru-RU" sz="2000" b="1" spc="-5" dirty="0" smtClean="0">
                <a:latin typeface="IBM Plex Sans" panose="020B0503050203000203" pitchFamily="34" charset="0"/>
                <a:cs typeface="Times New Roman"/>
              </a:rPr>
              <a:t>– </a:t>
            </a:r>
            <a:r>
              <a:rPr lang="ru-RU" sz="2000" b="1" spc="-15" dirty="0" smtClean="0">
                <a:latin typeface="IBM Plex Sans" panose="020B0503050203000203" pitchFamily="34" charset="0"/>
                <a:cs typeface="Times New Roman"/>
              </a:rPr>
              <a:t>ПЛАТФОРМА </a:t>
            </a:r>
            <a:r>
              <a:rPr lang="ru-RU" sz="2000" b="1" spc="-5" dirty="0" smtClean="0">
                <a:latin typeface="IBM Plex Sans" panose="020B0503050203000203" pitchFamily="34" charset="0"/>
                <a:cs typeface="Times New Roman"/>
              </a:rPr>
              <a:t>ДЛЯ </a:t>
            </a:r>
            <a:r>
              <a:rPr lang="ru-RU" sz="2000" b="1" spc="-10" dirty="0" smtClean="0">
                <a:latin typeface="IBM Plex Sans" panose="020B0503050203000203" pitchFamily="34" charset="0"/>
                <a:cs typeface="Times New Roman"/>
              </a:rPr>
              <a:t>УПРАВЛЕНИЯ</a:t>
            </a:r>
            <a:r>
              <a:rPr lang="ru-RU" sz="2000" b="1" spc="145" dirty="0" smtClean="0">
                <a:latin typeface="IBM Plex Sans" panose="020B0503050203000203" pitchFamily="34" charset="0"/>
                <a:cs typeface="Times New Roman"/>
              </a:rPr>
              <a:t> </a:t>
            </a:r>
            <a:r>
              <a:rPr lang="ru-RU" sz="2000" b="1" spc="-10" dirty="0" smtClean="0">
                <a:latin typeface="IBM Plex Sans" panose="020B0503050203000203" pitchFamily="34" charset="0"/>
                <a:cs typeface="Times New Roman"/>
              </a:rPr>
              <a:t>ЗАКУПКАМИ:</a:t>
            </a:r>
            <a:endParaRPr lang="ru-RU" sz="2000" b="1" dirty="0">
              <a:latin typeface="IBM Plex Sans" panose="020B0503050203000203" pitchFamily="34" charset="0"/>
              <a:cs typeface="Times New Roman"/>
            </a:endParaRPr>
          </a:p>
        </p:txBody>
      </p:sp>
      <p:sp>
        <p:nvSpPr>
          <p:cNvPr id="85" name="Овал 84"/>
          <p:cNvSpPr/>
          <p:nvPr/>
        </p:nvSpPr>
        <p:spPr>
          <a:xfrm>
            <a:off x="896279" y="3198289"/>
            <a:ext cx="726140" cy="726140"/>
          </a:xfrm>
          <a:prstGeom prst="ellipse">
            <a:avLst/>
          </a:prstGeom>
          <a:solidFill>
            <a:srgbClr val="4CB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Овал 86"/>
          <p:cNvSpPr/>
          <p:nvPr/>
        </p:nvSpPr>
        <p:spPr>
          <a:xfrm>
            <a:off x="2872997" y="3210386"/>
            <a:ext cx="726140" cy="726140"/>
          </a:xfrm>
          <a:prstGeom prst="ellipse">
            <a:avLst/>
          </a:prstGeom>
          <a:solidFill>
            <a:srgbClr val="4CB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Овал 88"/>
          <p:cNvSpPr/>
          <p:nvPr/>
        </p:nvSpPr>
        <p:spPr>
          <a:xfrm>
            <a:off x="2872385" y="4877734"/>
            <a:ext cx="726140" cy="726140"/>
          </a:xfrm>
          <a:prstGeom prst="ellipse">
            <a:avLst/>
          </a:prstGeom>
          <a:solidFill>
            <a:srgbClr val="4CB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Овал 89"/>
          <p:cNvSpPr/>
          <p:nvPr/>
        </p:nvSpPr>
        <p:spPr>
          <a:xfrm>
            <a:off x="4530067" y="4881409"/>
            <a:ext cx="726140" cy="726140"/>
          </a:xfrm>
          <a:prstGeom prst="ellipse">
            <a:avLst/>
          </a:prstGeom>
          <a:solidFill>
            <a:srgbClr val="4CB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TextBox 90"/>
          <p:cNvSpPr txBox="1"/>
          <p:nvPr/>
        </p:nvSpPr>
        <p:spPr>
          <a:xfrm>
            <a:off x="2333787" y="4079547"/>
            <a:ext cx="1832866" cy="72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indent="210185" algn="ctr">
              <a:lnSpc>
                <a:spcPct val="100000"/>
              </a:lnSpc>
              <a:spcBef>
                <a:spcPts val="100"/>
              </a:spcBef>
            </a:pPr>
            <a:r>
              <a:rPr lang="ru-RU" sz="1100" spc="-5" dirty="0">
                <a:latin typeface="IBM Plex Sans Light" panose="020B0403050203000203" pitchFamily="34" charset="0"/>
                <a:cs typeface="Times New Roman"/>
              </a:rPr>
              <a:t>П</a:t>
            </a:r>
            <a:r>
              <a:rPr lang="ru-RU" sz="1100" spc="-5" dirty="0" smtClean="0">
                <a:latin typeface="IBM Plex Sans Light" panose="020B0403050203000203" pitchFamily="34" charset="0"/>
                <a:cs typeface="Times New Roman"/>
              </a:rPr>
              <a:t>одбор 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п</a:t>
            </a:r>
            <a:r>
              <a:rPr lang="ru-RU" sz="1100" spc="40" dirty="0" smtClean="0">
                <a:latin typeface="IBM Plex Sans Light" panose="020B0403050203000203" pitchFamily="34" charset="0"/>
                <a:cs typeface="Times New Roman"/>
              </a:rPr>
              <a:t>о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с</a:t>
            </a:r>
            <a:r>
              <a:rPr lang="ru-RU" sz="1100" spc="10" dirty="0" smtClean="0">
                <a:latin typeface="IBM Plex Sans Light" panose="020B0403050203000203" pitchFamily="34" charset="0"/>
                <a:cs typeface="Times New Roman"/>
              </a:rPr>
              <a:t>т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авщи</a:t>
            </a:r>
            <a:r>
              <a:rPr lang="ru-RU" sz="1100" spc="-70" dirty="0" smtClean="0">
                <a:latin typeface="IBM Plex Sans Light" panose="020B0403050203000203" pitchFamily="34" charset="0"/>
                <a:cs typeface="Times New Roman"/>
              </a:rPr>
              <a:t>к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ов на</a:t>
            </a:r>
            <a:r>
              <a:rPr lang="ru-RU" sz="1100" spc="-20" dirty="0" smtClean="0">
                <a:latin typeface="IBM Plex Sans Light" panose="020B0403050203000203" pitchFamily="34" charset="0"/>
                <a:cs typeface="Times New Roman"/>
              </a:rPr>
              <a:t> </a:t>
            </a:r>
            <a:r>
              <a:rPr lang="ru-RU" sz="1100" spc="-5" dirty="0" smtClean="0">
                <a:latin typeface="IBM Plex Sans Light" panose="020B0403050203000203" pitchFamily="34" charset="0"/>
                <a:cs typeface="Times New Roman"/>
              </a:rPr>
              <a:t>торги</a:t>
            </a:r>
            <a:endParaRPr lang="ru-RU" sz="1100" dirty="0" smtClean="0">
              <a:latin typeface="IBM Plex Sans Light" panose="020B0403050203000203" pitchFamily="34" charset="0"/>
              <a:cs typeface="Times New Roman"/>
            </a:endParaRPr>
          </a:p>
          <a:p>
            <a:endParaRPr lang="ru-RU" dirty="0"/>
          </a:p>
        </p:txBody>
      </p:sp>
      <p:sp>
        <p:nvSpPr>
          <p:cNvPr id="92" name="Прямоугольник 91"/>
          <p:cNvSpPr/>
          <p:nvPr/>
        </p:nvSpPr>
        <p:spPr>
          <a:xfrm>
            <a:off x="4293977" y="4085503"/>
            <a:ext cx="1436291" cy="4437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9060" marR="5080" indent="-86995" algn="ctr">
              <a:lnSpc>
                <a:spcPct val="100000"/>
              </a:lnSpc>
              <a:spcBef>
                <a:spcPts val="100"/>
              </a:spcBef>
            </a:pPr>
            <a:r>
              <a:rPr lang="ru-RU" sz="1100" spc="-10" dirty="0">
                <a:latin typeface="IBM Plex Sans Light" panose="020B0403050203000203" pitchFamily="34" charset="0"/>
                <a:cs typeface="Times New Roman"/>
              </a:rPr>
              <a:t>А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н</a:t>
            </a:r>
            <a:r>
              <a:rPr lang="ru-RU" sz="1100" spc="10" dirty="0" smtClean="0">
                <a:latin typeface="IBM Plex Sans Light" panose="020B0403050203000203" pitchFamily="34" charset="0"/>
                <a:cs typeface="Times New Roman"/>
              </a:rPr>
              <a:t>а</a:t>
            </a:r>
            <a:r>
              <a:rPr lang="ru-RU" sz="1100" spc="-5" dirty="0" smtClean="0">
                <a:latin typeface="IBM Plex Sans Light" panose="020B0403050203000203" pitchFamily="34" charset="0"/>
                <a:cs typeface="Times New Roman"/>
              </a:rPr>
              <a:t>л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ити</a:t>
            </a:r>
            <a:r>
              <a:rPr lang="ru-RU" sz="1100" spc="-20" dirty="0" smtClean="0">
                <a:latin typeface="IBM Plex Sans Light" panose="020B0403050203000203" pitchFamily="34" charset="0"/>
                <a:cs typeface="Times New Roman"/>
              </a:rPr>
              <a:t>к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а,  </a:t>
            </a:r>
          </a:p>
          <a:p>
            <a:pPr marL="99060" marR="5080" indent="-86995" algn="ctr">
              <a:lnSpc>
                <a:spcPct val="100000"/>
              </a:lnSpc>
              <a:spcBef>
                <a:spcPts val="100"/>
              </a:spcBef>
            </a:pPr>
            <a:r>
              <a:rPr lang="ru-RU" sz="1100" spc="-5" dirty="0" smtClean="0">
                <a:latin typeface="IBM Plex Sans Light" panose="020B0403050203000203" pitchFamily="34" charset="0"/>
                <a:cs typeface="Times New Roman"/>
              </a:rPr>
              <a:t>шаблоны  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и</a:t>
            </a:r>
            <a:r>
              <a:rPr lang="ru-RU" sz="1100" spc="-25" dirty="0" smtClean="0">
                <a:latin typeface="IBM Plex Sans Light" panose="020B0403050203000203" pitchFamily="34" charset="0"/>
                <a:cs typeface="Times New Roman"/>
              </a:rPr>
              <a:t> </a:t>
            </a:r>
            <a:r>
              <a:rPr lang="ru-RU" sz="1100" spc="-5" dirty="0" smtClean="0">
                <a:latin typeface="IBM Plex Sans Light" panose="020B0403050203000203" pitchFamily="34" charset="0"/>
                <a:cs typeface="Times New Roman"/>
              </a:rPr>
              <a:t>отчеты</a:t>
            </a:r>
            <a:endParaRPr lang="ru-RU" sz="1100" dirty="0">
              <a:latin typeface="IBM Plex Sans Light" panose="020B0403050203000203" pitchFamily="34" charset="0"/>
              <a:cs typeface="Times New Roman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1964122" y="5787135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92735" marR="285750" algn="ctr">
              <a:lnSpc>
                <a:spcPct val="100000"/>
              </a:lnSpc>
              <a:spcBef>
                <a:spcPts val="100"/>
              </a:spcBef>
            </a:pPr>
            <a:r>
              <a:rPr lang="ru-RU" sz="1100" spc="-5" dirty="0">
                <a:latin typeface="IBM Plex Sans Light" panose="020B0403050203000203" pitchFamily="34" charset="0"/>
                <a:cs typeface="Times New Roman"/>
              </a:rPr>
              <a:t>П</a:t>
            </a:r>
            <a:r>
              <a:rPr lang="ru-RU" sz="1100" spc="-5" dirty="0" smtClean="0">
                <a:latin typeface="IBM Plex Sans Light" panose="020B0403050203000203" pitchFamily="34" charset="0"/>
                <a:cs typeface="Times New Roman"/>
              </a:rPr>
              <a:t>роверка  </a:t>
            </a:r>
            <a:r>
              <a:rPr lang="ru-RU" sz="1100" spc="-70" dirty="0" smtClean="0">
                <a:latin typeface="IBM Plex Sans Light" panose="020B0403050203000203" pitchFamily="34" charset="0"/>
                <a:cs typeface="Times New Roman"/>
              </a:rPr>
              <a:t>к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он</a:t>
            </a:r>
            <a:r>
              <a:rPr lang="ru-RU" sz="1100" spc="5" dirty="0" smtClean="0">
                <a:latin typeface="IBM Plex Sans Light" panose="020B0403050203000203" pitchFamily="34" charset="0"/>
                <a:cs typeface="Times New Roman"/>
              </a:rPr>
              <a:t>т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ра</a:t>
            </a:r>
            <a:r>
              <a:rPr lang="ru-RU" sz="1100" spc="-25" dirty="0" smtClean="0">
                <a:latin typeface="IBM Plex Sans Light" panose="020B0403050203000203" pitchFamily="34" charset="0"/>
                <a:cs typeface="Times New Roman"/>
              </a:rPr>
              <a:t>г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ен</a:t>
            </a:r>
            <a:r>
              <a:rPr lang="ru-RU" sz="1100" spc="-30" dirty="0" smtClean="0">
                <a:latin typeface="IBM Plex Sans Light" panose="020B0403050203000203" pitchFamily="34" charset="0"/>
                <a:cs typeface="Times New Roman"/>
              </a:rPr>
              <a:t>т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ов</a:t>
            </a:r>
          </a:p>
          <a:p>
            <a:pPr algn="ctr">
              <a:lnSpc>
                <a:spcPct val="100000"/>
              </a:lnSpc>
            </a:pP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и обоснование</a:t>
            </a:r>
            <a:r>
              <a:rPr lang="ru-RU" sz="1100" spc="-90" dirty="0" smtClean="0">
                <a:latin typeface="IBM Plex Sans Light" panose="020B0403050203000203" pitchFamily="34" charset="0"/>
                <a:cs typeface="Times New Roman"/>
              </a:rPr>
              <a:t> </a:t>
            </a:r>
            <a:r>
              <a:rPr lang="ru-RU" sz="1100" spc="-5" dirty="0" smtClean="0">
                <a:latin typeface="IBM Plex Sans Light" panose="020B0403050203000203" pitchFamily="34" charset="0"/>
                <a:cs typeface="Times New Roman"/>
              </a:rPr>
              <a:t>НМЦ</a:t>
            </a:r>
            <a:endParaRPr lang="ru-RU" sz="1100" dirty="0">
              <a:latin typeface="IBM Plex Sans Light" panose="020B0403050203000203" pitchFamily="34" charset="0"/>
              <a:cs typeface="Times New Roman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2161414" y="5800317"/>
            <a:ext cx="215926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020" marR="5080" indent="-274320" algn="ctr">
              <a:lnSpc>
                <a:spcPct val="100000"/>
              </a:lnSpc>
              <a:spcBef>
                <a:spcPts val="100"/>
              </a:spcBef>
            </a:pPr>
            <a:r>
              <a:rPr lang="ru-RU" sz="1100" spc="-80" dirty="0">
                <a:latin typeface="IBM Plex Sans Light" panose="020B0403050203000203" pitchFamily="34" charset="0"/>
                <a:cs typeface="Times New Roman"/>
              </a:rPr>
              <a:t>А</a:t>
            </a:r>
            <a:r>
              <a:rPr lang="ru-RU" sz="1100" spc="-20" dirty="0" smtClean="0">
                <a:latin typeface="IBM Plex Sans Light" panose="020B0403050203000203" pitchFamily="34" charset="0"/>
                <a:cs typeface="Times New Roman"/>
              </a:rPr>
              <a:t>у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к</a:t>
            </a:r>
            <a:r>
              <a:rPr lang="ru-RU" sz="1100" spc="5" dirty="0" smtClean="0">
                <a:latin typeface="IBM Plex Sans Light" panose="020B0403050203000203" pitchFamily="34" charset="0"/>
                <a:cs typeface="Times New Roman"/>
              </a:rPr>
              <a:t>ц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ионный </a:t>
            </a:r>
            <a:r>
              <a:rPr lang="ru-RU" sz="1100" spc="-5" dirty="0" smtClean="0">
                <a:latin typeface="IBM Plex Sans Light" panose="020B0403050203000203" pitchFamily="34" charset="0"/>
                <a:cs typeface="Times New Roman"/>
              </a:rPr>
              <a:t>робот</a:t>
            </a:r>
            <a:endParaRPr lang="ru-RU" sz="1100" dirty="0">
              <a:latin typeface="IBM Plex Sans Light" panose="020B0403050203000203" pitchFamily="34" charset="0"/>
              <a:cs typeface="Times New Roman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418758" y="5731294"/>
            <a:ext cx="1672309" cy="443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55880" algn="ctr">
              <a:lnSpc>
                <a:spcPct val="100000"/>
              </a:lnSpc>
              <a:spcBef>
                <a:spcPts val="100"/>
              </a:spcBef>
            </a:pPr>
            <a:r>
              <a:rPr lang="ru-RU" sz="1100" spc="-25" dirty="0">
                <a:latin typeface="IBM Plex Sans Light" panose="020B0403050203000203" pitchFamily="34" charset="0"/>
                <a:cs typeface="Times New Roman"/>
              </a:rPr>
              <a:t>У</a:t>
            </a:r>
            <a:r>
              <a:rPr lang="ru-RU" sz="1100" spc="-25" dirty="0" smtClean="0">
                <a:latin typeface="IBM Plex Sans Light" panose="020B0403050203000203" pitchFamily="34" charset="0"/>
                <a:cs typeface="Times New Roman"/>
              </a:rPr>
              <a:t>мный 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поиск </a:t>
            </a:r>
          </a:p>
          <a:p>
            <a:pPr marL="12700" marR="5080" indent="55880" algn="ctr">
              <a:lnSpc>
                <a:spcPct val="100000"/>
              </a:lnSpc>
              <a:spcBef>
                <a:spcPts val="100"/>
              </a:spcBef>
            </a:pP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 по</a:t>
            </a:r>
            <a:r>
              <a:rPr lang="ru-RU" sz="1100" spc="-80" dirty="0" smtClean="0">
                <a:latin typeface="IBM Plex Sans Light" panose="020B0403050203000203" pitchFamily="34" charset="0"/>
                <a:cs typeface="Times New Roman"/>
              </a:rPr>
              <a:t> </a:t>
            </a:r>
            <a:r>
              <a:rPr lang="ru-RU" sz="1100" spc="-5" dirty="0" smtClean="0">
                <a:latin typeface="IBM Plex Sans Light" panose="020B0403050203000203" pitchFamily="34" charset="0"/>
                <a:cs typeface="Times New Roman"/>
              </a:rPr>
              <a:t>процедурам</a:t>
            </a:r>
            <a:endParaRPr lang="ru-RU" sz="1100" dirty="0">
              <a:latin typeface="IBM Plex Sans Light" panose="020B0403050203000203" pitchFamily="34" charset="0"/>
              <a:cs typeface="Times New Roman"/>
            </a:endParaRPr>
          </a:p>
        </p:txBody>
      </p:sp>
      <p:sp>
        <p:nvSpPr>
          <p:cNvPr id="73888" name="Прямоугольник 73887"/>
          <p:cNvSpPr/>
          <p:nvPr/>
        </p:nvSpPr>
        <p:spPr>
          <a:xfrm>
            <a:off x="460868" y="4043379"/>
            <a:ext cx="1638301" cy="612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5"/>
              </a:spcBef>
            </a:pPr>
            <a:r>
              <a:rPr lang="ru-RU" sz="1100" spc="-15" dirty="0">
                <a:latin typeface="IBM Plex Sans Light" panose="020B0403050203000203" pitchFamily="34" charset="0"/>
                <a:cs typeface="Times New Roman"/>
              </a:rPr>
              <a:t>С</a:t>
            </a:r>
            <a:r>
              <a:rPr lang="ru-RU" sz="1100" spc="-15" dirty="0" smtClean="0">
                <a:latin typeface="IBM Plex Sans Light" panose="020B0403050203000203" pitchFamily="34" charset="0"/>
                <a:cs typeface="Times New Roman"/>
              </a:rPr>
              <a:t>овет заказчиков</a:t>
            </a:r>
          </a:p>
          <a:p>
            <a:pPr marL="12700" marR="5080" indent="1270" algn="ctr">
              <a:lnSpc>
                <a:spcPct val="100000"/>
              </a:lnSpc>
              <a:spcBef>
                <a:spcPts val="105"/>
              </a:spcBef>
            </a:pPr>
            <a:r>
              <a:rPr lang="ru-RU" sz="1100" spc="-15" dirty="0" smtClean="0">
                <a:latin typeface="IBM Plex Sans Light" panose="020B0403050203000203" pitchFamily="34" charset="0"/>
                <a:cs typeface="Times New Roman"/>
              </a:rPr>
              <a:t> 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и  пе</a:t>
            </a:r>
            <a:r>
              <a:rPr lang="ru-RU" sz="1100" spc="5" dirty="0" smtClean="0">
                <a:latin typeface="IBM Plex Sans Light" panose="020B0403050203000203" pitchFamily="34" charset="0"/>
                <a:cs typeface="Times New Roman"/>
              </a:rPr>
              <a:t>р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с</a:t>
            </a:r>
            <a:r>
              <a:rPr lang="ru-RU" sz="1100" spc="5" dirty="0" smtClean="0">
                <a:latin typeface="IBM Plex Sans Light" panose="020B0403050203000203" pitchFamily="34" charset="0"/>
                <a:cs typeface="Times New Roman"/>
              </a:rPr>
              <a:t>о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н</a:t>
            </a:r>
            <a:r>
              <a:rPr lang="ru-RU" sz="1100" spc="10" dirty="0" smtClean="0">
                <a:latin typeface="IBM Plex Sans Light" panose="020B0403050203000203" pitchFamily="34" charset="0"/>
                <a:cs typeface="Times New Roman"/>
              </a:rPr>
              <a:t>а</a:t>
            </a:r>
            <a:r>
              <a:rPr lang="ru-RU" sz="1100" spc="-5" dirty="0" smtClean="0">
                <a:latin typeface="IBM Plex Sans Light" panose="020B0403050203000203" pitchFamily="34" charset="0"/>
                <a:cs typeface="Times New Roman"/>
              </a:rPr>
              <a:t>ль</a:t>
            </a:r>
            <a:r>
              <a:rPr lang="ru-RU" sz="1100" dirty="0" smtClean="0">
                <a:latin typeface="IBM Plex Sans Light" panose="020B0403050203000203" pitchFamily="34" charset="0"/>
                <a:cs typeface="Times New Roman"/>
              </a:rPr>
              <a:t>ный  </a:t>
            </a:r>
            <a:r>
              <a:rPr lang="ru-RU" sz="1100" spc="-5" dirty="0" smtClean="0">
                <a:latin typeface="IBM Plex Sans Light" panose="020B0403050203000203" pitchFamily="34" charset="0"/>
                <a:cs typeface="Times New Roman"/>
              </a:rPr>
              <a:t>менеджер</a:t>
            </a:r>
            <a:endParaRPr lang="ru-RU" sz="1100" dirty="0">
              <a:latin typeface="IBM Plex Sans Light" panose="020B0403050203000203" pitchFamily="34" charset="0"/>
              <a:cs typeface="Times New Roman"/>
            </a:endParaRPr>
          </a:p>
        </p:txBody>
      </p:sp>
      <p:sp>
        <p:nvSpPr>
          <p:cNvPr id="100" name="object 20"/>
          <p:cNvSpPr txBox="1"/>
          <p:nvPr/>
        </p:nvSpPr>
        <p:spPr>
          <a:xfrm>
            <a:off x="6827189" y="5369283"/>
            <a:ext cx="118282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165" marR="5080" indent="-165100">
              <a:lnSpc>
                <a:spcPct val="100000"/>
              </a:lnSpc>
              <a:spcBef>
                <a:spcPts val="100"/>
              </a:spcBef>
            </a:pPr>
            <a:r>
              <a:rPr lang="ru-RU" sz="1100" spc="-1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Ф</a:t>
            </a:r>
            <a:r>
              <a:rPr lang="ru-RU" sz="110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ИНАНС</a:t>
            </a:r>
            <a:r>
              <a:rPr lang="ru-RU" sz="1100" spc="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О</a:t>
            </a:r>
            <a:r>
              <a:rPr lang="ru-RU" sz="1100" spc="-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ВЫЕ  </a:t>
            </a:r>
            <a:r>
              <a:rPr lang="ru-RU" sz="110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СЕРВИСЫ</a:t>
            </a:r>
            <a:endParaRPr lang="ru-RU" sz="1100" dirty="0">
              <a:solidFill>
                <a:schemeClr val="bg1"/>
              </a:solidFill>
              <a:latin typeface="IBM Plex Sans Light" panose="020B0403050203000203" pitchFamily="34" charset="0"/>
              <a:cs typeface="Times New Roman"/>
            </a:endParaRPr>
          </a:p>
        </p:txBody>
      </p:sp>
      <p:sp>
        <p:nvSpPr>
          <p:cNvPr id="103" name="object 22"/>
          <p:cNvSpPr/>
          <p:nvPr/>
        </p:nvSpPr>
        <p:spPr>
          <a:xfrm>
            <a:off x="8007389" y="4740834"/>
            <a:ext cx="255365" cy="1481455"/>
          </a:xfrm>
          <a:custGeom>
            <a:avLst/>
            <a:gdLst/>
            <a:ahLst/>
            <a:cxnLst/>
            <a:rect l="l" t="t" r="r" b="b"/>
            <a:pathLst>
              <a:path w="228600" h="1481454">
                <a:moveTo>
                  <a:pt x="228600" y="1481328"/>
                </a:moveTo>
                <a:lnTo>
                  <a:pt x="178336" y="1454234"/>
                </a:lnTo>
                <a:lnTo>
                  <a:pt x="139412" y="1381488"/>
                </a:lnTo>
                <a:lnTo>
                  <a:pt x="125918" y="1331994"/>
                </a:lnTo>
                <a:lnTo>
                  <a:pt x="117319" y="1275887"/>
                </a:lnTo>
                <a:lnTo>
                  <a:pt x="114300" y="1214767"/>
                </a:lnTo>
                <a:lnTo>
                  <a:pt x="114300" y="1007237"/>
                </a:lnTo>
                <a:lnTo>
                  <a:pt x="111280" y="946124"/>
                </a:lnTo>
                <a:lnTo>
                  <a:pt x="102681" y="890018"/>
                </a:lnTo>
                <a:lnTo>
                  <a:pt x="89187" y="840522"/>
                </a:lnTo>
                <a:lnTo>
                  <a:pt x="71485" y="799236"/>
                </a:lnTo>
                <a:lnTo>
                  <a:pt x="26205" y="747706"/>
                </a:lnTo>
                <a:lnTo>
                  <a:pt x="0" y="740663"/>
                </a:lnTo>
                <a:lnTo>
                  <a:pt x="26205" y="733621"/>
                </a:lnTo>
                <a:lnTo>
                  <a:pt x="71485" y="682091"/>
                </a:lnTo>
                <a:lnTo>
                  <a:pt x="89187" y="640805"/>
                </a:lnTo>
                <a:lnTo>
                  <a:pt x="102681" y="591309"/>
                </a:lnTo>
                <a:lnTo>
                  <a:pt x="111280" y="535203"/>
                </a:lnTo>
                <a:lnTo>
                  <a:pt x="114300" y="474090"/>
                </a:lnTo>
                <a:lnTo>
                  <a:pt x="114300" y="266573"/>
                </a:lnTo>
                <a:lnTo>
                  <a:pt x="117319" y="205460"/>
                </a:lnTo>
                <a:lnTo>
                  <a:pt x="125918" y="149354"/>
                </a:lnTo>
                <a:lnTo>
                  <a:pt x="139412" y="99858"/>
                </a:lnTo>
                <a:lnTo>
                  <a:pt x="157114" y="58572"/>
                </a:lnTo>
                <a:lnTo>
                  <a:pt x="202394" y="7042"/>
                </a:lnTo>
                <a:lnTo>
                  <a:pt x="228600" y="0"/>
                </a:lnTo>
              </a:path>
            </a:pathLst>
          </a:custGeom>
          <a:noFill/>
          <a:ln w="6096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89" name="Прямоугольник 73888"/>
          <p:cNvSpPr/>
          <p:nvPr/>
        </p:nvSpPr>
        <p:spPr>
          <a:xfrm>
            <a:off x="9127153" y="4656367"/>
            <a:ext cx="6096000" cy="7643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8145" marR="5080" indent="-386080">
              <a:lnSpc>
                <a:spcPct val="100000"/>
              </a:lnSpc>
              <a:spcBef>
                <a:spcPts val="100"/>
              </a:spcBef>
            </a:pPr>
            <a:r>
              <a:rPr lang="ru-RU" sz="1400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Специальные </a:t>
            </a:r>
            <a:r>
              <a:rPr lang="ru-RU" sz="1400" spc="-5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счета </a:t>
            </a:r>
            <a:endParaRPr lang="ru-RU" sz="1400" spc="-5" dirty="0" smtClean="0">
              <a:solidFill>
                <a:schemeClr val="bg1"/>
              </a:solidFill>
              <a:latin typeface="IBM Plex Sans Light" panose="020B0403050203000203" pitchFamily="34" charset="0"/>
              <a:cs typeface="Times New Roman"/>
            </a:endParaRPr>
          </a:p>
          <a:p>
            <a:pPr marL="398145" marR="5080" indent="-386080">
              <a:lnSpc>
                <a:spcPct val="100000"/>
              </a:lnSpc>
              <a:spcBef>
                <a:spcPts val="100"/>
              </a:spcBef>
            </a:pPr>
            <a:r>
              <a:rPr lang="ru-RU" sz="140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для</a:t>
            </a:r>
            <a:r>
              <a:rPr lang="ru-RU" sz="1400" spc="-7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обеспечения</a:t>
            </a:r>
          </a:p>
          <a:p>
            <a:pPr marL="398145" marR="5080" indent="-38608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заявок </a:t>
            </a:r>
            <a:r>
              <a:rPr lang="ru-RU" sz="1400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на </a:t>
            </a:r>
            <a:r>
              <a:rPr lang="ru-RU" sz="1400" spc="-5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участие </a:t>
            </a:r>
            <a:r>
              <a:rPr lang="ru-RU" sz="1400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в</a:t>
            </a:r>
            <a:r>
              <a:rPr lang="ru-RU" sz="1400" spc="-15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 </a:t>
            </a:r>
            <a:r>
              <a:rPr lang="ru-RU" sz="1400" spc="-10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торгах</a:t>
            </a:r>
            <a:endParaRPr lang="ru-RU" sz="1400" dirty="0">
              <a:solidFill>
                <a:schemeClr val="bg1"/>
              </a:solidFill>
              <a:latin typeface="IBM Plex Sans Light" panose="020B0403050203000203" pitchFamily="34" charset="0"/>
              <a:cs typeface="Times New Roman"/>
            </a:endParaRPr>
          </a:p>
        </p:txBody>
      </p:sp>
      <p:sp>
        <p:nvSpPr>
          <p:cNvPr id="73890" name="Прямоугольник 73889"/>
          <p:cNvSpPr/>
          <p:nvPr/>
        </p:nvSpPr>
        <p:spPr>
          <a:xfrm>
            <a:off x="9127153" y="5527119"/>
            <a:ext cx="6096000" cy="7643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77520" marR="5080" indent="-464820">
              <a:lnSpc>
                <a:spcPct val="100000"/>
              </a:lnSpc>
              <a:spcBef>
                <a:spcPts val="100"/>
              </a:spcBef>
            </a:pPr>
            <a:r>
              <a:rPr lang="ru-RU" sz="1400" spc="-10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Банковские </a:t>
            </a:r>
            <a:r>
              <a:rPr lang="ru-RU" sz="1400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гарантии </a:t>
            </a:r>
            <a:endParaRPr lang="ru-RU" sz="1400" dirty="0" smtClean="0">
              <a:solidFill>
                <a:schemeClr val="bg1"/>
              </a:solidFill>
              <a:latin typeface="IBM Plex Sans Light" panose="020B0403050203000203" pitchFamily="34" charset="0"/>
              <a:cs typeface="Times New Roman"/>
            </a:endParaRPr>
          </a:p>
          <a:p>
            <a:pPr marL="477520" marR="5080" indent="-464820">
              <a:lnSpc>
                <a:spcPct val="100000"/>
              </a:lnSpc>
              <a:spcBef>
                <a:spcPts val="100"/>
              </a:spcBef>
            </a:pPr>
            <a:r>
              <a:rPr lang="ru-RU" sz="140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с </a:t>
            </a:r>
            <a:r>
              <a:rPr lang="ru-RU" sz="1400" spc="-5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пред-одобренным  </a:t>
            </a:r>
            <a:endParaRPr lang="ru-RU" sz="1400" spc="-5" dirty="0" smtClean="0">
              <a:solidFill>
                <a:schemeClr val="bg1"/>
              </a:solidFill>
              <a:latin typeface="IBM Plex Sans Light" panose="020B0403050203000203" pitchFamily="34" charset="0"/>
              <a:cs typeface="Times New Roman"/>
            </a:endParaRPr>
          </a:p>
          <a:p>
            <a:pPr marL="477520" marR="5080" indent="-46482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лимитом </a:t>
            </a:r>
            <a:r>
              <a:rPr lang="ru-RU" sz="1400" spc="-5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каждому</a:t>
            </a:r>
            <a:r>
              <a:rPr lang="ru-RU" sz="1400" spc="-60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 </a:t>
            </a:r>
            <a:r>
              <a:rPr lang="ru-RU" sz="1400" spc="-5" dirty="0">
                <a:solidFill>
                  <a:schemeClr val="bg1"/>
                </a:solidFill>
                <a:latin typeface="IBM Plex Sans Light" panose="020B0403050203000203" pitchFamily="34" charset="0"/>
                <a:cs typeface="Times New Roman"/>
              </a:rPr>
              <a:t>участнику</a:t>
            </a:r>
            <a:endParaRPr lang="ru-RU" sz="1400" dirty="0">
              <a:solidFill>
                <a:schemeClr val="bg1"/>
              </a:solidFill>
              <a:latin typeface="IBM Plex Sans Light" panose="020B0403050203000203" pitchFamily="34" charset="0"/>
              <a:cs typeface="Times New Roman"/>
            </a:endParaRPr>
          </a:p>
        </p:txBody>
      </p:sp>
      <p:sp>
        <p:nvSpPr>
          <p:cNvPr id="114" name="Овал 113"/>
          <p:cNvSpPr/>
          <p:nvPr/>
        </p:nvSpPr>
        <p:spPr>
          <a:xfrm>
            <a:off x="8372612" y="4740834"/>
            <a:ext cx="595378" cy="59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3901" name="Рисунок 7390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058" y="4940691"/>
            <a:ext cx="535936" cy="535936"/>
          </a:xfrm>
          <a:prstGeom prst="rect">
            <a:avLst/>
          </a:prstGeom>
        </p:spPr>
      </p:pic>
      <p:pic>
        <p:nvPicPr>
          <p:cNvPr id="73902" name="Рисунок 7390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38" y="3340430"/>
            <a:ext cx="466053" cy="466053"/>
          </a:xfrm>
          <a:prstGeom prst="rect">
            <a:avLst/>
          </a:prstGeom>
        </p:spPr>
      </p:pic>
      <p:pic>
        <p:nvPicPr>
          <p:cNvPr id="73903" name="Рисунок 7390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47" y="3288427"/>
            <a:ext cx="573383" cy="573383"/>
          </a:xfrm>
          <a:prstGeom prst="rect">
            <a:avLst/>
          </a:prstGeom>
        </p:spPr>
      </p:pic>
      <p:pic>
        <p:nvPicPr>
          <p:cNvPr id="73905" name="Рисунок 7390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69" y="5007650"/>
            <a:ext cx="562656" cy="562656"/>
          </a:xfrm>
          <a:prstGeom prst="rect">
            <a:avLst/>
          </a:prstGeom>
        </p:spPr>
      </p:pic>
      <p:pic>
        <p:nvPicPr>
          <p:cNvPr id="73908" name="Рисунок 7390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683" y="5653105"/>
            <a:ext cx="488838" cy="488838"/>
          </a:xfrm>
          <a:prstGeom prst="rect">
            <a:avLst/>
          </a:prstGeom>
        </p:spPr>
      </p:pic>
      <p:pic>
        <p:nvPicPr>
          <p:cNvPr id="73909" name="Рисунок 7390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584" y="4818735"/>
            <a:ext cx="439575" cy="4395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870" y="1037906"/>
            <a:ext cx="523792" cy="5237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105" y="1105758"/>
            <a:ext cx="529291" cy="5292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797" y="2623228"/>
            <a:ext cx="546846" cy="5468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214" y="2613191"/>
            <a:ext cx="567453" cy="5674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685" y="2623228"/>
            <a:ext cx="538623" cy="5386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797" y="1090004"/>
            <a:ext cx="505861" cy="505861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883516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469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158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21939"/>
            <a:ext cx="874916" cy="823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142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-387424"/>
            <a:ext cx="4992555" cy="28083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3723" y="0"/>
            <a:ext cx="4322439" cy="1774090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xmlns="" id="{7E084A6F-DF65-C941-9ADC-38C1390BA397}"/>
              </a:ext>
            </a:extLst>
          </p:cNvPr>
          <p:cNvSpPr txBox="1">
            <a:spLocks/>
          </p:cNvSpPr>
          <p:nvPr/>
        </p:nvSpPr>
        <p:spPr>
          <a:xfrm>
            <a:off x="81565" y="1217838"/>
            <a:ext cx="9845645" cy="115212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solidFill>
                  <a:schemeClr val="bg1"/>
                </a:solidFill>
              </a:rPr>
              <a:t>Динамический индикатор</a:t>
            </a:r>
            <a:endParaRPr lang="ru-RU" sz="4000" dirty="0">
              <a:solidFill>
                <a:schemeClr val="bg1"/>
              </a:solidFill>
            </a:endParaRPr>
          </a:p>
        </p:txBody>
      </p:sp>
      <p:grpSp>
        <p:nvGrpSpPr>
          <p:cNvPr id="11" name="object 3"/>
          <p:cNvGrpSpPr/>
          <p:nvPr/>
        </p:nvGrpSpPr>
        <p:grpSpPr>
          <a:xfrm>
            <a:off x="101377" y="1829485"/>
            <a:ext cx="11224640" cy="4832984"/>
            <a:chOff x="583692" y="1248156"/>
            <a:chExt cx="11224640" cy="4832984"/>
          </a:xfrm>
        </p:grpSpPr>
        <p:pic>
          <p:nvPicPr>
            <p:cNvPr id="12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3504" y="1267968"/>
              <a:ext cx="10981944" cy="4648200"/>
            </a:xfrm>
            <a:prstGeom prst="rect">
              <a:avLst/>
            </a:prstGeom>
          </p:spPr>
        </p:pic>
        <p:sp>
          <p:nvSpPr>
            <p:cNvPr id="13" name="object 5"/>
            <p:cNvSpPr/>
            <p:nvPr/>
          </p:nvSpPr>
          <p:spPr>
            <a:xfrm>
              <a:off x="583692" y="1248156"/>
              <a:ext cx="11021695" cy="4688205"/>
            </a:xfrm>
            <a:custGeom>
              <a:avLst/>
              <a:gdLst/>
              <a:ahLst/>
              <a:cxnLst/>
              <a:rect l="l" t="t" r="r" b="b"/>
              <a:pathLst>
                <a:path w="11021695" h="4688205">
                  <a:moveTo>
                    <a:pt x="0" y="4687824"/>
                  </a:moveTo>
                  <a:lnTo>
                    <a:pt x="11021568" y="4687824"/>
                  </a:lnTo>
                  <a:lnTo>
                    <a:pt x="11021568" y="0"/>
                  </a:lnTo>
                  <a:lnTo>
                    <a:pt x="0" y="0"/>
                  </a:lnTo>
                  <a:lnTo>
                    <a:pt x="0" y="4687824"/>
                  </a:lnTo>
                  <a:close/>
                </a:path>
              </a:pathLst>
            </a:custGeom>
            <a:ln w="39624">
              <a:solidFill>
                <a:srgbClr val="209F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6"/>
            <p:cNvSpPr/>
            <p:nvPr/>
          </p:nvSpPr>
          <p:spPr>
            <a:xfrm>
              <a:off x="6815327" y="5157215"/>
              <a:ext cx="4993005" cy="923925"/>
            </a:xfrm>
            <a:custGeom>
              <a:avLst/>
              <a:gdLst/>
              <a:ahLst/>
              <a:cxnLst/>
              <a:rect l="l" t="t" r="r" b="b"/>
              <a:pathLst>
                <a:path w="4993005" h="923925">
                  <a:moveTo>
                    <a:pt x="4992624" y="0"/>
                  </a:moveTo>
                  <a:lnTo>
                    <a:pt x="0" y="0"/>
                  </a:lnTo>
                  <a:lnTo>
                    <a:pt x="0" y="923544"/>
                  </a:lnTo>
                  <a:lnTo>
                    <a:pt x="4992624" y="923544"/>
                  </a:lnTo>
                  <a:lnTo>
                    <a:pt x="499262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7"/>
            <p:cNvSpPr/>
            <p:nvPr/>
          </p:nvSpPr>
          <p:spPr>
            <a:xfrm>
              <a:off x="6815327" y="5157215"/>
              <a:ext cx="4993005" cy="923925"/>
            </a:xfrm>
            <a:custGeom>
              <a:avLst/>
              <a:gdLst/>
              <a:ahLst/>
              <a:cxnLst/>
              <a:rect l="l" t="t" r="r" b="b"/>
              <a:pathLst>
                <a:path w="4993005" h="923925">
                  <a:moveTo>
                    <a:pt x="0" y="923544"/>
                  </a:moveTo>
                  <a:lnTo>
                    <a:pt x="4992624" y="923544"/>
                  </a:lnTo>
                  <a:lnTo>
                    <a:pt x="4992624" y="0"/>
                  </a:lnTo>
                  <a:lnTo>
                    <a:pt x="0" y="0"/>
                  </a:lnTo>
                  <a:lnTo>
                    <a:pt x="0" y="923544"/>
                  </a:lnTo>
                  <a:close/>
                </a:path>
              </a:pathLst>
            </a:custGeom>
            <a:ln w="18288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6216691" y="5805650"/>
            <a:ext cx="49062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pc="-25" dirty="0">
                <a:latin typeface="Microsoft Sans Serif"/>
                <a:cs typeface="Microsoft Sans Serif"/>
              </a:rPr>
              <a:t>Организатор</a:t>
            </a:r>
            <a:r>
              <a:rPr lang="ru-RU" spc="50" dirty="0">
                <a:latin typeface="Microsoft Sans Serif"/>
                <a:cs typeface="Microsoft Sans Serif"/>
              </a:rPr>
              <a:t> </a:t>
            </a:r>
            <a:r>
              <a:rPr lang="ru-RU" spc="-20" dirty="0">
                <a:latin typeface="Microsoft Sans Serif"/>
                <a:cs typeface="Microsoft Sans Serif"/>
              </a:rPr>
              <a:t>торгов</a:t>
            </a:r>
            <a:r>
              <a:rPr lang="ru-RU" spc="40" dirty="0">
                <a:latin typeface="Microsoft Sans Serif"/>
                <a:cs typeface="Microsoft Sans Serif"/>
              </a:rPr>
              <a:t> </a:t>
            </a:r>
            <a:r>
              <a:rPr lang="ru-RU" dirty="0">
                <a:latin typeface="Microsoft Sans Serif"/>
                <a:cs typeface="Microsoft Sans Serif"/>
              </a:rPr>
              <a:t>в </a:t>
            </a:r>
            <a:r>
              <a:rPr lang="ru-RU" spc="-40" dirty="0">
                <a:latin typeface="Microsoft Sans Serif"/>
                <a:cs typeface="Microsoft Sans Serif"/>
              </a:rPr>
              <a:t>карточке</a:t>
            </a:r>
            <a:r>
              <a:rPr lang="ru-RU" dirty="0">
                <a:latin typeface="Microsoft Sans Serif"/>
                <a:cs typeface="Microsoft Sans Serif"/>
              </a:rPr>
              <a:t> </a:t>
            </a:r>
            <a:r>
              <a:rPr lang="ru-RU" spc="-50" dirty="0">
                <a:latin typeface="Microsoft Sans Serif"/>
                <a:cs typeface="Microsoft Sans Serif"/>
              </a:rPr>
              <a:t>закупки </a:t>
            </a:r>
            <a:r>
              <a:rPr lang="ru-RU" spc="-465" dirty="0">
                <a:latin typeface="Microsoft Sans Serif"/>
                <a:cs typeface="Microsoft Sans Serif"/>
              </a:rPr>
              <a:t> </a:t>
            </a:r>
            <a:r>
              <a:rPr lang="ru-RU" spc="-5" dirty="0">
                <a:latin typeface="Microsoft Sans Serif"/>
                <a:cs typeface="Microsoft Sans Serif"/>
              </a:rPr>
              <a:t>видит</a:t>
            </a:r>
            <a:r>
              <a:rPr lang="ru-RU" spc="-10" dirty="0">
                <a:latin typeface="Microsoft Sans Serif"/>
                <a:cs typeface="Microsoft Sans Serif"/>
              </a:rPr>
              <a:t> время</a:t>
            </a:r>
            <a:r>
              <a:rPr lang="ru-RU" spc="5" dirty="0">
                <a:latin typeface="Microsoft Sans Serif"/>
                <a:cs typeface="Microsoft Sans Serif"/>
              </a:rPr>
              <a:t> </a:t>
            </a:r>
            <a:r>
              <a:rPr lang="ru-RU" dirty="0">
                <a:latin typeface="Microsoft Sans Serif"/>
                <a:cs typeface="Microsoft Sans Serif"/>
              </a:rPr>
              <a:t>до</a:t>
            </a:r>
            <a:r>
              <a:rPr lang="ru-RU" spc="5" dirty="0">
                <a:latin typeface="Microsoft Sans Serif"/>
                <a:cs typeface="Microsoft Sans Serif"/>
              </a:rPr>
              <a:t> </a:t>
            </a:r>
            <a:r>
              <a:rPr lang="ru-RU" spc="-5" dirty="0">
                <a:latin typeface="Microsoft Sans Serif"/>
                <a:cs typeface="Microsoft Sans Serif"/>
              </a:rPr>
              <a:t>наступления</a:t>
            </a:r>
            <a:r>
              <a:rPr lang="ru-RU" spc="5" dirty="0">
                <a:latin typeface="Microsoft Sans Serif"/>
                <a:cs typeface="Microsoft Sans Serif"/>
              </a:rPr>
              <a:t> </a:t>
            </a:r>
            <a:r>
              <a:rPr lang="ru-RU" spc="-20" dirty="0">
                <a:latin typeface="Microsoft Sans Serif"/>
                <a:cs typeface="Microsoft Sans Serif"/>
              </a:rPr>
              <a:t>самого </a:t>
            </a:r>
            <a:r>
              <a:rPr lang="ru-RU" spc="-15" dirty="0">
                <a:latin typeface="Microsoft Sans Serif"/>
                <a:cs typeface="Microsoft Sans Serif"/>
              </a:rPr>
              <a:t> </a:t>
            </a:r>
            <a:r>
              <a:rPr lang="ru-RU" dirty="0">
                <a:latin typeface="Microsoft Sans Serif"/>
                <a:cs typeface="Microsoft Sans Serif"/>
              </a:rPr>
              <a:t>события</a:t>
            </a:r>
          </a:p>
        </p:txBody>
      </p:sp>
    </p:spTree>
    <p:extLst>
      <p:ext uri="{BB962C8B-B14F-4D97-AF65-F5344CB8AC3E}">
        <p14:creationId xmlns:p14="http://schemas.microsoft.com/office/powerpoint/2010/main" val="30206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0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049A2D4B-6456-8B44-88DD-3B00388CA3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4260" r="5796" b="5120"/>
          <a:stretch/>
        </p:blipFill>
        <p:spPr>
          <a:xfrm>
            <a:off x="0" y="0"/>
            <a:ext cx="6838357" cy="6875134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xmlns="" id="{28B32E1B-C0B1-FD40-913C-8915F81C365F}"/>
              </a:ext>
            </a:extLst>
          </p:cNvPr>
          <p:cNvSpPr txBox="1">
            <a:spLocks/>
          </p:cNvSpPr>
          <p:nvPr/>
        </p:nvSpPr>
        <p:spPr>
          <a:xfrm>
            <a:off x="695325" y="2192564"/>
            <a:ext cx="4104531" cy="373685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0000">
              <a:lnSpc>
                <a:spcPts val="1880"/>
              </a:lnSpc>
              <a:spcBef>
                <a:spcPts val="0"/>
              </a:spcBef>
              <a:buNone/>
            </a:pPr>
            <a:endParaRPr lang="en-US" sz="1400" dirty="0">
              <a:latin typeface="SB Sans Text" panose="020B0503040504020204" pitchFamily="34" charset="0"/>
              <a:cs typeface="SB Sans Text" panose="020B0503040504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76031" y="1007053"/>
            <a:ext cx="7353243" cy="118551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algn="r">
              <a:spcBef>
                <a:spcPct val="0"/>
              </a:spcBef>
            </a:pPr>
            <a:r>
              <a:rPr lang="ru-RU" sz="2800" dirty="0">
                <a:solidFill>
                  <a:srgbClr val="21A038"/>
                </a:solidFill>
                <a:latin typeface="SB Sans Display"/>
                <a:ea typeface="+mj-ea"/>
                <a:cs typeface="SB Sans Display"/>
              </a:rPr>
              <a:t>Телеграмм </a:t>
            </a:r>
            <a:r>
              <a:rPr lang="ru-RU" sz="2800" dirty="0" smtClean="0">
                <a:solidFill>
                  <a:srgbClr val="21A038"/>
                </a:solidFill>
                <a:latin typeface="SB Sans Display"/>
                <a:ea typeface="+mj-ea"/>
                <a:cs typeface="SB Sans Display"/>
              </a:rPr>
              <a:t>канал</a:t>
            </a:r>
          </a:p>
          <a:p>
            <a:pPr algn="r">
              <a:spcBef>
                <a:spcPct val="0"/>
              </a:spcBef>
            </a:pPr>
            <a:r>
              <a:rPr lang="ru-RU" sz="2800" dirty="0" smtClean="0">
                <a:solidFill>
                  <a:srgbClr val="21A038"/>
                </a:solidFill>
                <a:latin typeface="SB Sans Display"/>
                <a:ea typeface="+mj-ea"/>
                <a:cs typeface="SB Sans Display"/>
              </a:rPr>
              <a:t> «</a:t>
            </a:r>
            <a:r>
              <a:rPr lang="ru-RU" sz="2800" dirty="0">
                <a:solidFill>
                  <a:srgbClr val="21A038"/>
                </a:solidFill>
                <a:latin typeface="SB Sans Display"/>
                <a:ea typeface="+mj-ea"/>
                <a:cs typeface="SB Sans Display"/>
              </a:rPr>
              <a:t>Закупочная жизнь»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255967" y="3061823"/>
            <a:ext cx="4827552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spc="-10" dirty="0">
                <a:latin typeface="SB Sans Text Light"/>
                <a:cs typeface="Times New Roman"/>
              </a:rPr>
              <a:t>Изменения законодательства, часто обсуждаемые темы закупок, новый функционал на площадке </a:t>
            </a:r>
            <a:r>
              <a:rPr lang="ru-RU" sz="1600" spc="-10" dirty="0" smtClean="0">
                <a:latin typeface="SB Sans Text Light"/>
                <a:cs typeface="Times New Roman"/>
              </a:rPr>
              <a:t>АО </a:t>
            </a:r>
            <a:r>
              <a:rPr lang="ru-RU" sz="1600" spc="-10" dirty="0">
                <a:latin typeface="SB Sans Text Light"/>
                <a:cs typeface="Times New Roman"/>
              </a:rPr>
              <a:t>«Сбербанк-АСТ»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07172" y="6180083"/>
            <a:ext cx="2406869" cy="23122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129" y="738530"/>
            <a:ext cx="2657448" cy="55886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10" y="525883"/>
            <a:ext cx="6067272" cy="60672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86476" y="379024"/>
            <a:ext cx="874916" cy="823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159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049A2D4B-6456-8B44-88DD-3B00388CA3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4260" r="5796" b="5120"/>
          <a:stretch/>
        </p:blipFill>
        <p:spPr>
          <a:xfrm>
            <a:off x="5530074" y="-154546"/>
            <a:ext cx="6838357" cy="6875134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A060D2EA-44DF-9146-B30B-EB64872A657D}"/>
              </a:ext>
            </a:extLst>
          </p:cNvPr>
          <p:cNvSpPr/>
          <p:nvPr/>
        </p:nvSpPr>
        <p:spPr>
          <a:xfrm>
            <a:off x="6070387" y="4713650"/>
            <a:ext cx="1161462" cy="11614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75C6C3ED-57B6-2140-B07D-606C30B620FE}"/>
              </a:ext>
            </a:extLst>
          </p:cNvPr>
          <p:cNvSpPr/>
          <p:nvPr/>
        </p:nvSpPr>
        <p:spPr>
          <a:xfrm>
            <a:off x="6052975" y="3114727"/>
            <a:ext cx="1161462" cy="11614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CB637499-D9DF-AA4F-A6FA-BE59D3F2AA55}"/>
              </a:ext>
            </a:extLst>
          </p:cNvPr>
          <p:cNvSpPr/>
          <p:nvPr/>
        </p:nvSpPr>
        <p:spPr>
          <a:xfrm>
            <a:off x="6056345" y="1515804"/>
            <a:ext cx="1161462" cy="11614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2B8B2A81-36BC-3646-BDDC-1F02EBE4E650}"/>
              </a:ext>
            </a:extLst>
          </p:cNvPr>
          <p:cNvSpPr txBox="1">
            <a:spLocks/>
          </p:cNvSpPr>
          <p:nvPr/>
        </p:nvSpPr>
        <p:spPr>
          <a:xfrm>
            <a:off x="7485365" y="2156616"/>
            <a:ext cx="3933796" cy="744064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ru-RU" sz="140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xmlns="" id="{333FD704-8257-A448-B8A0-B9FA6DFC138B}"/>
              </a:ext>
            </a:extLst>
          </p:cNvPr>
          <p:cNvSpPr/>
          <p:nvPr/>
        </p:nvSpPr>
        <p:spPr>
          <a:xfrm>
            <a:off x="7446588" y="1942646"/>
            <a:ext cx="474541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НЕВИДОМОВ МИХАИЛ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xmlns="" id="{7BAD8506-1866-2546-9258-63A5A989404B}"/>
              </a:ext>
            </a:extLst>
          </p:cNvPr>
          <p:cNvSpPr txBox="1">
            <a:spLocks/>
          </p:cNvSpPr>
          <p:nvPr/>
        </p:nvSpPr>
        <p:spPr>
          <a:xfrm>
            <a:off x="7418318" y="3590952"/>
            <a:ext cx="4034471" cy="41122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+</a:t>
            </a:r>
            <a:r>
              <a:rPr lang="en-US" sz="2000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7</a:t>
            </a:r>
            <a:r>
              <a:rPr lang="ru-RU" sz="2000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(909) 364-24-97</a:t>
            </a: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xmlns="" id="{9DF98529-7A1E-4246-BCDA-ECC76613D4F7}"/>
              </a:ext>
            </a:extLst>
          </p:cNvPr>
          <p:cNvSpPr/>
          <p:nvPr/>
        </p:nvSpPr>
        <p:spPr>
          <a:xfrm>
            <a:off x="7508908" y="5173394"/>
            <a:ext cx="394388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nevidomov.m@yandex.ru</a:t>
            </a:r>
            <a:endParaRPr lang="en-US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xmlns="" id="{28B32E1B-C0B1-FD40-913C-8915F81C365F}"/>
              </a:ext>
            </a:extLst>
          </p:cNvPr>
          <p:cNvSpPr txBox="1">
            <a:spLocks/>
          </p:cNvSpPr>
          <p:nvPr/>
        </p:nvSpPr>
        <p:spPr>
          <a:xfrm>
            <a:off x="695325" y="2192564"/>
            <a:ext cx="4104531" cy="373685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0000">
              <a:lnSpc>
                <a:spcPts val="1880"/>
              </a:lnSpc>
              <a:spcBef>
                <a:spcPts val="0"/>
              </a:spcBef>
              <a:buNone/>
            </a:pPr>
            <a:endParaRPr lang="en-US" sz="1400" dirty="0">
              <a:latin typeface="SB Sans Text" panose="020B0503040504020204" pitchFamily="34" charset="0"/>
              <a:cs typeface="SB Sans Text" panose="020B0503040504020204" pitchFamily="34" charset="0"/>
            </a:endParaRPr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xmlns="" id="{12113B42-0045-A94C-8B0E-D9BC5C4DCFB4}"/>
              </a:ext>
            </a:extLst>
          </p:cNvPr>
          <p:cNvSpPr txBox="1">
            <a:spLocks/>
          </p:cNvSpPr>
          <p:nvPr/>
        </p:nvSpPr>
        <p:spPr>
          <a:xfrm>
            <a:off x="958312" y="1217182"/>
            <a:ext cx="3960813" cy="8644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dirty="0" smtClean="0">
                <a:solidFill>
                  <a:srgbClr val="21A038"/>
                </a:solidFill>
                <a:latin typeface="SB Sans Display"/>
                <a:cs typeface="SB Sans Display"/>
              </a:rPr>
              <a:t>КОНТАКТЫ</a:t>
            </a:r>
            <a:endParaRPr lang="ru-RU" sz="2800" dirty="0">
              <a:solidFill>
                <a:srgbClr val="21A038"/>
              </a:solidFill>
              <a:latin typeface="SB Sans Display"/>
              <a:cs typeface="SB Sans Display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1345" y="4365104"/>
            <a:ext cx="48347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0960">
              <a:lnSpc>
                <a:spcPct val="150000"/>
              </a:lnSpc>
            </a:pPr>
            <a:r>
              <a:rPr lang="ru-RU" sz="1600" spc="-1" dirty="0" smtClean="0">
                <a:uFill>
                  <a:solidFill>
                    <a:srgbClr val="FFFFFF"/>
                  </a:solidFill>
                </a:uFill>
                <a:latin typeface="SB Sans Text Cond" panose="020B0506040504020204" pitchFamily="34" charset="-52"/>
                <a:ea typeface="Gill Sans"/>
                <a:cs typeface="SB Sans Text Cond" panose="020B0506040504020204" pitchFamily="34" charset="-52"/>
              </a:rPr>
              <a:t>Сайт</a:t>
            </a:r>
            <a:r>
              <a:rPr lang="ru-RU" sz="1600" spc="-1" dirty="0">
                <a:uFill>
                  <a:solidFill>
                    <a:srgbClr val="FFFFFF"/>
                  </a:solidFill>
                </a:uFill>
                <a:latin typeface="SB Sans Text Cond" panose="020B0506040504020204" pitchFamily="34" charset="-52"/>
                <a:ea typeface="Gill Sans"/>
                <a:cs typeface="SB Sans Text Cond" panose="020B0506040504020204" pitchFamily="34" charset="-52"/>
              </a:rPr>
              <a:t>:</a:t>
            </a:r>
            <a:r>
              <a:rPr lang="en-US" sz="1600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SB Sans Text Cond" panose="020B0506040504020204" pitchFamily="34" charset="-52"/>
                <a:ea typeface="Gill Sans"/>
                <a:cs typeface="SB Sans Text Cond" panose="020B0506040504020204" pitchFamily="34" charset="-52"/>
              </a:rPr>
              <a:t> </a:t>
            </a:r>
            <a:r>
              <a:rPr lang="en-US" sz="1600" dirty="0">
                <a:latin typeface="SB Sans Text Cond" panose="020B0506040504020204" pitchFamily="34" charset="-52"/>
                <a:cs typeface="SB Sans Text Cond" panose="020B0506040504020204" pitchFamily="34" charset="-52"/>
              </a:rPr>
              <a:t>www.sberbank-ast.ru</a:t>
            </a:r>
            <a:endParaRPr lang="ru-RU" sz="1600" spc="-1" dirty="0">
              <a:solidFill>
                <a:srgbClr val="006600"/>
              </a:solidFill>
              <a:uFill>
                <a:solidFill>
                  <a:srgbClr val="FFFFFF"/>
                </a:solidFill>
              </a:uFill>
              <a:latin typeface="SB Sans Text Cond" panose="020B0506040504020204" pitchFamily="34" charset="-52"/>
              <a:ea typeface="Gill Sans"/>
              <a:cs typeface="SB Sans Text Cond" panose="020B0506040504020204" pitchFamily="34" charset="-52"/>
            </a:endParaRPr>
          </a:p>
          <a:p>
            <a:pPr marR="60960">
              <a:lnSpc>
                <a:spcPct val="150000"/>
              </a:lnSpc>
            </a:pPr>
            <a:r>
              <a:rPr lang="ru-RU" sz="1600" dirty="0">
                <a:latin typeface="SB Sans Text Cond" panose="020B0506040504020204" pitchFamily="34" charset="-52"/>
                <a:cs typeface="SB Sans Text Cond" panose="020B0506040504020204" pitchFamily="34" charset="-52"/>
              </a:rPr>
              <a:t>Адрес:</a:t>
            </a:r>
            <a:r>
              <a:rPr lang="ru-RU" sz="1600" dirty="0">
                <a:solidFill>
                  <a:srgbClr val="006600"/>
                </a:solidFill>
                <a:latin typeface="SB Sans Text Cond" panose="020B0506040504020204" pitchFamily="34" charset="-52"/>
                <a:cs typeface="SB Sans Text Cond" panose="020B0506040504020204" pitchFamily="34" charset="-52"/>
              </a:rPr>
              <a:t> </a:t>
            </a:r>
            <a:r>
              <a:rPr lang="ru-RU" sz="1600" dirty="0">
                <a:latin typeface="SB Sans Text Cond" panose="020B0506040504020204" pitchFamily="34" charset="-52"/>
                <a:cs typeface="SB Sans Text Cond" panose="020B0506040504020204" pitchFamily="34" charset="-52"/>
              </a:rPr>
              <a:t>119435, г. Москва, ул. Большой Саввинский переулок, д.12, стр.9</a:t>
            </a:r>
            <a:endParaRPr lang="ru-RU" sz="1600" spc="-1" dirty="0">
              <a:solidFill>
                <a:srgbClr val="006600"/>
              </a:solidFill>
              <a:uFill>
                <a:solidFill>
                  <a:srgbClr val="FFFFFF"/>
                </a:solidFill>
              </a:uFill>
              <a:latin typeface="SB Sans Text Cond" panose="020B0506040504020204" pitchFamily="34" charset="-52"/>
              <a:ea typeface="Gill Sans"/>
              <a:cs typeface="SB Sans Text Cond" panose="020B0506040504020204" pitchFamily="34" charset="-52"/>
            </a:endParaRPr>
          </a:p>
          <a:p>
            <a:pPr marR="60960">
              <a:lnSpc>
                <a:spcPct val="150000"/>
              </a:lnSpc>
            </a:pPr>
            <a:r>
              <a:rPr lang="ru-RU" sz="1600" spc="-1" dirty="0">
                <a:uFill>
                  <a:solidFill>
                    <a:srgbClr val="FFFFFF"/>
                  </a:solidFill>
                </a:uFill>
                <a:latin typeface="SB Sans Text Cond" panose="020B0506040504020204" pitchFamily="34" charset="-52"/>
                <a:ea typeface="Gill Sans"/>
                <a:cs typeface="SB Sans Text Cond" panose="020B0506040504020204" pitchFamily="34" charset="-52"/>
              </a:rPr>
              <a:t>тел. </a:t>
            </a:r>
            <a:r>
              <a:rPr lang="ru-RU" sz="1600" dirty="0">
                <a:latin typeface="SB Sans Text Cond" panose="020B0506040504020204" pitchFamily="34" charset="-52"/>
                <a:cs typeface="SB Sans Text Cond" panose="020B0506040504020204" pitchFamily="34" charset="-52"/>
              </a:rPr>
              <a:t>+7 (495) 787-29-97; +7 (495) 787-29-99</a:t>
            </a:r>
            <a:endParaRPr lang="en-US" sz="1600" dirty="0">
              <a:latin typeface="SB Sans Text Cond" panose="020B0506040504020204" pitchFamily="34" charset="-52"/>
              <a:cs typeface="SB Sans Text Cond" panose="020B0506040504020204" pitchFamily="34" charset="-52"/>
            </a:endParaRPr>
          </a:p>
          <a:p>
            <a:pPr marR="60960">
              <a:lnSpc>
                <a:spcPct val="150000"/>
              </a:lnSpc>
            </a:pPr>
            <a:r>
              <a:rPr lang="en-US" sz="1600" spc="-1" dirty="0">
                <a:uFill>
                  <a:solidFill>
                    <a:srgbClr val="FFFFFF"/>
                  </a:solidFill>
                </a:uFill>
                <a:latin typeface="SB Sans Text Cond" panose="020B0506040504020204" pitchFamily="34" charset="-52"/>
                <a:ea typeface="Gill Sans"/>
                <a:cs typeface="SB Sans Text Cond" panose="020B0506040504020204" pitchFamily="34" charset="-52"/>
              </a:rPr>
              <a:t>e-mail: </a:t>
            </a:r>
            <a:r>
              <a:rPr lang="en-US" sz="1600" dirty="0">
                <a:latin typeface="SB Sans Text Cond" panose="020B0506040504020204" pitchFamily="34" charset="-52"/>
                <a:cs typeface="SB Sans Text Cond" panose="020B0506040504020204" pitchFamily="34" charset="-52"/>
              </a:rPr>
              <a:t>info@sberbank-ast.ru</a:t>
            </a:r>
            <a:endParaRPr lang="ru-RU" sz="1600" spc="-1" dirty="0">
              <a:uFill>
                <a:solidFill>
                  <a:srgbClr val="FFFFFF"/>
                </a:solidFill>
              </a:uFill>
              <a:latin typeface="SB Sans Text Cond" panose="020B0506040504020204" pitchFamily="34" charset="-52"/>
              <a:ea typeface="Gill Sans"/>
              <a:cs typeface="SB Sans Text Cond" panose="020B0506040504020204" pitchFamily="34" charset="-52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233" y="3394569"/>
            <a:ext cx="657770" cy="65777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499" y="5074854"/>
            <a:ext cx="636913" cy="63691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137" y="1774148"/>
            <a:ext cx="751962" cy="75196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21594" y="282844"/>
            <a:ext cx="874916" cy="82345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7385624" y="344587"/>
            <a:ext cx="3608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FAED00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РЕГИОНАЛЬНЫЙ ПРЕДСТАВИТЕЛИ</a:t>
            </a:r>
          </a:p>
          <a:p>
            <a:pPr algn="ctr"/>
            <a:r>
              <a:rPr lang="ru-RU" b="1" dirty="0" smtClean="0">
                <a:solidFill>
                  <a:srgbClr val="FAED00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 Сбер А в Оренбургской области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426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01" y="1504331"/>
            <a:ext cx="8421002" cy="4894331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5328172" y="1229930"/>
            <a:ext cx="6598217" cy="2222746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61"/>
              </a:spcBef>
              <a:buSzPct val="100000"/>
              <a:defRPr/>
            </a:pPr>
            <a:endParaRPr lang="ru-RU" sz="1600" dirty="0">
              <a:solidFill>
                <a:schemeClr val="bg1"/>
              </a:solidFill>
              <a:latin typeface="SB Sans Text Light"/>
              <a:ea typeface="Gill Sans SemiBold"/>
              <a:cs typeface="Helvetica" pitchFamily="34" charset="0"/>
              <a:sym typeface="Gill Sans SemiBol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803" y="-97256"/>
            <a:ext cx="10330923" cy="1059596"/>
          </a:xfr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ru-RU" sz="2800" dirty="0">
                <a:solidFill>
                  <a:srgbClr val="21A038"/>
                </a:solidFill>
                <a:latin typeface="SB Sans Display"/>
                <a:cs typeface="SB Sans Display"/>
              </a:rPr>
              <a:t>СЕРВИС ОБОСНОВАНИЯ НМЦ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8052" y="3632532"/>
            <a:ext cx="4398015" cy="3076899"/>
          </a:xfrm>
          <a:prstGeom prst="rect">
            <a:avLst/>
          </a:prstGeom>
          <a:noFill/>
          <a:ln w="9525" cap="flat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788662" y="1318295"/>
            <a:ext cx="5137727" cy="2056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5"/>
              </a:spcBef>
            </a:pPr>
            <a:r>
              <a:rPr lang="ru-RU" sz="1400" b="1" spc="-7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СЕРВИС ДЛЯ РАСЧЕТА НМЦК </a:t>
            </a:r>
            <a:r>
              <a:rPr lang="ru-RU" sz="1400" spc="-75" dirty="0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–</a:t>
            </a:r>
          </a:p>
          <a:p>
            <a:pPr marL="12700" marR="5080">
              <a:lnSpc>
                <a:spcPct val="150000"/>
              </a:lnSpc>
              <a:spcBef>
                <a:spcPts val="105"/>
              </a:spcBef>
            </a:pPr>
            <a:r>
              <a:rPr lang="ru-RU" sz="1400" spc="-75" dirty="0" smtClean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lang="ru-RU" sz="1400" b="1" spc="-75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бесплатный сервис </a:t>
            </a:r>
            <a:r>
              <a:rPr lang="ru-RU" sz="1400" spc="-7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для заказчиков, который позволяет формировать, обосновывать и контролировать начальную (максимальную) цену  </a:t>
            </a:r>
            <a:r>
              <a:rPr lang="ru-RU" sz="1400" spc="-5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товара</a:t>
            </a:r>
            <a:r>
              <a:rPr lang="ru-RU" sz="1400" spc="-11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lang="ru-RU" sz="1400" spc="-6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для</a:t>
            </a:r>
            <a:r>
              <a:rPr lang="ru-RU" sz="1400" spc="-114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lang="ru-RU" sz="1400" spc="-7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закупки.</a:t>
            </a:r>
            <a:r>
              <a:rPr lang="ru-RU" sz="1400" spc="-12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</a:p>
          <a:p>
            <a:pPr marL="12700" marR="5080">
              <a:lnSpc>
                <a:spcPct val="150000"/>
              </a:lnSpc>
              <a:spcBef>
                <a:spcPts val="105"/>
              </a:spcBef>
            </a:pPr>
            <a:r>
              <a:rPr lang="ru-RU" sz="1400" spc="-4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Основное</a:t>
            </a:r>
            <a:r>
              <a:rPr lang="ru-RU" sz="1400" spc="-13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lang="ru-RU" sz="1400" spc="-5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назначение</a:t>
            </a:r>
            <a:r>
              <a:rPr lang="ru-RU" sz="1400" spc="-10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lang="ru-RU" sz="1400" spc="18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–</a:t>
            </a:r>
            <a:r>
              <a:rPr lang="ru-RU" sz="1400" spc="-11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lang="ru-RU" sz="1400" spc="-4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подбор</a:t>
            </a:r>
            <a:r>
              <a:rPr lang="ru-RU" sz="1400" spc="-11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lang="ru-RU" sz="1400" spc="-6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контрактов</a:t>
            </a:r>
            <a:r>
              <a:rPr lang="ru-RU" sz="1400" spc="-12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lang="ru-RU" sz="1400" spc="-6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для</a:t>
            </a:r>
            <a:r>
              <a:rPr lang="ru-RU" sz="1400" spc="-114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lang="ru-RU" sz="1400" spc="-4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обоснования</a:t>
            </a:r>
            <a:r>
              <a:rPr lang="ru-RU" sz="1400" spc="-13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lang="ru-RU" sz="1400" spc="-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НМЦК</a:t>
            </a:r>
            <a:r>
              <a:rPr lang="ru-RU" sz="1400" spc="-65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0803" y="692967"/>
            <a:ext cx="592874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pc="-10" dirty="0">
                <a:solidFill>
                  <a:srgbClr val="21A038"/>
                </a:solidFill>
                <a:latin typeface="SB Sans Text Light"/>
                <a:cs typeface="Times New Roman"/>
              </a:rPr>
              <a:t>Аналитические сервисы: расчет НМЦК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0934076" y="226624"/>
            <a:ext cx="874916" cy="823450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5551312" y="1673820"/>
            <a:ext cx="1105916" cy="10673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746" y="1712147"/>
            <a:ext cx="843048" cy="843048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678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8214887" y="1451580"/>
            <a:ext cx="4688426" cy="1335577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61"/>
              </a:spcBef>
              <a:buSzPct val="100000"/>
              <a:defRPr/>
            </a:pPr>
            <a:endParaRPr lang="ru-RU" sz="1600" dirty="0">
              <a:solidFill>
                <a:schemeClr val="bg1"/>
              </a:solidFill>
              <a:latin typeface="SB Sans Text Light"/>
              <a:ea typeface="Gill Sans SemiBold"/>
              <a:cs typeface="Helvetica" pitchFamily="34" charset="0"/>
              <a:sym typeface="Gill Sans SemiBol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845" y="-95836"/>
            <a:ext cx="9634497" cy="1059596"/>
          </a:xfr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ru-RU" sz="2800" dirty="0">
                <a:solidFill>
                  <a:srgbClr val="21A038"/>
                </a:solidFill>
                <a:latin typeface="SB Sans Display"/>
                <a:cs typeface="SB Sans Display"/>
              </a:rPr>
              <a:t>СЕРВИС ОБОСНОВАНИЯ НМЦ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6845" y="710674"/>
            <a:ext cx="925678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pc="-10" dirty="0">
                <a:solidFill>
                  <a:srgbClr val="21A038"/>
                </a:solidFill>
                <a:latin typeface="SB Sans Text Light"/>
                <a:cs typeface="Times New Roman"/>
              </a:rPr>
              <a:t>Аналитические сервисы: расчет НМЦК и выгрузка в удобном формате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45" y="1217589"/>
            <a:ext cx="7697955" cy="39196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8" y="4456019"/>
            <a:ext cx="6625424" cy="22997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518" y="3177425"/>
            <a:ext cx="4462482" cy="1676400"/>
          </a:xfrm>
          <a:prstGeom prst="rect">
            <a:avLst/>
          </a:prstGeom>
          <a:ln w="3810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518" y="5111843"/>
            <a:ext cx="4583640" cy="1547807"/>
          </a:xfrm>
          <a:prstGeom prst="rect">
            <a:avLst/>
          </a:prstGeom>
          <a:ln w="3810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9483633" y="1672358"/>
            <a:ext cx="25873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33">
              <a:spcBef>
                <a:spcPts val="133"/>
              </a:spcBef>
              <a:tabLst>
                <a:tab pos="247220" algn="l"/>
              </a:tabLst>
            </a:pPr>
            <a:r>
              <a:rPr lang="ru-RU" sz="1600" b="1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Выгрузка в</a:t>
            </a:r>
            <a:r>
              <a:rPr lang="en-US" sz="1600" b="1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lang="en-US" sz="1600" b="1" dirty="0" err="1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Exel</a:t>
            </a:r>
            <a:r>
              <a:rPr lang="en-US" sz="1600" b="1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 </a:t>
            </a:r>
            <a:r>
              <a:rPr lang="ru-RU" sz="1600" b="1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и </a:t>
            </a:r>
            <a:r>
              <a:rPr lang="en-US" sz="1600" b="1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Doc </a:t>
            </a:r>
            <a:r>
              <a:rPr lang="ru-RU" sz="16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для удобства применения в работе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0242" y="230392"/>
            <a:ext cx="874916" cy="823450"/>
          </a:xfrm>
          <a:prstGeom prst="rect">
            <a:avLst/>
          </a:prstGeom>
        </p:spPr>
      </p:pic>
      <p:sp>
        <p:nvSpPr>
          <p:cNvPr id="17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Овал 17"/>
          <p:cNvSpPr/>
          <p:nvPr/>
        </p:nvSpPr>
        <p:spPr>
          <a:xfrm>
            <a:off x="8377718" y="1564944"/>
            <a:ext cx="1105916" cy="10673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52" y="1672358"/>
            <a:ext cx="776247" cy="7762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283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41" y="4230070"/>
            <a:ext cx="2825649" cy="21418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05" y="1200283"/>
            <a:ext cx="7640550" cy="30295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70" y="68151"/>
            <a:ext cx="9634497" cy="1059596"/>
          </a:xfr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ru-RU" sz="2800" dirty="0" smtClean="0">
                <a:solidFill>
                  <a:srgbClr val="21A038"/>
                </a:solidFill>
                <a:latin typeface="SB Sans Display"/>
                <a:cs typeface="SB Sans Display"/>
              </a:rPr>
              <a:t>СЕРВИС ПРОВЕРКИ КОНТРАГЕНТОВ</a:t>
            </a:r>
            <a:endParaRPr lang="ru-RU" sz="2800" dirty="0">
              <a:solidFill>
                <a:srgbClr val="21A038"/>
              </a:solidFill>
              <a:latin typeface="SB Sans Display"/>
              <a:cs typeface="SB Sans Display"/>
            </a:endParaRP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7866743" y="1458821"/>
            <a:ext cx="4228255" cy="1044226"/>
          </a:xfrm>
          <a:prstGeom prst="rect">
            <a:avLst/>
          </a:prstGeom>
          <a:noFill/>
          <a:ln w="9525">
            <a:solidFill>
              <a:srgbClr val="FAED00"/>
            </a:solidFill>
            <a:round/>
            <a:headEnd/>
            <a:tailEnd/>
          </a:ln>
          <a:effectLst/>
          <a:extLst/>
        </p:spPr>
        <p:txBody>
          <a:bodyPr anchor="ctr"/>
          <a:lstStyle/>
          <a:p>
            <a:pPr algn="just">
              <a:lnSpc>
                <a:spcPct val="110000"/>
              </a:lnSpc>
            </a:pPr>
            <a:r>
              <a:rPr lang="ru-RU" sz="1400" b="1" cap="all" spc="150" dirty="0" smtClean="0">
                <a:solidFill>
                  <a:srgbClr val="314A1E"/>
                </a:solidFill>
              </a:rPr>
              <a:t>Информация о компании:</a:t>
            </a:r>
          </a:p>
          <a:p>
            <a:pPr indent="-28575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200" cap="all" spc="150" dirty="0" smtClean="0">
                <a:solidFill>
                  <a:srgbClr val="314A1E"/>
                </a:solidFill>
              </a:rPr>
              <a:t>Сильные стороны;</a:t>
            </a:r>
          </a:p>
          <a:p>
            <a:pPr indent="-28575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200" cap="all" spc="150" dirty="0" smtClean="0">
                <a:solidFill>
                  <a:srgbClr val="314A1E"/>
                </a:solidFill>
              </a:rPr>
              <a:t>Риски;</a:t>
            </a:r>
          </a:p>
          <a:p>
            <a:pPr indent="-28575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200" cap="all" spc="150" dirty="0" smtClean="0">
                <a:solidFill>
                  <a:srgbClr val="314A1E"/>
                </a:solidFill>
              </a:rPr>
              <a:t>Последние действия.</a:t>
            </a: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7866743" y="2715076"/>
            <a:ext cx="4228256" cy="1752679"/>
          </a:xfrm>
          <a:prstGeom prst="rect">
            <a:avLst/>
          </a:prstGeom>
          <a:solidFill>
            <a:srgbClr val="FFFFFF">
              <a:alpha val="31000"/>
            </a:srgbClr>
          </a:solidFill>
          <a:ln w="6350">
            <a:solidFill>
              <a:srgbClr val="21A03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just">
              <a:lnSpc>
                <a:spcPct val="110000"/>
              </a:lnSpc>
            </a:pPr>
            <a:r>
              <a:rPr lang="ru-RU" sz="1400" b="1" cap="all" spc="150" dirty="0" smtClean="0">
                <a:solidFill>
                  <a:srgbClr val="314A1E"/>
                </a:solidFill>
              </a:rPr>
              <a:t>Правовая среда:</a:t>
            </a:r>
          </a:p>
          <a:p>
            <a:pPr indent="-28575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200" cap="all" spc="150" dirty="0" smtClean="0">
                <a:solidFill>
                  <a:srgbClr val="314A1E"/>
                </a:solidFill>
              </a:rPr>
              <a:t>Арбитражные дела;</a:t>
            </a:r>
          </a:p>
          <a:p>
            <a:pPr indent="-28575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200" cap="all" spc="150" dirty="0" smtClean="0">
                <a:solidFill>
                  <a:srgbClr val="314A1E"/>
                </a:solidFill>
              </a:rPr>
              <a:t>Проверки;</a:t>
            </a:r>
          </a:p>
          <a:p>
            <a:pPr indent="-28575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200" cap="all" spc="150" dirty="0" smtClean="0">
                <a:solidFill>
                  <a:srgbClr val="314A1E"/>
                </a:solidFill>
              </a:rPr>
              <a:t>Исполнительные производства;</a:t>
            </a:r>
          </a:p>
          <a:p>
            <a:pPr indent="-28575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200" cap="all" spc="150" dirty="0" smtClean="0">
                <a:solidFill>
                  <a:srgbClr val="314A1E"/>
                </a:solidFill>
              </a:rPr>
              <a:t>Банкротство;</a:t>
            </a:r>
          </a:p>
          <a:p>
            <a:pPr indent="-28575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200" cap="all" spc="150" dirty="0" smtClean="0">
                <a:solidFill>
                  <a:srgbClr val="314A1E"/>
                </a:solidFill>
                <a:latin typeface="Verdana" pitchFamily="34" charset="0"/>
              </a:rPr>
              <a:t>Раскрытие информации;</a:t>
            </a:r>
          </a:p>
          <a:p>
            <a:pPr indent="-28575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200" cap="all" spc="150" dirty="0" smtClean="0">
                <a:solidFill>
                  <a:srgbClr val="314A1E"/>
                </a:solidFill>
                <a:latin typeface="Verdana" pitchFamily="34" charset="0"/>
              </a:rPr>
              <a:t>Лицензии;</a:t>
            </a:r>
          </a:p>
          <a:p>
            <a:pPr indent="-28575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200" cap="all" spc="150" dirty="0" smtClean="0">
                <a:solidFill>
                  <a:srgbClr val="314A1E"/>
                </a:solidFill>
                <a:latin typeface="Verdana" pitchFamily="34" charset="0"/>
              </a:rPr>
              <a:t>Залоги.</a:t>
            </a: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7815852" y="4679784"/>
            <a:ext cx="4228257" cy="1044226"/>
          </a:xfrm>
          <a:prstGeom prst="rect">
            <a:avLst/>
          </a:prstGeom>
          <a:solidFill>
            <a:srgbClr val="FFFFFF">
              <a:alpha val="31000"/>
            </a:srgbClr>
          </a:solidFill>
          <a:ln w="6350">
            <a:solidFill>
              <a:srgbClr val="FAED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just">
              <a:lnSpc>
                <a:spcPct val="110000"/>
              </a:lnSpc>
            </a:pPr>
            <a:r>
              <a:rPr lang="ru-RU" sz="1400" b="1" cap="all" spc="150" dirty="0" smtClean="0">
                <a:solidFill>
                  <a:srgbClr val="314A1E"/>
                </a:solidFill>
              </a:rPr>
              <a:t>Торговая деятельность:</a:t>
            </a:r>
          </a:p>
          <a:p>
            <a:pPr indent="-28575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200" cap="all" spc="150" dirty="0" smtClean="0">
                <a:solidFill>
                  <a:srgbClr val="314A1E"/>
                </a:solidFill>
              </a:rPr>
              <a:t>торги;</a:t>
            </a:r>
          </a:p>
          <a:p>
            <a:pPr indent="-28575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200" cap="all" spc="150" dirty="0" smtClean="0">
                <a:solidFill>
                  <a:srgbClr val="314A1E"/>
                </a:solidFill>
              </a:rPr>
              <a:t>Внешняя торговля;</a:t>
            </a:r>
          </a:p>
          <a:p>
            <a:pPr indent="-28575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200" cap="all" spc="150" dirty="0" smtClean="0">
                <a:solidFill>
                  <a:srgbClr val="314A1E"/>
                </a:solidFill>
              </a:rPr>
              <a:t>Реестр недобросовестных поставщиков;</a:t>
            </a:r>
          </a:p>
          <a:p>
            <a:pPr indent="-28575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200" cap="all" spc="150" dirty="0" smtClean="0">
                <a:solidFill>
                  <a:srgbClr val="314A1E"/>
                </a:solidFill>
              </a:rPr>
              <a:t>Сертификаты и декларации.</a:t>
            </a: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7799755" y="5963735"/>
            <a:ext cx="4228258" cy="816303"/>
          </a:xfrm>
          <a:prstGeom prst="rect">
            <a:avLst/>
          </a:prstGeom>
          <a:solidFill>
            <a:srgbClr val="FFFFFF">
              <a:alpha val="31000"/>
            </a:srgbClr>
          </a:solidFill>
          <a:ln w="6350">
            <a:solidFill>
              <a:srgbClr val="21A03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just">
              <a:lnSpc>
                <a:spcPct val="110000"/>
              </a:lnSpc>
            </a:pPr>
            <a:r>
              <a:rPr lang="ru-RU" sz="1400" b="1" cap="all" spc="150" dirty="0" smtClean="0">
                <a:solidFill>
                  <a:srgbClr val="314A1E"/>
                </a:solidFill>
              </a:rPr>
              <a:t>Финансовая отчетность:</a:t>
            </a:r>
          </a:p>
          <a:p>
            <a:pPr indent="-28575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200" cap="all" spc="150" dirty="0" smtClean="0">
                <a:solidFill>
                  <a:srgbClr val="314A1E"/>
                </a:solidFill>
              </a:rPr>
              <a:t>балансы;</a:t>
            </a:r>
          </a:p>
          <a:p>
            <a:pPr indent="-28575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200" cap="all" spc="150" dirty="0" smtClean="0">
                <a:solidFill>
                  <a:srgbClr val="314A1E"/>
                </a:solidFill>
              </a:rPr>
              <a:t>Экспресс-анализ.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641" y="5153539"/>
            <a:ext cx="4227501" cy="16203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091532" y="283736"/>
            <a:ext cx="874916" cy="823450"/>
          </a:xfrm>
          <a:prstGeom prst="rect">
            <a:avLst/>
          </a:prstGeom>
        </p:spPr>
      </p:pic>
      <p:sp>
        <p:nvSpPr>
          <p:cNvPr id="13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1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8" y="1374469"/>
            <a:ext cx="6096000" cy="4076700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-1046679" y="6260510"/>
            <a:ext cx="12674956" cy="446244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61"/>
              </a:spcBef>
              <a:buSzPct val="100000"/>
              <a:defRPr/>
            </a:pPr>
            <a:endParaRPr lang="ru-RU" sz="1600" dirty="0">
              <a:solidFill>
                <a:schemeClr val="bg1"/>
              </a:solidFill>
              <a:latin typeface="SB Sans Text Light"/>
              <a:ea typeface="Gill Sans SemiBold"/>
              <a:cs typeface="Helvetica" pitchFamily="34" charset="0"/>
              <a:sym typeface="Gill Sans SemiBol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838" y="-30733"/>
            <a:ext cx="9634497" cy="1059596"/>
          </a:xfr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ru-RU" sz="2800" dirty="0" smtClean="0">
                <a:solidFill>
                  <a:srgbClr val="21A038"/>
                </a:solidFill>
                <a:latin typeface="SB Sans Display"/>
                <a:cs typeface="SB Sans Display"/>
              </a:rPr>
              <a:t>СЕРВИС ПРОВЕРКИ КОНТРАГЕНТОВ</a:t>
            </a:r>
            <a:endParaRPr lang="ru-RU" sz="2800" dirty="0">
              <a:solidFill>
                <a:srgbClr val="21A038"/>
              </a:solidFill>
              <a:latin typeface="SB Sans Display"/>
              <a:cs typeface="SB Sans Display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7156" y="1499297"/>
            <a:ext cx="2711121" cy="4369103"/>
          </a:xfrm>
          <a:prstGeom prst="rect">
            <a:avLst/>
          </a:prstGeom>
          <a:ln w="6350">
            <a:noFill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6676" y="4371246"/>
            <a:ext cx="4764684" cy="1544187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03018" y="6298966"/>
            <a:ext cx="11862138" cy="307777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pPr marL="16933" algn="just">
              <a:spcBef>
                <a:spcPts val="133"/>
              </a:spcBef>
              <a:tabLst>
                <a:tab pos="247220" algn="l"/>
              </a:tabLst>
            </a:pPr>
            <a:r>
              <a:rPr lang="ru-RU" sz="1400" dirty="0">
                <a:solidFill>
                  <a:schemeClr val="bg1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Система позволяет выполнить выгрузку «Досье кратко» и «Экспресс-проверка» в удобных форматах </a:t>
            </a:r>
            <a:r>
              <a:rPr lang="en-US" sz="140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PDF </a:t>
            </a:r>
            <a:r>
              <a:rPr lang="ru-RU" sz="140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и </a:t>
            </a:r>
            <a:r>
              <a:rPr lang="en-US" sz="1400" dirty="0">
                <a:solidFill>
                  <a:srgbClr val="FAED00"/>
                </a:solidFill>
                <a:latin typeface="SB Sans Text Light" panose="020B0303040504020904" pitchFamily="34" charset="-52"/>
                <a:cs typeface="SB Sans Text Light" panose="020B0303040504020904" pitchFamily="34" charset="-52"/>
              </a:rPr>
              <a:t>Word</a:t>
            </a:r>
            <a:endParaRPr lang="ru-RU" sz="1400" dirty="0">
              <a:solidFill>
                <a:srgbClr val="FAED00"/>
              </a:solidFill>
              <a:latin typeface="SB Sans Text Light" panose="020B0303040504020904" pitchFamily="34" charset="-52"/>
              <a:cs typeface="SB Sans Text Light" panose="020B0303040504020904" pitchFamily="34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6833" y="766347"/>
            <a:ext cx="830737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pc="-10" dirty="0">
                <a:solidFill>
                  <a:srgbClr val="21A038"/>
                </a:solidFill>
                <a:latin typeface="SB Sans Text Light"/>
                <a:cs typeface="Times New Roman"/>
              </a:rPr>
              <a:t>Выгрузка информации по контрагенту в удобных форматах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132537" y="261706"/>
            <a:ext cx="874916" cy="823450"/>
          </a:xfrm>
          <a:prstGeom prst="rect">
            <a:avLst/>
          </a:prstGeom>
        </p:spPr>
      </p:pic>
      <p:sp>
        <p:nvSpPr>
          <p:cNvPr id="10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441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xmlns="" id="{7E084A6F-DF65-C941-9ADC-38C1390BA397}"/>
              </a:ext>
            </a:extLst>
          </p:cNvPr>
          <p:cNvSpPr txBox="1">
            <a:spLocks/>
          </p:cNvSpPr>
          <p:nvPr/>
        </p:nvSpPr>
        <p:spPr>
          <a:xfrm>
            <a:off x="523071" y="3157933"/>
            <a:ext cx="9845645" cy="115212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solidFill>
                  <a:schemeClr val="bg1"/>
                </a:solidFill>
              </a:rPr>
              <a:t>ПРОВЕРКИ КОДОВ ОКПД2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8011" y="2049937"/>
            <a:ext cx="56779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600" dirty="0" smtClean="0">
                <a:solidFill>
                  <a:srgbClr val="FAED00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СЕРВИС</a:t>
            </a:r>
            <a:endParaRPr lang="ru-RU" sz="6600" dirty="0">
              <a:solidFill>
                <a:srgbClr val="FAED0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387056" y="4724558"/>
            <a:ext cx="1257869" cy="1189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914433" y="4724558"/>
            <a:ext cx="1257869" cy="1189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98" y="4811912"/>
            <a:ext cx="902338" cy="902338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3858844" y="4724558"/>
            <a:ext cx="1257869" cy="1189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-387424"/>
            <a:ext cx="4992555" cy="2808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537" y="4900331"/>
            <a:ext cx="838422" cy="8384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601" y="4941249"/>
            <a:ext cx="797504" cy="797504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5295764" y="4756701"/>
            <a:ext cx="1257869" cy="1189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140" y="4900331"/>
            <a:ext cx="859115" cy="8591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855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4655895" y="1831028"/>
            <a:ext cx="6994670" cy="3863190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61"/>
              </a:spcBef>
              <a:buSzPct val="100000"/>
              <a:defRPr/>
            </a:pPr>
            <a:endParaRPr lang="ru-RU" sz="1600" dirty="0">
              <a:solidFill>
                <a:schemeClr val="bg1"/>
              </a:solidFill>
              <a:latin typeface="SB Sans Text Light"/>
              <a:ea typeface="Gill Sans SemiBold"/>
              <a:cs typeface="Helvetica" pitchFamily="34" charset="0"/>
              <a:sym typeface="Gill Sans SemiBol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288" y="261706"/>
            <a:ext cx="9634497" cy="1059596"/>
          </a:xfr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ru-RU" sz="2800" dirty="0" smtClean="0">
                <a:solidFill>
                  <a:srgbClr val="21A038"/>
                </a:solidFill>
                <a:latin typeface="SB Sans Display"/>
                <a:cs typeface="SB Sans Display"/>
              </a:rPr>
              <a:t>СЕРВИС ПРОВЕРКИ КОДОВ ОКПД2</a:t>
            </a:r>
            <a:endParaRPr lang="ru-RU" sz="2800" dirty="0">
              <a:solidFill>
                <a:srgbClr val="21A038"/>
              </a:solidFill>
              <a:latin typeface="SB Sans Display"/>
              <a:cs typeface="SB Sans Display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132537" y="261706"/>
            <a:ext cx="874916" cy="823450"/>
          </a:xfrm>
          <a:prstGeom prst="rect">
            <a:avLst/>
          </a:prstGeom>
        </p:spPr>
      </p:pic>
      <p:sp>
        <p:nvSpPr>
          <p:cNvPr id="10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Прямоугольник 3"/>
          <p:cNvSpPr/>
          <p:nvPr/>
        </p:nvSpPr>
        <p:spPr>
          <a:xfrm>
            <a:off x="5036537" y="2036724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Аббревиатура ОКПД расшифровывается как «Общероссийский Классификатор Продукции по видам экономической Деятельности». Каждый товар, который производят или услуга, которую оказывают, соответствуют определенной позиции из ОКПД2. Система стандартизации продукции в России построена на основе классификации, принятой в странах ЕЭС . Классификатор используется для различных целей, например, для статистических исследований, при составлении нормативных документов. Одна из важных функций кода — использование в </a:t>
            </a:r>
            <a:r>
              <a:rPr lang="ru-RU" dirty="0" err="1">
                <a:solidFill>
                  <a:schemeClr val="bg1"/>
                </a:solidFill>
              </a:rPr>
              <a:t>госзакупках</a:t>
            </a:r>
            <a:r>
              <a:rPr lang="ru-RU" dirty="0">
                <a:solidFill>
                  <a:schemeClr val="bg1"/>
                </a:solidFill>
              </a:rPr>
              <a:t>. Причем знание ОКПД2 товара требуется обеим сторонам.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237729" y="2069975"/>
            <a:ext cx="1885950" cy="3228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322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5409236" y="4974133"/>
            <a:ext cx="6598217" cy="1103538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61"/>
              </a:spcBef>
              <a:buSzPct val="100000"/>
              <a:defRPr/>
            </a:pPr>
            <a:endParaRPr lang="ru-RU" sz="1600" dirty="0">
              <a:solidFill>
                <a:schemeClr val="bg1"/>
              </a:solidFill>
              <a:latin typeface="SB Sans Text Light"/>
              <a:ea typeface="Gill Sans SemiBold"/>
              <a:cs typeface="Helvetica" pitchFamily="34" charset="0"/>
              <a:sym typeface="Gill Sans SemiBold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409235" y="1878051"/>
            <a:ext cx="6598217" cy="2342696"/>
          </a:xfrm>
          <a:prstGeom prst="roundRect">
            <a:avLst/>
          </a:prstGeom>
          <a:solidFill>
            <a:srgbClr val="21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61"/>
              </a:spcBef>
              <a:buSzPct val="100000"/>
              <a:defRPr/>
            </a:pPr>
            <a:endParaRPr lang="ru-RU" sz="1600" dirty="0">
              <a:solidFill>
                <a:schemeClr val="bg1"/>
              </a:solidFill>
              <a:latin typeface="SB Sans Text Light"/>
              <a:ea typeface="Gill Sans SemiBold"/>
              <a:cs typeface="Helvetica" pitchFamily="34" charset="0"/>
              <a:sym typeface="Gill Sans SemiBol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288" y="261706"/>
            <a:ext cx="9634497" cy="1059596"/>
          </a:xfr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ru-RU" sz="2800" dirty="0" smtClean="0">
                <a:solidFill>
                  <a:srgbClr val="21A038"/>
                </a:solidFill>
                <a:latin typeface="SB Sans Display"/>
                <a:cs typeface="SB Sans Display"/>
              </a:rPr>
              <a:t>СЕРВИС ПРОВЕРКИ КОДОВ ОКПД2</a:t>
            </a:r>
            <a:endParaRPr lang="ru-RU" sz="2800" dirty="0">
              <a:solidFill>
                <a:srgbClr val="21A038"/>
              </a:solidFill>
              <a:latin typeface="SB Sans Display"/>
              <a:cs typeface="SB Sans Display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35402" r="63448" b="35173"/>
          <a:stretch/>
        </p:blipFill>
        <p:spPr>
          <a:xfrm>
            <a:off x="11132537" y="261706"/>
            <a:ext cx="874916" cy="823450"/>
          </a:xfrm>
          <a:prstGeom prst="rect">
            <a:avLst/>
          </a:prstGeom>
        </p:spPr>
      </p:pic>
      <p:sp>
        <p:nvSpPr>
          <p:cNvPr id="10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5557122" y="1411406"/>
            <a:ext cx="1258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/>
              <a:t>Заказчику: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73995" y="4507488"/>
            <a:ext cx="1261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/>
              <a:t>Участнику: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57122" y="506423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- Чтобы определить, к какому типу относится его продукция, и, следовательно, в каких </a:t>
            </a:r>
            <a:r>
              <a:rPr lang="ru-RU" dirty="0" err="1">
                <a:solidFill>
                  <a:schemeClr val="bg1"/>
                </a:solidFill>
              </a:rPr>
              <a:t>госзакупках</a:t>
            </a:r>
            <a:r>
              <a:rPr lang="ru-RU" dirty="0">
                <a:solidFill>
                  <a:schemeClr val="bg1"/>
                </a:solidFill>
              </a:rPr>
              <a:t> он может поучаствовать.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57122" y="189523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- Чтобы составить </a:t>
            </a:r>
            <a:r>
              <a:rPr lang="ru-RU" dirty="0" smtClean="0">
                <a:solidFill>
                  <a:schemeClr val="bg1"/>
                </a:solidFill>
              </a:rPr>
              <a:t>идентификационный код </a:t>
            </a:r>
            <a:r>
              <a:rPr lang="ru-RU" dirty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акупки. </a:t>
            </a:r>
            <a:r>
              <a:rPr lang="ru-RU" dirty="0">
                <a:solidFill>
                  <a:schemeClr val="bg1"/>
                </a:solidFill>
              </a:rPr>
              <a:t>Этот код состоит из 36 цифр и включает в себя часть кода ОКПД2 (цифры с 30 по 33 разряд). Например, если в рамках госзаказа покупают мясо сельскохозяйственной птицы и прочие продукты убоя, включая консервированные, в него включат первые четыре цифры ОКПД2 — 10.12 - Чтобы подготовить </a:t>
            </a:r>
            <a:r>
              <a:rPr lang="ru-RU" dirty="0" err="1">
                <a:solidFill>
                  <a:schemeClr val="bg1"/>
                </a:solidFill>
              </a:rPr>
              <a:t>тз</a:t>
            </a:r>
            <a:r>
              <a:rPr lang="ru-RU" dirty="0">
                <a:solidFill>
                  <a:schemeClr val="bg1"/>
                </a:solidFill>
              </a:rPr>
              <a:t> для проведения закупки. - Чтобы разместить данные в ЕИС.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695" y="3049399"/>
            <a:ext cx="2502441" cy="15741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126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PROJECT_OPEN" val="0"/>
  <p:tag name="ARTICULATE_SLIDE_COUNT" val="9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JCRpmBfT26qILEuAExJb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20901</TotalTime>
  <Words>689</Words>
  <Application>Microsoft Office PowerPoint</Application>
  <PresentationFormat>Широкоэкранный</PresentationFormat>
  <Paragraphs>114</Paragraphs>
  <Slides>26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48" baseType="lpstr">
      <vt:lpstr>Arial</vt:lpstr>
      <vt:lpstr>Arial Narrow</vt:lpstr>
      <vt:lpstr>Calibri</vt:lpstr>
      <vt:lpstr>Calibri Light</vt:lpstr>
      <vt:lpstr>Gill Sans</vt:lpstr>
      <vt:lpstr>Gill Sans SemiBold</vt:lpstr>
      <vt:lpstr>Helvetica</vt:lpstr>
      <vt:lpstr>IBM Plex Sans</vt:lpstr>
      <vt:lpstr>IBM Plex Sans Light</vt:lpstr>
      <vt:lpstr>Microsoft Sans Serif</vt:lpstr>
      <vt:lpstr>Raleway</vt:lpstr>
      <vt:lpstr>SB Sans Display</vt:lpstr>
      <vt:lpstr>SB Sans Display Regular</vt:lpstr>
      <vt:lpstr>SB Sans Display Semibold</vt:lpstr>
      <vt:lpstr>SB Sans Text</vt:lpstr>
      <vt:lpstr>SB Sans Text Cond</vt:lpstr>
      <vt:lpstr>SB Sans Text Light</vt:lpstr>
      <vt:lpstr>Times New Roman</vt:lpstr>
      <vt:lpstr>Verdana</vt:lpstr>
      <vt:lpstr>Wingdings</vt:lpstr>
      <vt:lpstr>Тема Office</vt:lpstr>
      <vt:lpstr>think-cell Slide</vt:lpstr>
      <vt:lpstr>Презентация PowerPoint</vt:lpstr>
      <vt:lpstr>Презентация PowerPoint</vt:lpstr>
      <vt:lpstr>СЕРВИС ОБОСНОВАНИЯ НМЦ</vt:lpstr>
      <vt:lpstr>СЕРВИС ОБОСНОВАНИЯ НМЦ</vt:lpstr>
      <vt:lpstr>СЕРВИС ПРОВЕРКИ КОНТРАГЕНТОВ</vt:lpstr>
      <vt:lpstr>СЕРВИС ПРОВЕРКИ КОНТРАГЕНТОВ</vt:lpstr>
      <vt:lpstr>Презентация PowerPoint</vt:lpstr>
      <vt:lpstr>СЕРВИС ПРОВЕРКИ КОДОВ ОКПД2</vt:lpstr>
      <vt:lpstr>СЕРВИС ПРОВЕРКИ КОДОВ ОКПД2</vt:lpstr>
      <vt:lpstr>КАК РАБОТАТЬ С СЕРВИСОМ НА ЭТП </vt:lpstr>
      <vt:lpstr>КАК РАБОТАТЬ С СЕРВИСОМ НА ЭТП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Носова</dc:creator>
  <cp:lastModifiedBy>Admin</cp:lastModifiedBy>
  <cp:revision>174</cp:revision>
  <dcterms:created xsi:type="dcterms:W3CDTF">2020-10-05T18:13:44Z</dcterms:created>
  <dcterms:modified xsi:type="dcterms:W3CDTF">2022-08-10T03:04:24Z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06DB93EB-2A76-4920-9A01-17989F84DDD9</vt:lpwstr>
  </property>
  <property fmtid="{D5CDD505-2E9C-101B-9397-08002B2CF9AE}" pid="3" name="ArticulatePath">
    <vt:lpwstr>Презентация1</vt:lpwstr>
  </property>
</Properties>
</file>