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19"/>
  </p:notesMasterIdLst>
  <p:handoutMasterIdLst>
    <p:handoutMasterId r:id="rId20"/>
  </p:handoutMasterIdLst>
  <p:sldIdLst>
    <p:sldId id="256" r:id="rId3"/>
    <p:sldId id="343" r:id="rId4"/>
    <p:sldId id="356" r:id="rId5"/>
    <p:sldId id="344" r:id="rId6"/>
    <p:sldId id="345" r:id="rId7"/>
    <p:sldId id="368" r:id="rId8"/>
    <p:sldId id="349" r:id="rId9"/>
    <p:sldId id="365" r:id="rId10"/>
    <p:sldId id="366" r:id="rId11"/>
    <p:sldId id="370" r:id="rId12"/>
    <p:sldId id="371" r:id="rId13"/>
    <p:sldId id="367" r:id="rId14"/>
    <p:sldId id="372" r:id="rId15"/>
    <p:sldId id="369" r:id="rId16"/>
    <p:sldId id="374" r:id="rId17"/>
    <p:sldId id="373" r:id="rId18"/>
  </p:sldIdLst>
  <p:sldSz cx="9907588" cy="6858000"/>
  <p:notesSz cx="6797675" cy="9928225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1pPr>
    <a:lvl2pPr marL="742950" indent="-28575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2pPr>
    <a:lvl3pPr marL="11430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3pPr>
    <a:lvl4pPr marL="16002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4pPr>
    <a:lvl5pPr marL="20574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CC"/>
    <a:srgbClr val="FF5050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344D84-9AFB-497E-A393-DC336BA19D2E}" styleName="Средний стиль 3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 autoAdjust="0"/>
    <p:restoredTop sz="44993" autoAdjust="0"/>
  </p:normalViewPr>
  <p:slideViewPr>
    <p:cSldViewPr>
      <p:cViewPr varScale="1">
        <p:scale>
          <a:sx n="109" d="100"/>
          <a:sy n="109" d="100"/>
        </p:scale>
        <p:origin x="-690" y="-8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0" y="13463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176"/>
    </p:cViewPr>
  </p:sorterViewPr>
  <p:notesViewPr>
    <p:cSldViewPr>
      <p:cViewPr varScale="1">
        <p:scale>
          <a:sx n="62" d="100"/>
          <a:sy n="62" d="100"/>
        </p:scale>
        <p:origin x="2874" y="7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fld id="{578A5236-1D51-425F-BEDB-1035D6B85D64}" type="datetimeFigureOut">
              <a:rPr lang="ru-RU"/>
              <a:pPr>
                <a:defRPr/>
              </a:pPr>
              <a:t>29.03.2018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943ECCE5-7B76-4C03-AC0B-E50D227300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160786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1"/>
          <p:cNvSpPr>
            <a:spLocks noChangeArrowheads="1"/>
          </p:cNvSpPr>
          <p:nvPr/>
        </p:nvSpPr>
        <p:spPr bwMode="auto">
          <a:xfrm>
            <a:off x="0" y="0"/>
            <a:ext cx="6797675" cy="992822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 cap="sq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ru-RU" altLang="ru-RU"/>
          </a:p>
        </p:txBody>
      </p:sp>
      <p:sp>
        <p:nvSpPr>
          <p:cNvPr id="36867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711200" y="755650"/>
            <a:ext cx="5372100" cy="3719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2" name="Rectangle 3"/>
          <p:cNvSpPr>
            <a:spLocks noGrp="1" noChangeArrowheads="1"/>
          </p:cNvSpPr>
          <p:nvPr>
            <p:ph type="body"/>
          </p:nvPr>
        </p:nvSpPr>
        <p:spPr bwMode="auto">
          <a:xfrm>
            <a:off x="679450" y="4716463"/>
            <a:ext cx="5435600" cy="4464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>
              <a:lnSpc>
                <a:spcPct val="95000"/>
              </a:lnSpc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Arial Unicode MS" panose="020B0604020202020204" pitchFamily="34" charset="-128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/>
          </p:nvPr>
        </p:nvSpPr>
        <p:spPr bwMode="auto">
          <a:xfrm>
            <a:off x="3846513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eaLnBrk="1">
              <a:lnSpc>
                <a:spcPct val="95000"/>
              </a:lnSpc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Arial Unicode MS" panose="020B0604020202020204" pitchFamily="34" charset="-128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0" y="9431338"/>
            <a:ext cx="2946400" cy="4937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>
              <a:lnSpc>
                <a:spcPct val="95000"/>
              </a:lnSpc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Arial Unicode MS" panose="020B0604020202020204" pitchFamily="34" charset="-128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46513" y="9431338"/>
            <a:ext cx="2946400" cy="4937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>
              <a:lnSpc>
                <a:spcPct val="95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fld id="{CE495568-31A5-48DA-8087-655566E4AA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811859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round/>
            <a:headEnd/>
            <a:tailEnd/>
          </a:ln>
        </p:spPr>
        <p:txBody>
          <a:bodyPr/>
          <a:lstStyle/>
          <a:p>
            <a:fld id="{6E05693A-8A99-428B-A024-18B70660B36D}" type="slidenum">
              <a:rPr lang="ru-RU" altLang="ru-RU"/>
              <a:pPr/>
              <a:t>1</a:t>
            </a:fld>
            <a:endParaRPr lang="ru-RU" altLang="ru-RU"/>
          </a:p>
        </p:txBody>
      </p:sp>
      <p:sp>
        <p:nvSpPr>
          <p:cNvPr id="378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11200" y="744538"/>
            <a:ext cx="5375275" cy="3722687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78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6463"/>
            <a:ext cx="5437188" cy="4465637"/>
          </a:xfrm>
          <a:noFill/>
        </p:spPr>
        <p:txBody>
          <a:bodyPr wrap="none" anchor="ctr"/>
          <a:lstStyle/>
          <a:p>
            <a:endParaRPr lang="ru-RU" altLang="ru-RU" smtClean="0"/>
          </a:p>
        </p:txBody>
      </p:sp>
      <p:sp>
        <p:nvSpPr>
          <p:cNvPr id="37893" name="Text Box 3"/>
          <p:cNvSpPr txBox="1">
            <a:spLocks noChangeArrowheads="1"/>
          </p:cNvSpPr>
          <p:nvPr/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eaLnBrk="1" hangingPunct="1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A51E6E2D-DBBB-4565-835F-98296426D762}" type="slidenum">
              <a:rPr lang="ru-RU" altLang="ru-RU">
                <a:solidFill>
                  <a:srgbClr val="000000"/>
                </a:solidFill>
                <a:latin typeface="Calibri" pitchFamily="34" charset="0"/>
              </a:rPr>
              <a:pPr eaLnBrk="1" hangingPunct="1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</a:t>
            </a:fld>
            <a:endParaRPr lang="ru-RU" altLang="ru-RU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0147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31088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31088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0263" y="1604963"/>
            <a:ext cx="2227262" cy="45227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1604963"/>
            <a:ext cx="6532563" cy="45227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2950" y="2130425"/>
            <a:ext cx="8416925" cy="14668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31088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31088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9DD3F5-9AFA-4B7B-80BD-63EF548975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D3C867-13D7-4346-88CB-3E3CFBBF2A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6275" y="1709738"/>
            <a:ext cx="8545513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6275" y="4589463"/>
            <a:ext cx="8545513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08EBBA-F966-47DE-8ADB-F658F20467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79913" cy="45227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27613" y="1600200"/>
            <a:ext cx="4379912" cy="45227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4D7D46-A56E-4764-B303-F829327C71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625" y="365125"/>
            <a:ext cx="8545513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2625" y="1681163"/>
            <a:ext cx="41910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2625" y="2505075"/>
            <a:ext cx="419100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16500" y="1681163"/>
            <a:ext cx="421163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16500" y="2505075"/>
            <a:ext cx="421163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990519-18F7-47CC-B0E9-44E6BF3DBA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F4217A-FFE8-4DDE-BF49-953FDB8A09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A55BBD-EB5C-4917-9B3C-0513E09A60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625" y="457200"/>
            <a:ext cx="31956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638" y="987425"/>
            <a:ext cx="50165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56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51085B-A013-4A34-B9D6-F6F261A27F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625" y="457200"/>
            <a:ext cx="31956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1638" y="987425"/>
            <a:ext cx="50165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56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FC48CE-5C43-42E1-8A38-6EE31FA38A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0DFFE7-9274-4522-8DFB-7A5DC1C0EB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0263" y="274638"/>
            <a:ext cx="2227262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2563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BFF826-78E6-472A-83EF-EF4117C404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6275" y="1709738"/>
            <a:ext cx="8545513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6275" y="4589463"/>
            <a:ext cx="8545513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5300" y="1604963"/>
            <a:ext cx="4379913" cy="45227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27613" y="1604963"/>
            <a:ext cx="4379912" cy="45227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625" y="365125"/>
            <a:ext cx="8545513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2625" y="1681163"/>
            <a:ext cx="41910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2625" y="2505075"/>
            <a:ext cx="419100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16500" y="1681163"/>
            <a:ext cx="421163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16500" y="2505075"/>
            <a:ext cx="421163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625" y="457200"/>
            <a:ext cx="31956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638" y="987425"/>
            <a:ext cx="50165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56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625" y="457200"/>
            <a:ext cx="31956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1638" y="987425"/>
            <a:ext cx="50165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56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126038" y="5503863"/>
            <a:ext cx="1849437" cy="539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42950" y="2130425"/>
            <a:ext cx="8416925" cy="1466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pic>
        <p:nvPicPr>
          <p:cNvPr id="1028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-3175"/>
            <a:ext cx="9906000" cy="4700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029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4963"/>
            <a:ext cx="8912225" cy="45227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  <p:pic>
        <p:nvPicPr>
          <p:cNvPr id="1030" name="Picture 5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883525" y="5503863"/>
            <a:ext cx="1403350" cy="539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xStyles>
    <p:titleStyle>
      <a:lvl1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2pPr>
      <a:lvl3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3pPr>
      <a:lvl4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4pPr>
      <a:lvl5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5pPr>
      <a:lvl6pPr marL="25146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6pPr>
      <a:lvl7pPr marL="29718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7pPr>
      <a:lvl8pPr marL="34290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8pPr>
      <a:lvl9pPr marL="38862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9pPr>
    </p:titleStyle>
    <p:bodyStyle>
      <a:lvl1pPr marL="342900" indent="-342900" algn="l" defTabSz="449263" rtl="0" eaLnBrk="0" fontAlgn="base" hangingPunct="0">
        <a:lnSpc>
          <a:spcPct val="102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102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buChar char="–"/>
        <a:defRPr sz="24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lnSpc>
          <a:spcPct val="102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buChar char="•"/>
        <a:defRPr sz="20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lnSpc>
          <a:spcPct val="102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buChar char="–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906000" cy="68564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2225" cy="1139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2225" cy="45227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4592638" y="6492875"/>
            <a:ext cx="715962" cy="3619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eaLnBrk="1" hangingPunct="1">
              <a:buSzPct val="100000"/>
              <a:defRPr sz="140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fld id="{769548FD-C26F-4F4F-9E4D-38F061BF70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pic>
        <p:nvPicPr>
          <p:cNvPr id="2054" name="Picture 5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481888" y="6457950"/>
            <a:ext cx="938212" cy="2730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055" name="Picture 6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748713" y="6457950"/>
            <a:ext cx="720725" cy="2730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2pPr>
      <a:lvl3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3pPr>
      <a:lvl4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4pPr>
      <a:lvl5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5pPr>
      <a:lvl6pPr marL="25146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6pPr>
      <a:lvl7pPr marL="29718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7pPr>
      <a:lvl8pPr marL="34290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8pPr>
      <a:lvl9pPr marL="38862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9pPr>
    </p:titleStyle>
    <p:bodyStyle>
      <a:lvl1pPr marL="342900" indent="-342900" algn="l" defTabSz="449263" rtl="0" eaLnBrk="0" fontAlgn="base" hangingPunct="0">
        <a:lnSpc>
          <a:spcPct val="102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102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buChar char="–"/>
        <a:defRPr sz="24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lnSpc>
          <a:spcPct val="102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buChar char="•"/>
        <a:defRPr sz="20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lnSpc>
          <a:spcPct val="102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buChar char="–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4699000"/>
            <a:ext cx="5386388" cy="2159000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Практика наставничества в  филиале ПАО «МРСК Волги» - «Оренбургэнерго»</a:t>
            </a:r>
          </a:p>
        </p:txBody>
      </p:sp>
      <p:sp>
        <p:nvSpPr>
          <p:cNvPr id="3075" name="Rectangle 2"/>
          <p:cNvSpPr>
            <a:spLocks noChangeArrowheads="1"/>
          </p:cNvSpPr>
          <p:nvPr/>
        </p:nvSpPr>
        <p:spPr bwMode="auto">
          <a:xfrm>
            <a:off x="6846888" y="3873500"/>
            <a:ext cx="2873375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 anchor="b">
            <a:spAutoFit/>
          </a:bodyPr>
          <a:lstStyle/>
          <a:p>
            <a:pPr eaLnBrk="1" hangingPunct="1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>
                <a:solidFill>
                  <a:srgbClr val="000000"/>
                </a:solidFill>
                <a:latin typeface="Arial Narrow" pitchFamily="34" charset="0"/>
              </a:rPr>
              <a:t>. </a:t>
            </a: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7966075" y="6018213"/>
            <a:ext cx="1754188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900">
                <a:solidFill>
                  <a:srgbClr val="0070C0"/>
                </a:solidFill>
              </a:rPr>
              <a:t>филиал «Оренбургэнерго»</a:t>
            </a:r>
          </a:p>
        </p:txBody>
      </p:sp>
      <p:sp>
        <p:nvSpPr>
          <p:cNvPr id="3077" name="TextBox 1"/>
          <p:cNvSpPr txBox="1">
            <a:spLocks noChangeArrowheads="1"/>
          </p:cNvSpPr>
          <p:nvPr/>
        </p:nvSpPr>
        <p:spPr bwMode="auto">
          <a:xfrm>
            <a:off x="7834313" y="6453188"/>
            <a:ext cx="1754187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altLang="ru-RU" sz="900">
                <a:solidFill>
                  <a:srgbClr val="0070C0"/>
                </a:solidFill>
              </a:rPr>
              <a:t>2018г.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560388" y="188913"/>
            <a:ext cx="8912225" cy="576262"/>
          </a:xfrm>
        </p:spPr>
        <p:txBody>
          <a:bodyPr/>
          <a:lstStyle/>
          <a:p>
            <a:pPr algn="ctr"/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Индивидуальный план подготовки</a:t>
            </a:r>
            <a:endParaRPr lang="ru-RU" altLang="ru-RU" sz="28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Объект 16"/>
          <p:cNvGraphicFramePr>
            <a:graphicFrameLocks noGrp="1"/>
          </p:cNvGraphicFramePr>
          <p:nvPr>
            <p:ph idx="1"/>
          </p:nvPr>
        </p:nvGraphicFramePr>
        <p:xfrm>
          <a:off x="273050" y="836613"/>
          <a:ext cx="9361039" cy="5039403"/>
        </p:xfrm>
        <a:graphic>
          <a:graphicData uri="http://schemas.openxmlformats.org/drawingml/2006/table">
            <a:tbl>
              <a:tblPr/>
              <a:tblGrid>
                <a:gridCol w="753616"/>
                <a:gridCol w="1657958"/>
                <a:gridCol w="3249066"/>
                <a:gridCol w="1173797"/>
                <a:gridCol w="1056419"/>
                <a:gridCol w="906759"/>
                <a:gridCol w="563424"/>
              </a:tblGrid>
              <a:tr h="4275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</a:t>
                      </a:r>
                    </a:p>
                  </a:txBody>
                  <a:tcPr marL="5090" marR="5090" marT="5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Ключевые компетенции по специализации</a:t>
                      </a:r>
                    </a:p>
                  </a:txBody>
                  <a:tcPr marL="5090" marR="5090" marT="5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Необходимые знания, навыки, способности</a:t>
                      </a:r>
                    </a:p>
                  </a:txBody>
                  <a:tcPr marL="5090" marR="5090" marT="5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Мероприятия</a:t>
                      </a:r>
                    </a:p>
                  </a:txBody>
                  <a:tcPr marL="5090" marR="5090" marT="5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Срок исполнения/ периодичность</a:t>
                      </a:r>
                    </a:p>
                  </a:txBody>
                  <a:tcPr marL="5090" marR="5090" marT="5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Отметка об исполнении</a:t>
                      </a:r>
                    </a:p>
                  </a:txBody>
                  <a:tcPr marL="5090" marR="5090" marT="5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Оценка</a:t>
                      </a:r>
                    </a:p>
                  </a:txBody>
                  <a:tcPr marL="5090" marR="5090" marT="5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  <a:tr h="223951">
                <a:tc rowSpan="5"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Профессиональные (общие)</a:t>
                      </a:r>
                    </a:p>
                  </a:txBody>
                  <a:tcPr marL="5090" marR="5090" marT="5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Владение общей информацией о предприятии</a:t>
                      </a:r>
                    </a:p>
                  </a:txBody>
                  <a:tcPr marL="5090" marR="5090" marT="5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2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Изучение политики и целей «Оренбургэнерго» в области ИСМ.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59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Изучение   правил ведения делопроизводства, внутреннего документооборота.</a:t>
                      </a:r>
                    </a:p>
                  </a:txBody>
                  <a:tcPr marL="5090" marR="5090" marT="5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59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Знание нормативных документов, регламентирующих работу с персоналом</a:t>
                      </a:r>
                    </a:p>
                  </a:txBody>
                  <a:tcPr marL="5090" marR="5090" marT="5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7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Изучение требований по охране труда</a:t>
                      </a:r>
                    </a:p>
                  </a:txBody>
                  <a:tcPr marL="5090" marR="5090" marT="5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5986">
                <a:tc rowSpan="3"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Профессиональные</a:t>
                      </a:r>
                      <a:b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(специальные, с учетом специфики  должности)</a:t>
                      </a:r>
                    </a:p>
                  </a:txBody>
                  <a:tcPr marL="5090" marR="5090" marT="5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Знание законодательных нормативных документов, регламентирующих деятельность</a:t>
                      </a:r>
                    </a:p>
                  </a:txBody>
                  <a:tcPr marL="5090" marR="5090" marT="5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59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Знание локальных нормативных документов, регламентирующих деятельность СП</a:t>
                      </a:r>
                    </a:p>
                  </a:txBody>
                  <a:tcPr marL="5090" marR="5090" marT="5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4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Знания и навыки, необходимые для работы в программных комплексах</a:t>
                      </a:r>
                    </a:p>
                  </a:txBody>
                  <a:tcPr marL="5090" marR="5090" marT="5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796"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90" marR="5090" marT="509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90" marR="5090" marT="509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90" marR="5090" marT="509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90" marR="5090" marT="509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90" marR="5090" marT="509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90" marR="5090" marT="509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90" marR="5090" marT="509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8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090" marR="5090" marT="5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090" marR="5090" marT="509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Описание задания</a:t>
                      </a:r>
                    </a:p>
                  </a:txBody>
                  <a:tcPr marL="5090" marR="5090" marT="5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598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5090" marR="5090" marT="5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Исполнение поручений наставника</a:t>
                      </a:r>
                    </a:p>
                  </a:txBody>
                  <a:tcPr marL="5090" marR="5090" marT="5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Беседа с работником кадровой службы с целью контроля процесса наставничества.</a:t>
                      </a:r>
                    </a:p>
                  </a:txBody>
                  <a:tcPr marL="5090" marR="5090" marT="5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7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Описание конкретных поручений наставника</a:t>
                      </a:r>
                    </a:p>
                  </a:txBody>
                  <a:tcPr marL="5090" marR="5090" marT="5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886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5090" marR="5090" marT="5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Участие в деятельности Общества/филиала (ПО)</a:t>
                      </a:r>
                    </a:p>
                  </a:txBody>
                  <a:tcPr marL="5090" marR="5090" marT="5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Служебная командировка </a:t>
                      </a:r>
                    </a:p>
                  </a:txBody>
                  <a:tcPr marL="5090" marR="5090" marT="5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7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Участие в корпоративных мероприятиях</a:t>
                      </a:r>
                    </a:p>
                  </a:txBody>
                  <a:tcPr marL="5090" marR="5090" marT="5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7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Участие в обучающих мероприятиях</a:t>
                      </a:r>
                    </a:p>
                  </a:txBody>
                  <a:tcPr marL="5090" marR="5090" marT="5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090" marR="5090" marT="50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560388" y="188913"/>
            <a:ext cx="8912225" cy="792162"/>
          </a:xfrm>
        </p:spPr>
        <p:txBody>
          <a:bodyPr/>
          <a:lstStyle/>
          <a:p>
            <a:pPr algn="ctr"/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Оценка эффективности наставничества</a:t>
            </a:r>
            <a:endParaRPr lang="ru-RU" altLang="ru-RU" sz="28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5" name="Объект 1"/>
          <p:cNvSpPr>
            <a:spLocks noGrp="1"/>
          </p:cNvSpPr>
          <p:nvPr>
            <p:ph idx="1"/>
          </p:nvPr>
        </p:nvSpPr>
        <p:spPr>
          <a:xfrm>
            <a:off x="273050" y="568325"/>
            <a:ext cx="9288463" cy="5905500"/>
          </a:xfrm>
        </p:spPr>
        <p:txBody>
          <a:bodyPr/>
          <a:lstStyle/>
          <a:p>
            <a:pPr marL="93663" lvl="2" indent="0" algn="r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sz="1400" i="1" smtClean="0"/>
          </a:p>
          <a:p>
            <a:pPr marL="93663" lvl="2" indent="0" algn="r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sz="1400" i="1" smtClean="0"/>
          </a:p>
          <a:p>
            <a:pPr marL="93663" lvl="2" indent="0" algn="r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sz="1400" i="1" smtClean="0"/>
          </a:p>
          <a:p>
            <a:pPr marL="93663" lvl="2" indent="0" algn="just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r>
              <a:rPr lang="ru-RU" sz="1400" i="1" smtClean="0"/>
              <a:t>Ключевой критерий: отсутствие нарушений требований нормативных документов по охране труда (технике безопасности) закрепленными новыми работниками</a:t>
            </a:r>
          </a:p>
          <a:p>
            <a:pPr marL="93663" lvl="2" indent="0" algn="just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sz="1400" i="1" smtClean="0"/>
          </a:p>
          <a:p>
            <a:pPr marL="93663" lvl="2" indent="0" algn="r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sz="1400" i="1" smtClean="0"/>
          </a:p>
          <a:p>
            <a:pPr marL="93663" lvl="2" indent="0" algn="r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sz="1400" i="1" smtClean="0"/>
          </a:p>
          <a:p>
            <a:pPr marL="93663" lvl="2" indent="0" algn="r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sz="1400" i="1" smtClean="0"/>
          </a:p>
          <a:p>
            <a:pPr marL="93663" lvl="2" indent="0" algn="r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sz="1400" i="1" smtClean="0"/>
          </a:p>
          <a:p>
            <a:pPr marL="93663" lvl="2" indent="0" algn="r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sz="1400" i="1" smtClean="0"/>
          </a:p>
          <a:p>
            <a:pPr marL="93663" lvl="2" indent="0" algn="r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sz="1400" i="1" smtClean="0"/>
          </a:p>
          <a:p>
            <a:pPr marL="93663" lvl="2" indent="0" algn="r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sz="1400" i="1" smtClean="0"/>
          </a:p>
          <a:p>
            <a:pPr marL="93663" lvl="2" indent="0" algn="r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sz="1400" i="1" smtClean="0"/>
          </a:p>
          <a:p>
            <a:pPr marL="93663" lvl="2" indent="0" algn="r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sz="1400" i="1" smtClean="0"/>
          </a:p>
          <a:p>
            <a:pPr marL="93663" lvl="2" indent="0" algn="r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sz="1400" i="1" smtClean="0"/>
          </a:p>
          <a:p>
            <a:pPr marL="93663" lvl="2" indent="0" algn="r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sz="1400" i="1" smtClean="0"/>
          </a:p>
          <a:p>
            <a:pPr marL="93663" lvl="2" indent="0" algn="r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sz="1400" i="1" smtClean="0"/>
          </a:p>
          <a:p>
            <a:pPr marL="93663" lvl="2" indent="0" algn="r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sz="1400" i="1" smtClean="0"/>
          </a:p>
          <a:p>
            <a:pPr marL="93663" lvl="2" indent="0" algn="r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sz="1400" i="1" smtClean="0"/>
          </a:p>
          <a:p>
            <a:pPr marL="93663" lvl="2" indent="0" algn="r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sz="1400" i="1" smtClean="0"/>
          </a:p>
          <a:p>
            <a:pPr marL="93663" lvl="2" indent="0" algn="r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sz="1400" i="1" smtClean="0"/>
          </a:p>
          <a:p>
            <a:pPr marL="93663" lvl="2" indent="0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r>
              <a:rPr lang="ru-RU" sz="1400" i="1" smtClean="0"/>
              <a:t>             Оценка по 3-х бальной шкале, где 3 – максимальное значение, 1 – минимальное значение</a:t>
            </a:r>
            <a:endParaRPr lang="ru-RU" sz="140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65213" y="1989138"/>
          <a:ext cx="8137525" cy="2913381"/>
        </p:xfrm>
        <a:graphic>
          <a:graphicData uri="http://schemas.openxmlformats.org/drawingml/2006/table">
            <a:tbl>
              <a:tblPr/>
              <a:tblGrid>
                <a:gridCol w="539750"/>
                <a:gridCol w="4356100"/>
                <a:gridCol w="1657350"/>
                <a:gridCol w="1584325"/>
              </a:tblGrid>
              <a:tr h="77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  <a:cs typeface="Times New Roman" pitchFamily="18" charset="0"/>
                        </a:rPr>
                        <a:t>№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icrosoft YaHei" pitchFamily="34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  <a:cs typeface="Times New Roman" pitchFamily="18" charset="0"/>
                        </a:rPr>
                        <a:t>п/п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  <a:cs typeface="Times New Roman" pitchFamily="18" charset="0"/>
                        </a:rPr>
                        <a:t>Критерий оценки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  <a:cs typeface="Times New Roman" pitchFamily="18" charset="0"/>
                        </a:rPr>
                        <a:t>Руководитель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icrosoft YaHei" pitchFamily="34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  <a:cs typeface="Times New Roman" pitchFamily="18" charset="0"/>
                        </a:rPr>
                        <a:t>нового сотрудника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  <a:cs typeface="Times New Roman" pitchFamily="18" charset="0"/>
                        </a:rPr>
                        <a:t>Новый сотрудник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  <a:cs typeface="Times New Roman" pitchFamily="18" charset="0"/>
                        </a:rPr>
                        <a:t>1.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  <a:cs typeface="Times New Roman" pitchFamily="18" charset="0"/>
                        </a:rPr>
                        <a:t>Результативность наставничества (достижение поставленных целей, решение задач, определенных на период адаптации)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  <a:cs typeface="Times New Roman" pitchFamily="18" charset="0"/>
                        </a:rPr>
                        <a:t> 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  <a:cs typeface="Times New Roman" pitchFamily="18" charset="0"/>
                        </a:rPr>
                        <a:t>2.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  <a:cs typeface="Times New Roman" pitchFamily="18" charset="0"/>
                        </a:rPr>
                        <a:t>Своевременность выполнения обязанностей наставника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  <a:cs typeface="Times New Roman" pitchFamily="18" charset="0"/>
                        </a:rPr>
                        <a:t> 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  <a:cs typeface="Times New Roman" pitchFamily="18" charset="0"/>
                        </a:rPr>
                        <a:t> 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8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  <a:cs typeface="Times New Roman" pitchFamily="18" charset="0"/>
                        </a:rPr>
                        <a:t>3.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  <a:cs typeface="Times New Roman" pitchFamily="18" charset="0"/>
                        </a:rPr>
                        <a:t>Качество выполнения обязанностей наставника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  <a:cs typeface="Times New Roman" pitchFamily="18" charset="0"/>
                        </a:rPr>
                        <a:t> 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  <a:cs typeface="Times New Roman" pitchFamily="18" charset="0"/>
                        </a:rPr>
                        <a:t> 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5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  <a:cs typeface="Times New Roman" pitchFamily="18" charset="0"/>
                        </a:rPr>
                        <a:t>4.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  <a:cs typeface="Times New Roman" pitchFamily="18" charset="0"/>
                        </a:rPr>
                        <a:t>Инициативность наставника (заинтересованность в выполнении обязанностей наставника)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  <a:cs typeface="Times New Roman" pitchFamily="18" charset="0"/>
                        </a:rPr>
                        <a:t> 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  <a:cs typeface="Times New Roman" pitchFamily="18" charset="0"/>
                        </a:rPr>
                        <a:t>5.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  <a:cs typeface="Times New Roman" pitchFamily="18" charset="0"/>
                        </a:rPr>
                        <a:t>Достаточность времени, затраченного наставником на выполнение обязанностей наставника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  <a:cs typeface="Times New Roman" pitchFamily="18" charset="0"/>
                        </a:rPr>
                        <a:t> 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  <a:cs typeface="Times New Roman" pitchFamily="18" charset="0"/>
                        </a:rPr>
                        <a:t> 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  <a:cs typeface="Times New Roman" pitchFamily="18" charset="0"/>
                        </a:rPr>
                        <a:t>6.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  <a:cs typeface="Times New Roman" pitchFamily="18" charset="0"/>
                        </a:rPr>
                        <a:t>Всего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  <a:cs typeface="Times New Roman" pitchFamily="18" charset="0"/>
                        </a:rPr>
                        <a:t> 12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  <a:cs typeface="Times New Roman" pitchFamily="18" charset="0"/>
                        </a:rPr>
                        <a:t> 13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  <a:cs typeface="Times New Roman" pitchFamily="18" charset="0"/>
                        </a:rPr>
                        <a:t>7.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  <a:cs typeface="Times New Roman" pitchFamily="18" charset="0"/>
                        </a:rPr>
                        <a:t>Итоговый балл (сумма баллов двух экспертов)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icrosoft YaHei" pitchFamily="34" charset="-122"/>
                          <a:cs typeface="Times New Roman" pitchFamily="18" charset="0"/>
                        </a:rPr>
                        <a:t> 25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icrosoft YaHei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560388" y="188913"/>
            <a:ext cx="8912225" cy="503237"/>
          </a:xfrm>
        </p:spPr>
        <p:txBody>
          <a:bodyPr/>
          <a:lstStyle/>
          <a:p>
            <a:pPr algn="ctr"/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Мотивация наставников</a:t>
            </a:r>
            <a:endParaRPr lang="ru-RU" altLang="ru-RU" sz="28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71475" y="692150"/>
            <a:ext cx="9290050" cy="5545138"/>
          </a:xfrm>
        </p:spPr>
        <p:txBody>
          <a:bodyPr/>
          <a:lstStyle/>
          <a:p>
            <a:pPr marL="698500" lvl="2" indent="-342900">
              <a:buFont typeface="Arial" panose="020B0604020202020204" pitchFamily="34" charset="0"/>
              <a:buChar char="•"/>
              <a:defRPr/>
            </a:pPr>
            <a:endParaRPr lang="ru-RU" dirty="0" smtClean="0"/>
          </a:p>
          <a:p>
            <a:pPr marL="355600" lvl="2" indent="0">
              <a:buFont typeface="Times New Roman" pitchFamily="18" charset="0"/>
              <a:buNone/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результатам оценки деятельности осуществляется выплата единовременной премии наставнику в следующих размерах:</a:t>
            </a:r>
          </a:p>
          <a:p>
            <a:pPr marL="698500" lvl="2" indent="-342900">
              <a:buFont typeface="Arial" panose="020B0604020202020204" pitchFamily="34" charset="0"/>
              <a:buChar char="•"/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24 до 30 баллов – 0,5 должностного оклада (тарифной ставки);</a:t>
            </a:r>
          </a:p>
          <a:p>
            <a:pPr marL="698500" lvl="2" indent="-342900"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 16 до 23 баллов – 0,3 должностного оклада (тарифной ставки);</a:t>
            </a:r>
          </a:p>
          <a:p>
            <a:pPr marL="698500" lvl="2" indent="-342900">
              <a:buFont typeface="Arial" panose="020B0604020202020204" pitchFamily="34" charset="0"/>
              <a:buChar char="•"/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баллов и менее – выплата премии не производится.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560388" y="188913"/>
            <a:ext cx="8912225" cy="503237"/>
          </a:xfrm>
        </p:spPr>
        <p:txBody>
          <a:bodyPr/>
          <a:lstStyle/>
          <a:p>
            <a:pPr algn="ctr"/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Итоги наставничества</a:t>
            </a:r>
            <a:endParaRPr lang="ru-RU" altLang="ru-RU" sz="28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73050" y="671513"/>
            <a:ext cx="9288463" cy="5545137"/>
          </a:xfrm>
        </p:spPr>
        <p:txBody>
          <a:bodyPr/>
          <a:lstStyle/>
          <a:p>
            <a:pPr marL="355600" lvl="2" indent="0">
              <a:buFont typeface="Times New Roman" pitchFamily="18" charset="0"/>
              <a:buNone/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период 2015-2017 года: </a:t>
            </a:r>
          </a:p>
          <a:p>
            <a:pPr marL="698500" lvl="2" indent="-342900">
              <a:buFont typeface="Arial" panose="020B0604020202020204" pitchFamily="34" charset="0"/>
              <a:buChar char="•"/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наставничество назначалось более чем 1400 работникам</a:t>
            </a:r>
          </a:p>
          <a:p>
            <a:pPr marL="698500" lvl="2" indent="-342900">
              <a:buFont typeface="Arial" panose="020B0604020202020204" pitchFamily="34" charset="0"/>
              <a:buChar char="•"/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выполнению функции наставника привлекалось  1100 работников.</a:t>
            </a:r>
          </a:p>
          <a:p>
            <a:pPr marL="355600" lvl="2" indent="0">
              <a:buFont typeface="Times New Roman" pitchFamily="18" charset="0"/>
              <a:buNone/>
              <a:defRPr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lvl="2" indent="0">
              <a:buFont typeface="Times New Roman" pitchFamily="18" charset="0"/>
              <a:buNone/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филиале сформирована «культура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наставничества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355600" lvl="2" indent="0">
              <a:buFont typeface="Times New Roman" pitchFamily="18" charset="0"/>
              <a:buNone/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 наставничества – почетна (отмечается наградами)</a:t>
            </a:r>
          </a:p>
          <a:p>
            <a:pPr marL="355600" lvl="2" indent="0">
              <a:buFont typeface="Times New Roman" pitchFamily="18" charset="0"/>
              <a:buNone/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Отмечается ежегодно корпоративный праздник - «Посвящение в энергетики»</a:t>
            </a:r>
          </a:p>
          <a:p>
            <a:pPr marL="355600" lvl="2" indent="0">
              <a:buFont typeface="Times New Roman" pitchFamily="18" charset="0"/>
              <a:buNone/>
              <a:defRPr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lvl="2" indent="0">
              <a:buFont typeface="Times New Roman" pitchFamily="18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560388" y="188913"/>
            <a:ext cx="8912225" cy="503237"/>
          </a:xfrm>
        </p:spPr>
        <p:txBody>
          <a:bodyPr/>
          <a:lstStyle/>
          <a:p>
            <a:pPr algn="ctr"/>
            <a:r>
              <a:rPr lang="ru-RU" altLang="ru-RU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Роль наставника</a:t>
            </a:r>
            <a:endParaRPr lang="ru-RU" altLang="ru-RU" sz="28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7" name="Объект 1"/>
          <p:cNvSpPr>
            <a:spLocks noGrp="1"/>
          </p:cNvSpPr>
          <p:nvPr>
            <p:ph idx="1"/>
          </p:nvPr>
        </p:nvSpPr>
        <p:spPr>
          <a:xfrm>
            <a:off x="273050" y="698500"/>
            <a:ext cx="9505950" cy="5543550"/>
          </a:xfrm>
        </p:spPr>
        <p:txBody>
          <a:bodyPr/>
          <a:lstStyle/>
          <a:p>
            <a:pPr marL="355600" lvl="2" indent="0">
              <a:buFont typeface="Times New Roman" pitchFamily="18" charset="0"/>
              <a:buNone/>
            </a:pPr>
            <a:endParaRPr lang="ru-RU" b="1" smtClean="0">
              <a:latin typeface="Times New Roman" pitchFamily="18" charset="0"/>
              <a:cs typeface="Times New Roman" pitchFamily="18" charset="0"/>
            </a:endParaRPr>
          </a:p>
          <a:p>
            <a:pPr marL="355600" lvl="2" indent="0">
              <a:buFont typeface="Times New Roman" pitchFamily="18" charset="0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Цель - помочь новому сотруднику: </a:t>
            </a:r>
          </a:p>
          <a:p>
            <a:pPr marL="355600" lvl="2" indent="0" algn="ctr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Понять и принять свой новый статус в организации;</a:t>
            </a:r>
          </a:p>
          <a:p>
            <a:pPr marL="355600" lvl="2" indent="0" algn="ctr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marL="355600" lvl="2" indent="0" algn="ctr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Освоить новые нормы поведения;</a:t>
            </a:r>
          </a:p>
          <a:p>
            <a:pPr marL="355600" lvl="2" indent="0" algn="ctr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marL="355600" lvl="2" indent="0" algn="ctr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Ознакомиться с корпоративными ценностями;</a:t>
            </a:r>
          </a:p>
          <a:p>
            <a:pPr marL="355600" lvl="2" indent="0" algn="ctr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marL="355600" lvl="2" indent="0" algn="ctr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Наладить и поддерживать взаимоотношения с коллективом;</a:t>
            </a:r>
          </a:p>
          <a:p>
            <a:pPr marL="355600" lvl="2" indent="0" algn="ctr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marL="355600" lvl="2" indent="0" algn="ctr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Сформировать профессиональные навыки, необходимые для выполнения его функциональных обязанностей и т. д.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55600" lvl="2" indent="0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b="1" smtClean="0">
              <a:latin typeface="Times New Roman" pitchFamily="18" charset="0"/>
              <a:cs typeface="Times New Roman" pitchFamily="18" charset="0"/>
            </a:endParaRPr>
          </a:p>
          <a:p>
            <a:pPr marL="355600" lvl="2" indent="0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посредством:</a:t>
            </a:r>
          </a:p>
          <a:p>
            <a:pPr marL="355600" lvl="2" indent="0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Постановки целей</a:t>
            </a:r>
          </a:p>
          <a:p>
            <a:pPr marL="355600" lvl="2" indent="0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                          Текущим контролем деятельности</a:t>
            </a:r>
          </a:p>
          <a:p>
            <a:pPr marL="355600" lvl="2" indent="0">
              <a:buFont typeface="Times New Roman" pitchFamily="18" charset="0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Оценкой результатов (достижения целей) </a:t>
            </a:r>
          </a:p>
          <a:p>
            <a:pPr marL="355600" lvl="2" indent="0" algn="ctr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560388" y="188913"/>
            <a:ext cx="8912225" cy="503237"/>
          </a:xfrm>
        </p:spPr>
        <p:txBody>
          <a:bodyPr/>
          <a:lstStyle/>
          <a:p>
            <a:pPr algn="ctr"/>
            <a:r>
              <a:rPr lang="ru-RU" altLang="ru-RU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Роль наставляемого</a:t>
            </a:r>
            <a:endParaRPr lang="ru-RU" altLang="ru-RU" sz="28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1" name="Объект 1"/>
          <p:cNvSpPr>
            <a:spLocks noGrp="1"/>
          </p:cNvSpPr>
          <p:nvPr>
            <p:ph idx="1"/>
          </p:nvPr>
        </p:nvSpPr>
        <p:spPr>
          <a:xfrm>
            <a:off x="273050" y="698500"/>
            <a:ext cx="9288463" cy="5543550"/>
          </a:xfrm>
        </p:spPr>
        <p:txBody>
          <a:bodyPr/>
          <a:lstStyle/>
          <a:p>
            <a:pPr marL="355600" lvl="2" indent="0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marL="355600" lvl="2" indent="0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Цель -  помогать своему наставнику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 marL="355600" lvl="2" indent="0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marL="355600" lvl="2" indent="0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Ответственность за собственное профессиональное и карьерное развитие несет сам сотрудник. </a:t>
            </a:r>
          </a:p>
          <a:p>
            <a:pPr marL="355600" lvl="2" indent="0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marL="355600" lvl="2" indent="0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Новичок должен:</a:t>
            </a:r>
          </a:p>
          <a:p>
            <a:pPr marL="355600" lvl="2" indent="0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marL="355600" lvl="2" indent="0" algn="ctr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Проявлять активность</a:t>
            </a:r>
          </a:p>
          <a:p>
            <a:pPr marL="355600" lvl="2" indent="0" algn="ctr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marL="355600" lvl="2" indent="0" algn="ctr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Воспринимать и учитывать конструктивную критику</a:t>
            </a:r>
          </a:p>
          <a:p>
            <a:pPr marL="355600" lvl="2" indent="0" algn="ctr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marL="355600" lvl="2" indent="0" algn="ctr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Выполнять все требования, предъявляемые к нему</a:t>
            </a:r>
          </a:p>
          <a:p>
            <a:pPr marL="355600" lvl="2" indent="0" algn="ctr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marL="355600" lvl="2" indent="0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b="1" smtClean="0"/>
          </a:p>
          <a:p>
            <a:pPr marL="355600" lvl="2" indent="0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b="1" smtClean="0"/>
          </a:p>
          <a:p>
            <a:pPr marL="355600" lvl="2" indent="0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560388" y="188913"/>
            <a:ext cx="8912225" cy="503237"/>
          </a:xfrm>
        </p:spPr>
        <p:txBody>
          <a:bodyPr/>
          <a:lstStyle/>
          <a:p>
            <a:pPr algn="ctr"/>
            <a:r>
              <a:rPr lang="ru-RU" altLang="ru-RU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Формы взаимодействия</a:t>
            </a:r>
            <a:endParaRPr lang="ru-RU" altLang="ru-RU" sz="28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5" name="Объект 1"/>
          <p:cNvSpPr>
            <a:spLocks noGrp="1"/>
          </p:cNvSpPr>
          <p:nvPr>
            <p:ph idx="1"/>
          </p:nvPr>
        </p:nvSpPr>
        <p:spPr>
          <a:xfrm>
            <a:off x="273050" y="720725"/>
            <a:ext cx="9288463" cy="5545138"/>
          </a:xfrm>
        </p:spPr>
        <p:txBody>
          <a:bodyPr/>
          <a:lstStyle/>
          <a:p>
            <a:pPr marL="355600" lvl="2" indent="0">
              <a:buFont typeface="Times New Roman" pitchFamily="18" charset="0"/>
              <a:buNone/>
            </a:pP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marL="355600" lvl="2" indent="0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Формальные и неформальные встречи</a:t>
            </a:r>
          </a:p>
          <a:p>
            <a:pPr marL="355600" lvl="2" indent="0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marL="355600" lvl="2" indent="0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Совместное планирование работы</a:t>
            </a:r>
          </a:p>
          <a:p>
            <a:pPr marL="355600" lvl="2" indent="0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marL="355600" lvl="2" indent="0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Проверка теоретических знаний</a:t>
            </a:r>
          </a:p>
          <a:p>
            <a:pPr marL="355600" lvl="2" indent="0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marL="355600" lvl="2" indent="0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Ответы на вопросы/консультации</a:t>
            </a:r>
          </a:p>
          <a:p>
            <a:pPr marL="355600" lvl="2" indent="0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marL="355600" lvl="2" indent="0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Совместное выполнение работ(передача опыта на практике)</a:t>
            </a:r>
          </a:p>
          <a:p>
            <a:pPr marL="355600" lvl="2" indent="0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marL="355600" lvl="2" indent="0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Оценка и обсуждение результатов работы (обратная связь: промежуточная и итоговая)</a:t>
            </a:r>
          </a:p>
          <a:p>
            <a:pPr marL="355600" lvl="2" indent="0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smtClean="0"/>
          </a:p>
          <a:p>
            <a:pPr marL="355600" lvl="2" indent="0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128588" y="188913"/>
            <a:ext cx="9577387" cy="719137"/>
          </a:xfrm>
        </p:spPr>
        <p:txBody>
          <a:bodyPr/>
          <a:lstStyle/>
          <a:p>
            <a:pPr algn="ctr"/>
            <a:r>
              <a:rPr lang="ru-RU" altLang="ru-RU" sz="2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Филиал ПАО «МРСК Волги»- «Оренбургэнерго»</a:t>
            </a:r>
          </a:p>
        </p:txBody>
      </p:sp>
      <p:sp>
        <p:nvSpPr>
          <p:cNvPr id="4099" name="Заголовок 1"/>
          <p:cNvSpPr txBox="1">
            <a:spLocks/>
          </p:cNvSpPr>
          <p:nvPr/>
        </p:nvSpPr>
        <p:spPr bwMode="auto">
          <a:xfrm>
            <a:off x="5451475" y="1204913"/>
            <a:ext cx="4456113" cy="1295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>
              <a:lnSpc>
                <a:spcPct val="102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 sz="2800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2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1943 год - создание РЭУ;</a:t>
            </a:r>
          </a:p>
          <a:p>
            <a:pPr>
              <a:lnSpc>
                <a:spcPct val="102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 sz="2800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2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2005 год - реформирование ОАО «Оренбургэнерго»;</a:t>
            </a:r>
          </a:p>
          <a:p>
            <a:pPr>
              <a:lnSpc>
                <a:spcPct val="102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ru-RU" sz="2800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2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2008 год -  присоединение к ПАО «МРСК Волги»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5715000"/>
            <a:ext cx="9528175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Основной вид деятельности - транспорт электрической энергии и технологическое присоединение.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IMG_177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9124" y="1415124"/>
            <a:ext cx="4982510" cy="41015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102" name="Объект 8"/>
          <p:cNvSpPr>
            <a:spLocks noGrp="1"/>
          </p:cNvSpPr>
          <p:nvPr>
            <p:ph idx="1"/>
          </p:nvPr>
        </p:nvSpPr>
        <p:spPr>
          <a:xfrm>
            <a:off x="307975" y="1255713"/>
            <a:ext cx="8912225" cy="4522787"/>
          </a:xfrm>
        </p:spPr>
        <p:txBody>
          <a:bodyPr/>
          <a:lstStyle/>
          <a:p>
            <a:pPr>
              <a:buFont typeface="Times New Roman" pitchFamily="18" charset="0"/>
              <a:buNone/>
            </a:pPr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funlib.ru/cimg/2014/101915/532660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1613" y="260350"/>
            <a:ext cx="5472112" cy="3455988"/>
          </a:xfrm>
          <a:noFill/>
        </p:spPr>
      </p:pic>
      <p:pic>
        <p:nvPicPr>
          <p:cNvPr id="5123" name="Рисунок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4850" y="3860800"/>
            <a:ext cx="4465638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Рисунок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05525" y="1341438"/>
            <a:ext cx="2881313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346075" y="188913"/>
            <a:ext cx="8912225" cy="719137"/>
          </a:xfrm>
        </p:spPr>
        <p:txBody>
          <a:bodyPr/>
          <a:lstStyle/>
          <a:p>
            <a:pPr algn="ctr"/>
            <a:r>
              <a:rPr lang="ru-RU" altLang="ru-RU" sz="2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Краткая информация о филиале </a:t>
            </a:r>
            <a:br>
              <a:rPr lang="ru-RU" altLang="ru-RU" sz="2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ПАО «МРСК Волги» - «Оренбургэнерго»</a:t>
            </a:r>
          </a:p>
        </p:txBody>
      </p:sp>
      <p:sp>
        <p:nvSpPr>
          <p:cNvPr id="8195" name="Объект 7"/>
          <p:cNvSpPr>
            <a:spLocks noGrp="1"/>
          </p:cNvSpPr>
          <p:nvPr>
            <p:ph idx="1"/>
          </p:nvPr>
        </p:nvSpPr>
        <p:spPr>
          <a:xfrm>
            <a:off x="346075" y="1268413"/>
            <a:ext cx="9359900" cy="5184775"/>
          </a:xfrm>
        </p:spPr>
        <p:txBody>
          <a:bodyPr/>
          <a:lstStyle/>
          <a:p>
            <a:pPr>
              <a:buFont typeface="Times New Roman" pitchFamily="18" charset="0"/>
              <a:buNone/>
              <a:defRPr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структуре филиала: аппарат управления и 7 производственных отделений </a:t>
            </a:r>
          </a:p>
          <a:p>
            <a:pPr>
              <a:buFont typeface="Times New Roman" pitchFamily="18" charset="0"/>
              <a:buNone/>
              <a:defRPr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Списочная численность: более 4500 чел., в </a:t>
            </a:r>
            <a:r>
              <a:rPr lang="ru-RU" alt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92%  - производственный персонал (более 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70%  с профилем образования «электроснабжение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8% - административно-управленческий.</a:t>
            </a:r>
          </a:p>
          <a:p>
            <a:pPr marL="0" indent="0">
              <a:buFont typeface="Times New Roman" pitchFamily="18" charset="0"/>
              <a:buNone/>
              <a:defRPr/>
            </a:pPr>
            <a:r>
              <a:rPr lang="ru-RU" alt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работников по категориям: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ru-RU" alt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руководители – 18%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ru-RU" alt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специалисты – 30%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ru-RU" alt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рабочие – 52%</a:t>
            </a:r>
          </a:p>
        </p:txBody>
      </p:sp>
      <p:pic>
        <p:nvPicPr>
          <p:cNvPr id="6148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2838" y="3284538"/>
            <a:ext cx="3513137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346075" y="188913"/>
            <a:ext cx="8912225" cy="719137"/>
          </a:xfrm>
        </p:spPr>
        <p:txBody>
          <a:bodyPr/>
          <a:lstStyle/>
          <a:p>
            <a:pPr algn="ctr"/>
            <a:r>
              <a:rPr lang="ru-RU" altLang="ru-RU" sz="2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Организация работы по наставничеству</a:t>
            </a:r>
          </a:p>
        </p:txBody>
      </p:sp>
      <p:sp>
        <p:nvSpPr>
          <p:cNvPr id="7171" name="Объект 7"/>
          <p:cNvSpPr>
            <a:spLocks noGrp="1"/>
          </p:cNvSpPr>
          <p:nvPr>
            <p:ph idx="1"/>
          </p:nvPr>
        </p:nvSpPr>
        <p:spPr>
          <a:xfrm>
            <a:off x="346075" y="655638"/>
            <a:ext cx="9410700" cy="5545137"/>
          </a:xfrm>
        </p:spPr>
        <p:txBody>
          <a:bodyPr/>
          <a:lstStyle/>
          <a:p>
            <a:pPr algn="just">
              <a:buFont typeface="Times New Roman" pitchFamily="18" charset="0"/>
              <a:buNone/>
            </a:pPr>
            <a:r>
              <a:rPr lang="ru-RU" altLang="ru-RU" sz="1600" smtClean="0">
                <a:latin typeface="Times New Roman" pitchFamily="18" charset="0"/>
                <a:cs typeface="Times New Roman" pitchFamily="18" charset="0"/>
              </a:rPr>
              <a:t>Потребность в организации наставничества обусловлена следующими причинами:</a:t>
            </a:r>
          </a:p>
          <a:p>
            <a:pPr algn="just">
              <a:buFont typeface="Arial" charset="0"/>
              <a:buChar char="•"/>
            </a:pPr>
            <a:r>
              <a:rPr lang="ru-RU" altLang="ru-RU" sz="1600" smtClean="0">
                <a:latin typeface="Times New Roman" pitchFamily="18" charset="0"/>
                <a:cs typeface="Times New Roman" pitchFamily="18" charset="0"/>
              </a:rPr>
              <a:t>высокая общая текучесть (более 10%);</a:t>
            </a:r>
          </a:p>
          <a:p>
            <a:pPr algn="just">
              <a:buFont typeface="Arial" charset="0"/>
              <a:buChar char="•"/>
            </a:pPr>
            <a:r>
              <a:rPr lang="ru-RU" altLang="ru-RU" sz="1600" smtClean="0">
                <a:latin typeface="Times New Roman" pitchFamily="18" charset="0"/>
                <a:cs typeface="Times New Roman" pitchFamily="18" charset="0"/>
              </a:rPr>
              <a:t>большое количество увольнений в течение первого года работы;</a:t>
            </a:r>
          </a:p>
          <a:p>
            <a:pPr algn="just">
              <a:buFont typeface="Arial" charset="0"/>
              <a:buChar char="•"/>
            </a:pPr>
            <a:r>
              <a:rPr lang="ru-RU" altLang="ru-RU" sz="1600" smtClean="0">
                <a:latin typeface="Times New Roman" pitchFamily="18" charset="0"/>
                <a:cs typeface="Times New Roman" pitchFamily="18" charset="0"/>
              </a:rPr>
              <a:t>жесткая регламентированность внутренних процессов;</a:t>
            </a:r>
          </a:p>
          <a:p>
            <a:pPr algn="just">
              <a:buFont typeface="Arial" charset="0"/>
              <a:buChar char="•"/>
            </a:pPr>
            <a:r>
              <a:rPr lang="ru-RU" altLang="ru-RU" sz="1600" smtClean="0">
                <a:latin typeface="Times New Roman" pitchFamily="18" charset="0"/>
                <a:cs typeface="Times New Roman" pitchFamily="18" charset="0"/>
              </a:rPr>
              <a:t>высокие требования к исполнительской дисциплине;</a:t>
            </a:r>
          </a:p>
          <a:p>
            <a:pPr algn="just">
              <a:buFont typeface="Arial" charset="0"/>
              <a:buChar char="•"/>
            </a:pPr>
            <a:r>
              <a:rPr lang="ru-RU" altLang="ru-RU" sz="1600" smtClean="0">
                <a:latin typeface="Times New Roman" pitchFamily="18" charset="0"/>
                <a:cs typeface="Times New Roman" pitchFamily="18" charset="0"/>
              </a:rPr>
              <a:t>использование потенциала опытных работников</a:t>
            </a:r>
          </a:p>
          <a:p>
            <a:pPr algn="just">
              <a:buFont typeface="Times New Roman" pitchFamily="18" charset="0"/>
              <a:buNone/>
            </a:pPr>
            <a:endParaRPr lang="ru-RU" altLang="ru-RU" sz="160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Times New Roman" pitchFamily="18" charset="0"/>
              <a:buNone/>
            </a:pPr>
            <a:endParaRPr lang="ru-RU" altLang="ru-RU" sz="160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Calibri" pitchFamily="34" charset="0"/>
              <a:buAutoNum type="arabicPeriod"/>
            </a:pPr>
            <a:r>
              <a:rPr lang="ru-RU" altLang="ru-RU" sz="1600" smtClean="0">
                <a:latin typeface="Times New Roman" pitchFamily="18" charset="0"/>
                <a:cs typeface="Times New Roman" pitchFamily="18" charset="0"/>
              </a:rPr>
              <a:t>Необходимость поддержания качества работы на требуемом уровне, вне зависимости от происходящей смены персонала</a:t>
            </a:r>
          </a:p>
          <a:p>
            <a:pPr algn="just">
              <a:buFont typeface="Calibri" pitchFamily="34" charset="0"/>
              <a:buAutoNum type="arabicPeriod"/>
            </a:pPr>
            <a:r>
              <a:rPr lang="ru-RU" altLang="ru-RU" sz="1600" smtClean="0">
                <a:latin typeface="Times New Roman" pitchFamily="18" charset="0"/>
                <a:cs typeface="Times New Roman" pitchFamily="18" charset="0"/>
              </a:rPr>
              <a:t>Необходимость организации передачи знаний, опыта и навыков. </a:t>
            </a:r>
          </a:p>
          <a:p>
            <a:pPr algn="just">
              <a:buFont typeface="Calibri" pitchFamily="34" charset="0"/>
              <a:buAutoNum type="arabicPeriod"/>
            </a:pPr>
            <a:r>
              <a:rPr lang="ru-RU" altLang="ru-RU" sz="1600" smtClean="0">
                <a:latin typeface="Times New Roman" pitchFamily="18" charset="0"/>
                <a:cs typeface="Times New Roman" pitchFamily="18" charset="0"/>
              </a:rPr>
              <a:t>Необходимость быстрой адаптации новичков к внутренней корпоративной культуре</a:t>
            </a:r>
          </a:p>
          <a:p>
            <a:pPr algn="ctr">
              <a:buFont typeface="Times New Roman" pitchFamily="18" charset="0"/>
              <a:buNone/>
            </a:pPr>
            <a:endParaRPr lang="ru-RU" altLang="ru-RU" sz="1600" b="1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Times New Roman" pitchFamily="18" charset="0"/>
              <a:buNone/>
            </a:pPr>
            <a:r>
              <a:rPr lang="ru-RU" altLang="ru-RU" sz="1600" b="1" smtClean="0">
                <a:latin typeface="Times New Roman" pitchFamily="18" charset="0"/>
                <a:cs typeface="Times New Roman" pitchFamily="18" charset="0"/>
              </a:rPr>
              <a:t>В 2005 году процесс наставничества был регламентирован – утверждено первое </a:t>
            </a:r>
          </a:p>
          <a:p>
            <a:pPr algn="ctr">
              <a:buFont typeface="Times New Roman" pitchFamily="18" charset="0"/>
              <a:buNone/>
            </a:pPr>
            <a:r>
              <a:rPr lang="ru-RU" altLang="ru-RU" sz="1800" b="1" smtClean="0">
                <a:latin typeface="Times New Roman" pitchFamily="18" charset="0"/>
                <a:cs typeface="Times New Roman" pitchFamily="18" charset="0"/>
              </a:rPr>
              <a:t>Положение о наставничестве в «Оренбургэнерго».</a:t>
            </a:r>
          </a:p>
          <a:p>
            <a:pPr algn="ctr">
              <a:buFont typeface="Times New Roman" pitchFamily="18" charset="0"/>
              <a:buNone/>
            </a:pPr>
            <a:endParaRPr lang="ru-RU" altLang="ru-RU" sz="2800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2" name="Стрелка вниз 4"/>
          <p:cNvSpPr>
            <a:spLocks noChangeArrowheads="1"/>
          </p:cNvSpPr>
          <p:nvPr/>
        </p:nvSpPr>
        <p:spPr bwMode="auto">
          <a:xfrm>
            <a:off x="4406900" y="3101975"/>
            <a:ext cx="790575" cy="652463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6075" y="692150"/>
            <a:ext cx="9215438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Заголовок 1"/>
          <p:cNvSpPr>
            <a:spLocks noGrp="1"/>
          </p:cNvSpPr>
          <p:nvPr>
            <p:ph type="title"/>
          </p:nvPr>
        </p:nvSpPr>
        <p:spPr>
          <a:xfrm>
            <a:off x="346075" y="188913"/>
            <a:ext cx="8912225" cy="719137"/>
          </a:xfrm>
        </p:spPr>
        <p:txBody>
          <a:bodyPr/>
          <a:lstStyle/>
          <a:p>
            <a:pPr algn="ctr"/>
            <a:r>
              <a:rPr lang="ru-RU" altLang="ru-RU" sz="2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Кому это нужно?</a:t>
            </a:r>
          </a:p>
        </p:txBody>
      </p:sp>
      <p:sp>
        <p:nvSpPr>
          <p:cNvPr id="8196" name="Объект 7"/>
          <p:cNvSpPr>
            <a:spLocks noGrp="1"/>
          </p:cNvSpPr>
          <p:nvPr>
            <p:ph idx="1"/>
          </p:nvPr>
        </p:nvSpPr>
        <p:spPr>
          <a:xfrm>
            <a:off x="346075" y="655638"/>
            <a:ext cx="9410700" cy="5545137"/>
          </a:xfrm>
        </p:spPr>
        <p:txBody>
          <a:bodyPr/>
          <a:lstStyle/>
          <a:p>
            <a:pPr algn="ctr">
              <a:buFont typeface="Times New Roman" pitchFamily="18" charset="0"/>
              <a:buNone/>
            </a:pP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Практически всем участникам процесса</a:t>
            </a:r>
          </a:p>
          <a:p>
            <a:pPr algn="ctr">
              <a:buFont typeface="Times New Roman" pitchFamily="18" charset="0"/>
              <a:buNone/>
            </a:pPr>
            <a:r>
              <a:rPr lang="ru-RU" altLang="ru-RU" sz="1600" b="1" smtClean="0">
                <a:latin typeface="Times New Roman" pitchFamily="18" charset="0"/>
                <a:cs typeface="Times New Roman" pitchFamily="18" charset="0"/>
              </a:rPr>
              <a:t>Наставник</a:t>
            </a:r>
            <a:r>
              <a:rPr lang="ru-RU" altLang="ru-RU" sz="1600" smtClean="0">
                <a:latin typeface="Times New Roman" pitchFamily="18" charset="0"/>
                <a:cs typeface="Times New Roman" pitchFamily="18" charset="0"/>
              </a:rPr>
              <a:t>  развивает навыки управления, повышает свой статус в компании, завоевывает репутацию профессионала и доверие коллег, принимает участие в формировании профессиональной команды (это очень важно, поскольку эффективность всей команды зависит от эффективности работы каждого ее члена).</a:t>
            </a:r>
          </a:p>
          <a:p>
            <a:pPr algn="ctr">
              <a:buFont typeface="Times New Roman" pitchFamily="18" charset="0"/>
              <a:buNone/>
            </a:pPr>
            <a:r>
              <a:rPr lang="ru-RU" altLang="ru-RU" sz="1600" b="1" smtClean="0">
                <a:latin typeface="Times New Roman" pitchFamily="18" charset="0"/>
                <a:cs typeface="Times New Roman" pitchFamily="18" charset="0"/>
              </a:rPr>
              <a:t>Новый сотрудник </a:t>
            </a:r>
            <a:r>
              <a:rPr lang="ru-RU" altLang="ru-RU" sz="1600" smtClean="0">
                <a:latin typeface="Times New Roman" pitchFamily="18" charset="0"/>
                <a:cs typeface="Times New Roman" pitchFamily="18" charset="0"/>
              </a:rPr>
              <a:t>получает своевременную помощь на этапе интеграции в компанию, поддержку в профессиональном и карьерном развитии.</a:t>
            </a:r>
          </a:p>
          <a:p>
            <a:pPr>
              <a:buFont typeface="Times New Roman" pitchFamily="18" charset="0"/>
              <a:buNone/>
            </a:pPr>
            <a:endParaRPr lang="ru-RU" altLang="ru-RU" sz="1600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Times New Roman" pitchFamily="18" charset="0"/>
              <a:buNone/>
            </a:pPr>
            <a:r>
              <a:rPr lang="ru-RU" altLang="ru-RU" sz="1600" b="1" smtClean="0">
                <a:latin typeface="Times New Roman" pitchFamily="18" charset="0"/>
                <a:cs typeface="Times New Roman" pitchFamily="18" charset="0"/>
              </a:rPr>
              <a:t>Руководитель нового сотрудника  </a:t>
            </a:r>
            <a:r>
              <a:rPr lang="ru-RU" altLang="ru-RU" sz="1600" smtClean="0">
                <a:latin typeface="Times New Roman" pitchFamily="18" charset="0"/>
                <a:cs typeface="Times New Roman" pitchFamily="18" charset="0"/>
              </a:rPr>
              <a:t>обеспечивает стабильность курируемого процесса за счет организации эффективной передачи опыта и знания от одного работника другому.</a:t>
            </a:r>
          </a:p>
          <a:p>
            <a:pPr algn="ctr">
              <a:buFont typeface="Times New Roman" pitchFamily="18" charset="0"/>
              <a:buNone/>
            </a:pPr>
            <a:endParaRPr lang="ru-RU" altLang="ru-RU" sz="1600" b="1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Times New Roman" pitchFamily="18" charset="0"/>
              <a:buNone/>
            </a:pPr>
            <a:r>
              <a:rPr lang="ru-RU" altLang="ru-RU" sz="1600" b="1" smtClean="0">
                <a:latin typeface="Times New Roman" pitchFamily="18" charset="0"/>
                <a:cs typeface="Times New Roman" pitchFamily="18" charset="0"/>
              </a:rPr>
              <a:t>Кадровая служба </a:t>
            </a:r>
            <a:r>
              <a:rPr lang="ru-RU" altLang="ru-RU" sz="1600" smtClean="0">
                <a:latin typeface="Times New Roman" pitchFamily="18" charset="0"/>
                <a:cs typeface="Times New Roman" pitchFamily="18" charset="0"/>
              </a:rPr>
              <a:t>получает мощный поддерживающий ресурс: наставники задействованы практически во всех основных HR-процессах( в т.ч. адаптация, управление эффективностью деятельности, обучение).</a:t>
            </a:r>
          </a:p>
          <a:p>
            <a:pPr algn="ctr">
              <a:buFont typeface="Times New Roman" pitchFamily="18" charset="0"/>
              <a:buNone/>
            </a:pPr>
            <a:r>
              <a:rPr lang="ru-RU" altLang="ru-RU" sz="1600" b="1" smtClean="0">
                <a:latin typeface="Times New Roman" pitchFamily="18" charset="0"/>
                <a:cs typeface="Times New Roman" pitchFamily="18" charset="0"/>
              </a:rPr>
              <a:t>Компания</a:t>
            </a:r>
            <a:r>
              <a:rPr lang="ru-RU" altLang="ru-RU" sz="1600" smtClean="0">
                <a:latin typeface="Times New Roman" pitchFamily="18" charset="0"/>
                <a:cs typeface="Times New Roman" pitchFamily="18" charset="0"/>
              </a:rPr>
              <a:t> стабилизирует численность коллектива (снижается текучесть кадров), формирует команду высококвалифицированных лояльных сотрудников.</a:t>
            </a:r>
          </a:p>
          <a:p>
            <a:pPr algn="ctr">
              <a:buFont typeface="Times New Roman" pitchFamily="18" charset="0"/>
              <a:buNone/>
            </a:pPr>
            <a:r>
              <a:rPr lang="ru-RU" altLang="ru-RU" sz="160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Font typeface="Times New Roman" pitchFamily="18" charset="0"/>
              <a:buNone/>
            </a:pPr>
            <a:endParaRPr lang="ru-RU" altLang="ru-RU" sz="12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560388" y="188913"/>
            <a:ext cx="8912225" cy="503237"/>
          </a:xfrm>
        </p:spPr>
        <p:txBody>
          <a:bodyPr/>
          <a:lstStyle/>
          <a:p>
            <a:pPr algn="ctr"/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Все ли могут быть наставниками?</a:t>
            </a:r>
            <a:br>
              <a:rPr lang="ru-RU" sz="2000" b="1" smtClean="0">
                <a:latin typeface="Times New Roman" pitchFamily="18" charset="0"/>
                <a:cs typeface="Times New Roman" pitchFamily="18" charset="0"/>
              </a:rPr>
            </a:br>
            <a:endParaRPr lang="ru-RU" altLang="ru-RU" sz="28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73050" y="620713"/>
            <a:ext cx="9288463" cy="5545137"/>
          </a:xfrm>
        </p:spPr>
        <p:txBody>
          <a:bodyPr/>
          <a:lstStyle/>
          <a:p>
            <a:pPr marL="914400" lvl="2" indent="0" algn="ctr">
              <a:buFont typeface="Times New Roman" pitchFamily="18" charset="0"/>
              <a:buNone/>
              <a:defRPr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кандидатам в наставники</a:t>
            </a:r>
          </a:p>
          <a:p>
            <a:pPr marL="914400" lvl="2" indent="0" algn="ctr">
              <a:buFont typeface="Times New Roman" pitchFamily="18" charset="0"/>
              <a:buNone/>
              <a:defRPr/>
            </a:pPr>
            <a:endParaRPr lang="ru-RU" dirty="0"/>
          </a:p>
          <a:p>
            <a:pPr lvl="2"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стаж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в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 –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менее 5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лет</a:t>
            </a:r>
          </a:p>
          <a:p>
            <a:pPr lvl="2"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служебный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статус – должность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выше уровня должности новичка (не менее, чем на один-два уровня)</a:t>
            </a:r>
          </a:p>
          <a:p>
            <a:pPr lvl="2"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высокий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профессиональных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знаний </a:t>
            </a:r>
          </a:p>
          <a:p>
            <a:pPr lvl="2"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системное представление о работе своего подразделения и Общества в целом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высокий уровень лояльности к компании (наставник- носитель ключевых ценностей корпоративной культуры)</a:t>
            </a:r>
          </a:p>
          <a:p>
            <a:pPr lvl="2"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желание быть наставником </a:t>
            </a:r>
          </a:p>
          <a:p>
            <a:pPr lvl="2"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готовность инвестировать свое время в развитие другого человека </a:t>
            </a:r>
          </a:p>
          <a:p>
            <a:pPr lvl="2"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способность к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конструктивной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критике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560388" y="188913"/>
            <a:ext cx="8912225" cy="503237"/>
          </a:xfrm>
        </p:spPr>
        <p:txBody>
          <a:bodyPr/>
          <a:lstStyle/>
          <a:p>
            <a:pPr algn="ctr"/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Кому требуется наставник?</a:t>
            </a:r>
            <a:br>
              <a:rPr lang="ru-RU" sz="2000" b="1" smtClean="0">
                <a:latin typeface="Times New Roman" pitchFamily="18" charset="0"/>
                <a:cs typeface="Times New Roman" pitchFamily="18" charset="0"/>
              </a:rPr>
            </a:br>
            <a:endParaRPr lang="ru-RU" altLang="ru-RU" sz="28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71475" y="703263"/>
            <a:ext cx="9290050" cy="5545137"/>
          </a:xfrm>
        </p:spPr>
        <p:txBody>
          <a:bodyPr/>
          <a:lstStyle/>
          <a:p>
            <a:pPr marL="914400" lvl="2" indent="0" algn="ctr">
              <a:buFont typeface="Times New Roman" pitchFamily="18" charset="0"/>
              <a:buNone/>
              <a:defRPr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Наставник назначается: </a:t>
            </a:r>
          </a:p>
          <a:p>
            <a:pPr lvl="2">
              <a:defRPr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олодым работникам, окончившим профессиональное образовательное учреждение в течение трех лет до поступления на работу в Общество;</a:t>
            </a:r>
          </a:p>
          <a:p>
            <a:pPr lvl="2"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Вновь принятым и переведенным на новое место работники (при необходимости);</a:t>
            </a:r>
          </a:p>
          <a:p>
            <a:pPr lvl="2"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Работникам, прошедшим профессиональную переподготовку по второй (смежной) профессии и приступившим к работе по новой должности;</a:t>
            </a:r>
          </a:p>
          <a:p>
            <a:pPr lvl="2"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Студентам на время прохождения практики.</a:t>
            </a:r>
          </a:p>
          <a:p>
            <a:pPr marL="914400" lvl="2" indent="0">
              <a:buFont typeface="Times New Roman" pitchFamily="18" charset="0"/>
              <a:buNone/>
              <a:defRPr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2" indent="0">
              <a:buFont typeface="Times New Roman" pitchFamily="18" charset="0"/>
              <a:buNone/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2014  года в Филиале развивается новая форма наставничества –  в отношении членов студенческих отрядов в период работы на объектах предприятия:</a:t>
            </a:r>
          </a:p>
          <a:p>
            <a:pPr marL="627063" lvl="2" indent="269875">
              <a:buFont typeface="Arial" panose="020B0604020202020204" pitchFamily="34" charset="0"/>
              <a:buChar char="•"/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каждой бригадой студентов закрепляется наставник из числа работников подразделения;</a:t>
            </a:r>
          </a:p>
          <a:p>
            <a:pPr marL="627063" lvl="2" indent="269875">
              <a:buFont typeface="Arial" panose="020B0604020202020204" pitchFamily="34" charset="0"/>
              <a:buChar char="•"/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формируется Штаб из числа работников предприятия, который курирует деятельность студенческого отряда.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560388" y="188913"/>
            <a:ext cx="8912225" cy="792162"/>
          </a:xfrm>
        </p:spPr>
        <p:txBody>
          <a:bodyPr/>
          <a:lstStyle/>
          <a:p>
            <a:pPr algn="ctr"/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Процесс наставничества</a:t>
            </a:r>
            <a:endParaRPr lang="ru-RU" altLang="ru-RU" sz="28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7" name="Объект 1"/>
          <p:cNvSpPr>
            <a:spLocks noGrp="1"/>
          </p:cNvSpPr>
          <p:nvPr>
            <p:ph idx="1"/>
          </p:nvPr>
        </p:nvSpPr>
        <p:spPr>
          <a:xfrm>
            <a:off x="-26988" y="-133350"/>
            <a:ext cx="9899651" cy="6272213"/>
          </a:xfrm>
        </p:spPr>
        <p:txBody>
          <a:bodyPr/>
          <a:lstStyle/>
          <a:p>
            <a:pPr marL="93663" lvl="2" indent="0" algn="r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sz="1400" smtClean="0"/>
          </a:p>
          <a:p>
            <a:pPr marL="93663" lvl="2" indent="0" algn="r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sz="1400" smtClean="0"/>
          </a:p>
          <a:p>
            <a:pPr marL="93663" lvl="2" indent="0" algn="r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endParaRPr lang="ru-RU" sz="1400" smtClean="0"/>
          </a:p>
          <a:p>
            <a:pPr marL="93663" lvl="2" indent="0" algn="r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r>
              <a:rPr lang="ru-RU" sz="1400" smtClean="0"/>
              <a:t>Наставничество — это инвестиция </a:t>
            </a:r>
          </a:p>
          <a:p>
            <a:pPr marL="93663" lvl="2" indent="0" algn="r">
              <a:lnSpc>
                <a:spcPct val="100000"/>
              </a:lnSpc>
              <a:spcAft>
                <a:spcPct val="0"/>
              </a:spcAft>
              <a:buFont typeface="Times New Roman" pitchFamily="18" charset="0"/>
              <a:buNone/>
            </a:pPr>
            <a:r>
              <a:rPr lang="ru-RU" sz="1400" smtClean="0"/>
              <a:t>в долгосрочное развитие организации, </a:t>
            </a:r>
            <a:br>
              <a:rPr lang="ru-RU" sz="1400" smtClean="0"/>
            </a:br>
            <a:r>
              <a:rPr lang="ru-RU" sz="1400" smtClean="0"/>
              <a:t>в ее «здоровье».</a:t>
            </a:r>
            <a:br>
              <a:rPr lang="ru-RU" sz="1400" smtClean="0"/>
            </a:br>
            <a:r>
              <a:rPr lang="ru-RU" sz="1400" smtClean="0"/>
              <a:t>Дэвид Майстер</a:t>
            </a:r>
            <a:br>
              <a:rPr lang="ru-RU" sz="1400" smtClean="0"/>
            </a:br>
            <a:endParaRPr lang="ru-RU" sz="1400" smtClean="0"/>
          </a:p>
        </p:txBody>
      </p:sp>
      <p:sp>
        <p:nvSpPr>
          <p:cNvPr id="11268" name="AutoShape 17"/>
          <p:cNvSpPr>
            <a:spLocks noChangeArrowheads="1"/>
          </p:cNvSpPr>
          <p:nvPr/>
        </p:nvSpPr>
        <p:spPr bwMode="auto">
          <a:xfrm>
            <a:off x="122238" y="422275"/>
            <a:ext cx="2447925" cy="719138"/>
          </a:xfrm>
          <a:prstGeom prst="flowChartAlternateProcess">
            <a:avLst/>
          </a:prstGeom>
          <a:gradFill rotWithShape="0">
            <a:gsLst>
              <a:gs pos="0">
                <a:srgbClr val="7A8E99">
                  <a:alpha val="70000"/>
                </a:srgbClr>
              </a:gs>
              <a:gs pos="100000">
                <a:srgbClr val="CCECFF">
                  <a:alpha val="70000"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400">
                <a:solidFill>
                  <a:schemeClr val="tx1"/>
                </a:solidFill>
              </a:rPr>
              <a:t>Шаг 1: Приказ о назначении </a:t>
            </a:r>
          </a:p>
          <a:p>
            <a:r>
              <a:rPr lang="ru-RU" sz="1400">
                <a:solidFill>
                  <a:schemeClr val="tx1"/>
                </a:solidFill>
              </a:rPr>
              <a:t>наставника</a:t>
            </a:r>
          </a:p>
        </p:txBody>
      </p:sp>
      <p:sp>
        <p:nvSpPr>
          <p:cNvPr id="11269" name="Freeform 27"/>
          <p:cNvSpPr>
            <a:spLocks/>
          </p:cNvSpPr>
          <p:nvPr/>
        </p:nvSpPr>
        <p:spPr bwMode="auto">
          <a:xfrm>
            <a:off x="2587625" y="738188"/>
            <a:ext cx="277813" cy="649287"/>
          </a:xfrm>
          <a:custGeom>
            <a:avLst/>
            <a:gdLst>
              <a:gd name="T0" fmla="*/ 0 w 227"/>
              <a:gd name="T1" fmla="*/ 0 h 409"/>
              <a:gd name="T2" fmla="*/ 335232237 w 227"/>
              <a:gd name="T3" fmla="*/ 5040309 h 409"/>
              <a:gd name="T4" fmla="*/ 339722526 w 227"/>
              <a:gd name="T5" fmla="*/ 1030743995 h 409"/>
              <a:gd name="T6" fmla="*/ 0 60000 65536"/>
              <a:gd name="T7" fmla="*/ 0 60000 65536"/>
              <a:gd name="T8" fmla="*/ 0 60000 65536"/>
              <a:gd name="T9" fmla="*/ 0 w 227"/>
              <a:gd name="T10" fmla="*/ 0 h 409"/>
              <a:gd name="T11" fmla="*/ 227 w 227"/>
              <a:gd name="T12" fmla="*/ 409 h 4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7" h="409">
                <a:moveTo>
                  <a:pt x="0" y="0"/>
                </a:moveTo>
                <a:lnTo>
                  <a:pt x="224" y="2"/>
                </a:lnTo>
                <a:lnTo>
                  <a:pt x="227" y="409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11270" name="AutoShape 19"/>
          <p:cNvSpPr>
            <a:spLocks noChangeArrowheads="1"/>
          </p:cNvSpPr>
          <p:nvPr/>
        </p:nvSpPr>
        <p:spPr bwMode="auto">
          <a:xfrm>
            <a:off x="931863" y="1406525"/>
            <a:ext cx="3311525" cy="792163"/>
          </a:xfrm>
          <a:prstGeom prst="flowChartAlternateProcess">
            <a:avLst/>
          </a:prstGeom>
          <a:gradFill rotWithShape="1">
            <a:gsLst>
              <a:gs pos="0">
                <a:srgbClr val="7A8E99"/>
              </a:gs>
              <a:gs pos="100000">
                <a:srgbClr val="CCECFF">
                  <a:alpha val="70000"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6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2: Разработка индивидуального </a:t>
            </a:r>
          </a:p>
          <a:p>
            <a:r>
              <a:rPr lang="ru-RU" sz="16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плана подготовки</a:t>
            </a:r>
          </a:p>
        </p:txBody>
      </p:sp>
      <p:sp>
        <p:nvSpPr>
          <p:cNvPr id="11271" name="Freeform 28"/>
          <p:cNvSpPr>
            <a:spLocks/>
          </p:cNvSpPr>
          <p:nvPr/>
        </p:nvSpPr>
        <p:spPr bwMode="auto">
          <a:xfrm>
            <a:off x="4243388" y="1736725"/>
            <a:ext cx="350837" cy="666750"/>
          </a:xfrm>
          <a:custGeom>
            <a:avLst/>
            <a:gdLst>
              <a:gd name="T0" fmla="*/ 0 w 363"/>
              <a:gd name="T1" fmla="*/ 10412924 h 413"/>
              <a:gd name="T2" fmla="*/ 336949468 w 363"/>
              <a:gd name="T3" fmla="*/ 0 h 413"/>
              <a:gd name="T4" fmla="*/ 337880201 w 363"/>
              <a:gd name="T5" fmla="*/ 1075199844 h 413"/>
              <a:gd name="T6" fmla="*/ 0 60000 65536"/>
              <a:gd name="T7" fmla="*/ 0 60000 65536"/>
              <a:gd name="T8" fmla="*/ 0 60000 65536"/>
              <a:gd name="T9" fmla="*/ 0 w 363"/>
              <a:gd name="T10" fmla="*/ 0 h 413"/>
              <a:gd name="T11" fmla="*/ 363 w 363"/>
              <a:gd name="T12" fmla="*/ 413 h 41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63" h="413">
                <a:moveTo>
                  <a:pt x="0" y="4"/>
                </a:moveTo>
                <a:lnTo>
                  <a:pt x="362" y="0"/>
                </a:lnTo>
                <a:lnTo>
                  <a:pt x="363" y="413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11272" name="AutoShape 20"/>
          <p:cNvSpPr>
            <a:spLocks noChangeArrowheads="1"/>
          </p:cNvSpPr>
          <p:nvPr/>
        </p:nvSpPr>
        <p:spPr bwMode="auto">
          <a:xfrm>
            <a:off x="3324225" y="2400300"/>
            <a:ext cx="2376488" cy="719138"/>
          </a:xfrm>
          <a:prstGeom prst="flowChartAlternateProcess">
            <a:avLst/>
          </a:prstGeom>
          <a:gradFill rotWithShape="1">
            <a:gsLst>
              <a:gs pos="0">
                <a:srgbClr val="7A8E99"/>
              </a:gs>
              <a:gs pos="100000">
                <a:srgbClr val="CCECFF">
                  <a:alpha val="70000"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6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3:Реализация плана </a:t>
            </a:r>
          </a:p>
        </p:txBody>
      </p:sp>
      <p:sp>
        <p:nvSpPr>
          <p:cNvPr id="11273" name="Freeform 28"/>
          <p:cNvSpPr>
            <a:spLocks/>
          </p:cNvSpPr>
          <p:nvPr/>
        </p:nvSpPr>
        <p:spPr bwMode="auto">
          <a:xfrm>
            <a:off x="5700713" y="2728913"/>
            <a:ext cx="333375" cy="665162"/>
          </a:xfrm>
          <a:custGeom>
            <a:avLst/>
            <a:gdLst>
              <a:gd name="T0" fmla="*/ 0 w 363"/>
              <a:gd name="T1" fmla="*/ 10388123 h 413"/>
              <a:gd name="T2" fmla="*/ 305073954 w 363"/>
              <a:gd name="T3" fmla="*/ 0 h 413"/>
              <a:gd name="T4" fmla="*/ 305917035 w 363"/>
              <a:gd name="T5" fmla="*/ 1072639038 h 413"/>
              <a:gd name="T6" fmla="*/ 0 60000 65536"/>
              <a:gd name="T7" fmla="*/ 0 60000 65536"/>
              <a:gd name="T8" fmla="*/ 0 60000 65536"/>
              <a:gd name="T9" fmla="*/ 0 w 363"/>
              <a:gd name="T10" fmla="*/ 0 h 413"/>
              <a:gd name="T11" fmla="*/ 363 w 363"/>
              <a:gd name="T12" fmla="*/ 413 h 41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63" h="413">
                <a:moveTo>
                  <a:pt x="0" y="4"/>
                </a:moveTo>
                <a:lnTo>
                  <a:pt x="362" y="0"/>
                </a:lnTo>
                <a:lnTo>
                  <a:pt x="363" y="413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11274" name="AutoShape 20"/>
          <p:cNvSpPr>
            <a:spLocks noChangeArrowheads="1"/>
          </p:cNvSpPr>
          <p:nvPr/>
        </p:nvSpPr>
        <p:spPr bwMode="auto">
          <a:xfrm>
            <a:off x="4664075" y="3394075"/>
            <a:ext cx="2592388" cy="719138"/>
          </a:xfrm>
          <a:prstGeom prst="flowChartAlternateProcess">
            <a:avLst/>
          </a:prstGeom>
          <a:gradFill rotWithShape="1">
            <a:gsLst>
              <a:gs pos="0">
                <a:srgbClr val="7A8E99"/>
              </a:gs>
              <a:gs pos="100000">
                <a:srgbClr val="CCECFF">
                  <a:alpha val="70000"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6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4: Оценка результатов </a:t>
            </a:r>
          </a:p>
          <a:p>
            <a:r>
              <a:rPr lang="ru-RU" sz="16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наставничества</a:t>
            </a:r>
          </a:p>
        </p:txBody>
      </p:sp>
      <p:sp>
        <p:nvSpPr>
          <p:cNvPr id="11275" name="Freeform 28"/>
          <p:cNvSpPr>
            <a:spLocks/>
          </p:cNvSpPr>
          <p:nvPr/>
        </p:nvSpPr>
        <p:spPr bwMode="auto">
          <a:xfrm>
            <a:off x="7256463" y="3690938"/>
            <a:ext cx="361950" cy="665162"/>
          </a:xfrm>
          <a:custGeom>
            <a:avLst/>
            <a:gdLst>
              <a:gd name="T0" fmla="*/ 0 w 363"/>
              <a:gd name="T1" fmla="*/ 10388123 h 413"/>
              <a:gd name="T2" fmla="*/ 359414360 w 363"/>
              <a:gd name="T3" fmla="*/ 0 h 413"/>
              <a:gd name="T4" fmla="*/ 360407478 w 363"/>
              <a:gd name="T5" fmla="*/ 1072639038 h 413"/>
              <a:gd name="T6" fmla="*/ 0 60000 65536"/>
              <a:gd name="T7" fmla="*/ 0 60000 65536"/>
              <a:gd name="T8" fmla="*/ 0 60000 65536"/>
              <a:gd name="T9" fmla="*/ 0 w 363"/>
              <a:gd name="T10" fmla="*/ 0 h 413"/>
              <a:gd name="T11" fmla="*/ 363 w 363"/>
              <a:gd name="T12" fmla="*/ 413 h 41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63" h="413">
                <a:moveTo>
                  <a:pt x="0" y="4"/>
                </a:moveTo>
                <a:lnTo>
                  <a:pt x="362" y="0"/>
                </a:lnTo>
                <a:lnTo>
                  <a:pt x="363" y="413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11276" name="AutoShape 20"/>
          <p:cNvSpPr>
            <a:spLocks noChangeArrowheads="1"/>
          </p:cNvSpPr>
          <p:nvPr/>
        </p:nvSpPr>
        <p:spPr bwMode="auto">
          <a:xfrm>
            <a:off x="6275388" y="4356100"/>
            <a:ext cx="2636837" cy="719138"/>
          </a:xfrm>
          <a:prstGeom prst="flowChartAlternateProcess">
            <a:avLst/>
          </a:prstGeom>
          <a:gradFill rotWithShape="1">
            <a:gsLst>
              <a:gs pos="0">
                <a:srgbClr val="7A8E99"/>
              </a:gs>
              <a:gs pos="100000">
                <a:srgbClr val="CCECFF">
                  <a:alpha val="70000"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6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5: Оценка деятельности </a:t>
            </a:r>
          </a:p>
          <a:p>
            <a:r>
              <a:rPr lang="ru-RU" sz="16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наставника</a:t>
            </a:r>
          </a:p>
        </p:txBody>
      </p:sp>
      <p:sp>
        <p:nvSpPr>
          <p:cNvPr id="11277" name="Freeform 28"/>
          <p:cNvSpPr>
            <a:spLocks/>
          </p:cNvSpPr>
          <p:nvPr/>
        </p:nvSpPr>
        <p:spPr bwMode="auto">
          <a:xfrm>
            <a:off x="8912225" y="4716463"/>
            <a:ext cx="290513" cy="669925"/>
          </a:xfrm>
          <a:custGeom>
            <a:avLst/>
            <a:gdLst>
              <a:gd name="T0" fmla="*/ 0 w 363"/>
              <a:gd name="T1" fmla="*/ 10533881 h 413"/>
              <a:gd name="T2" fmla="*/ 230904237 w 363"/>
              <a:gd name="T3" fmla="*/ 0 h 413"/>
              <a:gd name="T4" fmla="*/ 231542084 w 363"/>
              <a:gd name="T5" fmla="*/ 1087656574 h 413"/>
              <a:gd name="T6" fmla="*/ 0 60000 65536"/>
              <a:gd name="T7" fmla="*/ 0 60000 65536"/>
              <a:gd name="T8" fmla="*/ 0 60000 65536"/>
              <a:gd name="T9" fmla="*/ 0 w 363"/>
              <a:gd name="T10" fmla="*/ 0 h 413"/>
              <a:gd name="T11" fmla="*/ 363 w 363"/>
              <a:gd name="T12" fmla="*/ 413 h 41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63" h="413">
                <a:moveTo>
                  <a:pt x="0" y="4"/>
                </a:moveTo>
                <a:lnTo>
                  <a:pt x="362" y="0"/>
                </a:lnTo>
                <a:lnTo>
                  <a:pt x="363" y="413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11278" name="AutoShape 20"/>
          <p:cNvSpPr>
            <a:spLocks noChangeArrowheads="1"/>
          </p:cNvSpPr>
          <p:nvPr/>
        </p:nvSpPr>
        <p:spPr bwMode="auto">
          <a:xfrm>
            <a:off x="7648575" y="5381625"/>
            <a:ext cx="2224088" cy="719138"/>
          </a:xfrm>
          <a:prstGeom prst="flowChartAlternateProcess">
            <a:avLst/>
          </a:prstGeom>
          <a:gradFill rotWithShape="1">
            <a:gsLst>
              <a:gs pos="0">
                <a:srgbClr val="7A8E99"/>
              </a:gs>
              <a:gs pos="100000">
                <a:srgbClr val="CCECFF">
                  <a:alpha val="70000"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6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5: Посвящение </a:t>
            </a:r>
          </a:p>
          <a:p>
            <a:r>
              <a:rPr lang="ru-RU" sz="16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энергетики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Microsoft YaHei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Microsoft YaHei" panose="020B0503020204020204" pitchFamily="34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Microsoft YaHei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Microsoft YaHei" panose="020B0503020204020204" pitchFamily="34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39524</TotalTime>
  <Words>1056</Words>
  <Application>Microsoft Office PowerPoint</Application>
  <PresentationFormat>Произвольный</PresentationFormat>
  <Paragraphs>289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 Office</vt:lpstr>
      <vt:lpstr>1_Тема Office</vt:lpstr>
      <vt:lpstr>Практика наставничества в  филиале ПАО «МРСК Волги» - «Оренбургэнерго»</vt:lpstr>
      <vt:lpstr>Филиал ПАО «МРСК Волги»- «Оренбургэнерго»</vt:lpstr>
      <vt:lpstr>Презентация PowerPoint</vt:lpstr>
      <vt:lpstr>Краткая информация о филиале  ПАО «МРСК Волги» - «Оренбургэнерго»</vt:lpstr>
      <vt:lpstr>Организация работы по наставничеству</vt:lpstr>
      <vt:lpstr>Кому это нужно?</vt:lpstr>
      <vt:lpstr>Все ли могут быть наставниками? </vt:lpstr>
      <vt:lpstr>Кому требуется наставник? </vt:lpstr>
      <vt:lpstr>Процесс наставничества</vt:lpstr>
      <vt:lpstr>Индивидуальный план подготовки</vt:lpstr>
      <vt:lpstr>Оценка эффективности наставничества</vt:lpstr>
      <vt:lpstr>Мотивация наставников</vt:lpstr>
      <vt:lpstr>Итоги наставничества</vt:lpstr>
      <vt:lpstr>Роль наставника</vt:lpstr>
      <vt:lpstr>Роль наставляемого</vt:lpstr>
      <vt:lpstr>Формы взаимодействия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</dc:title>
  <dc:creator>Масевкина Галина Германовна</dc:creator>
  <cp:lastModifiedBy>Киреева Т. А.</cp:lastModifiedBy>
  <cp:revision>416</cp:revision>
  <cp:lastPrinted>2016-03-30T15:17:26Z</cp:lastPrinted>
  <dcterms:created xsi:type="dcterms:W3CDTF">1601-01-01T00:00:00Z</dcterms:created>
  <dcterms:modified xsi:type="dcterms:W3CDTF">2018-03-29T10:41:23Z</dcterms:modified>
</cp:coreProperties>
</file>