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2"/>
  </p:notesMasterIdLst>
  <p:handoutMasterIdLst>
    <p:handoutMasterId r:id="rId13"/>
  </p:handoutMasterIdLst>
  <p:sldIdLst>
    <p:sldId id="383" r:id="rId2"/>
    <p:sldId id="384" r:id="rId3"/>
    <p:sldId id="395" r:id="rId4"/>
    <p:sldId id="390" r:id="rId5"/>
    <p:sldId id="386" r:id="rId6"/>
    <p:sldId id="385" r:id="rId7"/>
    <p:sldId id="388" r:id="rId8"/>
    <p:sldId id="387" r:id="rId9"/>
    <p:sldId id="389" r:id="rId10"/>
    <p:sldId id="391" r:id="rId11"/>
  </p:sldIdLst>
  <p:sldSz cx="9907588" cy="6858000"/>
  <p:notesSz cx="6797675" cy="9928225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CC"/>
    <a:srgbClr val="FF505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44993" autoAdjust="0"/>
  </p:normalViewPr>
  <p:slideViewPr>
    <p:cSldViewPr>
      <p:cViewPr varScale="1">
        <p:scale>
          <a:sx n="109" d="100"/>
          <a:sy n="109" d="100"/>
        </p:scale>
        <p:origin x="-690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1346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176"/>
    </p:cViewPr>
  </p:sorterViewPr>
  <p:notesViewPr>
    <p:cSldViewPr>
      <p:cViewPr varScale="1">
        <p:scale>
          <a:sx n="62" d="100"/>
          <a:sy n="62" d="100"/>
        </p:scale>
        <p:origin x="2874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578A5236-1D51-425F-BEDB-1035D6B85D64}" type="datetimeFigureOut">
              <a:rPr lang="ru-RU"/>
              <a:pPr>
                <a:defRPr/>
              </a:pPr>
              <a:t>29.03.2018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43ECCE5-7B76-4C03-AC0B-E50D227300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3700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"/>
          <p:cNvSpPr>
            <a:spLocks noChangeArrowheads="1"/>
          </p:cNvSpPr>
          <p:nvPr/>
        </p:nvSpPr>
        <p:spPr bwMode="auto">
          <a:xfrm>
            <a:off x="0" y="0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altLang="ru-RU"/>
          </a:p>
        </p:txBody>
      </p:sp>
      <p:sp>
        <p:nvSpPr>
          <p:cNvPr id="36867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11200" y="755650"/>
            <a:ext cx="5372100" cy="3719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79450" y="4716463"/>
            <a:ext cx="5435600" cy="4464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3846513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431338"/>
            <a:ext cx="2946400" cy="493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46513" y="9431338"/>
            <a:ext cx="2946400" cy="4937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95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CE495568-31A5-48DA-8087-655566E4AA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69067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31088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31088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DD3F5-9AFA-4B7B-80BD-63EF548975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DFFE7-9274-4522-8DFB-7A5DC1C0EB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0263" y="274638"/>
            <a:ext cx="2227262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2563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FF826-78E6-472A-83EF-EF4117C404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3C867-13D7-4346-88CB-3E3CFBBF2A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551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551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8EBBA-F966-47DE-8ADB-F658F20467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9913" cy="45227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7613" y="1600200"/>
            <a:ext cx="4379912" cy="45227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D7D46-A56E-4764-B303-F829327C71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5513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6500" y="1681163"/>
            <a:ext cx="42116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6500" y="2505075"/>
            <a:ext cx="421163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90519-18F7-47CC-B0E9-44E6BF3DB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4217A-FFE8-4DDE-BF49-953FDB8A0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55BBD-EB5C-4917-9B3C-0513E09A60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56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638" y="987425"/>
            <a:ext cx="50165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56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1085B-A013-4A34-B9D6-F6F261A27F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56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65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56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FC48CE-5C43-42E1-8A38-6EE31FA38A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906000" cy="6856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2225" cy="113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2225" cy="4522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4592638" y="6492875"/>
            <a:ext cx="715962" cy="361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 hangingPunct="1">
              <a:buSzPct val="100000"/>
              <a:defRPr sz="1400" smtClean="0">
                <a:solidFill>
                  <a:srgbClr val="000000"/>
                </a:solidFill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769548FD-C26F-4F4F-9E4D-38F061BF70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2054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81888" y="6457950"/>
            <a:ext cx="938212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55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748713" y="6457950"/>
            <a:ext cx="720725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2pPr>
      <a:lvl3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3pPr>
      <a:lvl4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4pPr>
      <a:lvl5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anose="020F050202020403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buChar char="–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buChar char="–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buChar char="»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560388" y="404813"/>
            <a:ext cx="8912225" cy="503237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Факторы моего успеха в наставничестве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Объект 1"/>
          <p:cNvSpPr>
            <a:spLocks noGrp="1"/>
          </p:cNvSpPr>
          <p:nvPr>
            <p:ph idx="1"/>
          </p:nvPr>
        </p:nvSpPr>
        <p:spPr>
          <a:xfrm>
            <a:off x="273050" y="981075"/>
            <a:ext cx="9288463" cy="4392613"/>
          </a:xfrm>
        </p:spPr>
        <p:txBody>
          <a:bodyPr/>
          <a:lstStyle/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Узнать, чем увлекается обучаемый, определить общий круг интересов;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Постараться выявить общих знакомых;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Определить дистанцию в общении;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Уделять внимание проблемам обучаемого;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Определить возможный «аванс» доверия;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Проводить разъяснительную работу;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Уметь развеять сомнения обучаемого;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Уметь сопереживать обучаемому;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Осуществлять психологическую поддержку.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560388" y="404813"/>
            <a:ext cx="8912225" cy="503237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Рекомендации для организации эффективного наставничества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3" name="Объект 1"/>
          <p:cNvSpPr>
            <a:spLocks noGrp="1"/>
          </p:cNvSpPr>
          <p:nvPr>
            <p:ph idx="1"/>
          </p:nvPr>
        </p:nvSpPr>
        <p:spPr>
          <a:xfrm>
            <a:off x="273050" y="981075"/>
            <a:ext cx="9288463" cy="4392613"/>
          </a:xfrm>
        </p:spPr>
        <p:txBody>
          <a:bodyPr/>
          <a:lstStyle/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Правильно подобранная кандидатура наставника – 90% успеха всего процесса.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Лучше использовать добровольцев, а также людей, максимально соответствующих критериям хорошего наставника, подкрепляя их корректной мотивацией.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Правильно ставить цели наставничества и критерии его успешности.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Твердое правило: успех подчиненного – прямая выгода наставника, и наоборот.</a:t>
            </a:r>
          </a:p>
          <a:p>
            <a:pPr marL="812800" lvl="2" indent="-457200">
              <a:lnSpc>
                <a:spcPct val="120000"/>
              </a:lnSpc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Наставничество не должно существенно затруднять профессиональную деятельность самого наставника.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560388" y="260350"/>
            <a:ext cx="8912225" cy="503238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девиз: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61975" y="620713"/>
            <a:ext cx="8912225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32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«Будь лидером!»</a:t>
            </a:r>
            <a:endParaRPr lang="ru-RU" altLang="ru-RU" sz="40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88950" y="5734050"/>
            <a:ext cx="8912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…на работе</a:t>
            </a:r>
            <a:endParaRPr lang="ru-RU" altLang="ru-RU" sz="28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7370" y="1340768"/>
            <a:ext cx="7488832" cy="42124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8197" y="1305232"/>
            <a:ext cx="7744029" cy="4356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560388" y="260350"/>
            <a:ext cx="8912225" cy="503238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девиз: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61975" y="620713"/>
            <a:ext cx="8912225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32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«Будь лидером!»</a:t>
            </a:r>
            <a:endParaRPr lang="ru-RU" altLang="ru-RU" sz="40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88950" y="5734050"/>
            <a:ext cx="8912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…на работе</a:t>
            </a:r>
            <a:endParaRPr lang="ru-RU" altLang="ru-RU" sz="28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0570" y="1207544"/>
            <a:ext cx="3917440" cy="44537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9699" name="Заголовок 1"/>
          <p:cNvSpPr>
            <a:spLocks noGrp="1"/>
          </p:cNvSpPr>
          <p:nvPr>
            <p:ph type="title"/>
          </p:nvPr>
        </p:nvSpPr>
        <p:spPr>
          <a:xfrm>
            <a:off x="560388" y="260350"/>
            <a:ext cx="8912225" cy="503238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девиз: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61975" y="620713"/>
            <a:ext cx="8912225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32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«Будь лидером!»</a:t>
            </a:r>
            <a:endParaRPr lang="ru-RU" altLang="ru-RU" sz="40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88950" y="5734050"/>
            <a:ext cx="8912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…на работе</a:t>
            </a:r>
            <a:endParaRPr lang="ru-RU" altLang="ru-RU" sz="28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560388" y="260350"/>
            <a:ext cx="8912225" cy="503238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девиз: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61975" y="620713"/>
            <a:ext cx="8912225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32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«Будь лидером!»</a:t>
            </a:r>
            <a:endParaRPr lang="ru-RU" altLang="ru-RU" sz="40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88950" y="5734050"/>
            <a:ext cx="8912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…в спорте</a:t>
            </a:r>
            <a:endParaRPr lang="ru-RU" altLang="ru-RU" sz="28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 b="7773"/>
          <a:stretch>
            <a:fillRect/>
          </a:stretch>
        </p:blipFill>
        <p:spPr bwMode="auto">
          <a:xfrm>
            <a:off x="1137370" y="1340768"/>
            <a:ext cx="7560000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560388" y="260350"/>
            <a:ext cx="8912225" cy="503238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девиз: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61975" y="620713"/>
            <a:ext cx="8912225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32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«Будь лидером!»</a:t>
            </a:r>
            <a:endParaRPr lang="ru-RU" altLang="ru-RU" sz="40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88950" y="5734050"/>
            <a:ext cx="8912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…в спорте</a:t>
            </a:r>
            <a:endParaRPr lang="ru-RU" altLang="ru-RU" sz="28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7370" y="1336740"/>
            <a:ext cx="7560000" cy="4252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9818" y="1340768"/>
            <a:ext cx="4320480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686" y="1268760"/>
            <a:ext cx="3491988" cy="46559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2772" name="Заголовок 1"/>
          <p:cNvSpPr>
            <a:spLocks noGrp="1"/>
          </p:cNvSpPr>
          <p:nvPr>
            <p:ph type="title"/>
          </p:nvPr>
        </p:nvSpPr>
        <p:spPr>
          <a:xfrm>
            <a:off x="560388" y="260350"/>
            <a:ext cx="8912225" cy="503238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девиз: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61975" y="620713"/>
            <a:ext cx="8912225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32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«Будь лидером!»</a:t>
            </a:r>
            <a:endParaRPr lang="ru-RU" altLang="ru-RU" sz="40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88950" y="5734050"/>
            <a:ext cx="8912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…в спорте</a:t>
            </a:r>
            <a:endParaRPr lang="ru-RU" altLang="ru-RU" sz="28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560388" y="260350"/>
            <a:ext cx="8912225" cy="503238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девиз: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61975" y="620713"/>
            <a:ext cx="8912225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32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«Будь лидером!»</a:t>
            </a:r>
            <a:endParaRPr lang="ru-RU" altLang="ru-RU" sz="40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88950" y="5734050"/>
            <a:ext cx="8912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…в семье</a:t>
            </a:r>
            <a:endParaRPr lang="ru-RU" altLang="ru-RU" sz="28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 b="6209"/>
          <a:stretch>
            <a:fillRect/>
          </a:stretch>
        </p:blipFill>
        <p:spPr bwMode="auto">
          <a:xfrm>
            <a:off x="1209378" y="1268760"/>
            <a:ext cx="7560000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560388" y="260350"/>
            <a:ext cx="8912225" cy="503238"/>
          </a:xfrm>
        </p:spPr>
        <p:txBody>
          <a:bodyPr/>
          <a:lstStyle/>
          <a:p>
            <a:pPr algn="ctr"/>
            <a:r>
              <a:rPr lang="ru-RU" alt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девиз:</a:t>
            </a:r>
            <a:endParaRPr lang="ru-RU" altLang="ru-RU" sz="28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61975" y="620713"/>
            <a:ext cx="8912225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32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«Будь лидером!»</a:t>
            </a:r>
            <a:endParaRPr lang="ru-RU" altLang="ru-RU" sz="40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88950" y="5734050"/>
            <a:ext cx="8912225" cy="503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ru-RU" sz="20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…на отдыхе</a:t>
            </a:r>
            <a:endParaRPr lang="ru-RU" altLang="ru-RU" sz="2800" b="1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7370" y="1337994"/>
            <a:ext cx="7560000" cy="42512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39524</TotalTime>
  <Words>202</Words>
  <Application>Microsoft Office PowerPoint</Application>
  <PresentationFormat>Произвольный</PresentationFormat>
  <Paragraphs>40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1_Тема Office</vt:lpstr>
      <vt:lpstr>Факторы моего успеха в наставничестве</vt:lpstr>
      <vt:lpstr>Мой девиз:</vt:lpstr>
      <vt:lpstr>Мой девиз:</vt:lpstr>
      <vt:lpstr>Мой девиз:</vt:lpstr>
      <vt:lpstr>Мой девиз:</vt:lpstr>
      <vt:lpstr>Мой девиз:</vt:lpstr>
      <vt:lpstr>Мой девиз:</vt:lpstr>
      <vt:lpstr>Мой девиз:</vt:lpstr>
      <vt:lpstr>Мой девиз:</vt:lpstr>
      <vt:lpstr>Рекомендации для организации эффективного наставничества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</dc:title>
  <dc:creator>Масевкина Галина Германовна</dc:creator>
  <cp:lastModifiedBy>Киреева Т. А.</cp:lastModifiedBy>
  <cp:revision>417</cp:revision>
  <cp:lastPrinted>2016-03-30T15:17:26Z</cp:lastPrinted>
  <dcterms:created xsi:type="dcterms:W3CDTF">1601-01-01T00:00:00Z</dcterms:created>
  <dcterms:modified xsi:type="dcterms:W3CDTF">2018-03-29T10:44:30Z</dcterms:modified>
</cp:coreProperties>
</file>