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64" r:id="rId3"/>
    <p:sldId id="275" r:id="rId4"/>
    <p:sldId id="257" r:id="rId5"/>
    <p:sldId id="258" r:id="rId6"/>
    <p:sldId id="271" r:id="rId7"/>
    <p:sldId id="260" r:id="rId8"/>
    <p:sldId id="261" r:id="rId9"/>
    <p:sldId id="262" r:id="rId10"/>
    <p:sldId id="297" r:id="rId11"/>
    <p:sldId id="276" r:id="rId12"/>
    <p:sldId id="263" r:id="rId13"/>
    <p:sldId id="265" r:id="rId14"/>
    <p:sldId id="266" r:id="rId15"/>
    <p:sldId id="267" r:id="rId16"/>
    <p:sldId id="272" r:id="rId17"/>
    <p:sldId id="273" r:id="rId18"/>
    <p:sldId id="279" r:id="rId19"/>
    <p:sldId id="277" r:id="rId20"/>
    <p:sldId id="278" r:id="rId21"/>
    <p:sldId id="287" r:id="rId22"/>
    <p:sldId id="280" r:id="rId23"/>
    <p:sldId id="281" r:id="rId24"/>
    <p:sldId id="282" r:id="rId25"/>
    <p:sldId id="283" r:id="rId26"/>
    <p:sldId id="289" r:id="rId27"/>
    <p:sldId id="288" r:id="rId28"/>
    <p:sldId id="290" r:id="rId29"/>
    <p:sldId id="293" r:id="rId30"/>
    <p:sldId id="295"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01BCFF25-38C7-4ACD-AAB3-0CD14A8F4CC6}">
          <p14:sldIdLst>
            <p14:sldId id="256"/>
            <p14:sldId id="264"/>
            <p14:sldId id="275"/>
            <p14:sldId id="257"/>
            <p14:sldId id="258"/>
            <p14:sldId id="271"/>
            <p14:sldId id="260"/>
            <p14:sldId id="261"/>
            <p14:sldId id="262"/>
            <p14:sldId id="297"/>
            <p14:sldId id="276"/>
            <p14:sldId id="263"/>
            <p14:sldId id="265"/>
            <p14:sldId id="266"/>
            <p14:sldId id="267"/>
            <p14:sldId id="272"/>
            <p14:sldId id="273"/>
            <p14:sldId id="279"/>
            <p14:sldId id="277"/>
            <p14:sldId id="278"/>
            <p14:sldId id="287"/>
            <p14:sldId id="280"/>
            <p14:sldId id="281"/>
            <p14:sldId id="282"/>
            <p14:sldId id="283"/>
            <p14:sldId id="289"/>
            <p14:sldId id="288"/>
            <p14:sldId id="290"/>
            <p14:sldId id="293"/>
            <p14:sldId id="295"/>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Полина Фесенко" initials="ПФ" lastIdx="1" clrIdx="0">
    <p:extLst>
      <p:ext uri="{19B8F6BF-5375-455C-9EA6-DF929625EA0E}">
        <p15:presenceInfo xmlns:p15="http://schemas.microsoft.com/office/powerpoint/2012/main" xmlns="" userId="0fa7ca596d682fa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36" autoAdjust="0"/>
  </p:normalViewPr>
  <p:slideViewPr>
    <p:cSldViewPr>
      <p:cViewPr varScale="1">
        <p:scale>
          <a:sx n="67" d="100"/>
          <a:sy n="67" d="100"/>
        </p:scale>
        <p:origin x="-126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91EADE-ABB9-45BE-85FD-2B44DC41B6EE}" type="datetimeFigureOut">
              <a:rPr lang="ru-RU" smtClean="0"/>
              <a:t>19.06.2020</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CF7584-3C2F-4EA6-AEFE-760BE53004BE}" type="slidenum">
              <a:rPr lang="ru-RU" smtClean="0"/>
              <a:t>‹#›</a:t>
            </a:fld>
            <a:endParaRPr lang="ru-RU"/>
          </a:p>
        </p:txBody>
      </p:sp>
    </p:spTree>
    <p:extLst>
      <p:ext uri="{BB962C8B-B14F-4D97-AF65-F5344CB8AC3E}">
        <p14:creationId xmlns:p14="http://schemas.microsoft.com/office/powerpoint/2010/main" val="2829403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22CF7584-3C2F-4EA6-AEFE-760BE53004BE}" type="slidenum">
              <a:rPr lang="ru-RU" smtClean="0"/>
              <a:t>7</a:t>
            </a:fld>
            <a:endParaRPr lang="ru-RU"/>
          </a:p>
        </p:txBody>
      </p:sp>
    </p:spTree>
    <p:extLst>
      <p:ext uri="{BB962C8B-B14F-4D97-AF65-F5344CB8AC3E}">
        <p14:creationId xmlns:p14="http://schemas.microsoft.com/office/powerpoint/2010/main" val="2006711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85BC92AE-D3AF-4001-93F7-25C14FBF7E99}" type="datetimeFigureOut">
              <a:rPr lang="ru-RU" smtClean="0"/>
              <a:t>19.06.2020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7044A8B-1548-4E56-8F3B-B683F0A49A8A}" type="slidenum">
              <a:rPr lang="ru-RU" smtClean="0"/>
              <a:t>‹#›</a:t>
            </a:fld>
            <a:endParaRPr lang="ru-RU"/>
          </a:p>
        </p:txBody>
      </p:sp>
    </p:spTree>
    <p:extLst>
      <p:ext uri="{BB962C8B-B14F-4D97-AF65-F5344CB8AC3E}">
        <p14:creationId xmlns:p14="http://schemas.microsoft.com/office/powerpoint/2010/main" val="1347565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5BC92AE-D3AF-4001-93F7-25C14FBF7E99}" type="datetimeFigureOut">
              <a:rPr lang="ru-RU" smtClean="0"/>
              <a:t>19.06.2020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7044A8B-1548-4E56-8F3B-B683F0A49A8A}" type="slidenum">
              <a:rPr lang="ru-RU" smtClean="0"/>
              <a:t>‹#›</a:t>
            </a:fld>
            <a:endParaRPr lang="ru-RU"/>
          </a:p>
        </p:txBody>
      </p:sp>
    </p:spTree>
    <p:extLst>
      <p:ext uri="{BB962C8B-B14F-4D97-AF65-F5344CB8AC3E}">
        <p14:creationId xmlns:p14="http://schemas.microsoft.com/office/powerpoint/2010/main" val="668477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5BC92AE-D3AF-4001-93F7-25C14FBF7E99}" type="datetimeFigureOut">
              <a:rPr lang="ru-RU" smtClean="0"/>
              <a:t>19.06.2020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7044A8B-1548-4E56-8F3B-B683F0A49A8A}" type="slidenum">
              <a:rPr lang="ru-RU" smtClean="0"/>
              <a:t>‹#›</a:t>
            </a:fld>
            <a:endParaRPr lang="ru-RU"/>
          </a:p>
        </p:txBody>
      </p:sp>
    </p:spTree>
    <p:extLst>
      <p:ext uri="{BB962C8B-B14F-4D97-AF65-F5344CB8AC3E}">
        <p14:creationId xmlns:p14="http://schemas.microsoft.com/office/powerpoint/2010/main" val="2416486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5BC92AE-D3AF-4001-93F7-25C14FBF7E99}" type="datetimeFigureOut">
              <a:rPr lang="ru-RU" smtClean="0"/>
              <a:t>19.06.2020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7044A8B-1548-4E56-8F3B-B683F0A49A8A}" type="slidenum">
              <a:rPr lang="ru-RU" smtClean="0"/>
              <a:t>‹#›</a:t>
            </a:fld>
            <a:endParaRPr lang="ru-RU"/>
          </a:p>
        </p:txBody>
      </p:sp>
    </p:spTree>
    <p:extLst>
      <p:ext uri="{BB962C8B-B14F-4D97-AF65-F5344CB8AC3E}">
        <p14:creationId xmlns:p14="http://schemas.microsoft.com/office/powerpoint/2010/main" val="326501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85BC92AE-D3AF-4001-93F7-25C14FBF7E99}" type="datetimeFigureOut">
              <a:rPr lang="ru-RU" smtClean="0"/>
              <a:t>19.06.2020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7044A8B-1548-4E56-8F3B-B683F0A49A8A}" type="slidenum">
              <a:rPr lang="ru-RU" smtClean="0"/>
              <a:t>‹#›</a:t>
            </a:fld>
            <a:endParaRPr lang="ru-RU"/>
          </a:p>
        </p:txBody>
      </p:sp>
    </p:spTree>
    <p:extLst>
      <p:ext uri="{BB962C8B-B14F-4D97-AF65-F5344CB8AC3E}">
        <p14:creationId xmlns:p14="http://schemas.microsoft.com/office/powerpoint/2010/main" val="2256260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85BC92AE-D3AF-4001-93F7-25C14FBF7E99}" type="datetimeFigureOut">
              <a:rPr lang="ru-RU" smtClean="0"/>
              <a:t>19.06.2020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7044A8B-1548-4E56-8F3B-B683F0A49A8A}" type="slidenum">
              <a:rPr lang="ru-RU" smtClean="0"/>
              <a:t>‹#›</a:t>
            </a:fld>
            <a:endParaRPr lang="ru-RU"/>
          </a:p>
        </p:txBody>
      </p:sp>
    </p:spTree>
    <p:extLst>
      <p:ext uri="{BB962C8B-B14F-4D97-AF65-F5344CB8AC3E}">
        <p14:creationId xmlns:p14="http://schemas.microsoft.com/office/powerpoint/2010/main" val="3201169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85BC92AE-D3AF-4001-93F7-25C14FBF7E99}" type="datetimeFigureOut">
              <a:rPr lang="ru-RU" smtClean="0"/>
              <a:t>19.06.2020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7044A8B-1548-4E56-8F3B-B683F0A49A8A}" type="slidenum">
              <a:rPr lang="ru-RU" smtClean="0"/>
              <a:t>‹#›</a:t>
            </a:fld>
            <a:endParaRPr lang="ru-RU"/>
          </a:p>
        </p:txBody>
      </p:sp>
    </p:spTree>
    <p:extLst>
      <p:ext uri="{BB962C8B-B14F-4D97-AF65-F5344CB8AC3E}">
        <p14:creationId xmlns:p14="http://schemas.microsoft.com/office/powerpoint/2010/main" val="3177811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85BC92AE-D3AF-4001-93F7-25C14FBF7E99}" type="datetimeFigureOut">
              <a:rPr lang="ru-RU" smtClean="0"/>
              <a:t>19.06.2020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7044A8B-1548-4E56-8F3B-B683F0A49A8A}" type="slidenum">
              <a:rPr lang="ru-RU" smtClean="0"/>
              <a:t>‹#›</a:t>
            </a:fld>
            <a:endParaRPr lang="ru-RU"/>
          </a:p>
        </p:txBody>
      </p:sp>
    </p:spTree>
    <p:extLst>
      <p:ext uri="{BB962C8B-B14F-4D97-AF65-F5344CB8AC3E}">
        <p14:creationId xmlns:p14="http://schemas.microsoft.com/office/powerpoint/2010/main" val="3540452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5BC92AE-D3AF-4001-93F7-25C14FBF7E99}" type="datetimeFigureOut">
              <a:rPr lang="ru-RU" smtClean="0"/>
              <a:t>19.06.2020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7044A8B-1548-4E56-8F3B-B683F0A49A8A}" type="slidenum">
              <a:rPr lang="ru-RU" smtClean="0"/>
              <a:t>‹#›</a:t>
            </a:fld>
            <a:endParaRPr lang="ru-RU"/>
          </a:p>
        </p:txBody>
      </p:sp>
    </p:spTree>
    <p:extLst>
      <p:ext uri="{BB962C8B-B14F-4D97-AF65-F5344CB8AC3E}">
        <p14:creationId xmlns:p14="http://schemas.microsoft.com/office/powerpoint/2010/main" val="2831039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85BC92AE-D3AF-4001-93F7-25C14FBF7E99}" type="datetimeFigureOut">
              <a:rPr lang="ru-RU" smtClean="0"/>
              <a:t>19.06.2020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7044A8B-1548-4E56-8F3B-B683F0A49A8A}" type="slidenum">
              <a:rPr lang="ru-RU" smtClean="0"/>
              <a:t>‹#›</a:t>
            </a:fld>
            <a:endParaRPr lang="ru-RU"/>
          </a:p>
        </p:txBody>
      </p:sp>
    </p:spTree>
    <p:extLst>
      <p:ext uri="{BB962C8B-B14F-4D97-AF65-F5344CB8AC3E}">
        <p14:creationId xmlns:p14="http://schemas.microsoft.com/office/powerpoint/2010/main" val="3611251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85BC92AE-D3AF-4001-93F7-25C14FBF7E99}" type="datetimeFigureOut">
              <a:rPr lang="ru-RU" smtClean="0"/>
              <a:t>19.06.2020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7044A8B-1548-4E56-8F3B-B683F0A49A8A}" type="slidenum">
              <a:rPr lang="ru-RU" smtClean="0"/>
              <a:t>‹#›</a:t>
            </a:fld>
            <a:endParaRPr lang="ru-RU"/>
          </a:p>
        </p:txBody>
      </p:sp>
    </p:spTree>
    <p:extLst>
      <p:ext uri="{BB962C8B-B14F-4D97-AF65-F5344CB8AC3E}">
        <p14:creationId xmlns:p14="http://schemas.microsoft.com/office/powerpoint/2010/main" val="3507921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BC92AE-D3AF-4001-93F7-25C14FBF7E99}" type="datetimeFigureOut">
              <a:rPr lang="ru-RU" smtClean="0"/>
              <a:t>19.06.2020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044A8B-1548-4E56-8F3B-B683F0A49A8A}" type="slidenum">
              <a:rPr lang="ru-RU" smtClean="0"/>
              <a:t>‹#›</a:t>
            </a:fld>
            <a:endParaRPr lang="ru-RU"/>
          </a:p>
        </p:txBody>
      </p:sp>
    </p:spTree>
    <p:extLst>
      <p:ext uri="{BB962C8B-B14F-4D97-AF65-F5344CB8AC3E}">
        <p14:creationId xmlns:p14="http://schemas.microsoft.com/office/powerpoint/2010/main" val="42833617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Администратор\Рабочий стол\фо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466" y="-251758"/>
            <a:ext cx="9519002" cy="735316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954267" y="3244334"/>
            <a:ext cx="261610" cy="461665"/>
          </a:xfrm>
          <a:prstGeom prst="rect">
            <a:avLst/>
          </a:prstGeom>
        </p:spPr>
        <p:txBody>
          <a:bodyPr wrap="none">
            <a:spAutoFit/>
          </a:bodyPr>
          <a:lstStyle/>
          <a:p>
            <a:r>
              <a:rPr lang="ru-RU" sz="2400" b="1" dirty="0">
                <a:solidFill>
                  <a:srgbClr val="D34817">
                    <a:lumMod val="50000"/>
                  </a:srgbClr>
                </a:solidFill>
                <a:latin typeface="Times New Roman" pitchFamily="18" charset="0"/>
                <a:cs typeface="Times New Roman" pitchFamily="18" charset="0"/>
              </a:rPr>
              <a:t> </a:t>
            </a:r>
            <a:endParaRPr lang="ru-RU" dirty="0"/>
          </a:p>
        </p:txBody>
      </p:sp>
      <p:sp>
        <p:nvSpPr>
          <p:cNvPr id="5" name="Прямоугольник 4"/>
          <p:cNvSpPr/>
          <p:nvPr/>
        </p:nvSpPr>
        <p:spPr>
          <a:xfrm>
            <a:off x="4453217" y="3244334"/>
            <a:ext cx="237566" cy="369332"/>
          </a:xfrm>
          <a:prstGeom prst="rect">
            <a:avLst/>
          </a:prstGeom>
        </p:spPr>
        <p:txBody>
          <a:bodyPr wrap="none">
            <a:spAutoFit/>
          </a:bodyPr>
          <a:lstStyle/>
          <a:p>
            <a:r>
              <a:rPr lang="ru-RU" dirty="0"/>
              <a:t> </a:t>
            </a:r>
          </a:p>
        </p:txBody>
      </p:sp>
      <p:sp>
        <p:nvSpPr>
          <p:cNvPr id="6" name="Прямоугольник 5"/>
          <p:cNvSpPr/>
          <p:nvPr/>
        </p:nvSpPr>
        <p:spPr>
          <a:xfrm>
            <a:off x="4450813" y="3244334"/>
            <a:ext cx="242374" cy="369332"/>
          </a:xfrm>
          <a:prstGeom prst="rect">
            <a:avLst/>
          </a:prstGeom>
        </p:spPr>
        <p:txBody>
          <a:bodyPr wrap="none">
            <a:spAutoFit/>
          </a:bodyPr>
          <a:lstStyle/>
          <a:p>
            <a:r>
              <a:rPr lang="ru-RU" b="1" dirty="0">
                <a:solidFill>
                  <a:schemeClr val="accent1">
                    <a:lumMod val="50000"/>
                  </a:schemeClr>
                </a:solidFill>
                <a:latin typeface="Times New Roman" pitchFamily="18" charset="0"/>
                <a:cs typeface="Times New Roman" pitchFamily="18" charset="0"/>
              </a:rPr>
              <a:t> </a:t>
            </a:r>
            <a:endParaRPr lang="ru-RU" dirty="0"/>
          </a:p>
        </p:txBody>
      </p:sp>
      <p:sp>
        <p:nvSpPr>
          <p:cNvPr id="7" name="Прямоугольник 6"/>
          <p:cNvSpPr/>
          <p:nvPr/>
        </p:nvSpPr>
        <p:spPr>
          <a:xfrm>
            <a:off x="4450813" y="3244334"/>
            <a:ext cx="242374" cy="369332"/>
          </a:xfrm>
          <a:prstGeom prst="rect">
            <a:avLst/>
          </a:prstGeom>
        </p:spPr>
        <p:txBody>
          <a:bodyPr wrap="none">
            <a:spAutoFit/>
          </a:bodyPr>
          <a:lstStyle/>
          <a:p>
            <a:r>
              <a:rPr lang="ru-RU" b="1" dirty="0">
                <a:solidFill>
                  <a:schemeClr val="accent1">
                    <a:lumMod val="50000"/>
                  </a:schemeClr>
                </a:solidFill>
                <a:latin typeface="Times New Roman" pitchFamily="18" charset="0"/>
                <a:cs typeface="Times New Roman" pitchFamily="18" charset="0"/>
              </a:rPr>
              <a:t> </a:t>
            </a:r>
            <a:endParaRPr lang="ru-RU" dirty="0"/>
          </a:p>
        </p:txBody>
      </p:sp>
      <p:sp>
        <p:nvSpPr>
          <p:cNvPr id="8" name="Прямоугольник 7"/>
          <p:cNvSpPr/>
          <p:nvPr/>
        </p:nvSpPr>
        <p:spPr>
          <a:xfrm>
            <a:off x="4441195" y="3198168"/>
            <a:ext cx="261610" cy="461665"/>
          </a:xfrm>
          <a:prstGeom prst="rect">
            <a:avLst/>
          </a:prstGeom>
        </p:spPr>
        <p:txBody>
          <a:bodyPr wrap="none">
            <a:spAutoFit/>
          </a:bodyPr>
          <a:lstStyle/>
          <a:p>
            <a:r>
              <a:rPr lang="ru-RU" sz="2400" b="1" dirty="0">
                <a:solidFill>
                  <a:srgbClr val="D34817">
                    <a:lumMod val="50000"/>
                  </a:srgbClr>
                </a:solidFill>
                <a:latin typeface="Times New Roman" pitchFamily="18" charset="0"/>
                <a:cs typeface="Times New Roman" pitchFamily="18" charset="0"/>
              </a:rPr>
              <a:t> </a:t>
            </a:r>
            <a:endParaRPr lang="ru-RU" dirty="0"/>
          </a:p>
        </p:txBody>
      </p:sp>
      <p:sp>
        <p:nvSpPr>
          <p:cNvPr id="9" name="Прямоугольник 8"/>
          <p:cNvSpPr/>
          <p:nvPr/>
        </p:nvSpPr>
        <p:spPr>
          <a:xfrm>
            <a:off x="4453217" y="3244334"/>
            <a:ext cx="237566" cy="369332"/>
          </a:xfrm>
          <a:prstGeom prst="rect">
            <a:avLst/>
          </a:prstGeom>
        </p:spPr>
        <p:txBody>
          <a:bodyPr wrap="none">
            <a:spAutoFit/>
          </a:bodyPr>
          <a:lstStyle/>
          <a:p>
            <a:r>
              <a:rPr lang="ru-RU" dirty="0"/>
              <a:t> </a:t>
            </a:r>
          </a:p>
        </p:txBody>
      </p:sp>
      <p:sp>
        <p:nvSpPr>
          <p:cNvPr id="10" name="Прямоугольник 9"/>
          <p:cNvSpPr/>
          <p:nvPr/>
        </p:nvSpPr>
        <p:spPr>
          <a:xfrm>
            <a:off x="4441195" y="3198168"/>
            <a:ext cx="261610" cy="461665"/>
          </a:xfrm>
          <a:prstGeom prst="rect">
            <a:avLst/>
          </a:prstGeom>
        </p:spPr>
        <p:txBody>
          <a:bodyPr wrap="none">
            <a:spAutoFit/>
          </a:bodyPr>
          <a:lstStyle/>
          <a:p>
            <a:r>
              <a:rPr lang="ru-RU" sz="2400" b="1" dirty="0">
                <a:solidFill>
                  <a:srgbClr val="D34817">
                    <a:lumMod val="50000"/>
                  </a:srgbClr>
                </a:solidFill>
                <a:latin typeface="Times New Roman" pitchFamily="18" charset="0"/>
                <a:cs typeface="Times New Roman" pitchFamily="18" charset="0"/>
              </a:rPr>
              <a:t> </a:t>
            </a:r>
            <a:endParaRPr lang="ru-RU" dirty="0"/>
          </a:p>
        </p:txBody>
      </p:sp>
      <p:sp>
        <p:nvSpPr>
          <p:cNvPr id="11" name="Заголовок 10"/>
          <p:cNvSpPr>
            <a:spLocks noGrp="1"/>
          </p:cNvSpPr>
          <p:nvPr>
            <p:ph type="title"/>
          </p:nvPr>
        </p:nvSpPr>
        <p:spPr>
          <a:xfrm>
            <a:off x="326395" y="0"/>
            <a:ext cx="8229600" cy="836712"/>
          </a:xfrm>
        </p:spPr>
        <p:txBody>
          <a:bodyPr>
            <a:normAutofit fontScale="90000"/>
          </a:bodyPr>
          <a:lstStyle/>
          <a:p>
            <a:r>
              <a:rPr lang="ru-RU" dirty="0"/>
              <a:t/>
            </a:r>
            <a:br>
              <a:rPr lang="ru-RU" dirty="0"/>
            </a:br>
            <a:r>
              <a:rPr lang="ru-RU" dirty="0"/>
              <a:t/>
            </a:r>
            <a:br>
              <a:rPr lang="ru-RU" dirty="0"/>
            </a:br>
            <a:r>
              <a:rPr lang="ru-RU" dirty="0"/>
              <a:t/>
            </a:r>
            <a:br>
              <a:rPr lang="ru-RU" dirty="0"/>
            </a:br>
            <a:r>
              <a:rPr lang="ru-RU" dirty="0"/>
              <a:t/>
            </a:r>
            <a:br>
              <a:rPr lang="ru-RU" dirty="0"/>
            </a:br>
            <a:r>
              <a:rPr lang="ru-RU" dirty="0"/>
              <a:t/>
            </a:r>
            <a:br>
              <a:rPr lang="ru-RU" dirty="0"/>
            </a:br>
            <a:r>
              <a:rPr lang="ru-RU" sz="2700" b="1" dirty="0"/>
              <a:t>Муниципальное бюджетное учреждение</a:t>
            </a:r>
            <a:br>
              <a:rPr lang="ru-RU" sz="2700" b="1" dirty="0"/>
            </a:br>
            <a:r>
              <a:rPr lang="ru-RU" sz="2700" b="1" dirty="0"/>
              <a:t>«Архив города Оренбурга»</a:t>
            </a:r>
            <a:br>
              <a:rPr lang="ru-RU" sz="2700" b="1" dirty="0"/>
            </a:br>
            <a:r>
              <a:rPr lang="ru-RU" sz="2700" dirty="0"/>
              <a:t/>
            </a:r>
            <a:br>
              <a:rPr lang="ru-RU" sz="2700" dirty="0"/>
            </a:br>
            <a:r>
              <a:rPr lang="ru-RU" sz="3600" dirty="0">
                <a:cs typeface="Times New Roman" pitchFamily="18" charset="0"/>
              </a:rPr>
              <a:t>Электронная выставка  архивных документов</a:t>
            </a:r>
            <a:r>
              <a:rPr lang="ru-RU" dirty="0"/>
              <a:t> </a:t>
            </a:r>
            <a:r>
              <a:rPr lang="ru-RU" b="1" dirty="0"/>
              <a:t>«Первые дни войны. Начало мобилизации…»</a:t>
            </a:r>
            <a:br>
              <a:rPr lang="ru-RU" b="1" dirty="0"/>
            </a:br>
            <a:r>
              <a:rPr lang="ru-RU" sz="2700" b="1" dirty="0"/>
              <a:t>                                                                      </a:t>
            </a:r>
            <a:r>
              <a:rPr lang="ru-RU" sz="2200" b="1" dirty="0"/>
              <a:t>(к 75-летию Победы </a:t>
            </a:r>
            <a:br>
              <a:rPr lang="ru-RU" sz="2200" b="1" dirty="0"/>
            </a:br>
            <a:r>
              <a:rPr lang="ru-RU" sz="2200" b="1" dirty="0"/>
              <a:t>                                                                           в  Великой Отечественной войне)</a:t>
            </a:r>
            <a:br>
              <a:rPr lang="ru-RU" sz="2200" b="1" dirty="0"/>
            </a:br>
            <a:endParaRPr lang="ru-RU" sz="2200" b="1" dirty="0"/>
          </a:p>
        </p:txBody>
      </p:sp>
    </p:spTree>
    <p:extLst>
      <p:ext uri="{BB962C8B-B14F-4D97-AF65-F5344CB8AC3E}">
        <p14:creationId xmlns:p14="http://schemas.microsoft.com/office/powerpoint/2010/main" val="15366056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Администратор\Рабочий стол\2начало войны\серый фо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2843808" y="0"/>
            <a:ext cx="5688632" cy="6309320"/>
          </a:xfrm>
        </p:spPr>
        <p:txBody>
          <a:bodyPr>
            <a:noAutofit/>
          </a:bodyPr>
          <a:lstStyle/>
          <a:p>
            <a:pPr algn="just"/>
            <a:r>
              <a:rPr lang="ru-RU" sz="2000" b="1" dirty="0" smtClean="0">
                <a:latin typeface="+mn-lt"/>
              </a:rPr>
              <a:t>Источником сведений о войне для МБУ «Архив города Оренбурга» являются документы  по личному составу, хранящиеся в архиве, т.к. документы постоянного  хранения  за                 </a:t>
            </a:r>
            <a:br>
              <a:rPr lang="ru-RU" sz="2000" b="1" dirty="0" smtClean="0">
                <a:latin typeface="+mn-lt"/>
              </a:rPr>
            </a:br>
            <a:r>
              <a:rPr lang="ru-RU" sz="2000" b="1" dirty="0" smtClean="0">
                <a:latin typeface="+mn-lt"/>
              </a:rPr>
              <a:t>1941-1945 годы в Архив не поступали.  И,  изучая данные приказы, мы понимаем,  что   для </a:t>
            </a:r>
            <a:r>
              <a:rPr lang="ru-RU" sz="2000" b="1" dirty="0" err="1" smtClean="0">
                <a:latin typeface="+mn-lt"/>
              </a:rPr>
              <a:t>чкаловцев</a:t>
            </a:r>
            <a:r>
              <a:rPr lang="ru-RU" sz="2000" b="1" dirty="0" smtClean="0">
                <a:latin typeface="+mn-lt"/>
              </a:rPr>
              <a:t> эти июньские дни были  обычными  выходными. Каждый планировал их по своему:  сходить в кино, погулять в парке,  провести свой отпуск с семьей и т.д. И никто из  них не знал, что этим планам не суждено было  сбыться.... Уже завтра они станут героями и жертвами войны, убитыми и ранеными,  солдатами, партизанами, военнопленными, сиротами,  инвалидами, победителями и ветеранами Великой Отечественной войны.</a:t>
            </a:r>
            <a:endParaRPr lang="ru-RU" sz="2000" b="1" dirty="0">
              <a:latin typeface="+mn-lt"/>
            </a:endParaRPr>
          </a:p>
        </p:txBody>
      </p:sp>
    </p:spTree>
    <p:extLst>
      <p:ext uri="{BB962C8B-B14F-4D97-AF65-F5344CB8AC3E}">
        <p14:creationId xmlns:p14="http://schemas.microsoft.com/office/powerpoint/2010/main" val="6280816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Documents and Settings\Администратор\Рабочий стол\фон корич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392" y="0"/>
            <a:ext cx="930339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39552" y="957193"/>
            <a:ext cx="7704856" cy="3785652"/>
          </a:xfrm>
          <a:prstGeom prst="rect">
            <a:avLst/>
          </a:prstGeom>
        </p:spPr>
        <p:txBody>
          <a:bodyPr wrap="square">
            <a:spAutoFit/>
          </a:bodyPr>
          <a:lstStyle/>
          <a:p>
            <a:pPr algn="ctr"/>
            <a:r>
              <a:rPr lang="ru-RU" sz="6000" b="1" dirty="0"/>
              <a:t>Раздел </a:t>
            </a:r>
            <a:r>
              <a:rPr lang="en-US" sz="6000" b="1" dirty="0">
                <a:latin typeface="Baskerville Old Face" panose="020B0604020202020204" pitchFamily="18" charset="0"/>
              </a:rPr>
              <a:t>II</a:t>
            </a:r>
            <a:endParaRPr lang="ru-RU" sz="6000" b="1" dirty="0"/>
          </a:p>
          <a:p>
            <a:pPr algn="ctr"/>
            <a:endParaRPr lang="ru-RU" sz="6000" b="1" dirty="0"/>
          </a:p>
          <a:p>
            <a:pPr algn="ctr"/>
            <a:r>
              <a:rPr lang="ru-RU" sz="6000" b="1" dirty="0"/>
              <a:t>«Призывы в Р.К.К.А.»</a:t>
            </a:r>
          </a:p>
          <a:p>
            <a:endParaRPr lang="ru-RU" sz="6000" b="1" dirty="0"/>
          </a:p>
        </p:txBody>
      </p:sp>
    </p:spTree>
    <p:extLst>
      <p:ext uri="{BB962C8B-B14F-4D97-AF65-F5344CB8AC3E}">
        <p14:creationId xmlns:p14="http://schemas.microsoft.com/office/powerpoint/2010/main" val="1037320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pic>
        <p:nvPicPr>
          <p:cNvPr id="4" name="Рисунок 3">
            <a:extLst>
              <a:ext uri="{FF2B5EF4-FFF2-40B4-BE49-F238E27FC236}">
                <a16:creationId xmlns:a16="http://schemas.microsoft.com/office/drawing/2014/main" xmlns="" id="{3C09619E-4DD8-49F9-8F48-37139E8AB0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1" y="-61333"/>
            <a:ext cx="9142459" cy="6938315"/>
          </a:xfrm>
          <a:prstGeom prst="rect">
            <a:avLst/>
          </a:prstGeom>
        </p:spPr>
      </p:pic>
      <p:pic>
        <p:nvPicPr>
          <p:cNvPr id="1026" name="Picture 2" descr="H:\начало войны\дети вов.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1" y="3788871"/>
            <a:ext cx="4714475" cy="3088111"/>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C:\Documents and Settings\Администратор\Рабочий стол\начало войны\фото начало войны\03_6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6643"/>
            <a:ext cx="4608512" cy="3312199"/>
          </a:xfrm>
          <a:prstGeom prst="rect">
            <a:avLst/>
          </a:prstGeom>
          <a:noFill/>
          <a:extLst>
            <a:ext uri="{909E8E84-426E-40DD-AFC4-6F175D3DCCD1}">
              <a14:hiddenFill xmlns:a14="http://schemas.microsoft.com/office/drawing/2010/main">
                <a:solidFill>
                  <a:srgbClr val="FFFFFF"/>
                </a:solidFill>
              </a14:hiddenFill>
            </a:ext>
          </a:extLst>
        </p:spPr>
      </p:pic>
      <p:pic>
        <p:nvPicPr>
          <p:cNvPr id="10" name="Рисунок 9">
            <a:extLst>
              <a:ext uri="{FF2B5EF4-FFF2-40B4-BE49-F238E27FC236}">
                <a16:creationId xmlns:a16="http://schemas.microsoft.com/office/drawing/2014/main" xmlns="" id="{346C05AB-A57E-494D-A97F-32B61DC6DF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7984" y="1446719"/>
            <a:ext cx="4716016" cy="3234065"/>
          </a:xfrm>
          <a:prstGeom prst="rect">
            <a:avLst/>
          </a:prstGeom>
        </p:spPr>
      </p:pic>
    </p:spTree>
    <p:extLst>
      <p:ext uri="{BB962C8B-B14F-4D97-AF65-F5344CB8AC3E}">
        <p14:creationId xmlns:p14="http://schemas.microsoft.com/office/powerpoint/2010/main" val="31494003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pic>
        <p:nvPicPr>
          <p:cNvPr id="2050" name="Picture 2" descr="C:\Documents and Settings\Администратор\Рабочий стол\начало войны\фон корич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392" y="0"/>
            <a:ext cx="9303392"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07504" y="197346"/>
            <a:ext cx="8496944" cy="6278642"/>
          </a:xfrm>
          <a:prstGeom prst="rect">
            <a:avLst/>
          </a:prstGeom>
        </p:spPr>
        <p:txBody>
          <a:bodyPr wrap="square">
            <a:spAutoFit/>
          </a:bodyPr>
          <a:lstStyle/>
          <a:p>
            <a:pPr algn="just"/>
            <a:r>
              <a:rPr lang="ru-RU" sz="2400" b="1" dirty="0"/>
              <a:t>	Несмотря на то, что первым днем мобилизации названо 23 июня, призывные пункты при военкоматах начинают работать уже к середине дня 22 июня.</a:t>
            </a:r>
          </a:p>
          <a:p>
            <a:pPr algn="just"/>
            <a:r>
              <a:rPr lang="ru-RU" sz="2400" b="1" dirty="0"/>
              <a:t>С 23 июня 1941 года в армию призывали военнообязанных от 1905 по 1918 год рождения включительно.</a:t>
            </a:r>
          </a:p>
          <a:p>
            <a:pPr algn="just"/>
            <a:endParaRPr lang="ru-RU" sz="2400" b="1" dirty="0"/>
          </a:p>
          <a:p>
            <a:pPr algn="just"/>
            <a:r>
              <a:rPr lang="ru-RU" sz="2400" b="1" dirty="0"/>
              <a:t>	Единого бланка повесток той военной поры не было. Но в документе обязательно указывалось главное: когда и куда прибыть, что иметь с собой. Призывнику напоминали и об ответственности за неявку в срок. В городах повестку из военкомата приносили на дом, в деревнях - в сельсовет.</a:t>
            </a:r>
          </a:p>
          <a:p>
            <a:pPr algn="just"/>
            <a:r>
              <a:rPr lang="ru-RU" sz="2400" b="1" dirty="0"/>
              <a:t>Прямо на повестке указывалось: администрации предприятий немедленно освободить призывника от работы и выдать деньги на две недели вперед. На обороте указания: остричь голову наголо, иметь с собой документы и продукты, громоздких вещей - не брать.</a:t>
            </a:r>
          </a:p>
          <a:p>
            <a:endParaRPr lang="ru-RU" dirty="0"/>
          </a:p>
        </p:txBody>
      </p:sp>
    </p:spTree>
    <p:extLst>
      <p:ext uri="{BB962C8B-B14F-4D97-AF65-F5344CB8AC3E}">
        <p14:creationId xmlns:p14="http://schemas.microsoft.com/office/powerpoint/2010/main" val="11115554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a:p>
        </p:txBody>
      </p:sp>
      <p:pic>
        <p:nvPicPr>
          <p:cNvPr id="3075" name="Picture 3" descr="C:\Documents and Settings\Администратор\Рабочий стол\фон корич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322" y="-14372"/>
            <a:ext cx="9303392"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Documents and Settings\Администратор\Рабочий стол\начало войны\приказы все нач война\(с обрез)приказы все нач война\приказы 3\20200617_17005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4434" y="332656"/>
            <a:ext cx="4506038" cy="5472608"/>
          </a:xfrm>
          <a:prstGeom prst="rect">
            <a:avLst/>
          </a:prstGeom>
          <a:noFill/>
          <a:ln>
            <a:solidFill>
              <a:schemeClr val="bg2">
                <a:lumMod val="25000"/>
              </a:schemeClr>
            </a:solidFill>
          </a:ln>
          <a:effectLst>
            <a:glow>
              <a:schemeClr val="accent3">
                <a:lumMod val="50000"/>
              </a:schemeClr>
            </a:glow>
          </a:effectLst>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79512" y="620688"/>
            <a:ext cx="3744416" cy="4093428"/>
          </a:xfrm>
          <a:prstGeom prst="rect">
            <a:avLst/>
          </a:prstGeom>
        </p:spPr>
        <p:txBody>
          <a:bodyPr wrap="square">
            <a:spAutoFit/>
          </a:bodyPr>
          <a:lstStyle/>
          <a:p>
            <a:pPr algn="ctr"/>
            <a:r>
              <a:rPr lang="ru-RU" sz="2000" b="1" dirty="0"/>
              <a:t>Приказ заведующего Дзержинским </a:t>
            </a:r>
            <a:r>
              <a:rPr lang="ru-RU" sz="2000" b="1" dirty="0" err="1"/>
              <a:t>райздравотделом</a:t>
            </a:r>
            <a:r>
              <a:rPr lang="ru-RU" sz="2000" b="1" dirty="0"/>
              <a:t> г. Чкалов по личному составу № 76 от                 24 июня 1941 года (содержит сведения об освобождении от работы, с выдачей 2-х недельного пособия помощнику эпидемиолога, школьному медицинскому работнику, эпидемиологу, кучеру ввиду призыва в Р.К.К.А.) с 24 июня 1941 года</a:t>
            </a:r>
          </a:p>
        </p:txBody>
      </p:sp>
      <p:sp>
        <p:nvSpPr>
          <p:cNvPr id="4" name="Прямоугольник 3"/>
          <p:cNvSpPr/>
          <p:nvPr/>
        </p:nvSpPr>
        <p:spPr>
          <a:xfrm>
            <a:off x="88246" y="6021288"/>
            <a:ext cx="5995922" cy="369332"/>
          </a:xfrm>
          <a:prstGeom prst="rect">
            <a:avLst/>
          </a:prstGeom>
        </p:spPr>
        <p:txBody>
          <a:bodyPr wrap="square">
            <a:spAutoFit/>
          </a:bodyPr>
          <a:lstStyle/>
          <a:p>
            <a:r>
              <a:rPr lang="ru-RU" b="1" dirty="0"/>
              <a:t>МБУ «Архив г. Оренбурга» Ф. 190. оп. 2. д. 15. л. 26 об.</a:t>
            </a:r>
          </a:p>
        </p:txBody>
      </p:sp>
    </p:spTree>
    <p:extLst>
      <p:ext uri="{BB962C8B-B14F-4D97-AF65-F5344CB8AC3E}">
        <p14:creationId xmlns:p14="http://schemas.microsoft.com/office/powerpoint/2010/main" val="14917151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a:p>
        </p:txBody>
      </p:sp>
      <p:pic>
        <p:nvPicPr>
          <p:cNvPr id="4098" name="Picture 2" descr="C:\Documents and Settings\Администратор\Рабочий стол\фон корич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8" y="0"/>
            <a:ext cx="9303392"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Documents and Settings\Администратор\Рабочий стол\начало войны\приказы все нач война\(с обрез)приказы все нач война\приказы7\обрез прик 7\приказы 8\20200618_11505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29105" y="-10496531"/>
            <a:ext cx="4464000" cy="6983808"/>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Documents and Settings\Администратор\Рабочий стол\начало войны\приказы все нач война\(с обрез)приказы все нач война\приказы7\обрез прик 7\приказы 8\20200618_11505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2304" y="321510"/>
            <a:ext cx="4047824" cy="5400600"/>
          </a:xfrm>
          <a:prstGeom prst="rect">
            <a:avLst/>
          </a:prstGeom>
          <a:noFill/>
          <a:ln>
            <a:solidFill>
              <a:schemeClr val="bg2">
                <a:lumMod val="25000"/>
              </a:schemeClr>
            </a:solidFill>
          </a:ln>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611560" y="1124744"/>
            <a:ext cx="3024336" cy="3477875"/>
          </a:xfrm>
          <a:prstGeom prst="rect">
            <a:avLst/>
          </a:prstGeom>
        </p:spPr>
        <p:txBody>
          <a:bodyPr wrap="square">
            <a:spAutoFit/>
          </a:bodyPr>
          <a:lstStyle/>
          <a:p>
            <a:pPr algn="ctr"/>
            <a:r>
              <a:rPr lang="ru-RU" sz="2000" b="1" dirty="0"/>
              <a:t>Приказ директора Кондитерско-булочного комбината по личному составу № 123 (содержит сведения об увольнении </a:t>
            </a:r>
            <a:r>
              <a:rPr lang="ru-RU" sz="2000" b="1" dirty="0" err="1"/>
              <a:t>вертильщика</a:t>
            </a:r>
            <a:r>
              <a:rPr lang="ru-RU" sz="2000" b="1" dirty="0"/>
              <a:t> комбината с выдачей выходного пособия, в виду мобилизации его в ряды Р.К.К.А.)</a:t>
            </a:r>
          </a:p>
          <a:p>
            <a:pPr algn="ctr"/>
            <a:r>
              <a:rPr lang="ru-RU" sz="2000" b="1" dirty="0"/>
              <a:t>8 июля 1941 года </a:t>
            </a:r>
          </a:p>
        </p:txBody>
      </p:sp>
      <p:sp>
        <p:nvSpPr>
          <p:cNvPr id="4" name="Прямоугольник 3"/>
          <p:cNvSpPr/>
          <p:nvPr/>
        </p:nvSpPr>
        <p:spPr>
          <a:xfrm>
            <a:off x="323528" y="5949280"/>
            <a:ext cx="5616624" cy="369332"/>
          </a:xfrm>
          <a:prstGeom prst="rect">
            <a:avLst/>
          </a:prstGeom>
        </p:spPr>
        <p:txBody>
          <a:bodyPr wrap="square">
            <a:spAutoFit/>
          </a:bodyPr>
          <a:lstStyle/>
          <a:p>
            <a:r>
              <a:rPr lang="ru-RU" b="1" dirty="0"/>
              <a:t>МБУ «Архив г. Оренбурга» Ф. 63. оп. 1. д. 9. л. 5 об.</a:t>
            </a:r>
          </a:p>
        </p:txBody>
      </p:sp>
    </p:spTree>
    <p:extLst>
      <p:ext uri="{BB962C8B-B14F-4D97-AF65-F5344CB8AC3E}">
        <p14:creationId xmlns:p14="http://schemas.microsoft.com/office/powerpoint/2010/main" val="37494100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a:p>
        </p:txBody>
      </p:sp>
      <p:pic>
        <p:nvPicPr>
          <p:cNvPr id="9218" name="Picture 2" descr="C:\Documents and Settings\Администратор\Рабочий стол\фон корич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90" y="-794"/>
            <a:ext cx="9303392" cy="6858000"/>
          </a:xfrm>
          <a:prstGeom prst="rect">
            <a:avLst/>
          </a:prstGeom>
          <a:noFill/>
          <a:ln cap="sq" cmpd="sng">
            <a:noFill/>
          </a:ln>
          <a:extLst>
            <a:ext uri="{909E8E84-426E-40DD-AFC4-6F175D3DCCD1}">
              <a14:hiddenFill xmlns:a14="http://schemas.microsoft.com/office/drawing/2010/main">
                <a:solidFill>
                  <a:srgbClr val="FFFFFF"/>
                </a:solidFill>
              </a14:hiddenFill>
            </a:ext>
          </a:extLst>
        </p:spPr>
      </p:pic>
      <p:pic>
        <p:nvPicPr>
          <p:cNvPr id="9220" name="Picture 4" descr="C:\Documents and Settings\Администратор\Рабочий стол\начало войны\приказы ф. 64\20200618_16432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300456"/>
            <a:ext cx="3240360" cy="4640712"/>
          </a:xfrm>
          <a:prstGeom prst="rect">
            <a:avLst/>
          </a:prstGeom>
          <a:noFill/>
          <a:ln>
            <a:solidFill>
              <a:schemeClr val="bg2">
                <a:lumMod val="25000"/>
              </a:schemeClr>
            </a:solidFill>
          </a:ln>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467544" y="5085184"/>
            <a:ext cx="7920880" cy="1200329"/>
          </a:xfrm>
          <a:prstGeom prst="rect">
            <a:avLst/>
          </a:prstGeom>
        </p:spPr>
        <p:txBody>
          <a:bodyPr wrap="square">
            <a:spAutoFit/>
          </a:bodyPr>
          <a:lstStyle/>
          <a:p>
            <a:r>
              <a:rPr lang="ru-RU" b="1" dirty="0"/>
              <a:t>Приказ начальника Чкаловского </a:t>
            </a:r>
            <a:r>
              <a:rPr lang="ru-RU" b="1" dirty="0" err="1"/>
              <a:t>автоотряда</a:t>
            </a:r>
            <a:r>
              <a:rPr lang="ru-RU" b="1" dirty="0"/>
              <a:t> № 2 «</a:t>
            </a:r>
            <a:r>
              <a:rPr lang="ru-RU" b="1" dirty="0" err="1"/>
              <a:t>Союззаготтранса</a:t>
            </a:r>
            <a:r>
              <a:rPr lang="ru-RU" b="1" dirty="0"/>
              <a:t>» по личному составу № 11 §§ 5-22  (содержит сведения об освобождении работников предприятия от работы в связи с уходом в ряды Р.К.К.А.)                 с 23 июня 1941 года </a:t>
            </a:r>
          </a:p>
        </p:txBody>
      </p:sp>
      <p:sp>
        <p:nvSpPr>
          <p:cNvPr id="4" name="Прямоугольник 3"/>
          <p:cNvSpPr/>
          <p:nvPr/>
        </p:nvSpPr>
        <p:spPr>
          <a:xfrm>
            <a:off x="467544" y="6165304"/>
            <a:ext cx="5040560" cy="538609"/>
          </a:xfrm>
          <a:prstGeom prst="rect">
            <a:avLst/>
          </a:prstGeom>
        </p:spPr>
        <p:txBody>
          <a:bodyPr wrap="square">
            <a:spAutoFit/>
          </a:bodyPr>
          <a:lstStyle/>
          <a:p>
            <a:r>
              <a:rPr lang="ru-RU" sz="1400" dirty="0"/>
              <a:t> </a:t>
            </a:r>
          </a:p>
          <a:p>
            <a:r>
              <a:rPr lang="ru-RU" sz="1500" b="1" dirty="0"/>
              <a:t>МБУ «Архив г. Оренбурга» Ф. 64. оп. 1. д. 2. </a:t>
            </a:r>
            <a:r>
              <a:rPr lang="ru-RU" sz="1500" b="1" dirty="0" err="1"/>
              <a:t>л.л</a:t>
            </a:r>
            <a:r>
              <a:rPr lang="ru-RU" sz="1500" b="1" dirty="0"/>
              <a:t>. 12-12 об.</a:t>
            </a:r>
          </a:p>
        </p:txBody>
      </p:sp>
      <p:sp>
        <p:nvSpPr>
          <p:cNvPr id="10" name="Прямоугольник 9"/>
          <p:cNvSpPr/>
          <p:nvPr/>
        </p:nvSpPr>
        <p:spPr>
          <a:xfrm>
            <a:off x="-280921" y="1196752"/>
            <a:ext cx="4932615" cy="2552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22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869" y="300456"/>
            <a:ext cx="3170237" cy="4640712"/>
          </a:xfrm>
          <a:prstGeom prst="rect">
            <a:avLst/>
          </a:prstGeom>
          <a:noFill/>
          <a:ln w="9525">
            <a:solidFill>
              <a:schemeClr val="bg2">
                <a:lumMod val="2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43661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a:p>
        </p:txBody>
      </p:sp>
      <p:pic>
        <p:nvPicPr>
          <p:cNvPr id="10242" name="Picture 2" descr="C:\Documents and Settings\Администратор\Рабочий стол\фон корич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3408"/>
            <a:ext cx="9150396" cy="7101408"/>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C:\Documents and Settings\Администратор\Рабочий стол\начало войны\приказы ф. 64\20200618_16442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34" y="188640"/>
            <a:ext cx="3272920" cy="4397072"/>
          </a:xfrm>
          <a:prstGeom prst="rect">
            <a:avLst/>
          </a:prstGeom>
          <a:noFill/>
          <a:ln>
            <a:solidFill>
              <a:schemeClr val="bg2">
                <a:lumMod val="25000"/>
              </a:schemeClr>
            </a:solidFill>
          </a:ln>
          <a:extLst>
            <a:ext uri="{909E8E84-426E-40DD-AFC4-6F175D3DCCD1}">
              <a14:hiddenFill xmlns:a14="http://schemas.microsoft.com/office/drawing/2010/main">
                <a:solidFill>
                  <a:srgbClr val="FFFFFF"/>
                </a:solidFill>
              </a14:hiddenFill>
            </a:ext>
          </a:extLst>
        </p:spPr>
      </p:pic>
      <p:pic>
        <p:nvPicPr>
          <p:cNvPr id="10245" name="Picture 5" descr="C:\Documents and Settings\Администратор\Рабочий стол\начало войны\приказы ф. 64\20200618_16452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8064" y="188640"/>
            <a:ext cx="3312368" cy="4397073"/>
          </a:xfrm>
          <a:prstGeom prst="rect">
            <a:avLst/>
          </a:prstGeom>
          <a:noFill/>
          <a:ln>
            <a:solidFill>
              <a:schemeClr val="bg2">
                <a:lumMod val="25000"/>
              </a:schemeClr>
            </a:solidFill>
          </a:ln>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23528" y="4941168"/>
            <a:ext cx="7920880" cy="1600438"/>
          </a:xfrm>
          <a:prstGeom prst="rect">
            <a:avLst/>
          </a:prstGeom>
        </p:spPr>
        <p:txBody>
          <a:bodyPr wrap="square">
            <a:spAutoFit/>
          </a:bodyPr>
          <a:lstStyle/>
          <a:p>
            <a:pPr algn="just"/>
            <a:r>
              <a:rPr lang="ru-RU" sz="2000" b="1" dirty="0"/>
              <a:t>Приказ начальника Чкаловского </a:t>
            </a:r>
            <a:r>
              <a:rPr lang="ru-RU" sz="2000" b="1" dirty="0" err="1"/>
              <a:t>автоотряда</a:t>
            </a:r>
            <a:r>
              <a:rPr lang="ru-RU" sz="2000" b="1" dirty="0"/>
              <a:t> № 2 «</a:t>
            </a:r>
            <a:r>
              <a:rPr lang="ru-RU" sz="2000" b="1" dirty="0" err="1"/>
              <a:t>Союззаготтранса</a:t>
            </a:r>
            <a:r>
              <a:rPr lang="ru-RU" sz="2000" b="1" dirty="0"/>
              <a:t>» по личному составу № 11 §§ 41-58;  68-74 (содержит сведения об освобождении работников предприятия от работы в связи с уходом в ряды Р.К.К.А.) с 23 июня 1941 года </a:t>
            </a:r>
          </a:p>
          <a:p>
            <a:endParaRPr lang="ru-RU" dirty="0"/>
          </a:p>
        </p:txBody>
      </p:sp>
      <p:sp>
        <p:nvSpPr>
          <p:cNvPr id="4" name="Прямоугольник 3"/>
          <p:cNvSpPr/>
          <p:nvPr/>
        </p:nvSpPr>
        <p:spPr>
          <a:xfrm>
            <a:off x="323528" y="5910664"/>
            <a:ext cx="7056784" cy="1292662"/>
          </a:xfrm>
          <a:prstGeom prst="rect">
            <a:avLst/>
          </a:prstGeom>
        </p:spPr>
        <p:txBody>
          <a:bodyPr wrap="square">
            <a:spAutoFit/>
          </a:bodyPr>
          <a:lstStyle/>
          <a:p>
            <a:endParaRPr lang="ru-RU" sz="1400" dirty="0"/>
          </a:p>
          <a:p>
            <a:endParaRPr lang="ru-RU" sz="1400" dirty="0"/>
          </a:p>
          <a:p>
            <a:r>
              <a:rPr lang="ru-RU" sz="1600" b="1" dirty="0"/>
              <a:t>МБУ «Архив г. Оренбурга» Ф. 64. оп. 1. д. 2. </a:t>
            </a:r>
            <a:r>
              <a:rPr lang="ru-RU" sz="1600" b="1" dirty="0" err="1"/>
              <a:t>л.л</a:t>
            </a:r>
            <a:r>
              <a:rPr lang="ru-RU" sz="1600" b="1" dirty="0"/>
              <a:t>. 14 об.-14 об., 15 об.</a:t>
            </a:r>
          </a:p>
          <a:p>
            <a:endParaRPr lang="ru-RU" sz="1600" b="1" dirty="0"/>
          </a:p>
          <a:p>
            <a:endParaRPr lang="ru-RU" dirty="0"/>
          </a:p>
        </p:txBody>
      </p:sp>
    </p:spTree>
    <p:extLst>
      <p:ext uri="{BB962C8B-B14F-4D97-AF65-F5344CB8AC3E}">
        <p14:creationId xmlns:p14="http://schemas.microsoft.com/office/powerpoint/2010/main" val="15421714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a:p>
        </p:txBody>
      </p:sp>
      <p:pic>
        <p:nvPicPr>
          <p:cNvPr id="26626" name="Picture 2" descr="C:\Documents and Settings\Администратор\Рабочий стол\фон корич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9665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6627" name="Picture 3" descr="C:\Documents and Settings\Администратор\Рабочий стол\начало войны\приказы все нач война\(с обрез)приказы все нач война\приказы 2\обрез\20200617_1633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888" y="308230"/>
            <a:ext cx="5370984" cy="5904656"/>
          </a:xfrm>
          <a:prstGeom prst="rect">
            <a:avLst/>
          </a:prstGeom>
          <a:noFill/>
          <a:ln>
            <a:solidFill>
              <a:schemeClr val="bg2">
                <a:lumMod val="25000"/>
              </a:schemeClr>
            </a:solidFill>
          </a:ln>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23528" y="620689"/>
            <a:ext cx="3024336" cy="5016758"/>
          </a:xfrm>
          <a:prstGeom prst="rect">
            <a:avLst/>
          </a:prstGeom>
        </p:spPr>
        <p:txBody>
          <a:bodyPr wrap="square">
            <a:spAutoFit/>
          </a:bodyPr>
          <a:lstStyle/>
          <a:p>
            <a:pPr algn="ctr"/>
            <a:r>
              <a:rPr lang="ru-RU" sz="2000" b="1" dirty="0"/>
              <a:t>Приказ  начальника Чкаловского </a:t>
            </a:r>
            <a:r>
              <a:rPr lang="ru-RU" sz="2000" b="1" dirty="0" err="1"/>
              <a:t>горпищеторга</a:t>
            </a:r>
            <a:r>
              <a:rPr lang="ru-RU" sz="2000" b="1" dirty="0"/>
              <a:t> по личному составу № 103 §§ 3, 4, 8 (содержит сведения об отправке на военную службу в Р.К.К.А. директора комбината, а исполнение обязанностей директора возложено на заведующего обувной мастерской, которого вызвали досрочно из очередного отпуска) </a:t>
            </a:r>
          </a:p>
          <a:p>
            <a:pPr algn="ctr"/>
            <a:r>
              <a:rPr lang="ru-RU" sz="2000" b="1" dirty="0"/>
              <a:t>4 июля 1941 года</a:t>
            </a:r>
          </a:p>
        </p:txBody>
      </p:sp>
      <p:sp>
        <p:nvSpPr>
          <p:cNvPr id="4" name="Прямоугольник 3"/>
          <p:cNvSpPr/>
          <p:nvPr/>
        </p:nvSpPr>
        <p:spPr>
          <a:xfrm>
            <a:off x="170384" y="6203703"/>
            <a:ext cx="5697760" cy="369332"/>
          </a:xfrm>
          <a:prstGeom prst="rect">
            <a:avLst/>
          </a:prstGeom>
        </p:spPr>
        <p:txBody>
          <a:bodyPr wrap="square">
            <a:spAutoFit/>
          </a:bodyPr>
          <a:lstStyle/>
          <a:p>
            <a:r>
              <a:rPr lang="ru-RU" b="1" dirty="0"/>
              <a:t>МБУ «Архив г. Оренбурга» Ф.1. оп. 1 д. 19. л. 66.</a:t>
            </a:r>
          </a:p>
        </p:txBody>
      </p:sp>
    </p:spTree>
    <p:extLst>
      <p:ext uri="{BB962C8B-B14F-4D97-AF65-F5344CB8AC3E}">
        <p14:creationId xmlns:p14="http://schemas.microsoft.com/office/powerpoint/2010/main" val="17552680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a:p>
        </p:txBody>
      </p:sp>
      <p:pic>
        <p:nvPicPr>
          <p:cNvPr id="24578" name="Picture 2" descr="C:\Documents and Settings\Администратор\Рабочий стол\фон корич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79732"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683568" y="562209"/>
            <a:ext cx="7452828" cy="1938992"/>
          </a:xfrm>
          <a:prstGeom prst="rect">
            <a:avLst/>
          </a:prstGeom>
        </p:spPr>
        <p:txBody>
          <a:bodyPr wrap="square">
            <a:spAutoFit/>
          </a:bodyPr>
          <a:lstStyle/>
          <a:p>
            <a:pPr algn="ctr"/>
            <a:r>
              <a:rPr lang="ru-RU" sz="6000" b="1" dirty="0">
                <a:latin typeface="+mj-lt"/>
              </a:rPr>
              <a:t>Раздел </a:t>
            </a:r>
            <a:r>
              <a:rPr lang="ru-RU" sz="6000" b="1" dirty="0">
                <a:latin typeface="Book Antiqua" pitchFamily="18" charset="0"/>
              </a:rPr>
              <a:t>III</a:t>
            </a:r>
          </a:p>
          <a:p>
            <a:pPr algn="ctr"/>
            <a:r>
              <a:rPr lang="ru-RU" sz="6000" b="1" dirty="0">
                <a:latin typeface="+mj-lt"/>
              </a:rPr>
              <a:t>«Враг будет разбит!»</a:t>
            </a:r>
          </a:p>
        </p:txBody>
      </p:sp>
      <p:pic>
        <p:nvPicPr>
          <p:cNvPr id="24579" name="Picture 3" descr="C:\Documents and Settings\Администратор\Рабочий стол\начало войны\фото начало войны\1340019982.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7881" y="2501201"/>
            <a:ext cx="4266099" cy="2520280"/>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a:extLst>
              <a:ext uri="{FF2B5EF4-FFF2-40B4-BE49-F238E27FC236}">
                <a16:creationId xmlns:a16="http://schemas.microsoft.com/office/drawing/2014/main" xmlns="" id="{3DC958C4-64D2-4745-BD1E-E5ACE5BD6B6D}"/>
              </a:ext>
            </a:extLst>
          </p:cNvPr>
          <p:cNvPicPr>
            <a:picLocks noChangeAspect="1"/>
          </p:cNvPicPr>
          <p:nvPr/>
        </p:nvPicPr>
        <p:blipFill>
          <a:blip r:embed="rId4"/>
          <a:stretch>
            <a:fillRect/>
          </a:stretch>
        </p:blipFill>
        <p:spPr>
          <a:xfrm>
            <a:off x="254757" y="3942567"/>
            <a:ext cx="4139952" cy="2781700"/>
          </a:xfrm>
          <a:prstGeom prst="rect">
            <a:avLst/>
          </a:prstGeom>
        </p:spPr>
      </p:pic>
    </p:spTree>
    <p:extLst>
      <p:ext uri="{BB962C8B-B14F-4D97-AF65-F5344CB8AC3E}">
        <p14:creationId xmlns:p14="http://schemas.microsoft.com/office/powerpoint/2010/main" val="42138304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a:t>попр</a:t>
            </a:r>
            <a:endParaRPr lang="ru-RU" dirty="0"/>
          </a:p>
        </p:txBody>
      </p:sp>
      <p:pic>
        <p:nvPicPr>
          <p:cNvPr id="1026" name="Picture 2" descr="C:\Documents and Settings\Администратор\Рабочий стол\начало войны\серый фо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347864" y="188641"/>
            <a:ext cx="5400600" cy="5632311"/>
          </a:xfrm>
          <a:prstGeom prst="rect">
            <a:avLst/>
          </a:prstGeom>
        </p:spPr>
        <p:txBody>
          <a:bodyPr wrap="square">
            <a:spAutoFit/>
          </a:bodyPr>
          <a:lstStyle/>
          <a:p>
            <a:pPr algn="just"/>
            <a:endParaRPr lang="ru-RU" sz="2400" b="1" dirty="0"/>
          </a:p>
          <a:p>
            <a:pPr algn="just"/>
            <a:endParaRPr lang="ru-RU" sz="2400" b="1" dirty="0"/>
          </a:p>
          <a:p>
            <a:pPr algn="just"/>
            <a:r>
              <a:rPr lang="ru-RU" sz="2400" b="1" dirty="0"/>
              <a:t>Ликует утро… И ясны,</a:t>
            </a:r>
          </a:p>
          <a:p>
            <a:pPr algn="just"/>
            <a:r>
              <a:rPr lang="ru-RU" sz="2400" b="1" dirty="0"/>
              <a:t>Прозрачны солнечные дали.</a:t>
            </a:r>
          </a:p>
          <a:p>
            <a:pPr algn="just"/>
            <a:r>
              <a:rPr lang="ru-RU" sz="2400" b="1" dirty="0"/>
              <a:t>Сегодня – первый день войны…</a:t>
            </a:r>
          </a:p>
          <a:p>
            <a:pPr algn="just"/>
            <a:r>
              <a:rPr lang="ru-RU" sz="2400" b="1" dirty="0"/>
              <a:t>Хоть мы о том еще не знали.</a:t>
            </a:r>
          </a:p>
          <a:p>
            <a:pPr algn="just"/>
            <a:r>
              <a:rPr lang="ru-RU" sz="2400" b="1" dirty="0"/>
              <a:t>               Но скоро мир волшебных снов</a:t>
            </a:r>
          </a:p>
          <a:p>
            <a:pPr algn="just"/>
            <a:r>
              <a:rPr lang="ru-RU" sz="2400" b="1" dirty="0"/>
              <a:t>               Уйдет в туман воспоминаний.</a:t>
            </a:r>
          </a:p>
          <a:p>
            <a:pPr algn="just"/>
            <a:r>
              <a:rPr lang="ru-RU" sz="2400" b="1" dirty="0"/>
              <a:t>               Уже приподнят тайный кров</a:t>
            </a:r>
          </a:p>
          <a:p>
            <a:pPr algn="just"/>
            <a:r>
              <a:rPr lang="ru-RU" sz="2400" b="1" dirty="0"/>
              <a:t>               Над бездной горя и страданий.</a:t>
            </a:r>
          </a:p>
          <a:p>
            <a:pPr algn="just"/>
            <a:r>
              <a:rPr lang="ru-RU" sz="2400" b="1" dirty="0"/>
              <a:t>И мы пошли сквозь вихрь смертей,</a:t>
            </a:r>
          </a:p>
          <a:p>
            <a:pPr algn="just"/>
            <a:r>
              <a:rPr lang="ru-RU" sz="2400" b="1" dirty="0"/>
              <a:t>Через огонь, разор и беды…</a:t>
            </a:r>
          </a:p>
          <a:p>
            <a:pPr algn="just"/>
            <a:r>
              <a:rPr lang="ru-RU" sz="2400" b="1" dirty="0"/>
              <a:t>И много-много долгих дней</a:t>
            </a:r>
          </a:p>
          <a:p>
            <a:pPr algn="just"/>
            <a:r>
              <a:rPr lang="ru-RU" sz="2400" b="1" dirty="0"/>
              <a:t>Нас отделяло от победы.</a:t>
            </a:r>
          </a:p>
          <a:p>
            <a:pPr algn="just"/>
            <a:r>
              <a:rPr lang="ru-RU" sz="2400" b="1" dirty="0"/>
              <a:t>                                           (Е. </a:t>
            </a:r>
            <a:r>
              <a:rPr lang="ru-RU" sz="2400" b="1" dirty="0" err="1"/>
              <a:t>Груданов</a:t>
            </a:r>
            <a:r>
              <a:rPr lang="ru-RU" sz="2400" b="1" dirty="0"/>
              <a:t>)</a:t>
            </a:r>
          </a:p>
        </p:txBody>
      </p:sp>
    </p:spTree>
    <p:extLst>
      <p:ext uri="{BB962C8B-B14F-4D97-AF65-F5344CB8AC3E}">
        <p14:creationId xmlns:p14="http://schemas.microsoft.com/office/powerpoint/2010/main" val="14398640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pic>
        <p:nvPicPr>
          <p:cNvPr id="25602" name="Picture 2" descr="C:\Documents and Settings\Администратор\Рабочий стол\фон корич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9552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827584" y="620688"/>
            <a:ext cx="7992888" cy="5262979"/>
          </a:xfrm>
          <a:prstGeom prst="rect">
            <a:avLst/>
          </a:prstGeom>
        </p:spPr>
        <p:txBody>
          <a:bodyPr wrap="square">
            <a:spAutoFit/>
          </a:bodyPr>
          <a:lstStyle/>
          <a:p>
            <a:pPr algn="just"/>
            <a:r>
              <a:rPr lang="ru-RU" sz="2400" b="1" dirty="0"/>
              <a:t>С первых дней Великой Отечественной войны стало очевидно, что выстоять в борьбе с врагом и победить может только высоко дисциплинированная армия, каждый воин которой способен подчинить своё поведение интересам защиты Отечества, воле и приказу командира. И в тылу  работа  была перестроена на новый, военный лад, подчинив все интересам фронта и задачам организаций, предприятий. Об этом свидетельствуют приказы начальника  Чкаловского </a:t>
            </a:r>
            <a:r>
              <a:rPr lang="ru-RU" sz="2400" b="1" dirty="0" err="1"/>
              <a:t>Автоотряда</a:t>
            </a:r>
            <a:r>
              <a:rPr lang="ru-RU" sz="2400" b="1" dirty="0"/>
              <a:t> № 2 «</a:t>
            </a:r>
            <a:r>
              <a:rPr lang="ru-RU" sz="2400" b="1" dirty="0" err="1"/>
              <a:t>Союззаготтранса</a:t>
            </a:r>
            <a:r>
              <a:rPr lang="ru-RU" sz="2400" b="1" dirty="0"/>
              <a:t>» по личному составу, приказы заведующего Чкаловским </a:t>
            </a:r>
            <a:r>
              <a:rPr lang="ru-RU" sz="2400" b="1" dirty="0" err="1"/>
              <a:t>горздравотделом</a:t>
            </a:r>
            <a:r>
              <a:rPr lang="ru-RU" sz="2400" b="1" dirty="0"/>
              <a:t> отдела здравоохранения г. Чкалов Чкаловской области Исполнительного комитета Чкаловского городского Совета депутатов трудящихся по личному составу.</a:t>
            </a:r>
            <a:endParaRPr lang="ru-RU" dirty="0"/>
          </a:p>
        </p:txBody>
      </p:sp>
    </p:spTree>
    <p:extLst>
      <p:ext uri="{BB962C8B-B14F-4D97-AF65-F5344CB8AC3E}">
        <p14:creationId xmlns:p14="http://schemas.microsoft.com/office/powerpoint/2010/main" val="33921593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pic>
        <p:nvPicPr>
          <p:cNvPr id="3" name="Рисунок 2">
            <a:extLst>
              <a:ext uri="{FF2B5EF4-FFF2-40B4-BE49-F238E27FC236}">
                <a16:creationId xmlns:a16="http://schemas.microsoft.com/office/drawing/2014/main" xmlns="" id="{A79BDCA2-8C95-41A1-9230-75E18BDC4150}"/>
              </a:ext>
            </a:extLst>
          </p:cNvPr>
          <p:cNvPicPr>
            <a:picLocks noChangeAspect="1"/>
          </p:cNvPicPr>
          <p:nvPr/>
        </p:nvPicPr>
        <p:blipFill>
          <a:blip r:embed="rId2"/>
          <a:stretch>
            <a:fillRect/>
          </a:stretch>
        </p:blipFill>
        <p:spPr>
          <a:xfrm>
            <a:off x="0" y="0"/>
            <a:ext cx="9143999" cy="6857999"/>
          </a:xfrm>
          <a:prstGeom prst="rect">
            <a:avLst/>
          </a:prstGeom>
        </p:spPr>
      </p:pic>
    </p:spTree>
    <p:extLst>
      <p:ext uri="{BB962C8B-B14F-4D97-AF65-F5344CB8AC3E}">
        <p14:creationId xmlns:p14="http://schemas.microsoft.com/office/powerpoint/2010/main" val="22067901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a:p>
        </p:txBody>
      </p:sp>
      <p:pic>
        <p:nvPicPr>
          <p:cNvPr id="27650" name="Picture 2" descr="C:\Documents and Settings\Администратор\Рабочий стол\фон корич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23528" y="188640"/>
            <a:ext cx="4824536" cy="5509200"/>
          </a:xfrm>
          <a:prstGeom prst="rect">
            <a:avLst/>
          </a:prstGeom>
        </p:spPr>
        <p:txBody>
          <a:bodyPr wrap="square">
            <a:spAutoFit/>
          </a:bodyPr>
          <a:lstStyle/>
          <a:p>
            <a:pPr algn="just"/>
            <a:r>
              <a:rPr lang="ru-RU" sz="1600" b="1" dirty="0"/>
              <a:t>	</a:t>
            </a:r>
            <a:r>
              <a:rPr lang="ru-RU" sz="1600" b="1" dirty="0" smtClean="0"/>
              <a:t>В Приказе </a:t>
            </a:r>
            <a:r>
              <a:rPr lang="ru-RU" sz="1600" b="1" dirty="0"/>
              <a:t>начальника Чкаловского </a:t>
            </a:r>
            <a:r>
              <a:rPr lang="ru-RU" sz="1600" b="1" dirty="0" err="1"/>
              <a:t>автоотряда</a:t>
            </a:r>
            <a:r>
              <a:rPr lang="ru-RU" sz="1600" b="1" dirty="0"/>
              <a:t> № 2 «</a:t>
            </a:r>
            <a:r>
              <a:rPr lang="ru-RU" sz="1600" b="1" dirty="0" err="1" smtClean="0"/>
              <a:t>Союззаготтранса</a:t>
            </a:r>
            <a:r>
              <a:rPr lang="ru-RU" sz="1600" b="1" dirty="0" smtClean="0"/>
              <a:t>» </a:t>
            </a:r>
            <a:r>
              <a:rPr lang="ru-RU" sz="1600" b="1" dirty="0"/>
              <a:t>по личному составу № </a:t>
            </a:r>
            <a:r>
              <a:rPr lang="ru-RU" sz="1600" b="1" dirty="0" smtClean="0"/>
              <a:t>15 написано: </a:t>
            </a:r>
            <a:r>
              <a:rPr lang="ru-RU" sz="1600" b="1" dirty="0"/>
              <a:t>«В связи со сложившейся Международной обстановкой  и для окончательной победы над врагом нам необходимо беречь для обороны нашей родины каждый килограмм металла, каждый советский рубль, каждый килограмм горючего, каждую минуту времени. Работу нужно проводить высоко организованно, производительно. Имеющее место до сего времени хождения по гаражу, просиживание в курилке, заезды на машинах на квартиры-обедать, за сменщиками и разъезды по городу. Считаю антигосударственными поступками </a:t>
            </a:r>
            <a:r>
              <a:rPr lang="ru-RU" sz="1600" b="1" dirty="0" smtClean="0"/>
              <a:t>приносящие </a:t>
            </a:r>
            <a:r>
              <a:rPr lang="ru-RU" sz="1600" b="1" dirty="0"/>
              <a:t>вред нашему Социалистическому Государству. С сего числа т.е. с 1/VII 1941г. Приказываю:…». (С §§ 1-8 приказ начальника содержит сведения о соблюдении строгой трудовой дисциплины, о содержании автомашин в образцовом состоянии, чтобы были готовы в любую минуту выполнять поставленные задачи).</a:t>
            </a:r>
          </a:p>
          <a:p>
            <a:pPr algn="just"/>
            <a:r>
              <a:rPr lang="ru-RU" sz="1600" b="1" dirty="0"/>
              <a:t>3 июля 1941 год </a:t>
            </a:r>
          </a:p>
        </p:txBody>
      </p:sp>
      <p:sp>
        <p:nvSpPr>
          <p:cNvPr id="4" name="Прямоугольник 3"/>
          <p:cNvSpPr/>
          <p:nvPr/>
        </p:nvSpPr>
        <p:spPr>
          <a:xfrm rot="10800000" flipV="1">
            <a:off x="323528" y="5830526"/>
            <a:ext cx="5112568" cy="584775"/>
          </a:xfrm>
          <a:prstGeom prst="rect">
            <a:avLst/>
          </a:prstGeom>
        </p:spPr>
        <p:txBody>
          <a:bodyPr wrap="square">
            <a:spAutoFit/>
          </a:bodyPr>
          <a:lstStyle/>
          <a:p>
            <a:r>
              <a:rPr lang="ru-RU" sz="1600" b="1" dirty="0"/>
              <a:t>МБУ «Архив г. Оренбурга» Ф. 64. оп. 1. д. 2. </a:t>
            </a:r>
            <a:r>
              <a:rPr lang="ru-RU" sz="1600" b="1" dirty="0" err="1"/>
              <a:t>л.л</a:t>
            </a:r>
            <a:r>
              <a:rPr lang="ru-RU" sz="1600" b="1" dirty="0"/>
              <a:t>. 19-20.</a:t>
            </a:r>
          </a:p>
          <a:p>
            <a:endParaRPr lang="ru-RU" sz="1600" dirty="0"/>
          </a:p>
        </p:txBody>
      </p:sp>
      <p:pic>
        <p:nvPicPr>
          <p:cNvPr id="27651" name="Picture 3" descr="C:\Documents and Settings\Администратор\Рабочий стол\начало войны\приказы ф. 6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2" y="404664"/>
            <a:ext cx="3312368" cy="4968552"/>
          </a:xfrm>
          <a:prstGeom prst="rect">
            <a:avLst/>
          </a:prstGeom>
          <a:noFill/>
          <a:ln>
            <a:solidFill>
              <a:schemeClr val="bg2">
                <a:lumMod val="2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2171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pic>
        <p:nvPicPr>
          <p:cNvPr id="28674" name="Picture 2" descr="C:\Documents and Settings\Администратор\Рабочий стол\фон корич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8675" name="Picture 3" descr="C:\Documents and Settings\Администратор\Рабочий стол\начало войны\приказы ф. 64\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418510"/>
            <a:ext cx="3600400" cy="3959640"/>
          </a:xfrm>
          <a:prstGeom prst="rect">
            <a:avLst/>
          </a:prstGeom>
          <a:noFill/>
          <a:ln>
            <a:solidFill>
              <a:schemeClr val="bg2">
                <a:lumMod val="25000"/>
              </a:schemeClr>
            </a:solidFill>
          </a:ln>
          <a:extLst>
            <a:ext uri="{909E8E84-426E-40DD-AFC4-6F175D3DCCD1}">
              <a14:hiddenFill xmlns:a14="http://schemas.microsoft.com/office/drawing/2010/main">
                <a:solidFill>
                  <a:srgbClr val="FFFFFF"/>
                </a:solidFill>
              </a14:hiddenFill>
            </a:ext>
          </a:extLst>
        </p:spPr>
      </p:pic>
      <p:pic>
        <p:nvPicPr>
          <p:cNvPr id="28677" name="Picture 5" descr="C:\Documents and Settings\Администратор\Рабочий стол\начало войны\приказы ф. 64\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032" y="418510"/>
            <a:ext cx="3600399" cy="3959640"/>
          </a:xfrm>
          <a:prstGeom prst="rect">
            <a:avLst/>
          </a:prstGeom>
          <a:noFill/>
          <a:ln>
            <a:solidFill>
              <a:schemeClr val="bg2">
                <a:lumMod val="25000"/>
              </a:schemeClr>
            </a:solidFill>
          </a:ln>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755575" y="4444662"/>
            <a:ext cx="7704855" cy="2031325"/>
          </a:xfrm>
          <a:prstGeom prst="rect">
            <a:avLst/>
          </a:prstGeom>
        </p:spPr>
        <p:txBody>
          <a:bodyPr wrap="square">
            <a:spAutoFit/>
          </a:bodyPr>
          <a:lstStyle/>
          <a:p>
            <a:pPr algn="just"/>
            <a:r>
              <a:rPr lang="ru-RU" b="1" dirty="0"/>
              <a:t>Приказ начальника Чкаловского </a:t>
            </a:r>
            <a:r>
              <a:rPr lang="ru-RU" b="1" dirty="0" err="1"/>
              <a:t>автоотряда</a:t>
            </a:r>
            <a:r>
              <a:rPr lang="ru-RU" b="1" dirty="0"/>
              <a:t> № 2 «</a:t>
            </a:r>
            <a:r>
              <a:rPr lang="ru-RU" b="1" dirty="0" err="1"/>
              <a:t>Союззаготтранса</a:t>
            </a:r>
            <a:r>
              <a:rPr lang="ru-RU" b="1" dirty="0"/>
              <a:t>» по личному составу № 15 ( §§ 3-8 содержит сведения о соблюдении строгой трудовой дисциплины, о содержании автомашин в образцовом состоянии, чтобы были готовы в любую минуту выполнять поставленные задачи).               3 июля 1941 года </a:t>
            </a:r>
          </a:p>
          <a:p>
            <a:pPr algn="just"/>
            <a:endParaRPr lang="ru-RU" b="1" dirty="0"/>
          </a:p>
          <a:p>
            <a:pPr algn="just"/>
            <a:endParaRPr lang="ru-RU" b="1" dirty="0"/>
          </a:p>
        </p:txBody>
      </p:sp>
      <p:sp>
        <p:nvSpPr>
          <p:cNvPr id="5" name="Прямоугольник 4"/>
          <p:cNvSpPr/>
          <p:nvPr/>
        </p:nvSpPr>
        <p:spPr>
          <a:xfrm>
            <a:off x="815734" y="5661248"/>
            <a:ext cx="5988514" cy="1200329"/>
          </a:xfrm>
          <a:prstGeom prst="rect">
            <a:avLst/>
          </a:prstGeom>
        </p:spPr>
        <p:txBody>
          <a:bodyPr wrap="square">
            <a:spAutoFit/>
          </a:bodyPr>
          <a:lstStyle/>
          <a:p>
            <a:pPr algn="just"/>
            <a:endParaRPr lang="ru-RU" b="1" dirty="0"/>
          </a:p>
          <a:p>
            <a:pPr algn="just"/>
            <a:endParaRPr lang="ru-RU" b="1" dirty="0"/>
          </a:p>
          <a:p>
            <a:pPr algn="just"/>
            <a:r>
              <a:rPr lang="ru-RU" b="1" dirty="0"/>
              <a:t>МБУ «Архив г. Оренбурга» Ф. 64. оп. 1. д. 2. </a:t>
            </a:r>
            <a:r>
              <a:rPr lang="ru-RU" b="1" dirty="0" err="1"/>
              <a:t>л.л</a:t>
            </a:r>
            <a:r>
              <a:rPr lang="ru-RU" b="1" dirty="0"/>
              <a:t>. 19-20.</a:t>
            </a:r>
          </a:p>
          <a:p>
            <a:endParaRPr lang="ru-RU" dirty="0"/>
          </a:p>
        </p:txBody>
      </p:sp>
    </p:spTree>
    <p:extLst>
      <p:ext uri="{BB962C8B-B14F-4D97-AF65-F5344CB8AC3E}">
        <p14:creationId xmlns:p14="http://schemas.microsoft.com/office/powerpoint/2010/main" val="5719149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pic>
        <p:nvPicPr>
          <p:cNvPr id="29698" name="Picture 2" descr="C:\Documents and Settings\Администратор\Рабочий стол\фон корич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97"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a:extLst>
              <a:ext uri="{FF2B5EF4-FFF2-40B4-BE49-F238E27FC236}">
                <a16:creationId xmlns:a16="http://schemas.microsoft.com/office/drawing/2014/main" xmlns="" id="{F29F94D8-A718-4D47-AA08-4756C5568A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65326" y="548680"/>
            <a:ext cx="3621473" cy="4968552"/>
          </a:xfrm>
          <a:prstGeom prst="rect">
            <a:avLst/>
          </a:prstGeom>
          <a:ln>
            <a:solidFill>
              <a:schemeClr val="bg2">
                <a:lumMod val="50000"/>
              </a:schemeClr>
            </a:solidFill>
          </a:ln>
        </p:spPr>
      </p:pic>
      <p:sp>
        <p:nvSpPr>
          <p:cNvPr id="7" name="Прямоугольник 6">
            <a:extLst>
              <a:ext uri="{FF2B5EF4-FFF2-40B4-BE49-F238E27FC236}">
                <a16:creationId xmlns:a16="http://schemas.microsoft.com/office/drawing/2014/main" xmlns="" id="{B0DC50F9-C829-45BF-A154-7A695B286512}"/>
              </a:ext>
            </a:extLst>
          </p:cNvPr>
          <p:cNvSpPr/>
          <p:nvPr/>
        </p:nvSpPr>
        <p:spPr>
          <a:xfrm>
            <a:off x="631950" y="548680"/>
            <a:ext cx="3816424" cy="9464129"/>
          </a:xfrm>
          <a:prstGeom prst="rect">
            <a:avLst/>
          </a:prstGeom>
        </p:spPr>
        <p:txBody>
          <a:bodyPr wrap="square">
            <a:spAutoFit/>
          </a:bodyPr>
          <a:lstStyle/>
          <a:p>
            <a:pPr algn="just"/>
            <a:r>
              <a:rPr lang="ru-RU" sz="2300" b="1" dirty="0"/>
              <a:t>	Приказ начальника Чкаловского </a:t>
            </a:r>
            <a:r>
              <a:rPr lang="ru-RU" sz="2300" b="1" dirty="0" err="1"/>
              <a:t>автоотряда</a:t>
            </a:r>
            <a:r>
              <a:rPr lang="ru-RU" sz="2300" b="1" dirty="0"/>
              <a:t>                № 2 «</a:t>
            </a:r>
            <a:r>
              <a:rPr lang="ru-RU" sz="2300" b="1" dirty="0" err="1"/>
              <a:t>Союззаготтранса</a:t>
            </a:r>
            <a:r>
              <a:rPr lang="ru-RU" sz="2300" b="1" dirty="0"/>
              <a:t>» по личному составу № 22 § 2 (содержит сведения о сливе шофером  отработанного масла под машину, и объявлении ему выговора,  а так же удержание стоимости масла в пятикратном размере, т.к в сложившейся обстановке это недопустимо, нужно беречь каждый килограмм горючего и смазочного).</a:t>
            </a:r>
          </a:p>
          <a:p>
            <a:pPr algn="just"/>
            <a:r>
              <a:rPr lang="ru-RU" sz="2000" b="1" dirty="0"/>
              <a:t>22 июля 1941 года</a:t>
            </a:r>
          </a:p>
          <a:p>
            <a:pPr algn="just"/>
            <a:endParaRPr lang="ru-RU" sz="2300" b="1" dirty="0"/>
          </a:p>
          <a:p>
            <a:pPr algn="just"/>
            <a:endParaRPr lang="ru-RU" sz="2300" b="1" dirty="0"/>
          </a:p>
          <a:p>
            <a:pPr algn="just"/>
            <a:endParaRPr lang="ru-RU" sz="2300" b="1" dirty="0"/>
          </a:p>
          <a:p>
            <a:pPr algn="just"/>
            <a:endParaRPr lang="ru-RU" sz="2300" b="1" dirty="0"/>
          </a:p>
          <a:p>
            <a:pPr algn="just"/>
            <a:endParaRPr lang="ru-RU" sz="2300" b="1" dirty="0"/>
          </a:p>
          <a:p>
            <a:pPr algn="just"/>
            <a:endParaRPr lang="ru-RU" b="1" dirty="0"/>
          </a:p>
          <a:p>
            <a:endParaRPr lang="ru-RU" b="1" dirty="0"/>
          </a:p>
          <a:p>
            <a:endParaRPr lang="ru-RU" b="1" dirty="0"/>
          </a:p>
          <a:p>
            <a:endParaRPr lang="ru-RU" b="1" dirty="0"/>
          </a:p>
          <a:p>
            <a:endParaRPr lang="ru-RU" b="1" dirty="0"/>
          </a:p>
          <a:p>
            <a:endParaRPr lang="ru-RU" b="1" dirty="0"/>
          </a:p>
          <a:p>
            <a:endParaRPr lang="ru-RU" dirty="0"/>
          </a:p>
        </p:txBody>
      </p:sp>
      <p:sp>
        <p:nvSpPr>
          <p:cNvPr id="8" name="Прямоугольник 7">
            <a:extLst>
              <a:ext uri="{FF2B5EF4-FFF2-40B4-BE49-F238E27FC236}">
                <a16:creationId xmlns:a16="http://schemas.microsoft.com/office/drawing/2014/main" xmlns="" id="{9668D090-95D3-4F14-BE0C-B2581D804F10}"/>
              </a:ext>
            </a:extLst>
          </p:cNvPr>
          <p:cNvSpPr/>
          <p:nvPr/>
        </p:nvSpPr>
        <p:spPr>
          <a:xfrm>
            <a:off x="631950" y="6124654"/>
            <a:ext cx="6820370" cy="400110"/>
          </a:xfrm>
          <a:prstGeom prst="rect">
            <a:avLst/>
          </a:prstGeom>
        </p:spPr>
        <p:txBody>
          <a:bodyPr wrap="square">
            <a:spAutoFit/>
          </a:bodyPr>
          <a:lstStyle/>
          <a:p>
            <a:r>
              <a:rPr lang="ru-RU" sz="2000" b="1" dirty="0"/>
              <a:t>МБУ «Архив г. Оренбурга» Ф. 64. оп. 1. д. 2. </a:t>
            </a:r>
            <a:r>
              <a:rPr lang="ru-RU" sz="2000" b="1" dirty="0" err="1"/>
              <a:t>л.л</a:t>
            </a:r>
            <a:r>
              <a:rPr lang="ru-RU" sz="2000" b="1" dirty="0"/>
              <a:t>. 27-27 об.</a:t>
            </a:r>
          </a:p>
        </p:txBody>
      </p:sp>
    </p:spTree>
    <p:extLst>
      <p:ext uri="{BB962C8B-B14F-4D97-AF65-F5344CB8AC3E}">
        <p14:creationId xmlns:p14="http://schemas.microsoft.com/office/powerpoint/2010/main" val="24770529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pic>
        <p:nvPicPr>
          <p:cNvPr id="5" name="Рисунок 4">
            <a:extLst>
              <a:ext uri="{FF2B5EF4-FFF2-40B4-BE49-F238E27FC236}">
                <a16:creationId xmlns:a16="http://schemas.microsoft.com/office/drawing/2014/main" xmlns="" id="{282D3C25-F1EF-4DB3-BA76-423256B8E4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Рисунок 7">
            <a:extLst>
              <a:ext uri="{FF2B5EF4-FFF2-40B4-BE49-F238E27FC236}">
                <a16:creationId xmlns:a16="http://schemas.microsoft.com/office/drawing/2014/main" xmlns="" id="{0900F052-8CBA-4DB3-9826-113E16F724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4128" y="147642"/>
            <a:ext cx="2640360" cy="3212976"/>
          </a:xfrm>
          <a:prstGeom prst="rect">
            <a:avLst/>
          </a:prstGeom>
        </p:spPr>
      </p:pic>
      <p:pic>
        <p:nvPicPr>
          <p:cNvPr id="10" name="Рисунок 9">
            <a:extLst>
              <a:ext uri="{FF2B5EF4-FFF2-40B4-BE49-F238E27FC236}">
                <a16:creationId xmlns:a16="http://schemas.microsoft.com/office/drawing/2014/main" xmlns="" id="{745926CD-7800-4BFC-BB14-66A93A3FE2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4128" y="3362177"/>
            <a:ext cx="2640361" cy="2443087"/>
          </a:xfrm>
          <a:prstGeom prst="rect">
            <a:avLst/>
          </a:prstGeom>
        </p:spPr>
      </p:pic>
      <p:sp>
        <p:nvSpPr>
          <p:cNvPr id="11" name="Прямоугольник 10">
            <a:extLst>
              <a:ext uri="{FF2B5EF4-FFF2-40B4-BE49-F238E27FC236}">
                <a16:creationId xmlns:a16="http://schemas.microsoft.com/office/drawing/2014/main" xmlns="" id="{A25A6DDA-44FD-475C-9C48-23C070DFC194}"/>
              </a:ext>
            </a:extLst>
          </p:cNvPr>
          <p:cNvSpPr/>
          <p:nvPr/>
        </p:nvSpPr>
        <p:spPr>
          <a:xfrm>
            <a:off x="457200" y="478308"/>
            <a:ext cx="5266928" cy="5139869"/>
          </a:xfrm>
          <a:prstGeom prst="rect">
            <a:avLst/>
          </a:prstGeom>
        </p:spPr>
        <p:txBody>
          <a:bodyPr wrap="square">
            <a:spAutoFit/>
          </a:bodyPr>
          <a:lstStyle/>
          <a:p>
            <a:pPr algn="ctr"/>
            <a:r>
              <a:rPr lang="ru-RU" sz="2400" b="1" dirty="0"/>
              <a:t>Приказ начальника Чкаловского </a:t>
            </a:r>
            <a:r>
              <a:rPr lang="ru-RU" sz="2400" b="1" dirty="0" err="1"/>
              <a:t>автоотряда</a:t>
            </a:r>
            <a:r>
              <a:rPr lang="ru-RU" sz="2400" b="1" dirty="0"/>
              <a:t> № 2 «</a:t>
            </a:r>
            <a:r>
              <a:rPr lang="ru-RU" sz="2400" b="1" dirty="0" err="1"/>
              <a:t>Союззаготтранса</a:t>
            </a:r>
            <a:r>
              <a:rPr lang="ru-RU" sz="2400" b="1" dirty="0"/>
              <a:t>» по личному составу № 22 § 3 (содержит сведения об отказе работником выполнения  распоряжения выхода на работу в выходной день для подготовки сдачи машины в Р.К.К.А., в результате  дело передано в народный суд для привлечения его к ответственности)</a:t>
            </a:r>
          </a:p>
          <a:p>
            <a:endParaRPr lang="ru-RU" dirty="0"/>
          </a:p>
          <a:p>
            <a:r>
              <a:rPr lang="ru-RU" b="1" dirty="0"/>
              <a:t>22 июля 1941 года</a:t>
            </a:r>
          </a:p>
          <a:p>
            <a:endParaRPr lang="ru-RU" b="1" dirty="0"/>
          </a:p>
          <a:p>
            <a:r>
              <a:rPr lang="ru-RU" sz="1600" b="1" dirty="0"/>
              <a:t>МБУ «Архив г. Оренбурга» Ф. 64. оп. 1. д. 2. </a:t>
            </a:r>
            <a:r>
              <a:rPr lang="ru-RU" sz="1600" b="1" dirty="0" err="1"/>
              <a:t>л.л</a:t>
            </a:r>
            <a:r>
              <a:rPr lang="ru-RU" sz="1600" b="1" dirty="0"/>
              <a:t>. 27-27 об.</a:t>
            </a:r>
          </a:p>
          <a:p>
            <a:endParaRPr lang="ru-RU" dirty="0"/>
          </a:p>
        </p:txBody>
      </p:sp>
    </p:spTree>
    <p:extLst>
      <p:ext uri="{BB962C8B-B14F-4D97-AF65-F5344CB8AC3E}">
        <p14:creationId xmlns:p14="http://schemas.microsoft.com/office/powerpoint/2010/main" val="4914758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pic>
        <p:nvPicPr>
          <p:cNvPr id="4" name="Рисунок 3">
            <a:extLst>
              <a:ext uri="{FF2B5EF4-FFF2-40B4-BE49-F238E27FC236}">
                <a16:creationId xmlns:a16="http://schemas.microsoft.com/office/drawing/2014/main" xmlns="" id="{8DD2FE1E-169D-4DF4-A493-112B3902E6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6" name="Рисунок 5">
            <a:extLst>
              <a:ext uri="{FF2B5EF4-FFF2-40B4-BE49-F238E27FC236}">
                <a16:creationId xmlns:a16="http://schemas.microsoft.com/office/drawing/2014/main" xmlns="" id="{BC07AEBC-40DC-48C8-B7A4-C4E3BDDFA6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5425" y="116632"/>
            <a:ext cx="3319975" cy="3312368"/>
          </a:xfrm>
          <a:prstGeom prst="rect">
            <a:avLst/>
          </a:prstGeom>
        </p:spPr>
      </p:pic>
      <p:pic>
        <p:nvPicPr>
          <p:cNvPr id="8" name="Рисунок 7">
            <a:extLst>
              <a:ext uri="{FF2B5EF4-FFF2-40B4-BE49-F238E27FC236}">
                <a16:creationId xmlns:a16="http://schemas.microsoft.com/office/drawing/2014/main" xmlns="" id="{FF894984-3CA7-4D14-82C5-2262730848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5424" y="3428999"/>
            <a:ext cx="3319975" cy="2948697"/>
          </a:xfrm>
          <a:prstGeom prst="rect">
            <a:avLst/>
          </a:prstGeom>
        </p:spPr>
      </p:pic>
      <p:sp>
        <p:nvSpPr>
          <p:cNvPr id="9" name="Прямоугольник 8">
            <a:extLst>
              <a:ext uri="{FF2B5EF4-FFF2-40B4-BE49-F238E27FC236}">
                <a16:creationId xmlns:a16="http://schemas.microsoft.com/office/drawing/2014/main" xmlns="" id="{20E1CD8B-5021-452D-B272-AFD224660D7D}"/>
              </a:ext>
            </a:extLst>
          </p:cNvPr>
          <p:cNvSpPr/>
          <p:nvPr/>
        </p:nvSpPr>
        <p:spPr>
          <a:xfrm>
            <a:off x="228600" y="30664"/>
            <a:ext cx="5138224" cy="6678751"/>
          </a:xfrm>
          <a:prstGeom prst="rect">
            <a:avLst/>
          </a:prstGeom>
        </p:spPr>
        <p:txBody>
          <a:bodyPr wrap="square">
            <a:spAutoFit/>
          </a:bodyPr>
          <a:lstStyle/>
          <a:p>
            <a:pPr algn="ctr"/>
            <a:r>
              <a:rPr lang="ru-RU" sz="2400" b="1" dirty="0"/>
              <a:t>Приказ заведующего Чкаловским </a:t>
            </a:r>
            <a:r>
              <a:rPr lang="ru-RU" sz="2400" b="1" dirty="0" err="1"/>
              <a:t>горздравотделом</a:t>
            </a:r>
            <a:r>
              <a:rPr lang="ru-RU" sz="2400" b="1" dirty="0"/>
              <a:t> отдела здравоохранения                         </a:t>
            </a:r>
            <a:endParaRPr lang="ru-RU" sz="2400" b="1" dirty="0" smtClean="0"/>
          </a:p>
          <a:p>
            <a:pPr algn="ctr"/>
            <a:r>
              <a:rPr lang="ru-RU" sz="2400" b="1" dirty="0" smtClean="0"/>
              <a:t> </a:t>
            </a:r>
            <a:r>
              <a:rPr lang="ru-RU" sz="2400" b="1" dirty="0"/>
              <a:t>г. Чкалов Чкаловской </a:t>
            </a:r>
            <a:r>
              <a:rPr lang="ru-RU" sz="2400" b="1" dirty="0" smtClean="0"/>
              <a:t>области </a:t>
            </a:r>
            <a:r>
              <a:rPr lang="ru-RU" sz="2400" b="1" dirty="0"/>
              <a:t>Исполнительного комитета Чкаловского городского Совета депутатов трудящихся по личному составу № 113 §§ 1-2 (содержит сведения о выполнении сотрудниками работы в сверхурочное время, о введении круглосуточного дежурства сотрудников </a:t>
            </a:r>
            <a:r>
              <a:rPr lang="ru-RU" sz="2400" b="1" dirty="0" err="1"/>
              <a:t>горздрава</a:t>
            </a:r>
            <a:r>
              <a:rPr lang="ru-RU" sz="2400" b="1" dirty="0"/>
              <a:t>)</a:t>
            </a:r>
          </a:p>
          <a:p>
            <a:pPr algn="ctr"/>
            <a:endParaRPr lang="ru-RU" sz="2400" b="1" dirty="0"/>
          </a:p>
          <a:p>
            <a:pPr algn="ctr"/>
            <a:r>
              <a:rPr lang="ru-RU" sz="2000" b="1" dirty="0"/>
              <a:t>29 июня 1941 год </a:t>
            </a:r>
          </a:p>
          <a:p>
            <a:endParaRPr lang="ru-RU" dirty="0"/>
          </a:p>
          <a:p>
            <a:pPr algn="just"/>
            <a:endParaRPr lang="ru-RU" b="1" dirty="0"/>
          </a:p>
          <a:p>
            <a:pPr algn="just"/>
            <a:r>
              <a:rPr lang="ru-RU" b="1" dirty="0"/>
              <a:t>МБУ «Архив г. Оренбурга»</a:t>
            </a:r>
          </a:p>
          <a:p>
            <a:pPr algn="just"/>
            <a:r>
              <a:rPr lang="ru-RU" b="1" dirty="0"/>
              <a:t> Ф.190. оп. 2. д. 16. лл.42-42 об.</a:t>
            </a:r>
          </a:p>
        </p:txBody>
      </p:sp>
    </p:spTree>
    <p:extLst>
      <p:ext uri="{BB962C8B-B14F-4D97-AF65-F5344CB8AC3E}">
        <p14:creationId xmlns:p14="http://schemas.microsoft.com/office/powerpoint/2010/main" val="18672713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pic>
        <p:nvPicPr>
          <p:cNvPr id="3" name="Рисунок 2">
            <a:extLst>
              <a:ext uri="{FF2B5EF4-FFF2-40B4-BE49-F238E27FC236}">
                <a16:creationId xmlns:a16="http://schemas.microsoft.com/office/drawing/2014/main" xmlns="" id="{94996B18-9DAA-4186-B036-C29574DC9298}"/>
              </a:ext>
            </a:extLst>
          </p:cNvPr>
          <p:cNvPicPr>
            <a:picLocks noChangeAspect="1"/>
          </p:cNvPicPr>
          <p:nvPr/>
        </p:nvPicPr>
        <p:blipFill>
          <a:blip r:embed="rId2"/>
          <a:stretch>
            <a:fillRect/>
          </a:stretch>
        </p:blipFill>
        <p:spPr>
          <a:xfrm>
            <a:off x="0" y="10581"/>
            <a:ext cx="9144000" cy="6858000"/>
          </a:xfrm>
          <a:prstGeom prst="rect">
            <a:avLst/>
          </a:prstGeom>
        </p:spPr>
      </p:pic>
    </p:spTree>
    <p:extLst>
      <p:ext uri="{BB962C8B-B14F-4D97-AF65-F5344CB8AC3E}">
        <p14:creationId xmlns:p14="http://schemas.microsoft.com/office/powerpoint/2010/main" val="11008940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pic>
        <p:nvPicPr>
          <p:cNvPr id="4" name="Рисунок 3">
            <a:extLst>
              <a:ext uri="{FF2B5EF4-FFF2-40B4-BE49-F238E27FC236}">
                <a16:creationId xmlns:a16="http://schemas.microsoft.com/office/drawing/2014/main" xmlns="" id="{8401C8A3-3DA7-4897-B2B2-77B696EB07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5" name="Прямоугольник 4">
            <a:extLst>
              <a:ext uri="{FF2B5EF4-FFF2-40B4-BE49-F238E27FC236}">
                <a16:creationId xmlns:a16="http://schemas.microsoft.com/office/drawing/2014/main" xmlns="" id="{ABD987F0-7109-4597-A156-4A49A49E40BD}"/>
              </a:ext>
            </a:extLst>
          </p:cNvPr>
          <p:cNvSpPr/>
          <p:nvPr/>
        </p:nvSpPr>
        <p:spPr>
          <a:xfrm>
            <a:off x="755576" y="0"/>
            <a:ext cx="8064896" cy="6494085"/>
          </a:xfrm>
          <a:prstGeom prst="rect">
            <a:avLst/>
          </a:prstGeom>
        </p:spPr>
        <p:txBody>
          <a:bodyPr wrap="square">
            <a:spAutoFit/>
          </a:bodyPr>
          <a:lstStyle/>
          <a:p>
            <a:endParaRPr lang="ru-RU" dirty="0"/>
          </a:p>
          <a:p>
            <a:pPr algn="just"/>
            <a:r>
              <a:rPr lang="ru-RU" sz="2000" b="1" dirty="0"/>
              <a:t>С первых дней войны добровольно ушло на фронт около 25 тыс. </a:t>
            </a:r>
            <a:r>
              <a:rPr lang="ru-RU" sz="2000" b="1" dirty="0" err="1"/>
              <a:t>чкаловцев</a:t>
            </a:r>
            <a:r>
              <a:rPr lang="ru-RU" sz="2000" b="1" dirty="0"/>
              <a:t>. К сентябрю 1941 года добровольно вступило в ряды народного ополчения более 70 тыс. жителей области. </a:t>
            </a:r>
          </a:p>
          <a:p>
            <a:pPr algn="just"/>
            <a:r>
              <a:rPr lang="ru-RU" sz="2000" b="1" dirty="0"/>
              <a:t>Наши земляки принимали участие практически во всех крупных сражениях. Они героически сражались за Брестскую крепость, более двух тысяч из них отстаивали Москву. Под командованием наших земляков дважды Героя Советского Союза генерал-майора                                А. И. Родимцева и Героя Советского Союза генерал-полковника                       В. Т. Обухова солдаты сражались за Сталинград. Оренбуржцы помогли отстоять город на Волге, за оборону которого 3,5 тысячи земляков были награждены медалью «За оборону Сталинграда». Они насмерть стояли в сражениях на Курской дуге.</a:t>
            </a:r>
          </a:p>
          <a:p>
            <a:pPr algn="just"/>
            <a:r>
              <a:rPr lang="ru-RU" sz="2000" b="1" dirty="0"/>
              <a:t>Победа в самой страшной войне прошлого века досталась нам нелегко. Об этом свидетельствует тот факт, что свыше 65 тысяч уроженцев Оренбуржья награждены орденами и медалями «За отвагу».</a:t>
            </a:r>
          </a:p>
          <a:p>
            <a:pPr algn="just"/>
            <a:r>
              <a:rPr lang="ru-RU" sz="2000" b="1" dirty="0"/>
              <a:t> </a:t>
            </a:r>
            <a:r>
              <a:rPr lang="ru-RU" sz="2000" b="1" dirty="0" err="1"/>
              <a:t>Чкаловцы</a:t>
            </a:r>
            <a:r>
              <a:rPr lang="ru-RU" sz="2000" b="1" dirty="0"/>
              <a:t> внесли достойный вклад в победу над фашистской Германией.</a:t>
            </a:r>
          </a:p>
          <a:p>
            <a:pPr algn="just"/>
            <a:endParaRPr lang="ru-RU" sz="2000" b="1" dirty="0"/>
          </a:p>
          <a:p>
            <a:endParaRPr lang="ru-RU" dirty="0"/>
          </a:p>
        </p:txBody>
      </p:sp>
    </p:spTree>
    <p:extLst>
      <p:ext uri="{BB962C8B-B14F-4D97-AF65-F5344CB8AC3E}">
        <p14:creationId xmlns:p14="http://schemas.microsoft.com/office/powerpoint/2010/main" val="23196051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pic>
        <p:nvPicPr>
          <p:cNvPr id="4" name="Рисунок 3">
            <a:extLst>
              <a:ext uri="{FF2B5EF4-FFF2-40B4-BE49-F238E27FC236}">
                <a16:creationId xmlns:a16="http://schemas.microsoft.com/office/drawing/2014/main" xmlns="" id="{7B378D21-CE00-43FC-AEA4-F1567D9634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8" y="0"/>
            <a:ext cx="9141401" cy="6858000"/>
          </a:xfrm>
          <a:prstGeom prst="rect">
            <a:avLst/>
          </a:prstGeom>
        </p:spPr>
      </p:pic>
      <p:sp>
        <p:nvSpPr>
          <p:cNvPr id="5" name="Прямоугольник 4">
            <a:extLst>
              <a:ext uri="{FF2B5EF4-FFF2-40B4-BE49-F238E27FC236}">
                <a16:creationId xmlns:a16="http://schemas.microsoft.com/office/drawing/2014/main" xmlns="" id="{3E224DBE-2923-4A89-A5B5-2BDE2C76E099}"/>
              </a:ext>
            </a:extLst>
          </p:cNvPr>
          <p:cNvSpPr/>
          <p:nvPr/>
        </p:nvSpPr>
        <p:spPr>
          <a:xfrm>
            <a:off x="827584" y="274638"/>
            <a:ext cx="7859216" cy="7017306"/>
          </a:xfrm>
          <a:prstGeom prst="rect">
            <a:avLst/>
          </a:prstGeom>
        </p:spPr>
        <p:txBody>
          <a:bodyPr wrap="square">
            <a:spAutoFit/>
          </a:bodyPr>
          <a:lstStyle/>
          <a:p>
            <a:endParaRPr lang="ru-RU" dirty="0"/>
          </a:p>
          <a:p>
            <a:pPr algn="ctr"/>
            <a:r>
              <a:rPr lang="ru-RU" sz="2400" b="1" dirty="0"/>
              <a:t>Помните!</a:t>
            </a:r>
          </a:p>
          <a:p>
            <a:pPr algn="ctr"/>
            <a:endParaRPr lang="ru-RU" sz="2400" b="1" dirty="0"/>
          </a:p>
          <a:p>
            <a:r>
              <a:rPr lang="ru-RU" sz="2400" b="1" dirty="0"/>
              <a:t>День Победы. </a:t>
            </a:r>
            <a:r>
              <a:rPr lang="ru-RU" sz="2400" b="1" dirty="0" smtClean="0"/>
              <a:t>И в </a:t>
            </a:r>
            <a:r>
              <a:rPr lang="ru-RU" sz="2400" b="1" dirty="0"/>
              <a:t>огнях салюта</a:t>
            </a:r>
          </a:p>
          <a:p>
            <a:r>
              <a:rPr lang="ru-RU" sz="2400" b="1" dirty="0"/>
              <a:t>Будто гром:-Запомните навек,</a:t>
            </a:r>
          </a:p>
          <a:p>
            <a:r>
              <a:rPr lang="ru-RU" sz="2400" b="1" dirty="0"/>
              <a:t>Что в сраженьях каждую минуту, </a:t>
            </a:r>
          </a:p>
          <a:p>
            <a:r>
              <a:rPr lang="ru-RU" sz="2400" b="1" dirty="0"/>
              <a:t>Да, буквально каждую минуту</a:t>
            </a:r>
          </a:p>
          <a:p>
            <a:r>
              <a:rPr lang="ru-RU" sz="2400" b="1" dirty="0"/>
              <a:t>Погибало десять человек…</a:t>
            </a:r>
          </a:p>
          <a:p>
            <a:r>
              <a:rPr lang="ru-RU" sz="2400" b="1" dirty="0"/>
              <a:t>                                     На восьми фронтах моей отчизны</a:t>
            </a:r>
          </a:p>
          <a:p>
            <a:r>
              <a:rPr lang="ru-RU" sz="2400" b="1" dirty="0"/>
              <a:t>                                     Уносил войны водоворот</a:t>
            </a:r>
          </a:p>
          <a:p>
            <a:r>
              <a:rPr lang="ru-RU" sz="2400" b="1" dirty="0"/>
              <a:t>                                     Каждую минуту десять жизней,</a:t>
            </a:r>
          </a:p>
          <a:p>
            <a:r>
              <a:rPr lang="ru-RU" sz="2400" b="1" dirty="0"/>
              <a:t>                                     Значит каждый час уже шестьсот!...</a:t>
            </a:r>
          </a:p>
          <a:p>
            <a:r>
              <a:rPr lang="ru-RU" sz="2400" b="1" dirty="0"/>
              <a:t> И вот так четыре горьких года,</a:t>
            </a:r>
          </a:p>
          <a:p>
            <a:r>
              <a:rPr lang="ru-RU" sz="2400" b="1" dirty="0"/>
              <a:t> День за днем - невероятный счет!</a:t>
            </a:r>
          </a:p>
          <a:p>
            <a:r>
              <a:rPr lang="ru-RU" sz="2400" b="1" dirty="0"/>
              <a:t> Ради нашей чести и свободы</a:t>
            </a:r>
          </a:p>
          <a:p>
            <a:r>
              <a:rPr lang="ru-RU" sz="2400" b="1" dirty="0"/>
              <a:t> Все сумел и одолел народ. </a:t>
            </a:r>
          </a:p>
          <a:p>
            <a:r>
              <a:rPr lang="ru-RU" sz="2400" b="1" dirty="0"/>
              <a:t>                                                                  (Э. Асадов)</a:t>
            </a:r>
          </a:p>
          <a:p>
            <a:endParaRPr lang="ru-RU" sz="2400" dirty="0"/>
          </a:p>
          <a:p>
            <a:r>
              <a:rPr lang="ru-RU" sz="2400" dirty="0"/>
              <a:t>                                                                                                             </a:t>
            </a:r>
          </a:p>
        </p:txBody>
      </p:sp>
    </p:spTree>
    <p:extLst>
      <p:ext uri="{BB962C8B-B14F-4D97-AF65-F5344CB8AC3E}">
        <p14:creationId xmlns:p14="http://schemas.microsoft.com/office/powerpoint/2010/main" val="20465444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2290" name="Picture 2" descr="C:\Documents and Settings\Администратор\Рабочий стол\серый.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07504" y="1844824"/>
            <a:ext cx="8578715" cy="1938992"/>
          </a:xfrm>
          <a:prstGeom prst="rect">
            <a:avLst/>
          </a:prstGeom>
        </p:spPr>
        <p:txBody>
          <a:bodyPr wrap="square">
            <a:spAutoFit/>
          </a:bodyPr>
          <a:lstStyle/>
          <a:p>
            <a:pPr algn="ctr"/>
            <a:r>
              <a:rPr lang="ru-RU" sz="6000" b="1" dirty="0"/>
              <a:t>Раздел</a:t>
            </a:r>
            <a:r>
              <a:rPr lang="en-US" sz="6000" b="1" dirty="0">
                <a:latin typeface="Bell MT" pitchFamily="18" charset="0"/>
              </a:rPr>
              <a:t> I</a:t>
            </a:r>
            <a:r>
              <a:rPr lang="ru-RU" sz="6000" b="1" dirty="0"/>
              <a:t>  </a:t>
            </a:r>
          </a:p>
          <a:p>
            <a:pPr algn="ctr"/>
            <a:r>
              <a:rPr lang="ru-RU" sz="6000" b="1" dirty="0"/>
              <a:t>         «Началась война…»</a:t>
            </a:r>
          </a:p>
        </p:txBody>
      </p:sp>
    </p:spTree>
    <p:extLst>
      <p:ext uri="{BB962C8B-B14F-4D97-AF65-F5344CB8AC3E}">
        <p14:creationId xmlns:p14="http://schemas.microsoft.com/office/powerpoint/2010/main" val="26681369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a:p>
        </p:txBody>
      </p:sp>
      <p:pic>
        <p:nvPicPr>
          <p:cNvPr id="1026" name="Picture 2" descr="C:\Documents and Settings\Администратор\Рабочий стол\огоньфон обрез.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85336"/>
            <a:ext cx="9143999" cy="694333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61764" y="188640"/>
            <a:ext cx="8820472" cy="2185214"/>
          </a:xfrm>
          <a:prstGeom prst="rect">
            <a:avLst/>
          </a:prstGeom>
        </p:spPr>
        <p:txBody>
          <a:bodyPr wrap="square">
            <a:spAutoFit/>
          </a:bodyPr>
          <a:lstStyle/>
          <a:p>
            <a:pPr algn="ctr"/>
            <a:r>
              <a:rPr lang="ru-RU" sz="4400" b="1" dirty="0" smtClean="0">
                <a:solidFill>
                  <a:schemeClr val="accent1">
                    <a:lumMod val="50000"/>
                  </a:schemeClr>
                </a:solidFill>
                <a:latin typeface="Century Schoolbook" pitchFamily="18" charset="0"/>
              </a:rPr>
              <a:t>Благодарим</a:t>
            </a:r>
          </a:p>
          <a:p>
            <a:pPr algn="ctr"/>
            <a:r>
              <a:rPr lang="ru-RU" sz="4400" b="1" dirty="0">
                <a:solidFill>
                  <a:schemeClr val="accent1">
                    <a:lumMod val="50000"/>
                  </a:schemeClr>
                </a:solidFill>
                <a:latin typeface="Century Schoolbook" pitchFamily="18" charset="0"/>
              </a:rPr>
              <a:t>з</a:t>
            </a:r>
            <a:r>
              <a:rPr lang="ru-RU" sz="4400" b="1" dirty="0" smtClean="0">
                <a:solidFill>
                  <a:schemeClr val="accent1">
                    <a:lumMod val="50000"/>
                  </a:schemeClr>
                </a:solidFill>
                <a:latin typeface="Century Schoolbook" pitchFamily="18" charset="0"/>
              </a:rPr>
              <a:t>а внимание! </a:t>
            </a:r>
            <a:endParaRPr lang="ru-RU" sz="4400" b="1" dirty="0">
              <a:solidFill>
                <a:schemeClr val="accent1">
                  <a:lumMod val="50000"/>
                </a:schemeClr>
              </a:solidFill>
              <a:latin typeface="Century Schoolbook" pitchFamily="18" charset="0"/>
            </a:endParaRPr>
          </a:p>
          <a:p>
            <a:pPr algn="ctr"/>
            <a:endParaRPr lang="ru-RU" sz="4800" dirty="0">
              <a:solidFill>
                <a:schemeClr val="accent1">
                  <a:lumMod val="50000"/>
                </a:schemeClr>
              </a:solidFill>
              <a:latin typeface="Century Schoolbook" pitchFamily="18" charset="0"/>
            </a:endParaRPr>
          </a:p>
        </p:txBody>
      </p:sp>
      <p:sp>
        <p:nvSpPr>
          <p:cNvPr id="4" name="Прямоугольник 3"/>
          <p:cNvSpPr/>
          <p:nvPr/>
        </p:nvSpPr>
        <p:spPr>
          <a:xfrm>
            <a:off x="683568" y="5373216"/>
            <a:ext cx="7992888" cy="2554545"/>
          </a:xfrm>
          <a:prstGeom prst="rect">
            <a:avLst/>
          </a:prstGeom>
        </p:spPr>
        <p:txBody>
          <a:bodyPr wrap="square">
            <a:spAutoFit/>
          </a:bodyPr>
          <a:lstStyle/>
          <a:p>
            <a:pPr algn="ctr"/>
            <a:endParaRPr lang="ru-RU" sz="8000" b="1" dirty="0">
              <a:latin typeface="Constantia" pitchFamily="18" charset="0"/>
            </a:endParaRPr>
          </a:p>
          <a:p>
            <a:pPr algn="ctr"/>
            <a:endParaRPr lang="ru-RU" sz="8000" b="1" dirty="0">
              <a:latin typeface="Constantia" pitchFamily="18" charset="0"/>
            </a:endParaRPr>
          </a:p>
        </p:txBody>
      </p:sp>
    </p:spTree>
    <p:extLst>
      <p:ext uri="{BB962C8B-B14F-4D97-AF65-F5344CB8AC3E}">
        <p14:creationId xmlns:p14="http://schemas.microsoft.com/office/powerpoint/2010/main" val="38964940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descr="C:\Documents and Settings\Администратор\Рабочий стол\фото начало войны\0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835696" y="620688"/>
            <a:ext cx="6480720" cy="5693866"/>
          </a:xfrm>
          <a:prstGeom prst="rect">
            <a:avLst/>
          </a:prstGeom>
        </p:spPr>
        <p:txBody>
          <a:bodyPr wrap="square">
            <a:spAutoFit/>
          </a:bodyPr>
          <a:lstStyle/>
          <a:p>
            <a:pPr algn="just"/>
            <a:r>
              <a:rPr lang="ru-RU" sz="2800" b="1" dirty="0"/>
              <a:t>Начало войны. На рассвете 22 июня  1941 г. германская армия всей своей мощью обрушилась на советскую землю. Открыли огонь тысячи артиллерийских орудий. Авиация атаковала аэродромы, военные гарнизоны, узлы связи, командные пункты Красной Армии, крупнейшие промышленные объекты Украины, Белоруссии, Прибалтики. Началась Великая Отечественная война советского народа, продолжавшаяся 1418 дней и ночей.</a:t>
            </a:r>
          </a:p>
        </p:txBody>
      </p:sp>
    </p:spTree>
    <p:extLst>
      <p:ext uri="{BB962C8B-B14F-4D97-AF65-F5344CB8AC3E}">
        <p14:creationId xmlns:p14="http://schemas.microsoft.com/office/powerpoint/2010/main" val="33334649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098" name="Picture 2" descr="C:\Documents and Settings\Администратор\Рабочий стол\серый.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267744" y="620688"/>
            <a:ext cx="6264696" cy="5863144"/>
          </a:xfrm>
          <a:prstGeom prst="rect">
            <a:avLst/>
          </a:prstGeom>
        </p:spPr>
        <p:txBody>
          <a:bodyPr wrap="square">
            <a:spAutoFit/>
          </a:bodyPr>
          <a:lstStyle/>
          <a:p>
            <a:pPr algn="just"/>
            <a:r>
              <a:rPr lang="ru-RU" sz="2500" b="1" dirty="0"/>
              <a:t>	В тот же день было объявлено о всеобщей мобилизации военнообязанных, введено военное положение в западных районах страны, были образованы Северный, Северо-Западный, Западный, Юго-Западный, Южный фронты. Для руководства ими 23 июня была создана Ставка Главного командования (позднее - Ставка Верховного Главнокомандования), в состав которой вошли: И. В. Сталин,                 В. М. Молотов, С. К. Тимошенко,                       С. М. Буденный, К. Е. Ворошилов,                   Б. М. Шапошников и Г. К. Жуков. Верховным Главнокомандующим был назначен И. В. Сталин.</a:t>
            </a:r>
          </a:p>
        </p:txBody>
      </p:sp>
    </p:spTree>
    <p:extLst>
      <p:ext uri="{BB962C8B-B14F-4D97-AF65-F5344CB8AC3E}">
        <p14:creationId xmlns:p14="http://schemas.microsoft.com/office/powerpoint/2010/main" val="8800550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6972A34-81E0-4406-84F3-87F5402C68E2}"/>
              </a:ext>
            </a:extLst>
          </p:cNvPr>
          <p:cNvSpPr>
            <a:spLocks noGrp="1"/>
          </p:cNvSpPr>
          <p:nvPr>
            <p:ph type="title"/>
          </p:nvPr>
        </p:nvSpPr>
        <p:spPr/>
        <p:txBody>
          <a:bodyPr/>
          <a:lstStyle/>
          <a:p>
            <a:endParaRPr lang="ru-RU"/>
          </a:p>
        </p:txBody>
      </p:sp>
      <p:pic>
        <p:nvPicPr>
          <p:cNvPr id="4" name="Рисунок 3">
            <a:extLst>
              <a:ext uri="{FF2B5EF4-FFF2-40B4-BE49-F238E27FC236}">
                <a16:creationId xmlns:a16="http://schemas.microsoft.com/office/drawing/2014/main" xmlns="" id="{C73D1BCD-F77C-43B2-AC14-9DEB82E958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Прямоугольник 4">
            <a:extLst>
              <a:ext uri="{FF2B5EF4-FFF2-40B4-BE49-F238E27FC236}">
                <a16:creationId xmlns:a16="http://schemas.microsoft.com/office/drawing/2014/main" xmlns="" id="{E578F495-E465-4E62-A68D-4EE074FF4AA5}"/>
              </a:ext>
            </a:extLst>
          </p:cNvPr>
          <p:cNvSpPr/>
          <p:nvPr/>
        </p:nvSpPr>
        <p:spPr>
          <a:xfrm>
            <a:off x="2163797" y="476672"/>
            <a:ext cx="6534472" cy="6001643"/>
          </a:xfrm>
          <a:prstGeom prst="rect">
            <a:avLst/>
          </a:prstGeom>
        </p:spPr>
        <p:txBody>
          <a:bodyPr wrap="square">
            <a:spAutoFit/>
          </a:bodyPr>
          <a:lstStyle/>
          <a:p>
            <a:pPr algn="just"/>
            <a:r>
              <a:rPr lang="ru-RU" sz="2400" b="1" dirty="0"/>
              <a:t>В Чкаловской области (ныне Оренбургской),  как и по всей стране были открыты призывные пункты, развернута работа по мобилизации военнообязанных. На  всех предприятиях и в учреждениях города Чкалова (ныне Оренбург) проходили митинги. Выступавшие с чувством негодования говорили о нападении фашистов и обещали всемерно помогать Красной Армии в борьбе с немецкими оккупантами. </a:t>
            </a:r>
          </a:p>
          <a:p>
            <a:pPr algn="just"/>
            <a:r>
              <a:rPr lang="ru-RU" sz="2400" b="1" dirty="0"/>
              <a:t>На митингах и собраниях принимались резолюции, в которых </a:t>
            </a:r>
            <a:r>
              <a:rPr lang="ru-RU" sz="2400" b="1" dirty="0" err="1"/>
              <a:t>чкаловцы</a:t>
            </a:r>
            <a:r>
              <a:rPr lang="ru-RU" sz="2400" b="1" dirty="0"/>
              <a:t> заверяли руководство страны в том, что они отдадут все силы для защиты Родины. На фронт стремились не только мужчины, но и многие молодые женщины. Жизнь в Чкалове менялась с каждым днём.</a:t>
            </a:r>
          </a:p>
        </p:txBody>
      </p:sp>
    </p:spTree>
    <p:extLst>
      <p:ext uri="{BB962C8B-B14F-4D97-AF65-F5344CB8AC3E}">
        <p14:creationId xmlns:p14="http://schemas.microsoft.com/office/powerpoint/2010/main" val="6056908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B97CB09-40A2-44F4-BA9E-9157D6BD600B}"/>
              </a:ext>
            </a:extLst>
          </p:cNvPr>
          <p:cNvSpPr>
            <a:spLocks noGrp="1"/>
          </p:cNvSpPr>
          <p:nvPr>
            <p:ph type="title"/>
          </p:nvPr>
        </p:nvSpPr>
        <p:spPr/>
        <p:txBody>
          <a:bodyPr/>
          <a:lstStyle/>
          <a:p>
            <a:endParaRPr lang="ru-RU"/>
          </a:p>
        </p:txBody>
      </p:sp>
      <p:pic>
        <p:nvPicPr>
          <p:cNvPr id="4" name="Рисунок 3">
            <a:extLst>
              <a:ext uri="{FF2B5EF4-FFF2-40B4-BE49-F238E27FC236}">
                <a16:creationId xmlns:a16="http://schemas.microsoft.com/office/drawing/2014/main" xmlns="" id="{EE95AAA7-454D-4EC7-B81F-C1EBB826A2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Прямоугольник 4">
            <a:extLst>
              <a:ext uri="{FF2B5EF4-FFF2-40B4-BE49-F238E27FC236}">
                <a16:creationId xmlns:a16="http://schemas.microsoft.com/office/drawing/2014/main" xmlns="" id="{0711FAE5-88B4-4DA6-8584-8E06AABF0911}"/>
              </a:ext>
            </a:extLst>
          </p:cNvPr>
          <p:cNvSpPr/>
          <p:nvPr/>
        </p:nvSpPr>
        <p:spPr>
          <a:xfrm>
            <a:off x="2080320" y="274638"/>
            <a:ext cx="6606480" cy="6555641"/>
          </a:xfrm>
          <a:prstGeom prst="rect">
            <a:avLst/>
          </a:prstGeom>
        </p:spPr>
        <p:txBody>
          <a:bodyPr wrap="square">
            <a:spAutoFit/>
          </a:bodyPr>
          <a:lstStyle/>
          <a:p>
            <a:pPr algn="just"/>
            <a:r>
              <a:rPr lang="ru-RU" sz="2800" b="1" dirty="0"/>
              <a:t>	Тогда еще никто не знал, что в историю человечества эта война войдет как самая кровопролитная. Никто не догадывался, что советскому народу предстоит пройти через нечеловеческие испытания, пройти и победить. </a:t>
            </a:r>
          </a:p>
          <a:p>
            <a:pPr algn="just"/>
            <a:r>
              <a:rPr lang="ru-RU" sz="2800" b="1" dirty="0"/>
              <a:t>Не знал еще о войне и начальник Чкаловского </a:t>
            </a:r>
            <a:r>
              <a:rPr lang="ru-RU" sz="2800" b="1" dirty="0" err="1"/>
              <a:t>горпищеторга</a:t>
            </a:r>
            <a:r>
              <a:rPr lang="ru-RU" sz="2800" b="1" dirty="0"/>
              <a:t> подписывая приказ об очередном отпуске                    от  21 июня 1941 года на 24 рабочих дня с 23 июня 1941 года.  А 24 июня                1941 года  приказ был изменен, и товарищ  </a:t>
            </a:r>
            <a:r>
              <a:rPr lang="ru-RU" sz="2800" b="1" dirty="0" err="1"/>
              <a:t>Мусатов</a:t>
            </a:r>
            <a:r>
              <a:rPr lang="ru-RU" sz="2800" b="1" dirty="0"/>
              <a:t> Д.Ф. был отправлен на военную службу в Р.К.К.А. </a:t>
            </a:r>
            <a:r>
              <a:rPr lang="ru-RU" sz="2000" b="1" dirty="0"/>
              <a:t>(Рабоче-крестьянскую Красную Армию).</a:t>
            </a:r>
            <a:endParaRPr lang="ru-RU" sz="2000" dirty="0"/>
          </a:p>
        </p:txBody>
      </p:sp>
    </p:spTree>
    <p:extLst>
      <p:ext uri="{BB962C8B-B14F-4D97-AF65-F5344CB8AC3E}">
        <p14:creationId xmlns:p14="http://schemas.microsoft.com/office/powerpoint/2010/main" val="35796751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F2BCB66-BA01-4D62-916E-5B95362BBE7E}"/>
              </a:ext>
            </a:extLst>
          </p:cNvPr>
          <p:cNvSpPr>
            <a:spLocks noGrp="1"/>
          </p:cNvSpPr>
          <p:nvPr>
            <p:ph type="title"/>
          </p:nvPr>
        </p:nvSpPr>
        <p:spPr/>
        <p:txBody>
          <a:bodyPr/>
          <a:lstStyle/>
          <a:p>
            <a:endParaRPr lang="ru-RU"/>
          </a:p>
        </p:txBody>
      </p:sp>
      <p:pic>
        <p:nvPicPr>
          <p:cNvPr id="4" name="Рисунок 3">
            <a:extLst>
              <a:ext uri="{FF2B5EF4-FFF2-40B4-BE49-F238E27FC236}">
                <a16:creationId xmlns:a16="http://schemas.microsoft.com/office/drawing/2014/main" xmlns="" id="{511E2C1E-8E4B-4765-9C4E-D841857DC8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Рисунок 5">
            <a:extLst>
              <a:ext uri="{FF2B5EF4-FFF2-40B4-BE49-F238E27FC236}">
                <a16:creationId xmlns:a16="http://schemas.microsoft.com/office/drawing/2014/main" xmlns="" id="{C193F991-BD8F-4707-BDE5-B45365197B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1769" y="254426"/>
            <a:ext cx="4295031" cy="5622846"/>
          </a:xfrm>
          <a:prstGeom prst="rect">
            <a:avLst/>
          </a:prstGeom>
          <a:ln>
            <a:solidFill>
              <a:schemeClr val="bg2">
                <a:lumMod val="25000"/>
              </a:schemeClr>
            </a:solidFill>
          </a:ln>
        </p:spPr>
      </p:pic>
      <p:sp>
        <p:nvSpPr>
          <p:cNvPr id="7" name="Прямоугольник 6">
            <a:extLst>
              <a:ext uri="{FF2B5EF4-FFF2-40B4-BE49-F238E27FC236}">
                <a16:creationId xmlns:a16="http://schemas.microsoft.com/office/drawing/2014/main" xmlns="" id="{0E254202-6C01-4518-B3A4-2FCEE4389D4D}"/>
              </a:ext>
            </a:extLst>
          </p:cNvPr>
          <p:cNvSpPr/>
          <p:nvPr/>
        </p:nvSpPr>
        <p:spPr>
          <a:xfrm>
            <a:off x="1547664" y="403581"/>
            <a:ext cx="2736304" cy="3785652"/>
          </a:xfrm>
          <a:prstGeom prst="rect">
            <a:avLst/>
          </a:prstGeom>
        </p:spPr>
        <p:txBody>
          <a:bodyPr wrap="square">
            <a:spAutoFit/>
          </a:bodyPr>
          <a:lstStyle/>
          <a:p>
            <a:pPr algn="ctr"/>
            <a:r>
              <a:rPr lang="ru-RU" sz="2000" b="1" dirty="0"/>
              <a:t>Приказ  начальника Чкаловского </a:t>
            </a:r>
            <a:r>
              <a:rPr lang="ru-RU" sz="2000" b="1" dirty="0" err="1"/>
              <a:t>горпищеторга</a:t>
            </a:r>
            <a:r>
              <a:rPr lang="ru-RU" sz="2000" b="1" dirty="0"/>
              <a:t> по личному составу                  № 98 п.1 (содержит сведения о выбытии</a:t>
            </a:r>
          </a:p>
          <a:p>
            <a:pPr algn="ctr"/>
            <a:r>
              <a:rPr lang="ru-RU" sz="2000" b="1" dirty="0"/>
              <a:t> 23 июня 1941 года в очередной трудовой отпуск на 24 рабочих дня начальника </a:t>
            </a:r>
            <a:r>
              <a:rPr lang="ru-RU" sz="2000" b="1" dirty="0" err="1"/>
              <a:t>спецторга</a:t>
            </a:r>
            <a:r>
              <a:rPr lang="ru-RU" sz="2000" b="1" dirty="0"/>
              <a:t>) </a:t>
            </a:r>
          </a:p>
          <a:p>
            <a:pPr algn="ctr"/>
            <a:r>
              <a:rPr lang="ru-RU" sz="2000" b="1" dirty="0"/>
              <a:t>21 июня 1941 года</a:t>
            </a:r>
          </a:p>
        </p:txBody>
      </p:sp>
      <p:sp>
        <p:nvSpPr>
          <p:cNvPr id="8" name="Прямоугольник 7">
            <a:extLst>
              <a:ext uri="{FF2B5EF4-FFF2-40B4-BE49-F238E27FC236}">
                <a16:creationId xmlns:a16="http://schemas.microsoft.com/office/drawing/2014/main" xmlns="" id="{4932E038-E7FC-4998-AD76-1E3113F46B5C}"/>
              </a:ext>
            </a:extLst>
          </p:cNvPr>
          <p:cNvSpPr/>
          <p:nvPr/>
        </p:nvSpPr>
        <p:spPr>
          <a:xfrm>
            <a:off x="4408682" y="6098260"/>
            <a:ext cx="4572000" cy="338554"/>
          </a:xfrm>
          <a:prstGeom prst="rect">
            <a:avLst/>
          </a:prstGeom>
        </p:spPr>
        <p:txBody>
          <a:bodyPr>
            <a:spAutoFit/>
          </a:bodyPr>
          <a:lstStyle/>
          <a:p>
            <a:r>
              <a:rPr lang="ru-RU" sz="1600" b="1" dirty="0"/>
              <a:t>МБУ «Архив г. Оренбурга» Ф.1. оп. 1. д. 19. л. 66.</a:t>
            </a:r>
          </a:p>
        </p:txBody>
      </p:sp>
    </p:spTree>
    <p:extLst>
      <p:ext uri="{BB962C8B-B14F-4D97-AF65-F5344CB8AC3E}">
        <p14:creationId xmlns:p14="http://schemas.microsoft.com/office/powerpoint/2010/main" val="10785285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31DFA2AB-E971-4267-8D14-AE795B219E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Рисунок 5">
            <a:extLst>
              <a:ext uri="{FF2B5EF4-FFF2-40B4-BE49-F238E27FC236}">
                <a16:creationId xmlns:a16="http://schemas.microsoft.com/office/drawing/2014/main" xmlns="" id="{1775213E-234C-4E3D-ADC9-03DABBE67B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0009" y="266623"/>
            <a:ext cx="4425134" cy="5995949"/>
          </a:xfrm>
          <a:prstGeom prst="rect">
            <a:avLst/>
          </a:prstGeom>
          <a:ln>
            <a:solidFill>
              <a:schemeClr val="bg2">
                <a:lumMod val="25000"/>
              </a:schemeClr>
            </a:solidFill>
          </a:ln>
        </p:spPr>
      </p:pic>
      <p:sp>
        <p:nvSpPr>
          <p:cNvPr id="7" name="Прямоугольник 6">
            <a:extLst>
              <a:ext uri="{FF2B5EF4-FFF2-40B4-BE49-F238E27FC236}">
                <a16:creationId xmlns:a16="http://schemas.microsoft.com/office/drawing/2014/main" xmlns="" id="{C85BD520-BEFB-4573-9F52-9EBF0B569D9D}"/>
              </a:ext>
            </a:extLst>
          </p:cNvPr>
          <p:cNvSpPr/>
          <p:nvPr/>
        </p:nvSpPr>
        <p:spPr>
          <a:xfrm>
            <a:off x="1547664" y="476672"/>
            <a:ext cx="2736304" cy="3785652"/>
          </a:xfrm>
          <a:prstGeom prst="rect">
            <a:avLst/>
          </a:prstGeom>
        </p:spPr>
        <p:txBody>
          <a:bodyPr wrap="square">
            <a:spAutoFit/>
          </a:bodyPr>
          <a:lstStyle/>
          <a:p>
            <a:pPr algn="ctr"/>
            <a:r>
              <a:rPr lang="ru-RU" sz="2000" b="1" dirty="0"/>
              <a:t>Приказ  начальника Чкаловского </a:t>
            </a:r>
            <a:r>
              <a:rPr lang="ru-RU" sz="2000" b="1" dirty="0" err="1"/>
              <a:t>горпищеторга</a:t>
            </a:r>
            <a:r>
              <a:rPr lang="ru-RU" sz="2000" b="1" dirty="0"/>
              <a:t> по личному составу                  № 99 п. 1 (содержит сведения о вызове с </a:t>
            </a:r>
          </a:p>
          <a:p>
            <a:pPr algn="ctr"/>
            <a:r>
              <a:rPr lang="ru-RU" sz="2000" b="1" dirty="0"/>
              <a:t> 23 июня 1941 года на военную службу в Р.К.К.А. начальника </a:t>
            </a:r>
            <a:r>
              <a:rPr lang="ru-RU" sz="2000" b="1" dirty="0" err="1"/>
              <a:t>спецторга</a:t>
            </a:r>
            <a:r>
              <a:rPr lang="ru-RU" sz="2000" b="1" dirty="0"/>
              <a:t> по Чкаловской области) </a:t>
            </a:r>
          </a:p>
          <a:p>
            <a:pPr algn="ctr"/>
            <a:r>
              <a:rPr lang="ru-RU" sz="2000" b="1" dirty="0"/>
              <a:t>24 июня 1941 года</a:t>
            </a:r>
          </a:p>
        </p:txBody>
      </p:sp>
      <p:sp>
        <p:nvSpPr>
          <p:cNvPr id="8" name="Прямоугольник 7">
            <a:extLst>
              <a:ext uri="{FF2B5EF4-FFF2-40B4-BE49-F238E27FC236}">
                <a16:creationId xmlns:a16="http://schemas.microsoft.com/office/drawing/2014/main" xmlns="" id="{5507C3C1-D722-4050-A4C6-88B30D874D97}"/>
              </a:ext>
            </a:extLst>
          </p:cNvPr>
          <p:cNvSpPr/>
          <p:nvPr/>
        </p:nvSpPr>
        <p:spPr>
          <a:xfrm rot="10800000" flipV="1">
            <a:off x="4283968" y="6391009"/>
            <a:ext cx="4651172" cy="338554"/>
          </a:xfrm>
          <a:prstGeom prst="rect">
            <a:avLst/>
          </a:prstGeom>
        </p:spPr>
        <p:txBody>
          <a:bodyPr wrap="square">
            <a:spAutoFit/>
          </a:bodyPr>
          <a:lstStyle/>
          <a:p>
            <a:r>
              <a:rPr lang="ru-RU" sz="1600" b="1" dirty="0"/>
              <a:t>МБУ «Архив г. Оренбурга» Ф. 1. оп. 1 д. 19.  л. 66.</a:t>
            </a:r>
          </a:p>
        </p:txBody>
      </p:sp>
    </p:spTree>
    <p:extLst>
      <p:ext uri="{BB962C8B-B14F-4D97-AF65-F5344CB8AC3E}">
        <p14:creationId xmlns:p14="http://schemas.microsoft.com/office/powerpoint/2010/main" val="414889865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1957</TotalTime>
  <Words>1364</Words>
  <Application>Microsoft Office PowerPoint</Application>
  <PresentationFormat>Экран (4:3)</PresentationFormat>
  <Paragraphs>127</Paragraphs>
  <Slides>30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Тема Office</vt:lpstr>
      <vt:lpstr>     Муниципальное бюджетное учреждение «Архив города Оренбурга»  Электронная выставка  архивных документов «Первые дни войны. Начало мобилизации…»                                                                       (к 75-летию Победы                                                                             в  Великой Отечественной войне) </vt:lpstr>
      <vt:lpstr>попр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Источником сведений о войне для МБУ «Архив города Оренбурга» являются документы  по личному составу, хранящиеся в архиве, т.к. документы постоянного  хранения  за                  1941-1945 годы в Архив не поступали.  И,  изучая данные приказы, мы понимаем,  что   для чкаловцев эти июньские дни были  обычными  выходными. Каждый планировал их по своему:  сходить в кино, погулять в парке,  провести свой отпуск с семьей и т.д. И никто из  них не знал, что этим планам не суждено было  сбыться.... Уже завтра они станут героями и жертвами войны, убитыми и ранеными,  солдатами, партизанами, военнопленными, сиротами,  инвалидами, победителями и ветеранами Великой Отечественной войны.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114</cp:revision>
  <dcterms:created xsi:type="dcterms:W3CDTF">2020-06-17T05:51:13Z</dcterms:created>
  <dcterms:modified xsi:type="dcterms:W3CDTF">2020-06-19T10:40:56Z</dcterms:modified>
</cp:coreProperties>
</file>