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577" r:id="rId2"/>
    <p:sldId id="276" r:id="rId3"/>
    <p:sldId id="281" r:id="rId4"/>
    <p:sldId id="29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EC1BD"/>
    <a:srgbClr val="DEC1C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3772" autoAdjust="0"/>
    <p:restoredTop sz="87762" autoAdjust="0"/>
  </p:normalViewPr>
  <p:slideViewPr>
    <p:cSldViewPr snapToGrid="0">
      <p:cViewPr>
        <p:scale>
          <a:sx n="105" d="100"/>
          <a:sy n="105" d="100"/>
        </p:scale>
        <p:origin x="1176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589FEF-1036-48A2-837F-6330A952FE77}" type="doc">
      <dgm:prSet loTypeId="urn:microsoft.com/office/officeart/2005/8/layout/vList3#1" loCatId="list" qsTypeId="urn:microsoft.com/office/officeart/2005/8/quickstyle/simple1" qsCatId="simple" csTypeId="urn:microsoft.com/office/officeart/2005/8/colors/accent3_2" csCatId="accent3" phldr="1"/>
      <dgm:spPr/>
    </dgm:pt>
    <dgm:pt modelId="{3C835B24-BA8D-409A-926A-D148AF4D82C8}">
      <dgm:prSet phldrT="[Текст]"/>
      <dgm:spPr/>
      <dgm:t>
        <a:bodyPr/>
        <a:lstStyle/>
        <a:p>
          <a:r>
            <a:rPr lang="ru-RU" dirty="0"/>
            <a:t>Оказание консультационной и методической поддержки субъектов социального предпринимательства</a:t>
          </a:r>
        </a:p>
      </dgm:t>
    </dgm:pt>
    <dgm:pt modelId="{C0868AF9-671E-430D-8723-3BED500B3856}" type="parTrans" cxnId="{EFA4D441-4E61-4E0C-B611-2FCAE4FF022B}">
      <dgm:prSet/>
      <dgm:spPr/>
      <dgm:t>
        <a:bodyPr/>
        <a:lstStyle/>
        <a:p>
          <a:endParaRPr lang="ru-RU"/>
        </a:p>
      </dgm:t>
    </dgm:pt>
    <dgm:pt modelId="{95ECE0DD-1ECE-4674-B0BE-3A116DDEDD2C}" type="sibTrans" cxnId="{EFA4D441-4E61-4E0C-B611-2FCAE4FF022B}">
      <dgm:prSet/>
      <dgm:spPr/>
      <dgm:t>
        <a:bodyPr/>
        <a:lstStyle/>
        <a:p>
          <a:endParaRPr lang="ru-RU"/>
        </a:p>
      </dgm:t>
    </dgm:pt>
    <dgm:pt modelId="{644EF26F-BF38-44B6-8243-65F6023272E1}">
      <dgm:prSet phldrT="[Текст]"/>
      <dgm:spPr/>
      <dgm:t>
        <a:bodyPr/>
        <a:lstStyle/>
        <a:p>
          <a:r>
            <a:rPr lang="ru-RU" dirty="0"/>
            <a:t>Проведение обучающих мероприятий для субъектов социального предпринимательства</a:t>
          </a:r>
        </a:p>
      </dgm:t>
    </dgm:pt>
    <dgm:pt modelId="{246FD713-03DE-4C9C-A985-7638BC932DF3}" type="parTrans" cxnId="{6C5FCE5E-9E8C-4996-9183-50CEBD818DA5}">
      <dgm:prSet/>
      <dgm:spPr/>
      <dgm:t>
        <a:bodyPr/>
        <a:lstStyle/>
        <a:p>
          <a:endParaRPr lang="ru-RU"/>
        </a:p>
      </dgm:t>
    </dgm:pt>
    <dgm:pt modelId="{CBD584BE-9E4C-40C7-89A0-9E34730EE732}" type="sibTrans" cxnId="{6C5FCE5E-9E8C-4996-9183-50CEBD818DA5}">
      <dgm:prSet/>
      <dgm:spPr/>
      <dgm:t>
        <a:bodyPr/>
        <a:lstStyle/>
        <a:p>
          <a:endParaRPr lang="ru-RU"/>
        </a:p>
      </dgm:t>
    </dgm:pt>
    <dgm:pt modelId="{1C960E10-E636-41CB-AAAB-F1631A6C22D3}">
      <dgm:prSet phldrT="[Текст]" custT="1"/>
      <dgm:spPr/>
      <dgm:t>
        <a:bodyPr/>
        <a:lstStyle/>
        <a:p>
          <a:r>
            <a:rPr lang="ru-RU" sz="1200" dirty="0"/>
            <a:t>Сопровождение социальных проектов</a:t>
          </a:r>
        </a:p>
      </dgm:t>
    </dgm:pt>
    <dgm:pt modelId="{6F1E817E-EF13-4905-97BC-96DA3B0BDF41}" type="parTrans" cxnId="{71926BCB-0AC4-4C9B-8AA2-5428BED8B195}">
      <dgm:prSet/>
      <dgm:spPr/>
      <dgm:t>
        <a:bodyPr/>
        <a:lstStyle/>
        <a:p>
          <a:endParaRPr lang="ru-RU"/>
        </a:p>
      </dgm:t>
    </dgm:pt>
    <dgm:pt modelId="{2F7561CB-8730-4D5C-9FD8-093A53E0BE0D}" type="sibTrans" cxnId="{71926BCB-0AC4-4C9B-8AA2-5428BED8B195}">
      <dgm:prSet/>
      <dgm:spPr/>
      <dgm:t>
        <a:bodyPr/>
        <a:lstStyle/>
        <a:p>
          <a:endParaRPr lang="ru-RU"/>
        </a:p>
      </dgm:t>
    </dgm:pt>
    <dgm:pt modelId="{021E9AE3-8B34-44BB-9CA5-D8DBA135282C}">
      <dgm:prSet phldrT="[Текст]" custT="1"/>
      <dgm:spPr/>
      <dgm:t>
        <a:bodyPr/>
        <a:lstStyle/>
        <a:p>
          <a:r>
            <a:rPr lang="ru-RU" sz="1200" dirty="0" smtClean="0"/>
            <a:t>Предоставление финансовой поддержки в виде грантов</a:t>
          </a:r>
          <a:endParaRPr lang="ru-RU" sz="1200" dirty="0"/>
        </a:p>
      </dgm:t>
    </dgm:pt>
    <dgm:pt modelId="{0246A89E-8919-43E1-A309-7F5EAB32DF5C}" type="parTrans" cxnId="{65A53370-FAB8-49A3-B3A4-F02E173352C3}">
      <dgm:prSet/>
      <dgm:spPr/>
      <dgm:t>
        <a:bodyPr/>
        <a:lstStyle/>
        <a:p>
          <a:endParaRPr lang="ru-RU"/>
        </a:p>
      </dgm:t>
    </dgm:pt>
    <dgm:pt modelId="{1D612655-636A-4BC7-84F1-2A2E032292F1}" type="sibTrans" cxnId="{65A53370-FAB8-49A3-B3A4-F02E173352C3}">
      <dgm:prSet/>
      <dgm:spPr/>
      <dgm:t>
        <a:bodyPr/>
        <a:lstStyle/>
        <a:p>
          <a:endParaRPr lang="ru-RU"/>
        </a:p>
      </dgm:t>
    </dgm:pt>
    <dgm:pt modelId="{AC8FCB55-7496-4436-83C4-68A1A0AEFFC3}" type="pres">
      <dgm:prSet presAssocID="{70589FEF-1036-48A2-837F-6330A952FE77}" presName="linearFlow" presStyleCnt="0">
        <dgm:presLayoutVars>
          <dgm:dir/>
          <dgm:resizeHandles val="exact"/>
        </dgm:presLayoutVars>
      </dgm:prSet>
      <dgm:spPr/>
    </dgm:pt>
    <dgm:pt modelId="{E794FAA2-4415-4612-984D-DE56A464163C}" type="pres">
      <dgm:prSet presAssocID="{3C835B24-BA8D-409A-926A-D148AF4D82C8}" presName="composite" presStyleCnt="0"/>
      <dgm:spPr/>
    </dgm:pt>
    <dgm:pt modelId="{B3449DD2-ABC1-4436-A276-0EC575EBCA69}" type="pres">
      <dgm:prSet presAssocID="{3C835B24-BA8D-409A-926A-D148AF4D82C8}" presName="imgShp" presStyleLbl="fgImgPlace1" presStyleIdx="0" presStyleCnt="4"/>
      <dgm:spPr>
        <a:solidFill>
          <a:srgbClr val="DEC1BD"/>
        </a:solidFill>
      </dgm:spPr>
      <dgm:extLst/>
    </dgm:pt>
    <dgm:pt modelId="{06CF1A22-F71E-45C4-B94A-218A017A5382}" type="pres">
      <dgm:prSet presAssocID="{3C835B24-BA8D-409A-926A-D148AF4D82C8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379A5-B94B-4B66-B079-91FB02BC831A}" type="pres">
      <dgm:prSet presAssocID="{95ECE0DD-1ECE-4674-B0BE-3A116DDEDD2C}" presName="spacing" presStyleCnt="0"/>
      <dgm:spPr/>
    </dgm:pt>
    <dgm:pt modelId="{0CAEDF2E-295C-49A3-98D9-07E05F39ED40}" type="pres">
      <dgm:prSet presAssocID="{644EF26F-BF38-44B6-8243-65F6023272E1}" presName="composite" presStyleCnt="0"/>
      <dgm:spPr/>
    </dgm:pt>
    <dgm:pt modelId="{A384F0AB-89D1-47A3-AE5D-5BD1ACE34982}" type="pres">
      <dgm:prSet presAssocID="{644EF26F-BF38-44B6-8243-65F6023272E1}" presName="imgShp" presStyleLbl="fgImgPlace1" presStyleIdx="1" presStyleCnt="4"/>
      <dgm:spPr>
        <a:solidFill>
          <a:srgbClr val="DEC1BD"/>
        </a:solidFill>
      </dgm:spPr>
      <dgm:extLst/>
    </dgm:pt>
    <dgm:pt modelId="{9240F070-D472-45E2-90E8-3CD7737D3E3B}" type="pres">
      <dgm:prSet presAssocID="{644EF26F-BF38-44B6-8243-65F6023272E1}" presName="txShp" presStyleLbl="node1" presStyleIdx="1" presStyleCnt="4" custLinFactNeighborX="-831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2930C9-27A2-4F25-8FE3-A1779D7CD6BA}" type="pres">
      <dgm:prSet presAssocID="{CBD584BE-9E4C-40C7-89A0-9E34730EE732}" presName="spacing" presStyleCnt="0"/>
      <dgm:spPr/>
    </dgm:pt>
    <dgm:pt modelId="{CD02E6D6-8C9C-4A91-8FBF-2876162B7292}" type="pres">
      <dgm:prSet presAssocID="{1C960E10-E636-41CB-AAAB-F1631A6C22D3}" presName="composite" presStyleCnt="0"/>
      <dgm:spPr/>
    </dgm:pt>
    <dgm:pt modelId="{615CB0B7-9A24-49EB-8C89-5BEE6ABCF380}" type="pres">
      <dgm:prSet presAssocID="{1C960E10-E636-41CB-AAAB-F1631A6C22D3}" presName="imgShp" presStyleLbl="fgImgPlace1" presStyleIdx="2" presStyleCnt="4"/>
      <dgm:spPr>
        <a:solidFill>
          <a:srgbClr val="DEC1BD"/>
        </a:solidFill>
      </dgm:spPr>
      <dgm:extLst/>
    </dgm:pt>
    <dgm:pt modelId="{3EBC6E3B-45D3-4CDB-BFF3-11262B85373A}" type="pres">
      <dgm:prSet presAssocID="{1C960E10-E636-41CB-AAAB-F1631A6C22D3}" presName="txShp" presStyleLbl="node1" presStyleIdx="2" presStyleCnt="4" custLinFactNeighborX="-2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4C5460-9947-479D-BDBE-DCC57E21ADBF}" type="pres">
      <dgm:prSet presAssocID="{2F7561CB-8730-4D5C-9FD8-093A53E0BE0D}" presName="spacing" presStyleCnt="0"/>
      <dgm:spPr/>
    </dgm:pt>
    <dgm:pt modelId="{899BDE1D-D883-4B0B-9696-6B7B1E9CD82D}" type="pres">
      <dgm:prSet presAssocID="{021E9AE3-8B34-44BB-9CA5-D8DBA135282C}" presName="composite" presStyleCnt="0"/>
      <dgm:spPr/>
    </dgm:pt>
    <dgm:pt modelId="{2B3CD3BC-06C4-435D-BED8-004BFB846B48}" type="pres">
      <dgm:prSet presAssocID="{021E9AE3-8B34-44BB-9CA5-D8DBA135282C}" presName="imgShp" presStyleLbl="fgImgPlace1" presStyleIdx="3" presStyleCnt="4"/>
      <dgm:spPr>
        <a:solidFill>
          <a:srgbClr val="DEC1BD"/>
        </a:solidFill>
      </dgm:spPr>
    </dgm:pt>
    <dgm:pt modelId="{D20749ED-DA15-47DF-BA0A-E1B6EE55FDCC}" type="pres">
      <dgm:prSet presAssocID="{021E9AE3-8B34-44BB-9CA5-D8DBA135282C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FBD0CB-473E-4936-ABA2-AEF3F917D3E3}" type="presOf" srcId="{021E9AE3-8B34-44BB-9CA5-D8DBA135282C}" destId="{D20749ED-DA15-47DF-BA0A-E1B6EE55FDCC}" srcOrd="0" destOrd="0" presId="urn:microsoft.com/office/officeart/2005/8/layout/vList3#1"/>
    <dgm:cxn modelId="{EFA4D441-4E61-4E0C-B611-2FCAE4FF022B}" srcId="{70589FEF-1036-48A2-837F-6330A952FE77}" destId="{3C835B24-BA8D-409A-926A-D148AF4D82C8}" srcOrd="0" destOrd="0" parTransId="{C0868AF9-671E-430D-8723-3BED500B3856}" sibTransId="{95ECE0DD-1ECE-4674-B0BE-3A116DDEDD2C}"/>
    <dgm:cxn modelId="{2A3F9C72-F2F5-40D3-9662-A105C5E69D07}" type="presOf" srcId="{1C960E10-E636-41CB-AAAB-F1631A6C22D3}" destId="{3EBC6E3B-45D3-4CDB-BFF3-11262B85373A}" srcOrd="0" destOrd="0" presId="urn:microsoft.com/office/officeart/2005/8/layout/vList3#1"/>
    <dgm:cxn modelId="{A7A9D593-AFDD-4A5F-A8D8-A02B00BDDBA1}" type="presOf" srcId="{3C835B24-BA8D-409A-926A-D148AF4D82C8}" destId="{06CF1A22-F71E-45C4-B94A-218A017A5382}" srcOrd="0" destOrd="0" presId="urn:microsoft.com/office/officeart/2005/8/layout/vList3#1"/>
    <dgm:cxn modelId="{71926BCB-0AC4-4C9B-8AA2-5428BED8B195}" srcId="{70589FEF-1036-48A2-837F-6330A952FE77}" destId="{1C960E10-E636-41CB-AAAB-F1631A6C22D3}" srcOrd="2" destOrd="0" parTransId="{6F1E817E-EF13-4905-97BC-96DA3B0BDF41}" sibTransId="{2F7561CB-8730-4D5C-9FD8-093A53E0BE0D}"/>
    <dgm:cxn modelId="{65A53370-FAB8-49A3-B3A4-F02E173352C3}" srcId="{70589FEF-1036-48A2-837F-6330A952FE77}" destId="{021E9AE3-8B34-44BB-9CA5-D8DBA135282C}" srcOrd="3" destOrd="0" parTransId="{0246A89E-8919-43E1-A309-7F5EAB32DF5C}" sibTransId="{1D612655-636A-4BC7-84F1-2A2E032292F1}"/>
    <dgm:cxn modelId="{DCB648E4-F688-4498-A4AA-91247906BF34}" type="presOf" srcId="{644EF26F-BF38-44B6-8243-65F6023272E1}" destId="{9240F070-D472-45E2-90E8-3CD7737D3E3B}" srcOrd="0" destOrd="0" presId="urn:microsoft.com/office/officeart/2005/8/layout/vList3#1"/>
    <dgm:cxn modelId="{151815A2-2CDB-4A9A-BFBC-28B49F59C540}" type="presOf" srcId="{70589FEF-1036-48A2-837F-6330A952FE77}" destId="{AC8FCB55-7496-4436-83C4-68A1A0AEFFC3}" srcOrd="0" destOrd="0" presId="urn:microsoft.com/office/officeart/2005/8/layout/vList3#1"/>
    <dgm:cxn modelId="{6C5FCE5E-9E8C-4996-9183-50CEBD818DA5}" srcId="{70589FEF-1036-48A2-837F-6330A952FE77}" destId="{644EF26F-BF38-44B6-8243-65F6023272E1}" srcOrd="1" destOrd="0" parTransId="{246FD713-03DE-4C9C-A985-7638BC932DF3}" sibTransId="{CBD584BE-9E4C-40C7-89A0-9E34730EE732}"/>
    <dgm:cxn modelId="{A5946976-33AA-43C2-8FFF-62FDA469335F}" type="presParOf" srcId="{AC8FCB55-7496-4436-83C4-68A1A0AEFFC3}" destId="{E794FAA2-4415-4612-984D-DE56A464163C}" srcOrd="0" destOrd="0" presId="urn:microsoft.com/office/officeart/2005/8/layout/vList3#1"/>
    <dgm:cxn modelId="{6245CB4F-EA35-4B54-B0C1-536257857FF7}" type="presParOf" srcId="{E794FAA2-4415-4612-984D-DE56A464163C}" destId="{B3449DD2-ABC1-4436-A276-0EC575EBCA69}" srcOrd="0" destOrd="0" presId="urn:microsoft.com/office/officeart/2005/8/layout/vList3#1"/>
    <dgm:cxn modelId="{BF6CD7C5-64C5-4F14-8E30-2E139CC999BD}" type="presParOf" srcId="{E794FAA2-4415-4612-984D-DE56A464163C}" destId="{06CF1A22-F71E-45C4-B94A-218A017A5382}" srcOrd="1" destOrd="0" presId="urn:microsoft.com/office/officeart/2005/8/layout/vList3#1"/>
    <dgm:cxn modelId="{BAA7DE0B-925B-4E62-8BFC-2CE7C9BA7526}" type="presParOf" srcId="{AC8FCB55-7496-4436-83C4-68A1A0AEFFC3}" destId="{625379A5-B94B-4B66-B079-91FB02BC831A}" srcOrd="1" destOrd="0" presId="urn:microsoft.com/office/officeart/2005/8/layout/vList3#1"/>
    <dgm:cxn modelId="{2E20472C-01A6-4816-8D6E-1FF6887D9477}" type="presParOf" srcId="{AC8FCB55-7496-4436-83C4-68A1A0AEFFC3}" destId="{0CAEDF2E-295C-49A3-98D9-07E05F39ED40}" srcOrd="2" destOrd="0" presId="urn:microsoft.com/office/officeart/2005/8/layout/vList3#1"/>
    <dgm:cxn modelId="{6DFA5375-2786-402D-BB7E-63FB50E9692D}" type="presParOf" srcId="{0CAEDF2E-295C-49A3-98D9-07E05F39ED40}" destId="{A384F0AB-89D1-47A3-AE5D-5BD1ACE34982}" srcOrd="0" destOrd="0" presId="urn:microsoft.com/office/officeart/2005/8/layout/vList3#1"/>
    <dgm:cxn modelId="{BB0A6C60-B860-469C-9D9E-0C039A09C346}" type="presParOf" srcId="{0CAEDF2E-295C-49A3-98D9-07E05F39ED40}" destId="{9240F070-D472-45E2-90E8-3CD7737D3E3B}" srcOrd="1" destOrd="0" presId="urn:microsoft.com/office/officeart/2005/8/layout/vList3#1"/>
    <dgm:cxn modelId="{09E091F4-12C6-4FFD-9AEF-0234E6D3A2A3}" type="presParOf" srcId="{AC8FCB55-7496-4436-83C4-68A1A0AEFFC3}" destId="{9F2930C9-27A2-4F25-8FE3-A1779D7CD6BA}" srcOrd="3" destOrd="0" presId="urn:microsoft.com/office/officeart/2005/8/layout/vList3#1"/>
    <dgm:cxn modelId="{8FEFF236-38F1-4800-AFF2-3D4B0E62DD2E}" type="presParOf" srcId="{AC8FCB55-7496-4436-83C4-68A1A0AEFFC3}" destId="{CD02E6D6-8C9C-4A91-8FBF-2876162B7292}" srcOrd="4" destOrd="0" presId="urn:microsoft.com/office/officeart/2005/8/layout/vList3#1"/>
    <dgm:cxn modelId="{452435AE-E928-436A-B524-F7FD0F8E2D73}" type="presParOf" srcId="{CD02E6D6-8C9C-4A91-8FBF-2876162B7292}" destId="{615CB0B7-9A24-49EB-8C89-5BEE6ABCF380}" srcOrd="0" destOrd="0" presId="urn:microsoft.com/office/officeart/2005/8/layout/vList3#1"/>
    <dgm:cxn modelId="{BAA336EA-EA67-46A5-9D95-CC8142A9FC5F}" type="presParOf" srcId="{CD02E6D6-8C9C-4A91-8FBF-2876162B7292}" destId="{3EBC6E3B-45D3-4CDB-BFF3-11262B85373A}" srcOrd="1" destOrd="0" presId="urn:microsoft.com/office/officeart/2005/8/layout/vList3#1"/>
    <dgm:cxn modelId="{DB27DA4F-7C53-4A4B-AF2F-14B53A6F32EC}" type="presParOf" srcId="{AC8FCB55-7496-4436-83C4-68A1A0AEFFC3}" destId="{214C5460-9947-479D-BDBE-DCC57E21ADBF}" srcOrd="5" destOrd="0" presId="urn:microsoft.com/office/officeart/2005/8/layout/vList3#1"/>
    <dgm:cxn modelId="{E6A28A12-A253-465F-B94E-7AA4044A24EC}" type="presParOf" srcId="{AC8FCB55-7496-4436-83C4-68A1A0AEFFC3}" destId="{899BDE1D-D883-4B0B-9696-6B7B1E9CD82D}" srcOrd="6" destOrd="0" presId="urn:microsoft.com/office/officeart/2005/8/layout/vList3#1"/>
    <dgm:cxn modelId="{D44E9BB2-D485-43B9-A84F-9094541FE650}" type="presParOf" srcId="{899BDE1D-D883-4B0B-9696-6B7B1E9CD82D}" destId="{2B3CD3BC-06C4-435D-BED8-004BFB846B48}" srcOrd="0" destOrd="0" presId="urn:microsoft.com/office/officeart/2005/8/layout/vList3#1"/>
    <dgm:cxn modelId="{BD4B0843-2865-467B-B37B-C336752B3E26}" type="presParOf" srcId="{899BDE1D-D883-4B0B-9696-6B7B1E9CD82D}" destId="{D20749ED-DA15-47DF-BA0A-E1B6EE55FDCC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48BF36-71A7-4C23-A858-D088E1BF5E01}" type="doc">
      <dgm:prSet loTypeId="urn:microsoft.com/office/officeart/2005/8/layout/vList3#2" loCatId="list" qsTypeId="urn:microsoft.com/office/officeart/2005/8/quickstyle/simple1" qsCatId="simple" csTypeId="urn:microsoft.com/office/officeart/2005/8/colors/accent3_2" csCatId="accent3" phldr="1"/>
      <dgm:spPr/>
    </dgm:pt>
    <dgm:pt modelId="{417DBA6F-02BE-4E59-AEA3-6F4C9675FAB7}">
      <dgm:prSet phldrT="[Текст]"/>
      <dgm:spPr/>
      <dgm:t>
        <a:bodyPr/>
        <a:lstStyle/>
        <a:p>
          <a:r>
            <a:rPr lang="ru-RU" dirty="0"/>
            <a:t>Информационная поддержка</a:t>
          </a:r>
        </a:p>
      </dgm:t>
    </dgm:pt>
    <dgm:pt modelId="{6A1A29B0-5C15-4F8E-A68E-F6EE3A671ADC}" type="parTrans" cxnId="{FE31BB74-D16A-46E0-94AE-2ED68A48D107}">
      <dgm:prSet/>
      <dgm:spPr/>
      <dgm:t>
        <a:bodyPr/>
        <a:lstStyle/>
        <a:p>
          <a:endParaRPr lang="ru-RU"/>
        </a:p>
      </dgm:t>
    </dgm:pt>
    <dgm:pt modelId="{63CF1AA2-6052-49D7-AE10-A366430880C5}" type="sibTrans" cxnId="{FE31BB74-D16A-46E0-94AE-2ED68A48D107}">
      <dgm:prSet/>
      <dgm:spPr/>
      <dgm:t>
        <a:bodyPr/>
        <a:lstStyle/>
        <a:p>
          <a:endParaRPr lang="ru-RU"/>
        </a:p>
      </dgm:t>
    </dgm:pt>
    <dgm:pt modelId="{274CD88F-40B9-43A3-B424-BE456018692F}">
      <dgm:prSet phldrT="[Текст]"/>
      <dgm:spPr/>
      <dgm:t>
        <a:bodyPr/>
        <a:lstStyle/>
        <a:p>
          <a:r>
            <a:rPr lang="ru-RU" dirty="0"/>
            <a:t>Популяризация и продвижение социального предпринимательства</a:t>
          </a:r>
        </a:p>
      </dgm:t>
    </dgm:pt>
    <dgm:pt modelId="{177A88D9-A48F-4B8B-B359-1FB00744B95D}" type="parTrans" cxnId="{14BF943F-2976-4787-B6C3-DEA83C898310}">
      <dgm:prSet/>
      <dgm:spPr/>
      <dgm:t>
        <a:bodyPr/>
        <a:lstStyle/>
        <a:p>
          <a:endParaRPr lang="ru-RU"/>
        </a:p>
      </dgm:t>
    </dgm:pt>
    <dgm:pt modelId="{8BA26DE5-3C1E-4FC6-B8CA-82495D2D7CBB}" type="sibTrans" cxnId="{14BF943F-2976-4787-B6C3-DEA83C898310}">
      <dgm:prSet/>
      <dgm:spPr/>
      <dgm:t>
        <a:bodyPr/>
        <a:lstStyle/>
        <a:p>
          <a:endParaRPr lang="ru-RU"/>
        </a:p>
      </dgm:t>
    </dgm:pt>
    <dgm:pt modelId="{6A2263CC-6284-436D-9159-F501C6642580}">
      <dgm:prSet/>
      <dgm:spPr/>
      <dgm:t>
        <a:bodyPr/>
        <a:lstStyle/>
        <a:p>
          <a:r>
            <a:rPr lang="ru-RU" dirty="0"/>
            <a:t>Продвижение продукции и услуг социальных предпринимателей</a:t>
          </a:r>
        </a:p>
      </dgm:t>
    </dgm:pt>
    <dgm:pt modelId="{21C12A0B-09E1-4A4A-948B-CA34DBB61790}" type="parTrans" cxnId="{B3015E8B-7DDE-4A9B-B5C6-D1A258168A08}">
      <dgm:prSet/>
      <dgm:spPr/>
      <dgm:t>
        <a:bodyPr/>
        <a:lstStyle/>
        <a:p>
          <a:endParaRPr lang="ru-RU"/>
        </a:p>
      </dgm:t>
    </dgm:pt>
    <dgm:pt modelId="{01E28608-DC4A-411A-90F1-39D0634069CB}" type="sibTrans" cxnId="{B3015E8B-7DDE-4A9B-B5C6-D1A258168A08}">
      <dgm:prSet/>
      <dgm:spPr/>
      <dgm:t>
        <a:bodyPr/>
        <a:lstStyle/>
        <a:p>
          <a:endParaRPr lang="ru-RU"/>
        </a:p>
      </dgm:t>
    </dgm:pt>
    <dgm:pt modelId="{BDF699F4-0F5F-48ED-AE55-27C5BFBEE7D8}" type="pres">
      <dgm:prSet presAssocID="{2748BF36-71A7-4C23-A858-D088E1BF5E01}" presName="linearFlow" presStyleCnt="0">
        <dgm:presLayoutVars>
          <dgm:dir/>
          <dgm:resizeHandles val="exact"/>
        </dgm:presLayoutVars>
      </dgm:prSet>
      <dgm:spPr/>
    </dgm:pt>
    <dgm:pt modelId="{89AF8D2E-B82E-43B1-95F5-7B17D27821D0}" type="pres">
      <dgm:prSet presAssocID="{417DBA6F-02BE-4E59-AEA3-6F4C9675FAB7}" presName="composite" presStyleCnt="0"/>
      <dgm:spPr/>
    </dgm:pt>
    <dgm:pt modelId="{F8633AFB-A283-401F-A274-3929589AE58C}" type="pres">
      <dgm:prSet presAssocID="{417DBA6F-02BE-4E59-AEA3-6F4C9675FAB7}" presName="imgShp" presStyleLbl="fgImgPlace1" presStyleIdx="0" presStyleCnt="3"/>
      <dgm:spPr>
        <a:solidFill>
          <a:srgbClr val="DEC1BD"/>
        </a:solidFill>
      </dgm:spPr>
      <dgm:extLst/>
    </dgm:pt>
    <dgm:pt modelId="{759B040A-1FAE-4193-97AA-BC285FA5545F}" type="pres">
      <dgm:prSet presAssocID="{417DBA6F-02BE-4E59-AEA3-6F4C9675FAB7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5752FE-5D7B-43A0-80D0-073B430C7D59}" type="pres">
      <dgm:prSet presAssocID="{63CF1AA2-6052-49D7-AE10-A366430880C5}" presName="spacing" presStyleCnt="0"/>
      <dgm:spPr/>
    </dgm:pt>
    <dgm:pt modelId="{16C01066-E7C1-44FA-9F3E-DE5038145EDF}" type="pres">
      <dgm:prSet presAssocID="{6A2263CC-6284-436D-9159-F501C6642580}" presName="composite" presStyleCnt="0"/>
      <dgm:spPr/>
    </dgm:pt>
    <dgm:pt modelId="{8723C38A-F64B-4CF3-9C53-7C0CE96E1186}" type="pres">
      <dgm:prSet presAssocID="{6A2263CC-6284-436D-9159-F501C6642580}" presName="imgShp" presStyleLbl="fgImgPlace1" presStyleIdx="1" presStyleCnt="3"/>
      <dgm:spPr>
        <a:solidFill>
          <a:srgbClr val="DEC1BD"/>
        </a:solidFill>
      </dgm:spPr>
      <dgm:extLst/>
    </dgm:pt>
    <dgm:pt modelId="{DF4037AF-1C8A-4F10-8F0D-A696D696111D}" type="pres">
      <dgm:prSet presAssocID="{6A2263CC-6284-436D-9159-F501C6642580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1ACDA-A73C-46EE-8F31-8931C01A043B}" type="pres">
      <dgm:prSet presAssocID="{01E28608-DC4A-411A-90F1-39D0634069CB}" presName="spacing" presStyleCnt="0"/>
      <dgm:spPr/>
    </dgm:pt>
    <dgm:pt modelId="{FD89758C-B6F7-4FF0-9E8F-C2E9B248981C}" type="pres">
      <dgm:prSet presAssocID="{274CD88F-40B9-43A3-B424-BE456018692F}" presName="composite" presStyleCnt="0"/>
      <dgm:spPr/>
    </dgm:pt>
    <dgm:pt modelId="{D332121B-1C2E-427F-8E3D-759E9C6DCEA2}" type="pres">
      <dgm:prSet presAssocID="{274CD88F-40B9-43A3-B424-BE456018692F}" presName="imgShp" presStyleLbl="fgImgPlace1" presStyleIdx="2" presStyleCnt="3"/>
      <dgm:spPr>
        <a:solidFill>
          <a:srgbClr val="DEC1BD"/>
        </a:solidFill>
      </dgm:spPr>
      <dgm:extLst/>
    </dgm:pt>
    <dgm:pt modelId="{D7F17BDA-1666-410B-88A7-0FF8A45748DD}" type="pres">
      <dgm:prSet presAssocID="{274CD88F-40B9-43A3-B424-BE456018692F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736316-8EE1-43C3-B624-1625920E9FB5}" type="presOf" srcId="{274CD88F-40B9-43A3-B424-BE456018692F}" destId="{D7F17BDA-1666-410B-88A7-0FF8A45748DD}" srcOrd="0" destOrd="0" presId="urn:microsoft.com/office/officeart/2005/8/layout/vList3#2"/>
    <dgm:cxn modelId="{14BF943F-2976-4787-B6C3-DEA83C898310}" srcId="{2748BF36-71A7-4C23-A858-D088E1BF5E01}" destId="{274CD88F-40B9-43A3-B424-BE456018692F}" srcOrd="2" destOrd="0" parTransId="{177A88D9-A48F-4B8B-B359-1FB00744B95D}" sibTransId="{8BA26DE5-3C1E-4FC6-B8CA-82495D2D7CBB}"/>
    <dgm:cxn modelId="{9893A1C6-386E-4742-94E0-045D4B2C43BF}" type="presOf" srcId="{6A2263CC-6284-436D-9159-F501C6642580}" destId="{DF4037AF-1C8A-4F10-8F0D-A696D696111D}" srcOrd="0" destOrd="0" presId="urn:microsoft.com/office/officeart/2005/8/layout/vList3#2"/>
    <dgm:cxn modelId="{0313E895-1CA2-4783-BCE4-93A3A3966FA6}" type="presOf" srcId="{417DBA6F-02BE-4E59-AEA3-6F4C9675FAB7}" destId="{759B040A-1FAE-4193-97AA-BC285FA5545F}" srcOrd="0" destOrd="0" presId="urn:microsoft.com/office/officeart/2005/8/layout/vList3#2"/>
    <dgm:cxn modelId="{FE31BB74-D16A-46E0-94AE-2ED68A48D107}" srcId="{2748BF36-71A7-4C23-A858-D088E1BF5E01}" destId="{417DBA6F-02BE-4E59-AEA3-6F4C9675FAB7}" srcOrd="0" destOrd="0" parTransId="{6A1A29B0-5C15-4F8E-A68E-F6EE3A671ADC}" sibTransId="{63CF1AA2-6052-49D7-AE10-A366430880C5}"/>
    <dgm:cxn modelId="{B3015E8B-7DDE-4A9B-B5C6-D1A258168A08}" srcId="{2748BF36-71A7-4C23-A858-D088E1BF5E01}" destId="{6A2263CC-6284-436D-9159-F501C6642580}" srcOrd="1" destOrd="0" parTransId="{21C12A0B-09E1-4A4A-948B-CA34DBB61790}" sibTransId="{01E28608-DC4A-411A-90F1-39D0634069CB}"/>
    <dgm:cxn modelId="{3B7243D6-A625-4E04-B046-3219F8226962}" type="presOf" srcId="{2748BF36-71A7-4C23-A858-D088E1BF5E01}" destId="{BDF699F4-0F5F-48ED-AE55-27C5BFBEE7D8}" srcOrd="0" destOrd="0" presId="urn:microsoft.com/office/officeart/2005/8/layout/vList3#2"/>
    <dgm:cxn modelId="{4A731B2D-D3A0-4297-AAC4-46F77CCE701D}" type="presParOf" srcId="{BDF699F4-0F5F-48ED-AE55-27C5BFBEE7D8}" destId="{89AF8D2E-B82E-43B1-95F5-7B17D27821D0}" srcOrd="0" destOrd="0" presId="urn:microsoft.com/office/officeart/2005/8/layout/vList3#2"/>
    <dgm:cxn modelId="{B5E8ABF4-B854-42D0-8BEF-44C759CACA52}" type="presParOf" srcId="{89AF8D2E-B82E-43B1-95F5-7B17D27821D0}" destId="{F8633AFB-A283-401F-A274-3929589AE58C}" srcOrd="0" destOrd="0" presId="urn:microsoft.com/office/officeart/2005/8/layout/vList3#2"/>
    <dgm:cxn modelId="{C68389F8-50F3-4C6B-A75E-C2651E55AD31}" type="presParOf" srcId="{89AF8D2E-B82E-43B1-95F5-7B17D27821D0}" destId="{759B040A-1FAE-4193-97AA-BC285FA5545F}" srcOrd="1" destOrd="0" presId="urn:microsoft.com/office/officeart/2005/8/layout/vList3#2"/>
    <dgm:cxn modelId="{29B7EC01-E792-48D9-AAE9-C9EDCB77432C}" type="presParOf" srcId="{BDF699F4-0F5F-48ED-AE55-27C5BFBEE7D8}" destId="{545752FE-5D7B-43A0-80D0-073B430C7D59}" srcOrd="1" destOrd="0" presId="urn:microsoft.com/office/officeart/2005/8/layout/vList3#2"/>
    <dgm:cxn modelId="{640DDDFC-0718-40F0-9872-75E8087FBBA0}" type="presParOf" srcId="{BDF699F4-0F5F-48ED-AE55-27C5BFBEE7D8}" destId="{16C01066-E7C1-44FA-9F3E-DE5038145EDF}" srcOrd="2" destOrd="0" presId="urn:microsoft.com/office/officeart/2005/8/layout/vList3#2"/>
    <dgm:cxn modelId="{4062B78A-6E40-459F-B071-0AEF2E7F1975}" type="presParOf" srcId="{16C01066-E7C1-44FA-9F3E-DE5038145EDF}" destId="{8723C38A-F64B-4CF3-9C53-7C0CE96E1186}" srcOrd="0" destOrd="0" presId="urn:microsoft.com/office/officeart/2005/8/layout/vList3#2"/>
    <dgm:cxn modelId="{8CE9638C-E2FB-4237-965D-A62F430DC162}" type="presParOf" srcId="{16C01066-E7C1-44FA-9F3E-DE5038145EDF}" destId="{DF4037AF-1C8A-4F10-8F0D-A696D696111D}" srcOrd="1" destOrd="0" presId="urn:microsoft.com/office/officeart/2005/8/layout/vList3#2"/>
    <dgm:cxn modelId="{7400B571-E16D-476F-8EFB-6729DF3A7913}" type="presParOf" srcId="{BDF699F4-0F5F-48ED-AE55-27C5BFBEE7D8}" destId="{7C71ACDA-A73C-46EE-8F31-8931C01A043B}" srcOrd="3" destOrd="0" presId="urn:microsoft.com/office/officeart/2005/8/layout/vList3#2"/>
    <dgm:cxn modelId="{180BF1D7-3F8A-49D4-B248-7FA0538E1B0A}" type="presParOf" srcId="{BDF699F4-0F5F-48ED-AE55-27C5BFBEE7D8}" destId="{FD89758C-B6F7-4FF0-9E8F-C2E9B248981C}" srcOrd="4" destOrd="0" presId="urn:microsoft.com/office/officeart/2005/8/layout/vList3#2"/>
    <dgm:cxn modelId="{A47D3EC4-C06D-4CF7-853C-51AF3F788827}" type="presParOf" srcId="{FD89758C-B6F7-4FF0-9E8F-C2E9B248981C}" destId="{D332121B-1C2E-427F-8E3D-759E9C6DCEA2}" srcOrd="0" destOrd="0" presId="urn:microsoft.com/office/officeart/2005/8/layout/vList3#2"/>
    <dgm:cxn modelId="{690FF506-293E-4812-ABF2-F3A10977E238}" type="presParOf" srcId="{FD89758C-B6F7-4FF0-9E8F-C2E9B248981C}" destId="{D7F17BDA-1666-410B-88A7-0FF8A45748DD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CF1A22-F71E-45C4-B94A-218A017A5382}">
      <dsp:nvSpPr>
        <dsp:cNvPr id="0" name=""/>
        <dsp:cNvSpPr/>
      </dsp:nvSpPr>
      <dsp:spPr>
        <a:xfrm rot="10800000">
          <a:off x="814487" y="1407"/>
          <a:ext cx="2242629" cy="99845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292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/>
            <a:t>Оказание консультационной и методической поддержки субъектов социального предпринимательства</a:t>
          </a:r>
        </a:p>
      </dsp:txBody>
      <dsp:txXfrm rot="10800000">
        <a:off x="1064101" y="1407"/>
        <a:ext cx="1993015" cy="998456"/>
      </dsp:txXfrm>
    </dsp:sp>
    <dsp:sp modelId="{B3449DD2-ABC1-4436-A276-0EC575EBCA69}">
      <dsp:nvSpPr>
        <dsp:cNvPr id="0" name=""/>
        <dsp:cNvSpPr/>
      </dsp:nvSpPr>
      <dsp:spPr>
        <a:xfrm>
          <a:off x="315258" y="1407"/>
          <a:ext cx="998456" cy="998456"/>
        </a:xfrm>
        <a:prstGeom prst="ellipse">
          <a:avLst/>
        </a:prstGeom>
        <a:solidFill>
          <a:srgbClr val="DEC1B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40F070-D472-45E2-90E8-3CD7737D3E3B}">
      <dsp:nvSpPr>
        <dsp:cNvPr id="0" name=""/>
        <dsp:cNvSpPr/>
      </dsp:nvSpPr>
      <dsp:spPr>
        <a:xfrm rot="10800000">
          <a:off x="795850" y="1297911"/>
          <a:ext cx="2242629" cy="99845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292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/>
            <a:t>Проведение обучающих мероприятий для субъектов социального предпринимательства</a:t>
          </a:r>
        </a:p>
      </dsp:txBody>
      <dsp:txXfrm rot="10800000">
        <a:off x="1045464" y="1297911"/>
        <a:ext cx="1993015" cy="998456"/>
      </dsp:txXfrm>
    </dsp:sp>
    <dsp:sp modelId="{A384F0AB-89D1-47A3-AE5D-5BD1ACE34982}">
      <dsp:nvSpPr>
        <dsp:cNvPr id="0" name=""/>
        <dsp:cNvSpPr/>
      </dsp:nvSpPr>
      <dsp:spPr>
        <a:xfrm>
          <a:off x="315258" y="1297911"/>
          <a:ext cx="998456" cy="998456"/>
        </a:xfrm>
        <a:prstGeom prst="ellipse">
          <a:avLst/>
        </a:prstGeom>
        <a:solidFill>
          <a:srgbClr val="DEC1B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BC6E3B-45D3-4CDB-BFF3-11262B85373A}">
      <dsp:nvSpPr>
        <dsp:cNvPr id="0" name=""/>
        <dsp:cNvSpPr/>
      </dsp:nvSpPr>
      <dsp:spPr>
        <a:xfrm rot="10800000">
          <a:off x="808274" y="2594414"/>
          <a:ext cx="2242629" cy="99845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292" tIns="45720" rIns="85344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Сопровождение социальных проектов</a:t>
          </a:r>
        </a:p>
      </dsp:txBody>
      <dsp:txXfrm rot="10800000">
        <a:off x="1057888" y="2594414"/>
        <a:ext cx="1993015" cy="998456"/>
      </dsp:txXfrm>
    </dsp:sp>
    <dsp:sp modelId="{615CB0B7-9A24-49EB-8C89-5BEE6ABCF380}">
      <dsp:nvSpPr>
        <dsp:cNvPr id="0" name=""/>
        <dsp:cNvSpPr/>
      </dsp:nvSpPr>
      <dsp:spPr>
        <a:xfrm>
          <a:off x="315258" y="2594414"/>
          <a:ext cx="998456" cy="998456"/>
        </a:xfrm>
        <a:prstGeom prst="ellipse">
          <a:avLst/>
        </a:prstGeom>
        <a:solidFill>
          <a:srgbClr val="DEC1B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749ED-DA15-47DF-BA0A-E1B6EE55FDCC}">
      <dsp:nvSpPr>
        <dsp:cNvPr id="0" name=""/>
        <dsp:cNvSpPr/>
      </dsp:nvSpPr>
      <dsp:spPr>
        <a:xfrm rot="10800000">
          <a:off x="814487" y="3890918"/>
          <a:ext cx="2242629" cy="99845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292" tIns="45720" rIns="85344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Предоставление финансовой поддержки в виде грантов</a:t>
          </a:r>
          <a:endParaRPr lang="ru-RU" sz="1200" kern="1200" dirty="0"/>
        </a:p>
      </dsp:txBody>
      <dsp:txXfrm rot="10800000">
        <a:off x="1064101" y="3890918"/>
        <a:ext cx="1993015" cy="998456"/>
      </dsp:txXfrm>
    </dsp:sp>
    <dsp:sp modelId="{2B3CD3BC-06C4-435D-BED8-004BFB846B48}">
      <dsp:nvSpPr>
        <dsp:cNvPr id="0" name=""/>
        <dsp:cNvSpPr/>
      </dsp:nvSpPr>
      <dsp:spPr>
        <a:xfrm>
          <a:off x="315258" y="3890918"/>
          <a:ext cx="998456" cy="998456"/>
        </a:xfrm>
        <a:prstGeom prst="ellipse">
          <a:avLst/>
        </a:prstGeom>
        <a:solidFill>
          <a:srgbClr val="DEC1B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B040A-1FAE-4193-97AA-BC285FA5545F}">
      <dsp:nvSpPr>
        <dsp:cNvPr id="0" name=""/>
        <dsp:cNvSpPr/>
      </dsp:nvSpPr>
      <dsp:spPr>
        <a:xfrm rot="10800000">
          <a:off x="883195" y="509"/>
          <a:ext cx="2377076" cy="1137834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1754" tIns="45720" rIns="85344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Информационная поддержка</a:t>
          </a:r>
        </a:p>
      </dsp:txBody>
      <dsp:txXfrm rot="10800000">
        <a:off x="1167653" y="509"/>
        <a:ext cx="2092618" cy="1137834"/>
      </dsp:txXfrm>
    </dsp:sp>
    <dsp:sp modelId="{F8633AFB-A283-401F-A274-3929589AE58C}">
      <dsp:nvSpPr>
        <dsp:cNvPr id="0" name=""/>
        <dsp:cNvSpPr/>
      </dsp:nvSpPr>
      <dsp:spPr>
        <a:xfrm>
          <a:off x="314278" y="509"/>
          <a:ext cx="1137834" cy="1137834"/>
        </a:xfrm>
        <a:prstGeom prst="ellipse">
          <a:avLst/>
        </a:prstGeom>
        <a:solidFill>
          <a:srgbClr val="DEC1B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4037AF-1C8A-4F10-8F0D-A696D696111D}">
      <dsp:nvSpPr>
        <dsp:cNvPr id="0" name=""/>
        <dsp:cNvSpPr/>
      </dsp:nvSpPr>
      <dsp:spPr>
        <a:xfrm rot="10800000">
          <a:off x="883195" y="1477996"/>
          <a:ext cx="2377076" cy="1137834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1754" tIns="45720" rIns="85344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Продвижение продукции и услуг социальных предпринимателей</a:t>
          </a:r>
        </a:p>
      </dsp:txBody>
      <dsp:txXfrm rot="10800000">
        <a:off x="1167653" y="1477996"/>
        <a:ext cx="2092618" cy="1137834"/>
      </dsp:txXfrm>
    </dsp:sp>
    <dsp:sp modelId="{8723C38A-F64B-4CF3-9C53-7C0CE96E1186}">
      <dsp:nvSpPr>
        <dsp:cNvPr id="0" name=""/>
        <dsp:cNvSpPr/>
      </dsp:nvSpPr>
      <dsp:spPr>
        <a:xfrm>
          <a:off x="314278" y="1477996"/>
          <a:ext cx="1137834" cy="1137834"/>
        </a:xfrm>
        <a:prstGeom prst="ellipse">
          <a:avLst/>
        </a:prstGeom>
        <a:solidFill>
          <a:srgbClr val="DEC1B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F17BDA-1666-410B-88A7-0FF8A45748DD}">
      <dsp:nvSpPr>
        <dsp:cNvPr id="0" name=""/>
        <dsp:cNvSpPr/>
      </dsp:nvSpPr>
      <dsp:spPr>
        <a:xfrm rot="10800000">
          <a:off x="883195" y="2955483"/>
          <a:ext cx="2377076" cy="1137834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1754" tIns="45720" rIns="85344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Популяризация и продвижение социального предпринимательства</a:t>
          </a:r>
        </a:p>
      </dsp:txBody>
      <dsp:txXfrm rot="10800000">
        <a:off x="1167653" y="2955483"/>
        <a:ext cx="2092618" cy="1137834"/>
      </dsp:txXfrm>
    </dsp:sp>
    <dsp:sp modelId="{D332121B-1C2E-427F-8E3D-759E9C6DCEA2}">
      <dsp:nvSpPr>
        <dsp:cNvPr id="0" name=""/>
        <dsp:cNvSpPr/>
      </dsp:nvSpPr>
      <dsp:spPr>
        <a:xfrm>
          <a:off x="314278" y="2955483"/>
          <a:ext cx="1137834" cy="1137834"/>
        </a:xfrm>
        <a:prstGeom prst="ellipse">
          <a:avLst/>
        </a:prstGeom>
        <a:solidFill>
          <a:srgbClr val="DEC1B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8958C-CDAB-4E48-BCF0-FC3E4B102C6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01D8B-457A-45F0-B615-6C69B0CAA2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790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3" indent="0" algn="ctr">
              <a:buNone/>
              <a:defRPr sz="2000"/>
            </a:lvl2pPr>
            <a:lvl3pPr marL="914364" indent="0" algn="ctr">
              <a:buNone/>
              <a:defRPr sz="1799"/>
            </a:lvl3pPr>
            <a:lvl4pPr marL="1371547" indent="0" algn="ctr">
              <a:buNone/>
              <a:defRPr sz="1600"/>
            </a:lvl4pPr>
            <a:lvl5pPr marL="1828729" indent="0" algn="ctr">
              <a:buNone/>
              <a:defRPr sz="1600"/>
            </a:lvl5pPr>
            <a:lvl6pPr marL="2285912" indent="0" algn="ctr">
              <a:buNone/>
              <a:defRPr sz="1600"/>
            </a:lvl6pPr>
            <a:lvl7pPr marL="2743093" indent="0" algn="ctr">
              <a:buNone/>
              <a:defRPr sz="1600"/>
            </a:lvl7pPr>
            <a:lvl8pPr marL="3200276" indent="0" algn="ctr">
              <a:buNone/>
              <a:defRPr sz="1600"/>
            </a:lvl8pPr>
            <a:lvl9pPr marL="3657459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9930624" y="263996"/>
            <a:ext cx="1840507" cy="522789"/>
            <a:chOff x="920709" y="2234968"/>
            <a:chExt cx="8532371" cy="2423584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/>
            <a:srcRect l="82864"/>
            <a:stretch/>
          </p:blipFill>
          <p:spPr>
            <a:xfrm>
              <a:off x="8011434" y="2234968"/>
              <a:ext cx="1441646" cy="2423584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920709" y="2629589"/>
              <a:ext cx="6976492" cy="1295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425610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1030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1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234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9498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4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5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112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6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806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8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3" indent="0">
              <a:buNone/>
              <a:defRPr sz="2000" b="1"/>
            </a:lvl2pPr>
            <a:lvl3pPr marL="914364" indent="0">
              <a:buNone/>
              <a:defRPr sz="1799" b="1"/>
            </a:lvl3pPr>
            <a:lvl4pPr marL="1371547" indent="0">
              <a:buNone/>
              <a:defRPr sz="1600" b="1"/>
            </a:lvl4pPr>
            <a:lvl5pPr marL="1828729" indent="0">
              <a:buNone/>
              <a:defRPr sz="1600" b="1"/>
            </a:lvl5pPr>
            <a:lvl6pPr marL="2285912" indent="0">
              <a:buNone/>
              <a:defRPr sz="1600" b="1"/>
            </a:lvl6pPr>
            <a:lvl7pPr marL="2743093" indent="0">
              <a:buNone/>
              <a:defRPr sz="1600" b="1"/>
            </a:lvl7pPr>
            <a:lvl8pPr marL="3200276" indent="0">
              <a:buNone/>
              <a:defRPr sz="1600" b="1"/>
            </a:lvl8pPr>
            <a:lvl9pPr marL="365745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3" indent="0">
              <a:buNone/>
              <a:defRPr sz="2000" b="1"/>
            </a:lvl2pPr>
            <a:lvl3pPr marL="914364" indent="0">
              <a:buNone/>
              <a:defRPr sz="1799" b="1"/>
            </a:lvl3pPr>
            <a:lvl4pPr marL="1371547" indent="0">
              <a:buNone/>
              <a:defRPr sz="1600" b="1"/>
            </a:lvl4pPr>
            <a:lvl5pPr marL="1828729" indent="0">
              <a:buNone/>
              <a:defRPr sz="1600" b="1"/>
            </a:lvl5pPr>
            <a:lvl6pPr marL="2285912" indent="0">
              <a:buNone/>
              <a:defRPr sz="1600" b="1"/>
            </a:lvl6pPr>
            <a:lvl7pPr marL="2743093" indent="0">
              <a:buNone/>
              <a:defRPr sz="1600" b="1"/>
            </a:lvl7pPr>
            <a:lvl8pPr marL="3200276" indent="0">
              <a:buNone/>
              <a:defRPr sz="1600" b="1"/>
            </a:lvl8pPr>
            <a:lvl9pPr marL="365745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7173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4128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57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3" indent="0">
              <a:buNone/>
              <a:defRPr sz="1400"/>
            </a:lvl2pPr>
            <a:lvl3pPr marL="914364" indent="0">
              <a:buNone/>
              <a:defRPr sz="1200"/>
            </a:lvl3pPr>
            <a:lvl4pPr marL="1371547" indent="0">
              <a:buNone/>
              <a:defRPr sz="1000"/>
            </a:lvl4pPr>
            <a:lvl5pPr marL="1828729" indent="0">
              <a:buNone/>
              <a:defRPr sz="1000"/>
            </a:lvl5pPr>
            <a:lvl6pPr marL="2285912" indent="0">
              <a:buNone/>
              <a:defRPr sz="1000"/>
            </a:lvl6pPr>
            <a:lvl7pPr marL="2743093" indent="0">
              <a:buNone/>
              <a:defRPr sz="1000"/>
            </a:lvl7pPr>
            <a:lvl8pPr marL="3200276" indent="0">
              <a:buNone/>
              <a:defRPr sz="1000"/>
            </a:lvl8pPr>
            <a:lvl9pPr marL="3657459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440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3" indent="0">
              <a:buNone/>
              <a:defRPr sz="2800"/>
            </a:lvl2pPr>
            <a:lvl3pPr marL="914364" indent="0">
              <a:buNone/>
              <a:defRPr sz="2400"/>
            </a:lvl3pPr>
            <a:lvl4pPr marL="1371547" indent="0">
              <a:buNone/>
              <a:defRPr sz="2000"/>
            </a:lvl4pPr>
            <a:lvl5pPr marL="1828729" indent="0">
              <a:buNone/>
              <a:defRPr sz="2000"/>
            </a:lvl5pPr>
            <a:lvl6pPr marL="2285912" indent="0">
              <a:buNone/>
              <a:defRPr sz="2000"/>
            </a:lvl6pPr>
            <a:lvl7pPr marL="2743093" indent="0">
              <a:buNone/>
              <a:defRPr sz="2000"/>
            </a:lvl7pPr>
            <a:lvl8pPr marL="3200276" indent="0">
              <a:buNone/>
              <a:defRPr sz="2000"/>
            </a:lvl8pPr>
            <a:lvl9pPr marL="3657459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3" indent="0">
              <a:buNone/>
              <a:defRPr sz="1400"/>
            </a:lvl2pPr>
            <a:lvl3pPr marL="914364" indent="0">
              <a:buNone/>
              <a:defRPr sz="1200"/>
            </a:lvl3pPr>
            <a:lvl4pPr marL="1371547" indent="0">
              <a:buNone/>
              <a:defRPr sz="1000"/>
            </a:lvl4pPr>
            <a:lvl5pPr marL="1828729" indent="0">
              <a:buNone/>
              <a:defRPr sz="1000"/>
            </a:lvl5pPr>
            <a:lvl6pPr marL="2285912" indent="0">
              <a:buNone/>
              <a:defRPr sz="1000"/>
            </a:lvl6pPr>
            <a:lvl7pPr marL="2743093" indent="0">
              <a:buNone/>
              <a:defRPr sz="1000"/>
            </a:lvl7pPr>
            <a:lvl8pPr marL="3200276" indent="0">
              <a:buNone/>
              <a:defRPr sz="1000"/>
            </a:lvl8pPr>
            <a:lvl9pPr marL="3657459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4933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70006-D130-43A8-9915-D05D7A94E6E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722D-CC53-41D7-A2B0-7DD393903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7214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6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1" indent="-228591" algn="l" defTabSz="91436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4" indent="-228591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5" indent="-228591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8" indent="-228591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7321" indent="-228591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503" indent="-228591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5" indent="-228591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7" indent="-228591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050" indent="-228591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64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7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9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2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3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6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9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mineconomy.orb.ru/" TargetMode="External"/><Relationship Id="rId4" Type="http://schemas.openxmlformats.org/officeDocument/2006/relationships/hyperlink" Target="https://mb-orb.ru/suppor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может стать социальным предпринимателем?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1591879" y="1731501"/>
            <a:ext cx="1805191" cy="49637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 marR="4607" indent="-576" defTabSz="829146">
              <a:spcBef>
                <a:spcPts val="91"/>
              </a:spcBef>
            </a:pP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Трудоустр</a:t>
            </a:r>
            <a:r>
              <a:rPr sz="1050" b="1" spc="-9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йств</a:t>
            </a: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  уязвимых</a:t>
            </a:r>
            <a:r>
              <a:rPr sz="1050" b="1" spc="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категорий </a:t>
            </a:r>
            <a:r>
              <a:rPr sz="1050" b="1" spc="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населения</a:t>
            </a:r>
            <a:endParaRPr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4"/>
          <p:cNvSpPr txBox="1"/>
          <p:nvPr/>
        </p:nvSpPr>
        <p:spPr>
          <a:xfrm>
            <a:off x="3784891" y="1731501"/>
            <a:ext cx="1669876" cy="657959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 marR="4607" algn="just" defTabSz="829146">
              <a:spcBef>
                <a:spcPts val="91"/>
              </a:spcBef>
            </a:pP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Продвижение</a:t>
            </a:r>
            <a:r>
              <a:rPr sz="1050" b="1" spc="-56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продуктов</a:t>
            </a:r>
            <a:r>
              <a:rPr sz="1050" b="1" spc="-5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sz="1050" b="1" spc="-25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 уязвимых </a:t>
            </a:r>
            <a:r>
              <a:rPr sz="1050" b="1" spc="-259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категорий</a:t>
            </a:r>
            <a:r>
              <a:rPr sz="1050" b="1" spc="-9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населения</a:t>
            </a:r>
            <a:endParaRPr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5"/>
          <p:cNvSpPr txBox="1"/>
          <p:nvPr/>
        </p:nvSpPr>
        <p:spPr>
          <a:xfrm>
            <a:off x="5947725" y="1731501"/>
            <a:ext cx="2002697" cy="819542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 marR="4607" indent="-576" defTabSz="829146">
              <a:spcBef>
                <a:spcPts val="91"/>
              </a:spcBef>
            </a:pP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Товары </a:t>
            </a: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услуги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</a:t>
            </a: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 </a:t>
            </a:r>
            <a:r>
              <a:rPr sz="1050" b="1" spc="-25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уязвимых </a:t>
            </a: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категорий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населения, </a:t>
            </a:r>
            <a:r>
              <a:rPr sz="1050" b="1" spc="-25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снимающие ограничения </a:t>
            </a:r>
            <a:r>
              <a:rPr sz="1050" b="1" spc="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жизнедеятельности</a:t>
            </a:r>
            <a:endParaRPr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6"/>
          <p:cNvSpPr txBox="1"/>
          <p:nvPr/>
        </p:nvSpPr>
        <p:spPr>
          <a:xfrm>
            <a:off x="8405650" y="1758777"/>
            <a:ext cx="1853559" cy="49637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 marR="4607" defTabSz="829146">
              <a:spcBef>
                <a:spcPts val="91"/>
              </a:spcBef>
            </a:pP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Деятельность, </a:t>
            </a:r>
            <a:r>
              <a:rPr sz="1050" b="1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направленная </a:t>
            </a:r>
            <a:r>
              <a:rPr sz="1050" b="1" spc="-25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sz="1050" b="1" spc="-23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</a:t>
            </a:r>
            <a:r>
              <a:rPr sz="1050" b="1" spc="-23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значимые</a:t>
            </a:r>
            <a:r>
              <a:rPr sz="1050" b="1" spc="-19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50" b="1" spc="-5" dirty="0">
                <a:solidFill>
                  <a:srgbClr val="3F3F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</a:t>
            </a:r>
            <a:endParaRPr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7"/>
          <p:cNvSpPr/>
          <p:nvPr/>
        </p:nvSpPr>
        <p:spPr>
          <a:xfrm>
            <a:off x="1478753" y="1665844"/>
            <a:ext cx="9088722" cy="561424"/>
          </a:xfrm>
          <a:custGeom>
            <a:avLst/>
            <a:gdLst/>
            <a:ahLst/>
            <a:cxnLst/>
            <a:rect l="l" t="t" r="r" b="b"/>
            <a:pathLst>
              <a:path w="10022840" h="619125">
                <a:moveTo>
                  <a:pt x="10022586" y="0"/>
                </a:moveTo>
                <a:lnTo>
                  <a:pt x="0" y="0"/>
                </a:lnTo>
                <a:lnTo>
                  <a:pt x="0" y="618744"/>
                </a:lnTo>
                <a:lnTo>
                  <a:pt x="2286" y="618744"/>
                </a:lnTo>
                <a:lnTo>
                  <a:pt x="5334" y="618744"/>
                </a:lnTo>
                <a:lnTo>
                  <a:pt x="5334" y="6096"/>
                </a:lnTo>
                <a:lnTo>
                  <a:pt x="2273808" y="6096"/>
                </a:lnTo>
                <a:lnTo>
                  <a:pt x="2273808" y="602742"/>
                </a:lnTo>
                <a:lnTo>
                  <a:pt x="2279129" y="602742"/>
                </a:lnTo>
                <a:lnTo>
                  <a:pt x="2279129" y="6096"/>
                </a:lnTo>
                <a:lnTo>
                  <a:pt x="4709922" y="6096"/>
                </a:lnTo>
                <a:lnTo>
                  <a:pt x="4709922" y="602742"/>
                </a:lnTo>
                <a:lnTo>
                  <a:pt x="4715243" y="602742"/>
                </a:lnTo>
                <a:lnTo>
                  <a:pt x="4715243" y="6096"/>
                </a:lnTo>
                <a:lnTo>
                  <a:pt x="7443965" y="6096"/>
                </a:lnTo>
                <a:lnTo>
                  <a:pt x="7443965" y="602742"/>
                </a:lnTo>
                <a:lnTo>
                  <a:pt x="7449299" y="602742"/>
                </a:lnTo>
                <a:lnTo>
                  <a:pt x="7449299" y="6096"/>
                </a:lnTo>
                <a:lnTo>
                  <a:pt x="10017252" y="6096"/>
                </a:lnTo>
                <a:lnTo>
                  <a:pt x="10017252" y="618744"/>
                </a:lnTo>
                <a:lnTo>
                  <a:pt x="10019538" y="618744"/>
                </a:lnTo>
                <a:lnTo>
                  <a:pt x="10022586" y="618744"/>
                </a:lnTo>
                <a:lnTo>
                  <a:pt x="10022586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</p:spPr>
        <p:txBody>
          <a:bodyPr wrap="square" lIns="0" tIns="0" rIns="0" bIns="0" rtlCol="0"/>
          <a:lstStyle/>
          <a:p>
            <a:pPr defTabSz="829146"/>
            <a:endParaRPr sz="20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8"/>
          <p:cNvSpPr txBox="1"/>
          <p:nvPr/>
        </p:nvSpPr>
        <p:spPr>
          <a:xfrm>
            <a:off x="1591878" y="2480333"/>
            <a:ext cx="1419969" cy="581135"/>
          </a:xfrm>
          <a:prstGeom prst="rect">
            <a:avLst/>
          </a:prstGeom>
        </p:spPr>
        <p:txBody>
          <a:bodyPr vert="horz" wrap="square" lIns="0" tIns="10365" rIns="0" bIns="0" rtlCol="0">
            <a:spAutoFit/>
          </a:bodyPr>
          <a:lstStyle/>
          <a:p>
            <a:pPr marL="11516" marR="4607" defTabSz="829146">
              <a:lnSpc>
                <a:spcPct val="103200"/>
              </a:lnSpc>
              <a:spcBef>
                <a:spcPts val="83"/>
              </a:spcBef>
            </a:pP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Трудоустроенные</a:t>
            </a:r>
            <a:r>
              <a:rPr sz="900" b="1" spc="-1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</a:t>
            </a:r>
            <a:r>
              <a:rPr sz="900" b="1" spc="-23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числа </a:t>
            </a:r>
            <a:r>
              <a:rPr sz="900" b="1" spc="-204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 </a:t>
            </a:r>
            <a:r>
              <a:rPr sz="900" b="1" spc="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уязвимых </a:t>
            </a:r>
            <a:r>
              <a:rPr sz="900" b="1" spc="1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категорий</a:t>
            </a:r>
            <a:r>
              <a:rPr sz="900" b="1" spc="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900" b="1" spc="-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sz="900" b="1" spc="-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менее</a:t>
            </a:r>
            <a:r>
              <a:rPr sz="900" b="1" spc="-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  <a:endParaRPr sz="9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9"/>
          <p:cNvSpPr txBox="1"/>
          <p:nvPr/>
        </p:nvSpPr>
        <p:spPr>
          <a:xfrm>
            <a:off x="1605793" y="3171288"/>
            <a:ext cx="1141273" cy="430034"/>
          </a:xfrm>
          <a:prstGeom prst="rect">
            <a:avLst/>
          </a:prstGeom>
        </p:spPr>
        <p:txBody>
          <a:bodyPr vert="horz" wrap="square" lIns="0" tIns="14395" rIns="0" bIns="0" rtlCol="0">
            <a:spAutoFit/>
          </a:bodyPr>
          <a:lstStyle/>
          <a:p>
            <a:pPr marL="11516" defTabSz="829146">
              <a:spcBef>
                <a:spcPts val="113"/>
              </a:spcBef>
            </a:pPr>
            <a:r>
              <a:rPr sz="900" b="1" spc="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Фонд</a:t>
            </a:r>
            <a:r>
              <a:rPr sz="900" b="1" spc="-1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оплаты</a:t>
            </a:r>
            <a:r>
              <a:rPr sz="900" b="1" spc="-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труда</a:t>
            </a:r>
            <a:r>
              <a:rPr sz="900" b="1" spc="19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16" defTabSz="829146">
              <a:spcBef>
                <a:spcPts val="27"/>
              </a:spcBef>
            </a:pPr>
            <a:r>
              <a:rPr lang="ru-RU"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900" b="1" spc="15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 менее</a:t>
            </a:r>
            <a:r>
              <a:rPr sz="900" b="1" spc="-19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spc="15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sz="900" b="1" spc="15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sz="9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0"/>
          <p:cNvSpPr txBox="1"/>
          <p:nvPr/>
        </p:nvSpPr>
        <p:spPr>
          <a:xfrm>
            <a:off x="3820880" y="2555884"/>
            <a:ext cx="1597897" cy="430034"/>
          </a:xfrm>
          <a:prstGeom prst="rect">
            <a:avLst/>
          </a:prstGeom>
        </p:spPr>
        <p:txBody>
          <a:bodyPr vert="horz" wrap="square" lIns="0" tIns="14395" rIns="0" bIns="0" rtlCol="0">
            <a:spAutoFit/>
          </a:bodyPr>
          <a:lstStyle/>
          <a:p>
            <a:pPr marL="11516" defTabSz="829146">
              <a:spcBef>
                <a:spcPts val="113"/>
              </a:spcBef>
            </a:pPr>
            <a:r>
              <a:rPr sz="900" b="1" spc="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Доходы</a:t>
            </a:r>
            <a:r>
              <a:rPr sz="900" b="1" spc="-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sz="900" b="1" spc="-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эту</a:t>
            </a:r>
            <a:r>
              <a:rPr sz="900" b="1" spc="-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</a:t>
            </a:r>
            <a:r>
              <a:rPr sz="900" b="1" spc="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16" defTabSz="829146">
              <a:spcBef>
                <a:spcPts val="32"/>
              </a:spcBef>
            </a:pP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sz="900" b="1" spc="-27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менее</a:t>
            </a:r>
            <a:r>
              <a:rPr sz="900" b="1" spc="-1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  <a:endParaRPr sz="9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1"/>
          <p:cNvSpPr txBox="1"/>
          <p:nvPr/>
        </p:nvSpPr>
        <p:spPr>
          <a:xfrm>
            <a:off x="3820880" y="3119938"/>
            <a:ext cx="1646265" cy="430034"/>
          </a:xfrm>
          <a:prstGeom prst="rect">
            <a:avLst/>
          </a:prstGeom>
        </p:spPr>
        <p:txBody>
          <a:bodyPr vert="horz" wrap="square" lIns="0" tIns="14395" rIns="0" bIns="0" rtlCol="0">
            <a:spAutoFit/>
          </a:bodyPr>
          <a:lstStyle/>
          <a:p>
            <a:pPr marL="11516" defTabSz="829146">
              <a:spcBef>
                <a:spcPts val="113"/>
              </a:spcBef>
            </a:pP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Прибыль,</a:t>
            </a:r>
            <a:r>
              <a:rPr sz="900" b="1" spc="-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реинвестированная</a:t>
            </a:r>
            <a:r>
              <a:rPr sz="900" b="1" spc="1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16" defTabSz="829146">
              <a:spcBef>
                <a:spcPts val="32"/>
              </a:spcBef>
            </a:pP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sz="900" b="1" spc="-27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менее</a:t>
            </a:r>
            <a:r>
              <a:rPr sz="900" b="1" spc="-1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  <a:endParaRPr sz="9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2"/>
          <p:cNvSpPr txBox="1"/>
          <p:nvPr/>
        </p:nvSpPr>
        <p:spPr>
          <a:xfrm>
            <a:off x="5947725" y="2669476"/>
            <a:ext cx="1597897" cy="430034"/>
          </a:xfrm>
          <a:prstGeom prst="rect">
            <a:avLst/>
          </a:prstGeom>
        </p:spPr>
        <p:txBody>
          <a:bodyPr vert="horz" wrap="square" lIns="0" tIns="14395" rIns="0" bIns="0" rtlCol="0">
            <a:spAutoFit/>
          </a:bodyPr>
          <a:lstStyle/>
          <a:p>
            <a:pPr marL="11516" defTabSz="829146">
              <a:spcBef>
                <a:spcPts val="113"/>
              </a:spcBef>
            </a:pPr>
            <a:r>
              <a:rPr sz="900" b="1" spc="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Доходы</a:t>
            </a:r>
            <a:r>
              <a:rPr sz="900" b="1" spc="-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sz="900" b="1" spc="-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эту</a:t>
            </a:r>
            <a:r>
              <a:rPr sz="900" b="1" spc="-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</a:t>
            </a:r>
            <a:r>
              <a:rPr sz="900" b="1" spc="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16" defTabSz="829146">
              <a:spcBef>
                <a:spcPts val="32"/>
              </a:spcBef>
            </a:pP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sz="900" b="1" spc="-27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менее</a:t>
            </a:r>
            <a:r>
              <a:rPr sz="900" b="1" spc="-1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  <a:endParaRPr sz="9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3"/>
          <p:cNvSpPr txBox="1"/>
          <p:nvPr/>
        </p:nvSpPr>
        <p:spPr>
          <a:xfrm>
            <a:off x="5947725" y="3171288"/>
            <a:ext cx="1646265" cy="430034"/>
          </a:xfrm>
          <a:prstGeom prst="rect">
            <a:avLst/>
          </a:prstGeom>
        </p:spPr>
        <p:txBody>
          <a:bodyPr vert="horz" wrap="square" lIns="0" tIns="14395" rIns="0" bIns="0" rtlCol="0">
            <a:spAutoFit/>
          </a:bodyPr>
          <a:lstStyle/>
          <a:p>
            <a:pPr marL="11516" defTabSz="829146">
              <a:spcBef>
                <a:spcPts val="113"/>
              </a:spcBef>
            </a:pP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Прибыль,</a:t>
            </a:r>
            <a:r>
              <a:rPr sz="900" b="1" spc="-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реинвестированная</a:t>
            </a:r>
            <a:r>
              <a:rPr sz="900" b="1" spc="1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16" defTabSz="829146">
              <a:spcBef>
                <a:spcPts val="32"/>
              </a:spcBef>
            </a:pP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sz="900" b="1" spc="-27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менее</a:t>
            </a:r>
            <a:r>
              <a:rPr sz="900" b="1" spc="-1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  <a:endParaRPr sz="9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4"/>
          <p:cNvSpPr txBox="1"/>
          <p:nvPr/>
        </p:nvSpPr>
        <p:spPr>
          <a:xfrm>
            <a:off x="8405649" y="2572695"/>
            <a:ext cx="1597897" cy="430034"/>
          </a:xfrm>
          <a:prstGeom prst="rect">
            <a:avLst/>
          </a:prstGeom>
        </p:spPr>
        <p:txBody>
          <a:bodyPr vert="horz" wrap="square" lIns="0" tIns="14395" rIns="0" bIns="0" rtlCol="0">
            <a:spAutoFit/>
          </a:bodyPr>
          <a:lstStyle/>
          <a:p>
            <a:pPr marL="11516" defTabSz="829146">
              <a:spcBef>
                <a:spcPts val="113"/>
              </a:spcBef>
            </a:pPr>
            <a:r>
              <a:rPr sz="900" b="1" spc="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Доходы</a:t>
            </a:r>
            <a:r>
              <a:rPr sz="900" b="1" spc="-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sz="900" b="1" spc="-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эту</a:t>
            </a:r>
            <a:r>
              <a:rPr sz="900" b="1" spc="-1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</a:t>
            </a:r>
            <a:r>
              <a:rPr sz="900" b="1" spc="5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16" defTabSz="829146">
              <a:spcBef>
                <a:spcPts val="32"/>
              </a:spcBef>
            </a:pP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sz="900" b="1" spc="-27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менее</a:t>
            </a:r>
            <a:r>
              <a:rPr sz="900" b="1" spc="-1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  <a:endParaRPr sz="9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5"/>
          <p:cNvSpPr txBox="1"/>
          <p:nvPr/>
        </p:nvSpPr>
        <p:spPr>
          <a:xfrm>
            <a:off x="8405650" y="3119938"/>
            <a:ext cx="1646265" cy="430034"/>
          </a:xfrm>
          <a:prstGeom prst="rect">
            <a:avLst/>
          </a:prstGeom>
        </p:spPr>
        <p:txBody>
          <a:bodyPr vert="horz" wrap="square" lIns="0" tIns="14395" rIns="0" bIns="0" rtlCol="0">
            <a:spAutoFit/>
          </a:bodyPr>
          <a:lstStyle/>
          <a:p>
            <a:pPr marL="11516" defTabSz="829146">
              <a:spcBef>
                <a:spcPts val="113"/>
              </a:spcBef>
            </a:pP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Прибыль,</a:t>
            </a:r>
            <a:r>
              <a:rPr sz="900" b="1" spc="-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реинвестированная</a:t>
            </a:r>
            <a:r>
              <a:rPr sz="900" b="1" spc="1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rgbClr val="7475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endParaRPr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516" defTabSz="829146">
              <a:spcBef>
                <a:spcPts val="32"/>
              </a:spcBef>
            </a:pP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sz="900" b="1" spc="-27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менее</a:t>
            </a:r>
            <a:r>
              <a:rPr sz="900" b="1" spc="-1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  <a:endParaRPr sz="9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46701" y="3826759"/>
            <a:ext cx="9245801" cy="29367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9096" algn="ctr" defTabSz="829146">
              <a:spcBef>
                <a:spcPts val="119"/>
              </a:spcBef>
            </a:pPr>
            <a:r>
              <a:rPr lang="ru-RU" sz="2000" b="1" spc="1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</a:t>
            </a:r>
            <a:r>
              <a:rPr lang="ru-RU" sz="2000" b="1" spc="-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УЯЗВИМЫЕ</a:t>
            </a:r>
            <a:r>
              <a:rPr lang="ru-RU" sz="2000" b="1" spc="-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КАТЕГОРИИ</a:t>
            </a:r>
            <a:r>
              <a:rPr lang="ru-RU" sz="2000" b="1" spc="-19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ru-RU" sz="2000" b="1" spc="-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spc="1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</a:t>
            </a:r>
            <a:r>
              <a:rPr lang="ru-RU" sz="2000" b="1" spc="15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9096" defTabSz="829146">
              <a:spcBef>
                <a:spcPts val="119"/>
              </a:spcBef>
            </a:pPr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533400" defTabSz="829146">
              <a:spcBef>
                <a:spcPts val="5"/>
              </a:spcBef>
              <a:buClr>
                <a:schemeClr val="accent3">
                  <a:lumMod val="75000"/>
                </a:schemeClr>
              </a:buClr>
              <a:buFont typeface="Arial"/>
              <a:buChar char="•"/>
            </a:pPr>
            <a:r>
              <a:rPr lang="ru-RU" sz="1400" spc="5" dirty="0" smtClean="0">
                <a:latin typeface="Arial" panose="020B0604020202020204" pitchFamily="34" charset="0"/>
                <a:cs typeface="Arial" panose="020B0604020202020204" pitchFamily="34" charset="0"/>
              </a:rPr>
              <a:t>инвалиды</a:t>
            </a:r>
            <a:r>
              <a:rPr lang="ru-RU" sz="1400" spc="-23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spc="-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лица</a:t>
            </a:r>
            <a:r>
              <a:rPr lang="ru-RU" sz="1400" spc="-2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9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1400" spc="-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ОВЗ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533400" defTabSz="829146">
              <a:spcBef>
                <a:spcPts val="15"/>
              </a:spcBef>
              <a:buClr>
                <a:schemeClr val="accent3">
                  <a:lumMod val="75000"/>
                </a:schemeClr>
              </a:buClr>
              <a:buFont typeface="Arial"/>
              <a:buChar char="•"/>
            </a:pP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одинокие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(или)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многодетные</a:t>
            </a:r>
            <a:r>
              <a:rPr lang="ru-RU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родители</a:t>
            </a:r>
          </a:p>
          <a:p>
            <a:pPr indent="533400" defTabSz="829146">
              <a:spcBef>
                <a:spcPts val="19"/>
              </a:spcBef>
              <a:buClr>
                <a:schemeClr val="accent3">
                  <a:lumMod val="75000"/>
                </a:schemeClr>
              </a:buClr>
              <a:buFont typeface="Arial"/>
              <a:buChar char="•"/>
            </a:pP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пенсионеры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(или)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граждане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 err="1">
                <a:latin typeface="Arial" panose="020B0604020202020204" pitchFamily="34" charset="0"/>
                <a:cs typeface="Arial" panose="020B0604020202020204" pitchFamily="34" charset="0"/>
              </a:rPr>
              <a:t>предпенсионного</a:t>
            </a:r>
            <a:r>
              <a:rPr lang="ru-RU" sz="1400" spc="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возраста</a:t>
            </a:r>
          </a:p>
          <a:p>
            <a:pPr indent="533400" defTabSz="829146">
              <a:spcBef>
                <a:spcPts val="15"/>
              </a:spcBef>
              <a:buClr>
                <a:schemeClr val="accent3">
                  <a:lumMod val="75000"/>
                </a:schemeClr>
              </a:buClr>
              <a:buFont typeface="Arial"/>
              <a:buChar char="•"/>
            </a:pP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выпускники</a:t>
            </a:r>
            <a:r>
              <a:rPr lang="ru-RU" sz="1400" spc="-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детских</a:t>
            </a:r>
            <a:r>
              <a:rPr lang="ru-RU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домов</a:t>
            </a:r>
            <a:r>
              <a:rPr lang="ru-RU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возрасте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ru-RU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лет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533400" defTabSz="829146">
              <a:spcBef>
                <a:spcPts val="19"/>
              </a:spcBef>
              <a:buClr>
                <a:schemeClr val="accent3">
                  <a:lumMod val="75000"/>
                </a:schemeClr>
              </a:buClr>
              <a:buFont typeface="Arial"/>
              <a:buChar char="•"/>
            </a:pP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лица,</a:t>
            </a:r>
            <a:r>
              <a:rPr lang="ru-RU" sz="1400" spc="-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освобожденные</a:t>
            </a:r>
            <a:r>
              <a:rPr lang="ru-RU" sz="1400" spc="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из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9" dirty="0">
                <a:latin typeface="Arial" panose="020B0604020202020204" pitchFamily="34" charset="0"/>
                <a:cs typeface="Arial" panose="020B0604020202020204" pitchFamily="34" charset="0"/>
              </a:rPr>
              <a:t>мест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лишения</a:t>
            </a:r>
            <a:r>
              <a:rPr lang="ru-RU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свободы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9" dirty="0">
                <a:latin typeface="Arial" panose="020B0604020202020204" pitchFamily="34" charset="0"/>
                <a:cs typeface="Arial" panose="020B0604020202020204" pitchFamily="34" charset="0"/>
              </a:rPr>
              <a:t>имеющие</a:t>
            </a:r>
            <a:r>
              <a:rPr lang="ru-RU" sz="1400" spc="-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неснятую</a:t>
            </a:r>
            <a:r>
              <a:rPr lang="ru-RU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непогашенную</a:t>
            </a:r>
            <a:r>
              <a:rPr lang="ru-RU" sz="1400" spc="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судимость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533400" defTabSz="829146">
              <a:spcBef>
                <a:spcPts val="19"/>
              </a:spcBef>
              <a:buClr>
                <a:schemeClr val="accent3">
                  <a:lumMod val="75000"/>
                </a:schemeClr>
              </a:buClr>
              <a:buFont typeface="Arial"/>
              <a:buChar char="•"/>
            </a:pPr>
            <a:r>
              <a:rPr lang="ru-RU" sz="1400" spc="9" dirty="0">
                <a:latin typeface="Arial" panose="020B0604020202020204" pitchFamily="34" charset="0"/>
                <a:cs typeface="Arial" panose="020B0604020202020204" pitchFamily="34" charset="0"/>
              </a:rPr>
              <a:t>беженцы</a:t>
            </a:r>
            <a:r>
              <a:rPr lang="ru-RU" sz="1400" spc="-32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spc="-2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вынужденные</a:t>
            </a:r>
            <a:r>
              <a:rPr lang="ru-RU" sz="1400" spc="-2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9" dirty="0">
                <a:latin typeface="Arial" panose="020B0604020202020204" pitchFamily="34" charset="0"/>
                <a:cs typeface="Arial" panose="020B0604020202020204" pitchFamily="34" charset="0"/>
              </a:rPr>
              <a:t>переселенцы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533400" defTabSz="829146">
              <a:spcBef>
                <a:spcPts val="9"/>
              </a:spcBef>
              <a:buClr>
                <a:schemeClr val="accent3">
                  <a:lumMod val="75000"/>
                </a:schemeClr>
              </a:buClr>
              <a:buFont typeface="Arial"/>
              <a:buChar char="•"/>
            </a:pP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малоимущие</a:t>
            </a:r>
            <a:r>
              <a:rPr lang="ru-RU" sz="1400" spc="-56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граждане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533400" defTabSz="829146">
              <a:spcBef>
                <a:spcPts val="19"/>
              </a:spcBef>
              <a:buClr>
                <a:schemeClr val="accent3">
                  <a:lumMod val="75000"/>
                </a:schemeClr>
              </a:buClr>
              <a:buFont typeface="Arial"/>
              <a:buChar char="•"/>
            </a:pP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лица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без</a:t>
            </a:r>
            <a:r>
              <a:rPr lang="ru-RU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определенного</a:t>
            </a:r>
            <a:r>
              <a:rPr lang="ru-RU" sz="1400" spc="9" dirty="0">
                <a:latin typeface="Arial" panose="020B0604020202020204" pitchFamily="34" charset="0"/>
                <a:cs typeface="Arial" panose="020B0604020202020204" pitchFamily="34" charset="0"/>
              </a:rPr>
              <a:t> места</a:t>
            </a:r>
            <a:r>
              <a:rPr lang="ru-RU" sz="1400" spc="-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жительства</a:t>
            </a:r>
            <a:r>
              <a:rPr lang="ru-RU" sz="1400" spc="-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занятий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533400" defTabSz="829146">
              <a:spcBef>
                <a:spcPts val="15"/>
              </a:spcBef>
              <a:buClr>
                <a:schemeClr val="accent3">
                  <a:lumMod val="75000"/>
                </a:schemeClr>
              </a:buClr>
              <a:buFont typeface="Arial"/>
              <a:buChar char="•"/>
            </a:pPr>
            <a:r>
              <a:rPr lang="ru-RU" sz="1400" spc="5" dirty="0" smtClean="0">
                <a:latin typeface="Arial" panose="020B0604020202020204" pitchFamily="34" charset="0"/>
                <a:cs typeface="Arial" panose="020B0604020202020204" pitchFamily="34" charset="0"/>
              </a:rPr>
              <a:t>граждане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400" spc="-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признанные</a:t>
            </a:r>
            <a:r>
              <a:rPr lang="ru-RU" sz="1400" spc="-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нуждающимися</a:t>
            </a:r>
            <a:r>
              <a:rPr lang="ru-RU" sz="1400" spc="-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400" spc="-1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социальном</a:t>
            </a:r>
            <a:r>
              <a:rPr lang="ru-RU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spc="5" dirty="0">
                <a:latin typeface="Arial" panose="020B0604020202020204" pitchFamily="34" charset="0"/>
                <a:cs typeface="Arial" panose="020B0604020202020204" pitchFamily="34" charset="0"/>
              </a:rPr>
              <a:t>обслуживании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18" name="Объект 6">
            <a:extLst>
              <a:ext uri="{FF2B5EF4-FFF2-40B4-BE49-F238E27FC236}">
                <a16:creationId xmlns="" xmlns:a16="http://schemas.microsoft.com/office/drawing/2014/main" id="{76AA483A-4260-46D4-8BA9-701F6AC78AF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0691813" y="2425700"/>
            <a:ext cx="1500187" cy="3151188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9183CD8-96BB-4769-AC42-2D80D3F0EE66}"/>
              </a:ext>
            </a:extLst>
          </p:cNvPr>
          <p:cNvSpPr/>
          <p:nvPr/>
        </p:nvSpPr>
        <p:spPr>
          <a:xfrm>
            <a:off x="838200" y="365127"/>
            <a:ext cx="553491" cy="118333"/>
          </a:xfrm>
          <a:prstGeom prst="rect">
            <a:avLst/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3">
              <a:defRPr/>
            </a:pPr>
            <a:endParaRPr lang="ru-RU" sz="158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01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199C1D44-6E7C-4F75-88E4-201C08338E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43281" y="107295"/>
            <a:ext cx="10156272" cy="89099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562212"/>
                </a:solidFill>
                <a:latin typeface="Arial Black" panose="020B0A04020102020204" pitchFamily="34" charset="0"/>
              </a:rPr>
              <a:t>Поддержка социальных предприятий</a:t>
            </a:r>
            <a:endParaRPr lang="ru-RU" sz="3200" dirty="0">
              <a:solidFill>
                <a:srgbClr val="562212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Объект 9">
            <a:extLst>
              <a:ext uri="{FF2B5EF4-FFF2-40B4-BE49-F238E27FC236}">
                <a16:creationId xmlns="" xmlns:a16="http://schemas.microsoft.com/office/drawing/2014/main" id="{3628FF32-0E04-4BFF-9F53-C3220B622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3950" y="1202870"/>
            <a:ext cx="9144000" cy="1655763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>
                <a:solidFill>
                  <a:srgbClr val="5622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r>
              <a:rPr lang="ru-RU" sz="1600" dirty="0">
                <a:solidFill>
                  <a:srgbClr val="5622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41" indent="-285741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5622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условий для устойчивого функционирования и развития субъектов малого и среднего предпринимательства, осуществляющих деятельность в социальной сфере, увеличение их вклада в решение задач социально-экономического развития Оренбургской области, осуществление правовой, информационной, методической, организационной и финансовой поддержки субъектов малого, среднего предпринимательства, осуществляющих деятельность в социальной сфере и социально-ориентированных некоммерческих организаций.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="" xmlns:a16="http://schemas.microsoft.com/office/drawing/2014/main" id="{76AA483A-4260-46D4-8BA9-701F6AC78AF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0691813" y="2425700"/>
            <a:ext cx="1500187" cy="3151188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69183CD8-96BB-4769-AC42-2D80D3F0EE66}"/>
              </a:ext>
            </a:extLst>
          </p:cNvPr>
          <p:cNvSpPr/>
          <p:nvPr/>
        </p:nvSpPr>
        <p:spPr>
          <a:xfrm>
            <a:off x="838200" y="365127"/>
            <a:ext cx="553491" cy="118333"/>
          </a:xfrm>
          <a:prstGeom prst="rect">
            <a:avLst/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3">
              <a:defRPr/>
            </a:pPr>
            <a:endParaRPr lang="ru-RU" sz="158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C7E1E18E-D668-4FC6-9A31-49643A5B1D03}"/>
              </a:ext>
            </a:extLst>
          </p:cNvPr>
          <p:cNvSpPr/>
          <p:nvPr/>
        </p:nvSpPr>
        <p:spPr>
          <a:xfrm>
            <a:off x="343951" y="3426456"/>
            <a:ext cx="91439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64">
              <a:defRPr/>
            </a:pPr>
            <a:r>
              <a:rPr lang="ru-RU" sz="1600" b="1" dirty="0">
                <a:solidFill>
                  <a:srgbClr val="5622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r>
              <a:rPr lang="ru-RU" sz="1600" dirty="0">
                <a:solidFill>
                  <a:srgbClr val="5622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41" indent="-285741" algn="just" defTabSz="914364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rgbClr val="5622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продвижение и поддержка субъектов социального предпринимательства, проектов в области социального предпринимательства, осуществляемых субъектами малого и среднего предпринимательства как часть их основной предпринимательской деятельности (далее - социальные проекты);</a:t>
            </a:r>
          </a:p>
          <a:p>
            <a:pPr marL="285741" indent="-285741" algn="just" defTabSz="914364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rgbClr val="5622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информационно-аналитическое и юридическое сопровождение субъектов социального предпринимательства;</a:t>
            </a:r>
          </a:p>
          <a:p>
            <a:pPr marL="285741" indent="-285741" algn="just" defTabSz="914364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rgbClr val="5622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обмен опытом по поддержке социальных инициатив субъектов малого и среднего предпринимательства;</a:t>
            </a:r>
          </a:p>
          <a:p>
            <a:pPr marL="285741" indent="-285741" algn="just" defTabSz="914364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rgbClr val="5622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обучающих и просветительских мероприятий по развитию компетенций в области социального предпринимательства.</a:t>
            </a:r>
          </a:p>
          <a:p>
            <a:pPr algn="just" defTabSz="914364">
              <a:defRPr/>
            </a:pPr>
            <a:r>
              <a:rPr lang="ru-RU" sz="1600" dirty="0">
                <a:solidFill>
                  <a:srgbClr val="5622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3556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97096D-102F-4F97-A5B6-CFDC862476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0984"/>
            <a:ext cx="9144000" cy="907773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562212"/>
                </a:solidFill>
                <a:latin typeface="Arial Black" panose="020B0A04020102020204" pitchFamily="34" charset="0"/>
              </a:rPr>
              <a:t>Социальное</a:t>
            </a:r>
            <a:r>
              <a:rPr lang="ru-RU" sz="3600" dirty="0">
                <a:solidFill>
                  <a:srgbClr val="562212"/>
                </a:solidFill>
                <a:latin typeface="Arial Black" panose="020B0A04020102020204" pitchFamily="34" charset="0"/>
              </a:rPr>
              <a:t> предпринимательство</a:t>
            </a:r>
            <a:endParaRPr lang="ru-RU" dirty="0"/>
          </a:p>
        </p:txBody>
      </p:sp>
      <p:sp>
        <p:nvSpPr>
          <p:cNvPr id="8" name="Подзаголовок 7">
            <a:extLst>
              <a:ext uri="{FF2B5EF4-FFF2-40B4-BE49-F238E27FC236}">
                <a16:creationId xmlns="" xmlns:a16="http://schemas.microsoft.com/office/drawing/2014/main" id="{5EE69D34-3253-4B03-92A7-03D99FE7E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317" y="958756"/>
            <a:ext cx="9144000" cy="1655763"/>
          </a:xfrm>
        </p:spPr>
        <p:txBody>
          <a:bodyPr>
            <a:normAutofit/>
          </a:bodyPr>
          <a:lstStyle/>
          <a:p>
            <a:pPr algn="just"/>
            <a:r>
              <a:rPr lang="ru-RU" sz="1799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поддержки:</a:t>
            </a:r>
            <a:endParaRPr lang="ru-RU" sz="1799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ED13375-DA31-463C-A88A-51BA32BB1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36" y="389036"/>
            <a:ext cx="548689" cy="115835"/>
          </a:xfrm>
          <a:prstGeom prst="rect">
            <a:avLst/>
          </a:prstGeom>
        </p:spPr>
      </p:pic>
      <p:graphicFrame>
        <p:nvGraphicFramePr>
          <p:cNvPr id="7" name="Схема 6">
            <a:extLst>
              <a:ext uri="{FF2B5EF4-FFF2-40B4-BE49-F238E27FC236}">
                <a16:creationId xmlns="" xmlns:a16="http://schemas.microsoft.com/office/drawing/2014/main" id="{CB7FF1A0-0954-4ED6-8675-37534614BF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401793470"/>
              </p:ext>
            </p:extLst>
          </p:nvPr>
        </p:nvGraphicFramePr>
        <p:xfrm>
          <a:off x="1238380" y="1338503"/>
          <a:ext cx="3372375" cy="4890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4674827E-DC7B-46D1-B492-7BEFB34073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37666" y="2005847"/>
            <a:ext cx="1354337" cy="2846311"/>
          </a:xfrm>
          <a:prstGeom prst="rect">
            <a:avLst/>
          </a:prstGeom>
        </p:spPr>
      </p:pic>
      <p:graphicFrame>
        <p:nvGraphicFramePr>
          <p:cNvPr id="10" name="Схема 9">
            <a:extLst>
              <a:ext uri="{FF2B5EF4-FFF2-40B4-BE49-F238E27FC236}">
                <a16:creationId xmlns="" xmlns:a16="http://schemas.microsoft.com/office/drawing/2014/main" id="{B83535C0-D2FC-4471-A06B-3721BE162B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188782146"/>
              </p:ext>
            </p:extLst>
          </p:nvPr>
        </p:nvGraphicFramePr>
        <p:xfrm>
          <a:off x="6903301" y="1702967"/>
          <a:ext cx="3574551" cy="4093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xmlns="" val="2720171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AA45AD-A03B-4E4F-99B4-08FD9FD6B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6285" y="305146"/>
            <a:ext cx="9004183" cy="87421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56221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Контактная информация</a:t>
            </a:r>
            <a:endParaRPr lang="ru-RU" sz="2800" b="1" dirty="0">
              <a:solidFill>
                <a:srgbClr val="56221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0E96C4A-6E8D-4696-8A65-5269F79D1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295" y="305146"/>
            <a:ext cx="548689" cy="11583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771B485D-C6C9-4DB2-991E-D54159BC1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2254" y="2129886"/>
            <a:ext cx="1499746" cy="315190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9020DD90-7217-4047-908D-86CC372F4870}"/>
              </a:ext>
            </a:extLst>
          </p:cNvPr>
          <p:cNvSpPr/>
          <p:nvPr/>
        </p:nvSpPr>
        <p:spPr>
          <a:xfrm>
            <a:off x="609170" y="1612614"/>
            <a:ext cx="9558415" cy="4769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4">
              <a:defRPr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АНО </a:t>
            </a: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«Центр поддержки предпринимательства и развития экспорта Оренбургской области»</a:t>
            </a:r>
            <a:r>
              <a:rPr lang="en-US" sz="20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hlinkClick r:id="rId4">
                <a:extLst>
                  <a:ext uri="{A12FA001-AC4F-418D-AE19-62706E023703}">
                    <ahyp:hlinkClr xmlns="" xmlns:ahyp="http://schemas.microsoft.com/office/drawing/2018/hyperlinkcolor" val="tx"/>
                  </a:ext>
                </a:extLst>
              </a:hlinkClick>
            </a:endParaRPr>
          </a:p>
          <a:p>
            <a:pPr algn="ctr" defTabSz="914364">
              <a:defRPr/>
            </a:pPr>
            <a:endParaRPr lang="ru-RU" sz="2000" b="1" i="1" dirty="0">
              <a:solidFill>
                <a:srgbClr val="ED5338"/>
              </a:solidFill>
              <a:latin typeface="Arial" panose="020B0604020202020204" pitchFamily="34" charset="0"/>
              <a:cs typeface="Arial" panose="020B0604020202020204" pitchFamily="34" charset="0"/>
              <a:hlinkClick r:id="rId4">
                <a:extLst>
                  <a:ext uri="{A12FA001-AC4F-418D-AE19-62706E023703}">
                    <ahyp:hlinkClr xmlns="" xmlns:ahyp="http://schemas.microsoft.com/office/drawing/2018/hyperlinkcolor" val="tx"/>
                  </a:ext>
                </a:extLst>
              </a:hlinkClick>
            </a:endParaRPr>
          </a:p>
          <a:p>
            <a:pPr algn="ctr" defTabSz="914364">
              <a:defRPr/>
            </a:pPr>
            <a:r>
              <a:rPr lang="en-US" sz="2000" b="1" i="1" dirty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https://mb-orb.ru/support</a:t>
            </a:r>
            <a:r>
              <a:rPr lang="en-US" sz="2000" b="1" i="1" dirty="0" smtClean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endParaRPr lang="ru-RU" sz="2000" b="1" i="1" dirty="0" smtClean="0">
              <a:solidFill>
                <a:srgbClr val="ED53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364">
              <a:defRPr/>
            </a:pPr>
            <a:r>
              <a:rPr lang="ru-RU" sz="2000" b="1" i="1" dirty="0" smtClean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8-800-200-14-45</a:t>
            </a:r>
          </a:p>
          <a:p>
            <a:pPr algn="ctr" defTabSz="914364">
              <a:defRPr/>
            </a:pPr>
            <a:r>
              <a:rPr lang="ru-RU" sz="2000" b="1" i="1" dirty="0" smtClean="0">
                <a:solidFill>
                  <a:srgbClr val="ED5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(3532) 32-37-42</a:t>
            </a:r>
          </a:p>
          <a:p>
            <a:pPr algn="ctr" defTabSz="914364">
              <a:defRPr/>
            </a:pPr>
            <a:endParaRPr lang="ru-RU" sz="2000" b="1" i="1" dirty="0">
              <a:solidFill>
                <a:srgbClr val="ED53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364">
              <a:defRPr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 экономического развития, инвестиций, туризма и внешних связей Оренбургской области</a:t>
            </a:r>
          </a:p>
          <a:p>
            <a:pPr algn="ctr" defTabSz="914364">
              <a:defRPr/>
            </a:pPr>
            <a:endParaRPr lang="ru-RU" sz="2000" b="1" i="1" dirty="0">
              <a:solidFill>
                <a:srgbClr val="ED53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364">
              <a:defRPr/>
            </a:pPr>
            <a:endParaRPr lang="ru-RU" sz="2000" b="1" i="1" dirty="0">
              <a:solidFill>
                <a:srgbClr val="ED53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364">
              <a:defRPr/>
            </a:pPr>
            <a:r>
              <a:rPr lang="en-US" sz="2000" b="1" i="1" dirty="0">
                <a:solidFill>
                  <a:srgbClr val="B2260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https://mineconomy.orb.ru</a:t>
            </a:r>
            <a:r>
              <a:rPr lang="en-US" sz="2000" b="1" i="1" dirty="0" smtClean="0">
                <a:solidFill>
                  <a:srgbClr val="B2260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endParaRPr lang="ru-RU" sz="2000" b="1" i="1" dirty="0" smtClean="0">
              <a:solidFill>
                <a:srgbClr val="B22600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364">
              <a:defRPr/>
            </a:pPr>
            <a:r>
              <a:rPr lang="ru-RU" sz="20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(3532) 78-67-89</a:t>
            </a:r>
          </a:p>
          <a:p>
            <a:pPr algn="ctr" defTabSz="914364">
              <a:defRPr/>
            </a:pPr>
            <a:endParaRPr lang="ru-RU" sz="2400" b="1" i="1" dirty="0">
              <a:solidFill>
                <a:srgbClr val="B22600">
                  <a:lumMod val="50000"/>
                </a:srgbClr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algn="ctr" defTabSz="914364">
              <a:defRPr/>
            </a:pPr>
            <a:endParaRPr lang="ru-RU" sz="1799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="" xmlns:a16="http://schemas.microsoft.com/office/drawing/2014/main" id="{337D1DE3-4051-4805-B09F-9F5FE855F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794819" y="5553146"/>
            <a:ext cx="18207273" cy="369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1" rIns="91440" bIns="45721" numCol="1" anchor="ctr" anchorCtr="0" compatLnSpc="1">
            <a:prstTxWarp prst="textNoShape">
              <a:avLst/>
            </a:prstTxWarp>
            <a:spAutoFit/>
          </a:bodyPr>
          <a:lstStyle/>
          <a:p>
            <a:pPr defTabSz="914364">
              <a:defRPr/>
            </a:pPr>
            <a:endParaRPr lang="ru-RU" sz="1799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1674807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</TotalTime>
  <Words>390</Words>
  <Application>Microsoft Office PowerPoint</Application>
  <PresentationFormat>Произвольный</PresentationFormat>
  <Paragraphs>61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2_Тема Office</vt:lpstr>
      <vt:lpstr>Кто может стать социальным предпринимателем?</vt:lpstr>
      <vt:lpstr>Поддержка социальных предприятий</vt:lpstr>
      <vt:lpstr>Социальное предпринимательство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Бабина</dc:creator>
  <cp:lastModifiedBy>shertkovanayu</cp:lastModifiedBy>
  <cp:revision>27</cp:revision>
  <dcterms:created xsi:type="dcterms:W3CDTF">2021-03-17T11:01:48Z</dcterms:created>
  <dcterms:modified xsi:type="dcterms:W3CDTF">2021-04-06T10:31:44Z</dcterms:modified>
</cp:coreProperties>
</file>