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8" r:id="rId2"/>
    <p:sldId id="542" r:id="rId3"/>
    <p:sldId id="409" r:id="rId4"/>
    <p:sldId id="411" r:id="rId5"/>
    <p:sldId id="410" r:id="rId6"/>
    <p:sldId id="544" r:id="rId7"/>
    <p:sldId id="430" r:id="rId8"/>
    <p:sldId id="543" r:id="rId9"/>
    <p:sldId id="508" r:id="rId10"/>
    <p:sldId id="545" r:id="rId11"/>
    <p:sldId id="546" r:id="rId12"/>
    <p:sldId id="525" r:id="rId13"/>
    <p:sldId id="547" r:id="rId14"/>
    <p:sldId id="548" r:id="rId15"/>
    <p:sldId id="549" r:id="rId16"/>
    <p:sldId id="550" r:id="rId17"/>
    <p:sldId id="551" r:id="rId18"/>
  </p:sldIdLst>
  <p:sldSz cx="12192000" cy="6858000"/>
  <p:notesSz cx="6805613" cy="9939338"/>
  <p:defaultTextStyle>
    <a:defPPr>
      <a:defRPr lang="ru-RU"/>
    </a:defPPr>
    <a:lvl1pPr marL="0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696B"/>
    <a:srgbClr val="FDCFD0"/>
    <a:srgbClr val="FFFFFF"/>
    <a:srgbClr val="EAEAEA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2" autoAdjust="0"/>
    <p:restoredTop sz="98016" autoAdjust="0"/>
  </p:normalViewPr>
  <p:slideViewPr>
    <p:cSldViewPr snapToGrid="0">
      <p:cViewPr varScale="1">
        <p:scale>
          <a:sx n="108" d="100"/>
          <a:sy n="108" d="100"/>
        </p:scale>
        <p:origin x="210" y="12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4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1" y="2"/>
            <a:ext cx="2949575" cy="498474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r">
              <a:defRPr sz="1200"/>
            </a:lvl1pPr>
          </a:lstStyle>
          <a:p>
            <a:fld id="{CC991DAE-59F0-4EE8-B143-310E7B6E750C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8474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1" y="9440864"/>
            <a:ext cx="2949575" cy="498474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r">
              <a:defRPr sz="1200"/>
            </a:lvl1pPr>
          </a:lstStyle>
          <a:p>
            <a:fld id="{66ABE879-7013-4CF6-BFE0-243F47E63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164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9099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0" y="4"/>
            <a:ext cx="2949099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1EBA740-8F53-4D2F-850E-9DA3C22D37EA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3308"/>
            <a:ext cx="5444490" cy="3913614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099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0" y="9440648"/>
            <a:ext cx="2949099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AB91AC-F021-4BDD-B911-C95536680D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641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64237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AC-F021-4BDD-B911-C95536680D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571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1497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723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512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8536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023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5260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6630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952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775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805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49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11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058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2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443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34" indent="0" algn="ctr">
              <a:buNone/>
              <a:defRPr sz="2000"/>
            </a:lvl2pPr>
            <a:lvl3pPr marL="914268" indent="0" algn="ctr">
              <a:buNone/>
              <a:defRPr sz="1900"/>
            </a:lvl3pPr>
            <a:lvl4pPr marL="1371403" indent="0" algn="ctr">
              <a:buNone/>
              <a:defRPr sz="1600"/>
            </a:lvl4pPr>
            <a:lvl5pPr marL="1828534" indent="0" algn="ctr">
              <a:buNone/>
              <a:defRPr sz="1600"/>
            </a:lvl5pPr>
            <a:lvl6pPr marL="2285668" indent="0" algn="ctr">
              <a:buNone/>
              <a:defRPr sz="1600"/>
            </a:lvl6pPr>
            <a:lvl7pPr marL="2742802" indent="0" algn="ctr">
              <a:buNone/>
              <a:defRPr sz="1600"/>
            </a:lvl7pPr>
            <a:lvl8pPr marL="3199936" indent="0" algn="ctr">
              <a:buNone/>
              <a:defRPr sz="1600"/>
            </a:lvl8pPr>
            <a:lvl9pPr marL="3657071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32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6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9"/>
            <a:ext cx="7734300" cy="581183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24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28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3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4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6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8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9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0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4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86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7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7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32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99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03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49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34" indent="0">
              <a:buNone/>
              <a:defRPr sz="2800"/>
            </a:lvl2pPr>
            <a:lvl3pPr marL="914268" indent="0">
              <a:buNone/>
              <a:defRPr sz="2400"/>
            </a:lvl3pPr>
            <a:lvl4pPr marL="1371403" indent="0">
              <a:buNone/>
              <a:defRPr sz="2000"/>
            </a:lvl4pPr>
            <a:lvl5pPr marL="1828534" indent="0">
              <a:buNone/>
              <a:defRPr sz="2000"/>
            </a:lvl5pPr>
            <a:lvl6pPr marL="2285668" indent="0">
              <a:buNone/>
              <a:defRPr sz="2000"/>
            </a:lvl6pPr>
            <a:lvl7pPr marL="2742802" indent="0">
              <a:buNone/>
              <a:defRPr sz="2000"/>
            </a:lvl7pPr>
            <a:lvl8pPr marL="3199936" indent="0">
              <a:buNone/>
              <a:defRPr sz="2000"/>
            </a:lvl8pPr>
            <a:lvl9pPr marL="365707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04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28" tIns="45712" rIns="91428" bIns="45712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28" tIns="45712" rIns="91428" bIns="4571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BA394-6E9B-4A08-A82A-2BF9BE6C8D89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54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26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6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3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02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36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04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3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2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6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1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AEAEA">
              <a:alpha val="5882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blipFill>
                <a:blip r:embed="rId3"/>
                <a:tile tx="0" ty="0" sx="100000" sy="100000" flip="none" algn="tl"/>
              </a:blip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417" y="5010383"/>
            <a:ext cx="12192000" cy="170953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553" y="44105"/>
            <a:ext cx="4180176" cy="4631635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7374837" y="2"/>
            <a:ext cx="4502427" cy="4691271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-78376" y="44105"/>
            <a:ext cx="705394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Организация деятельности по профилактике коррупции в организациях, созданных для исполнения органами исполнительной власти, органами местного самоуправления Оренбургской области своих функций (подведомственные организации)</a:t>
            </a:r>
          </a:p>
          <a:p>
            <a:pPr algn="ctr"/>
            <a:r>
              <a:rPr lang="ru-RU" sz="3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 </a:t>
            </a:r>
            <a:endParaRPr lang="ru-RU" sz="2800" dirty="0"/>
          </a:p>
        </p:txBody>
      </p:sp>
      <p:sp>
        <p:nvSpPr>
          <p:cNvPr id="16" name="TextBox 9"/>
          <p:cNvSpPr txBox="1"/>
          <p:nvPr/>
        </p:nvSpPr>
        <p:spPr>
          <a:xfrm>
            <a:off x="6647041" y="5010383"/>
            <a:ext cx="537285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9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по профилактике коррупционных правонарушений Оренбургской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553730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72801" y="0"/>
            <a:ext cx="812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937522" y="541376"/>
            <a:ext cx="11088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Примерный перечень локальных актов необходимых к принятию в организации и иных первичных организационных мер, реализуемых в целях исполнения требований статьи 13.3 ФЗ № 273-ФЗ 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191698" y="2719374"/>
            <a:ext cx="10675529" cy="1159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Акт, устанавливающий процедуру информирования работниками работодателя о возникновении конфликта интересов и порядка урегулирования выявленного конфликта интересов 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224282" y="2413965"/>
            <a:ext cx="10109111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Акт об утверждении процедуры защиты работников, сообщивших о коррупционных правонарушениях в деятельности организации от формальных и неформальных санкций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200987" y="3745037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Акт, утверждающий перечень функций организации, выполнение которых связано с коррупционными рисками, и перечень должностей, исполнение обязанностей при замещении которых наиболее подвержено коррупционным рискам  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191698" y="4506373"/>
            <a:ext cx="10116818" cy="1223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Акт, утверждающий положение о подразделении, в функции которого включаются мероприятия по противодействию коррупции или утверждающий должностное лицо, ответственное за разработку и реализацию мер по противодействию коррупции   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369797" y="296331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30993" y="3671704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76244" y="4614237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51471" y="2444304"/>
            <a:ext cx="672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7.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28176" y="3013597"/>
            <a:ext cx="672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8.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28176" y="3708372"/>
            <a:ext cx="6543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9.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76244" y="4613203"/>
            <a:ext cx="912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10.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224282" y="179252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Акт об утверждении порядка информирования работодателя о ставшей известной работнику информации о случаях совершения коррупционных правонарушений  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E01232F9-47A3-4822-B011-CB54723B5C18}"/>
              </a:ext>
            </a:extLst>
          </p:cNvPr>
          <p:cNvCxnSpPr/>
          <p:nvPr/>
        </p:nvCxnSpPr>
        <p:spPr>
          <a:xfrm>
            <a:off x="369798" y="2341869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0DC83BC-9CCD-49B2-901D-09ECE185C809}"/>
              </a:ext>
            </a:extLst>
          </p:cNvPr>
          <p:cNvSpPr txBox="1"/>
          <p:nvPr/>
        </p:nvSpPr>
        <p:spPr>
          <a:xfrm>
            <a:off x="551471" y="1761492"/>
            <a:ext cx="631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6.</a:t>
            </a: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274C7DC1-0427-4595-AE3D-72F10186F1AA}"/>
              </a:ext>
            </a:extLst>
          </p:cNvPr>
          <p:cNvCxnSpPr/>
          <p:nvPr/>
        </p:nvCxnSpPr>
        <p:spPr>
          <a:xfrm>
            <a:off x="369797" y="590746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699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72801" y="0"/>
            <a:ext cx="812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937522" y="541376"/>
            <a:ext cx="11088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Примерный перечень локальных актов необходимых к принятию в организации и иных первичных организационных мер, реализуемых в целях исполнения требований статьи 13.3 ФЗ № 273-ФЗ 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224281" y="3677815"/>
            <a:ext cx="10675529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ru-RU" b="1" dirty="0">
                <a:solidFill>
                  <a:schemeClr val="accent5"/>
                </a:solidFill>
              </a:rPr>
              <a:t>Формирование на официальном сайте организации раздела «Противодействие коррупции» и размещение в нем информации о принятых в организации актах, формах заявлений, уведомлений для направления соответствующей информации руководителю организации или в правоохранительные органы, о телефоне «горячей линии» для сообщения информации о коррупционных правонарушениях, общей информации о реализации мер по противодействию коррупции и их результатах.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224281" y="2792735"/>
            <a:ext cx="10109111" cy="9694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ru-RU" b="1" dirty="0">
                <a:solidFill>
                  <a:schemeClr val="accent5"/>
                </a:solidFill>
              </a:rPr>
              <a:t>Введение антикоррупционных положений в трудовые договора работников, принимаемых (назначаемых) в организации на должности, исполнение обязанностей при замещении которых связано с коррупционными рисками. 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186170" y="5480694"/>
            <a:ext cx="10116818" cy="1261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ru-RU" b="1" dirty="0">
                <a:solidFill>
                  <a:schemeClr val="accent5"/>
                </a:solidFill>
              </a:rPr>
              <a:t>Формирование и размещения в местах общего доступа стендов с информацией о деятельности по противодействию коррупции в организации (наиболее целесообразно для организаций осуществляющих непосредственное взаимодействие с гражданами при оказании услуг.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165564" y="3694661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30992" y="5498374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65563" y="6730347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1248" y="2917582"/>
            <a:ext cx="932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12.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01248" y="3694661"/>
            <a:ext cx="881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13.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36460" y="5536067"/>
            <a:ext cx="881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14.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224282" y="1794325"/>
            <a:ext cx="10154919" cy="9694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ru-RU" b="1" dirty="0">
                <a:solidFill>
                  <a:schemeClr val="accent5"/>
                </a:solidFill>
              </a:rPr>
              <a:t>Акт (акты), определяющий (-</a:t>
            </a:r>
            <a:r>
              <a:rPr lang="ru-RU" b="1" dirty="0" err="1">
                <a:solidFill>
                  <a:schemeClr val="accent5"/>
                </a:solidFill>
              </a:rPr>
              <a:t>ие</a:t>
            </a:r>
            <a:r>
              <a:rPr lang="ru-RU" b="1" dirty="0">
                <a:solidFill>
                  <a:schemeClr val="accent5"/>
                </a:solidFill>
              </a:rPr>
              <a:t>) реализацию процедур, предусмотренных методическими рекомендациями министерства труда и социальной защиты Российской Федерации по вопросам профилактики коррупционных правонарушений в сфере закупок.  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E01232F9-47A3-4822-B011-CB54723B5C18}"/>
              </a:ext>
            </a:extLst>
          </p:cNvPr>
          <p:cNvCxnSpPr/>
          <p:nvPr/>
        </p:nvCxnSpPr>
        <p:spPr>
          <a:xfrm>
            <a:off x="330993" y="2705754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0DC83BC-9CCD-49B2-901D-09ECE185C809}"/>
              </a:ext>
            </a:extLst>
          </p:cNvPr>
          <p:cNvSpPr txBox="1"/>
          <p:nvPr/>
        </p:nvSpPr>
        <p:spPr>
          <a:xfrm>
            <a:off x="292190" y="1761492"/>
            <a:ext cx="8903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11.</a:t>
            </a:r>
          </a:p>
        </p:txBody>
      </p:sp>
    </p:spTree>
    <p:extLst>
      <p:ext uri="{BB962C8B-B14F-4D97-AF65-F5344CB8AC3E}">
        <p14:creationId xmlns:p14="http://schemas.microsoft.com/office/powerpoint/2010/main" val="188204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464801" y="2"/>
            <a:ext cx="1320800" cy="348343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80108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Основные разделы антикоррупционной политики организации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340188" y="1344487"/>
            <a:ext cx="11511623" cy="46164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1. Цели и задачи формирования и реализации антикоррупционной политики организации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33AD094-DC57-4006-8742-9E6FB0F14177}"/>
              </a:ext>
            </a:extLst>
          </p:cNvPr>
          <p:cNvSpPr/>
          <p:nvPr/>
        </p:nvSpPr>
        <p:spPr>
          <a:xfrm>
            <a:off x="340188" y="1957871"/>
            <a:ext cx="11511623" cy="520868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2. Используемые понятия и определения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255F800-D19B-40D2-8AEB-D231B66D19DF}"/>
              </a:ext>
            </a:extLst>
          </p:cNvPr>
          <p:cNvSpPr/>
          <p:nvPr/>
        </p:nvSpPr>
        <p:spPr>
          <a:xfrm>
            <a:off x="340188" y="2630474"/>
            <a:ext cx="11511623" cy="676057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3.Область применения и круг лиц, попадающих под ее действие (в дополнение издается приказ об утверждении перечня должностей с коррупционными рисками)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996E2AA-E92B-4D7C-B533-FECE705DF642}"/>
              </a:ext>
            </a:extLst>
          </p:cNvPr>
          <p:cNvSpPr/>
          <p:nvPr/>
        </p:nvSpPr>
        <p:spPr>
          <a:xfrm>
            <a:off x="340188" y="3458266"/>
            <a:ext cx="11511623" cy="676057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4.Обязанности руководителей и работников, связанные с предупреждением коррупции (дополнительно устанавливаются в трудовых договорах)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A7488E2-2EA7-4E16-A4B8-3BF7BA93B129}"/>
              </a:ext>
            </a:extLst>
          </p:cNvPr>
          <p:cNvSpPr/>
          <p:nvPr/>
        </p:nvSpPr>
        <p:spPr>
          <a:xfrm>
            <a:off x="340188" y="4284667"/>
            <a:ext cx="11511623" cy="676057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5. Ответственность работников за неисполнение положений антикоррупционной политики и иных актов по вопросам противодействия коррупции в организации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E59A3452-C4E3-4534-821C-FBB6E0D6C7EB}"/>
              </a:ext>
            </a:extLst>
          </p:cNvPr>
          <p:cNvSpPr/>
          <p:nvPr/>
        </p:nvSpPr>
        <p:spPr>
          <a:xfrm>
            <a:off x="340188" y="5128295"/>
            <a:ext cx="11511623" cy="676057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6. Порядок пересмотра и внесения изменений в антикоррупционную политику организации.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0E53C4C0-A2D1-4A9B-B171-3F7569154CD2}"/>
              </a:ext>
            </a:extLst>
          </p:cNvPr>
          <p:cNvSpPr/>
          <p:nvPr/>
        </p:nvSpPr>
        <p:spPr>
          <a:xfrm>
            <a:off x="332286" y="5956087"/>
            <a:ext cx="11511623" cy="676057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7. Используемые в организации инструменты для разработки и реализации мер по противодействию коррупции</a:t>
            </a:r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942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464801" y="2"/>
            <a:ext cx="1320800" cy="348343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80108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Основные функции возлагаемые на подразделение (специалиста) 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340188" y="1270002"/>
            <a:ext cx="11511623" cy="595353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1. Разработка проектов локальных нормативных актов по вопросам предупреждения коррупции в организации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33AD094-DC57-4006-8742-9E6FB0F14177}"/>
              </a:ext>
            </a:extLst>
          </p:cNvPr>
          <p:cNvSpPr/>
          <p:nvPr/>
        </p:nvSpPr>
        <p:spPr>
          <a:xfrm>
            <a:off x="340188" y="2080767"/>
            <a:ext cx="11511623" cy="520868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2. Непосредственное участие в проведении оценки коррупционных рисков в организации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255F800-D19B-40D2-8AEB-D231B66D19DF}"/>
              </a:ext>
            </a:extLst>
          </p:cNvPr>
          <p:cNvSpPr/>
          <p:nvPr/>
        </p:nvSpPr>
        <p:spPr>
          <a:xfrm>
            <a:off x="340188" y="2759250"/>
            <a:ext cx="11511623" cy="676057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3. Сбор и анализ деклараций, уведомлений и иных сведений, предоставляемых работниками организации в целях противодействия коррупции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996E2AA-E92B-4D7C-B533-FECE705DF642}"/>
              </a:ext>
            </a:extLst>
          </p:cNvPr>
          <p:cNvSpPr/>
          <p:nvPr/>
        </p:nvSpPr>
        <p:spPr>
          <a:xfrm>
            <a:off x="340188" y="3658213"/>
            <a:ext cx="11511623" cy="826401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4. Выявление ситуаций конфликта интересов, признаков нарушений антикоррупционных требований, обязанностей, установленных в целях противодействия коррупции в организации, коррупционных правонарушений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A7488E2-2EA7-4E16-A4B8-3BF7BA93B129}"/>
              </a:ext>
            </a:extLst>
          </p:cNvPr>
          <p:cNvSpPr/>
          <p:nvPr/>
        </p:nvSpPr>
        <p:spPr>
          <a:xfrm>
            <a:off x="340188" y="4768553"/>
            <a:ext cx="11511623" cy="676057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5. Участие во взаимодействии с правоохранительными и иными органами, органом исполнительной власти по вопросам разработки и реализации мер по противодействию коррупции 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E59A3452-C4E3-4534-821C-FBB6E0D6C7EB}"/>
              </a:ext>
            </a:extLst>
          </p:cNvPr>
          <p:cNvSpPr/>
          <p:nvPr/>
        </p:nvSpPr>
        <p:spPr>
          <a:xfrm>
            <a:off x="340188" y="5728549"/>
            <a:ext cx="11511623" cy="676057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6. Участие в согласовании определенных кадровых решений, сделок. </a:t>
            </a:r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372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464801" y="2"/>
            <a:ext cx="1320800" cy="348343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80108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Основные функции возлагаемые на подразделение (специалиста) 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361315" y="2307657"/>
            <a:ext cx="11511623" cy="691978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8. Проведение мероприятий по профилактике коррупции в закупках товаров, работ и услуг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33AD094-DC57-4006-8742-9E6FB0F14177}"/>
              </a:ext>
            </a:extLst>
          </p:cNvPr>
          <p:cNvSpPr/>
          <p:nvPr/>
        </p:nvSpPr>
        <p:spPr>
          <a:xfrm>
            <a:off x="361315" y="3360909"/>
            <a:ext cx="11511623" cy="659673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9. Мониторинг изменения российского законодательства, релевантной судебной практики, актуализация локальных правовых актов и мер по противодействию коррупции в организации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17A033B1-D4F8-46E4-827A-4B9CEE75CEC5}"/>
              </a:ext>
            </a:extLst>
          </p:cNvPr>
          <p:cNvSpPr/>
          <p:nvPr/>
        </p:nvSpPr>
        <p:spPr>
          <a:xfrm>
            <a:off x="361315" y="1284280"/>
            <a:ext cx="11511623" cy="676057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7. Проведение мероприятий по информированию, консультированию и обучению работников организации</a:t>
            </a:r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030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464801" y="2"/>
            <a:ext cx="1320800" cy="348343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80108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Составляющие оценки коррупционных рисков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D02FD2D-C4A1-4979-B423-E48140A78338}"/>
              </a:ext>
            </a:extLst>
          </p:cNvPr>
          <p:cNvSpPr/>
          <p:nvPr/>
        </p:nvSpPr>
        <p:spPr>
          <a:xfrm>
            <a:off x="669218" y="3686585"/>
            <a:ext cx="11511623" cy="676057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1. Идентификация коррупционных рисков</a:t>
            </a:r>
            <a:endParaRPr lang="ru-RU" sz="4000" dirty="0"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BF5FA24-6EE9-4D9F-96F4-351949BF02DD}"/>
              </a:ext>
            </a:extLst>
          </p:cNvPr>
          <p:cNvSpPr/>
          <p:nvPr/>
        </p:nvSpPr>
        <p:spPr>
          <a:xfrm>
            <a:off x="669219" y="4618850"/>
            <a:ext cx="11511623" cy="181588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Определение коррупционных правонарушений которые могут быть совершены работниками организации, установление процессов и их составляющих при реализации которых возможно совершение таких неправомерных действий. </a:t>
            </a:r>
            <a:endParaRPr lang="ru-RU" sz="2800" dirty="0"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A3658DF-7869-4BAF-8533-2B0A049E4125}"/>
              </a:ext>
            </a:extLst>
          </p:cNvPr>
          <p:cNvSpPr/>
          <p:nvPr/>
        </p:nvSpPr>
        <p:spPr>
          <a:xfrm>
            <a:off x="669218" y="1487840"/>
            <a:ext cx="11511623" cy="181588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Проведение мероприятий по оценке коррупционных рисков осуществляется подразделением (специалистом) в функции которого включено противодействие коррупции в организации во взаимодействии с иными подразделениями организации и его руководством</a:t>
            </a:r>
            <a:endParaRPr lang="ru-RU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531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464801" y="2"/>
            <a:ext cx="1320800" cy="348343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80108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Составляющие оценки коррупционных рисков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451672" y="1272397"/>
            <a:ext cx="11511623" cy="691978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2. Анализ коррупционных рисков</a:t>
            </a:r>
            <a:endParaRPr lang="ru-RU" sz="4000" dirty="0"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33AD094-DC57-4006-8742-9E6FB0F14177}"/>
              </a:ext>
            </a:extLst>
          </p:cNvPr>
          <p:cNvSpPr/>
          <p:nvPr/>
        </p:nvSpPr>
        <p:spPr>
          <a:xfrm>
            <a:off x="464090" y="2279021"/>
            <a:ext cx="11511623" cy="294612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Определение возможных способов совершения коррупционного правонарушения с учетом особенностей реализации процессов в организации, установление круга лиц, которые могут быть вовлечены в совершение коррупционного правонарушения, особенностей процессов работы организации которые способствуют или не препятствуют совершению коррупционного правонарушения.      </a:t>
            </a:r>
            <a:endParaRPr lang="ru-RU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183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464801" y="2"/>
            <a:ext cx="1320800" cy="348343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80108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Составляющие оценки коррупционных рисков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451672" y="1349734"/>
            <a:ext cx="11511623" cy="132343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ru-RU" sz="40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3. Ранжирование (определение степени значимости)коррупционных рисков</a:t>
            </a:r>
            <a:endParaRPr lang="ru-RU" sz="4000" dirty="0"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33AD094-DC57-4006-8742-9E6FB0F14177}"/>
              </a:ext>
            </a:extLst>
          </p:cNvPr>
          <p:cNvSpPr/>
          <p:nvPr/>
        </p:nvSpPr>
        <p:spPr>
          <a:xfrm>
            <a:off x="451672" y="2849732"/>
            <a:ext cx="11511623" cy="1646324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Оценка вероятности совершения коррупционного правонарушения на определенном этапе того или иного процесса и возможного вреда, наносимого организации и обществу в целом, в случае совершения работником организации коррупционного правонарушения.</a:t>
            </a:r>
            <a:endParaRPr lang="ru-RU" sz="2800" dirty="0"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59722E6-A12B-416D-9E6E-EB95693873E7}"/>
              </a:ext>
            </a:extLst>
          </p:cNvPr>
          <p:cNvSpPr/>
          <p:nvPr/>
        </p:nvSpPr>
        <p:spPr>
          <a:xfrm>
            <a:off x="442872" y="4654368"/>
            <a:ext cx="11511623" cy="181588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Итогом проведенной работы по оценке коррупционных рисков является правовой акт об утверждении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коррупционно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-опасных функций организации и перечня должностей, при замещении которых исполнение обязанностей связано с коррупционными рисками</a:t>
            </a:r>
            <a:endParaRPr lang="ru-RU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08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3" y="0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551543" y="828392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Правовые основы деятельности по профилактике коррупционных правонарушений в организациях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1B111F8-7848-4770-91B8-0ADFAD9E8E1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b="20327"/>
          <a:stretch/>
        </p:blipFill>
        <p:spPr>
          <a:xfrm>
            <a:off x="8253190" y="2593415"/>
            <a:ext cx="3254400" cy="3241085"/>
          </a:xfrm>
          <a:prstGeom prst="rect">
            <a:avLst/>
          </a:prstGeom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5049F9D4-F545-4AFE-8A16-825683BA0331}"/>
              </a:ext>
            </a:extLst>
          </p:cNvPr>
          <p:cNvSpPr/>
          <p:nvPr/>
        </p:nvSpPr>
        <p:spPr>
          <a:xfrm>
            <a:off x="1753573" y="3830730"/>
            <a:ext cx="621356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Федеральный закон от 25 декабря 2008 года № 273-ФЗ «О противодействии коррупции» (статья 13.3)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B491AA52-3A72-466B-96E7-CEFA12881D68}"/>
              </a:ext>
            </a:extLst>
          </p:cNvPr>
          <p:cNvSpPr/>
          <p:nvPr/>
        </p:nvSpPr>
        <p:spPr>
          <a:xfrm>
            <a:off x="1753574" y="2689403"/>
            <a:ext cx="623696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Трудовой Кодекс Российской Федерации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E68CF127-9D34-467F-976B-AAB7F99E92C9}"/>
              </a:ext>
            </a:extLst>
          </p:cNvPr>
          <p:cNvSpPr/>
          <p:nvPr/>
        </p:nvSpPr>
        <p:spPr>
          <a:xfrm>
            <a:off x="1753574" y="5029530"/>
            <a:ext cx="6213568" cy="1371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Правовые акты органа исполнительной власти, органа местного самоуправления, а также локальные акты, принятые в организации в целях исполнения требований статьи 13.3 ФЗ «273-ФЗ»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5D47D969-4F82-4284-A19E-C90E11F9E57F}"/>
              </a:ext>
            </a:extLst>
          </p:cNvPr>
          <p:cNvCxnSpPr/>
          <p:nvPr/>
        </p:nvCxnSpPr>
        <p:spPr>
          <a:xfrm>
            <a:off x="378481" y="3676500"/>
            <a:ext cx="7612062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4B990A99-66F8-4D79-95FC-2BD52DDF74A8}"/>
              </a:ext>
            </a:extLst>
          </p:cNvPr>
          <p:cNvCxnSpPr/>
          <p:nvPr/>
        </p:nvCxnSpPr>
        <p:spPr>
          <a:xfrm>
            <a:off x="340380" y="4797188"/>
            <a:ext cx="765016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EC94A30F-8EA4-4A8D-A8F8-331DB49A68B9}"/>
              </a:ext>
            </a:extLst>
          </p:cNvPr>
          <p:cNvSpPr txBox="1"/>
          <p:nvPr/>
        </p:nvSpPr>
        <p:spPr>
          <a:xfrm>
            <a:off x="422251" y="2635189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55D0C5E-8107-49C0-B1B7-963D25B27F75}"/>
              </a:ext>
            </a:extLst>
          </p:cNvPr>
          <p:cNvSpPr txBox="1"/>
          <p:nvPr/>
        </p:nvSpPr>
        <p:spPr>
          <a:xfrm>
            <a:off x="422251" y="3764525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851FE4-2BE0-4C88-B658-93E11CF33F72}"/>
              </a:ext>
            </a:extLst>
          </p:cNvPr>
          <p:cNvSpPr txBox="1"/>
          <p:nvPr/>
        </p:nvSpPr>
        <p:spPr>
          <a:xfrm>
            <a:off x="422251" y="4969049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2582865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74"/>
          <p:cNvGrpSpPr/>
          <p:nvPr/>
        </p:nvGrpSpPr>
        <p:grpSpPr>
          <a:xfrm>
            <a:off x="-419052" y="563879"/>
            <a:ext cx="2813910" cy="2744639"/>
            <a:chOff x="14076775" y="-317769"/>
            <a:chExt cx="3311339" cy="2959369"/>
          </a:xfrm>
        </p:grpSpPr>
        <p:pic>
          <p:nvPicPr>
            <p:cNvPr id="32" name="Picture 2" descr="C:\Users\TuguchevNM\Downloads\noun_74129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3651"/>
            <a:stretch>
              <a:fillRect/>
            </a:stretch>
          </p:blipFill>
          <p:spPr bwMode="auto">
            <a:xfrm>
              <a:off x="14076775" y="-217715"/>
              <a:ext cx="3311339" cy="2859315"/>
            </a:xfrm>
            <a:prstGeom prst="rect">
              <a:avLst/>
            </a:prstGeom>
            <a:noFill/>
          </p:spPr>
        </p:pic>
        <p:sp>
          <p:nvSpPr>
            <p:cNvPr id="33" name="Прямоугольник 32"/>
            <p:cNvSpPr/>
            <p:nvPr/>
          </p:nvSpPr>
          <p:spPr>
            <a:xfrm>
              <a:off x="14615886" y="-317769"/>
              <a:ext cx="2322286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3" y="849603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                    Методическое обеспечение реализации мер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                    по противодействию коррупции в организации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2098765" y="1838225"/>
            <a:ext cx="4772297" cy="2124888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</a:rPr>
              <a:t>Методические рекомендации министерства труда и социальной защиты Российской Федерации «По разработке и принятию организациями мер по предупреждению коррупции» (2014 год)</a:t>
            </a:r>
          </a:p>
        </p:txBody>
      </p:sp>
      <p:sp>
        <p:nvSpPr>
          <p:cNvPr id="25" name="Шестиугольник 24"/>
          <p:cNvSpPr/>
          <p:nvPr/>
        </p:nvSpPr>
        <p:spPr>
          <a:xfrm>
            <a:off x="6461760" y="2943384"/>
            <a:ext cx="5610182" cy="2238216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Методические рекомендации министерства труда и социальной защиты Российской Федерации «По проведению работы, направленной на выявление личной заинтересованности государственных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</a:rPr>
              <a:t>и муниципальных служащих, работников при осуществлении закупок, которая приводит или может привести к конфликту интересов» (май 2020 года)</a:t>
            </a:r>
          </a:p>
        </p:txBody>
      </p:sp>
      <p:sp>
        <p:nvSpPr>
          <p:cNvPr id="22" name="Шестиугольник 21"/>
          <p:cNvSpPr/>
          <p:nvPr/>
        </p:nvSpPr>
        <p:spPr>
          <a:xfrm>
            <a:off x="1872343" y="4264184"/>
            <a:ext cx="4998719" cy="2238216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</a:rPr>
              <a:t>Методические рекомендации министерства труда и социальной зашиты Российской Федерации</a:t>
            </a:r>
          </a:p>
          <a:p>
            <a:pPr algn="ctr"/>
            <a:r>
              <a:rPr lang="ru-RU" sz="1800" b="1" dirty="0">
                <a:solidFill>
                  <a:schemeClr val="tx1"/>
                </a:solidFill>
                <a:cs typeface="Times New Roman" panose="02020603050405020304" pitchFamily="18" charset="0"/>
              </a:rPr>
              <a:t>«По выявлению и минимизации коррупционных рисков при осуществлении закупок товаров, работ и услуг для обеспечения нужд» (октябрь 2020 года) </a:t>
            </a:r>
          </a:p>
        </p:txBody>
      </p:sp>
    </p:spTree>
    <p:extLst>
      <p:ext uri="{BB962C8B-B14F-4D97-AF65-F5344CB8AC3E}">
        <p14:creationId xmlns:p14="http://schemas.microsoft.com/office/powerpoint/2010/main" val="1457261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8656382" y="3816138"/>
            <a:ext cx="3765771" cy="3180235"/>
            <a:chOff x="8472134" y="3236607"/>
            <a:chExt cx="3765771" cy="318023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549"/>
            <a:stretch/>
          </p:blipFill>
          <p:spPr>
            <a:xfrm>
              <a:off x="8472134" y="3236607"/>
              <a:ext cx="3765771" cy="3180235"/>
            </a:xfrm>
            <a:prstGeom prst="rect">
              <a:avLst/>
            </a:prstGeom>
          </p:spPr>
        </p:pic>
        <p:sp>
          <p:nvSpPr>
            <p:cNvPr id="32" name="Прямоугольник 31"/>
            <p:cNvSpPr/>
            <p:nvPr/>
          </p:nvSpPr>
          <p:spPr>
            <a:xfrm>
              <a:off x="8819050" y="3278248"/>
              <a:ext cx="2966551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Скругленный прямоугольник 22"/>
          <p:cNvSpPr/>
          <p:nvPr/>
        </p:nvSpPr>
        <p:spPr>
          <a:xfrm>
            <a:off x="1647562" y="1292232"/>
            <a:ext cx="9168483" cy="65277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Составляющие деятельности по профилактике коррупционных правонарушений </a:t>
            </a:r>
          </a:p>
          <a:p>
            <a:pPr algn="ctr"/>
            <a:r>
              <a:rPr lang="ru-RU" b="1" dirty="0">
                <a:solidFill>
                  <a:schemeClr val="accent5"/>
                </a:solidFill>
              </a:rPr>
              <a:t>в подведомственных организациях </a:t>
            </a:r>
          </a:p>
        </p:txBody>
      </p:sp>
      <p:sp>
        <p:nvSpPr>
          <p:cNvPr id="26" name="Шестиугольник 25"/>
          <p:cNvSpPr/>
          <p:nvPr/>
        </p:nvSpPr>
        <p:spPr>
          <a:xfrm>
            <a:off x="3706681" y="4108914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Проведение совместных мероприятий</a:t>
            </a:r>
          </a:p>
        </p:txBody>
      </p:sp>
      <p:sp>
        <p:nvSpPr>
          <p:cNvPr id="27" name="Шестиугольник 26"/>
          <p:cNvSpPr/>
          <p:nvPr/>
        </p:nvSpPr>
        <p:spPr>
          <a:xfrm>
            <a:off x="1652732" y="2237784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Деятельность самих подведомственных организаций</a:t>
            </a:r>
          </a:p>
        </p:txBody>
      </p:sp>
      <p:sp>
        <p:nvSpPr>
          <p:cNvPr id="28" name="Шестиугольник 27"/>
          <p:cNvSpPr/>
          <p:nvPr/>
        </p:nvSpPr>
        <p:spPr>
          <a:xfrm>
            <a:off x="6095999" y="2237785"/>
            <a:ext cx="4580709" cy="161999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Деятельность органов исполнительной власти, органов местного самоуправления в отношении подведомственных организаций</a:t>
            </a:r>
          </a:p>
          <a:p>
            <a:pPr algn="ctr">
              <a:lnSpc>
                <a:spcPct val="80000"/>
              </a:lnSpc>
            </a:pPr>
            <a:r>
              <a:rPr lang="ru-RU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756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Деятельность организаций*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26027" y="2746721"/>
            <a:ext cx="5441950" cy="123309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Обеспечение доведения принятых актов и иных документов в сфере профилактики коррупционных правонарушений до персонала организации под роспись 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23850" y="1605999"/>
            <a:ext cx="5443200" cy="99124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Издание локальных актов, обеспечивающих реализацию положений законодательства о противодействии коррупции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323850" y="4186867"/>
            <a:ext cx="5441950" cy="150813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Систематическое проведение обучающих мероприятий по вопросам применения законодательства о профилактике коррупционных правонарушений и актов, принятых в организации.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096000" y="1605999"/>
            <a:ext cx="5739260" cy="99124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Обеспечение публичности и открытости деятельности по профилактике коррупционных правонарушений в организации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096000" y="2746721"/>
            <a:ext cx="5739260" cy="117213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Реализация мероприятий по профилактике коррупционных правонарушений в сфере закупок товаров, услуг и работ.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096000" y="4186867"/>
            <a:ext cx="5739260" cy="184056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Обеспечение выполнения требований законодательства в отношении лиц, ранее замещавших государственные должности Оренбургской области, должности государственной и (или) муниципальной службы, принимаемых на работу в организацию </a:t>
            </a:r>
          </a:p>
        </p:txBody>
      </p:sp>
    </p:spTree>
    <p:extLst>
      <p:ext uri="{BB962C8B-B14F-4D97-AF65-F5344CB8AC3E}">
        <p14:creationId xmlns:p14="http://schemas.microsoft.com/office/powerpoint/2010/main" val="717321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Деятельность организаций*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393310" y="4235310"/>
            <a:ext cx="5441950" cy="129346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Осуществление мероприятий по оценке коррупционных рисков.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23850" y="1364145"/>
            <a:ext cx="5443200" cy="260041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Обеспечение исполнения трудового законодательства, законодательства </a:t>
            </a:r>
          </a:p>
          <a:p>
            <a:r>
              <a:rPr lang="ru-RU" b="1" dirty="0">
                <a:solidFill>
                  <a:schemeClr val="accent5"/>
                </a:solidFill>
              </a:rPr>
              <a:t>о государственной (муниципальной) службе </a:t>
            </a:r>
          </a:p>
          <a:p>
            <a:r>
              <a:rPr lang="ru-RU" b="1" dirty="0">
                <a:solidFill>
                  <a:schemeClr val="accent5"/>
                </a:solidFill>
              </a:rPr>
              <a:t>в отношении лиц, замещающих должности государственной, гражданской службы </a:t>
            </a:r>
          </a:p>
          <a:p>
            <a:r>
              <a:rPr lang="ru-RU" b="1" dirty="0">
                <a:solidFill>
                  <a:schemeClr val="accent5"/>
                </a:solidFill>
              </a:rPr>
              <a:t>и осуществляющих иную оплачиваемую деятельность в организации</a:t>
            </a:r>
          </a:p>
          <a:p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392060" y="1364146"/>
            <a:ext cx="5443200" cy="147484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Организация открытого взаимодействия с органами, осуществляющими контрольно-надзорные функции и сотрудничества с правоохранительными органами, по вопросам в сфере противодействия коррупции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392060" y="2963289"/>
            <a:ext cx="5443200" cy="105571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Обеспечение соблюдения принципов противодействия коррупции в организации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0D3F208-306B-4D4A-AF43-FA1359DD4E7A}"/>
              </a:ext>
            </a:extLst>
          </p:cNvPr>
          <p:cNvSpPr/>
          <p:nvPr/>
        </p:nvSpPr>
        <p:spPr>
          <a:xfrm>
            <a:off x="323850" y="5710673"/>
            <a:ext cx="11511410" cy="79172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*перечень мер, предложенный на слайдах не является исчерпывающим и не устанавливает их степень важности в зависимости от расположения на слайдах.  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76F323E-9218-4B60-B1FB-0630AC1B6E4C}"/>
              </a:ext>
            </a:extLst>
          </p:cNvPr>
          <p:cNvSpPr/>
          <p:nvPr/>
        </p:nvSpPr>
        <p:spPr>
          <a:xfrm>
            <a:off x="323850" y="4235310"/>
            <a:ext cx="5441950" cy="129346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Организация внутреннего контроля и аудита в том числе за реализацией положений, предусмотренных локальными актами и антикоррупционной политикой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818782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Деятельность органов исполнительной власти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(органов местного самоуправления)*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40037" y="2741993"/>
            <a:ext cx="5443200" cy="272382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ru-RU" b="1" dirty="0">
                <a:solidFill>
                  <a:schemeClr val="accent5"/>
                </a:solidFill>
              </a:rPr>
              <a:t>Установление в положениях о структурных подразделениях ОИВ или ОМС, в функции которых входит профилактика коррупционных правонарушений, полномочий по проведению мониторинга деятельности по противодействию коррупции в организации. </a:t>
            </a:r>
          </a:p>
          <a:p>
            <a:r>
              <a:rPr lang="ru-RU" b="1" dirty="0">
                <a:solidFill>
                  <a:schemeClr val="accent5"/>
                </a:solidFill>
              </a:rPr>
              <a:t>Закрепление указанных функций в должностных регламентах (инструкциях) соответствующих специалистов ОИВ и ОМС.  </a:t>
            </a: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390606" y="1741715"/>
            <a:ext cx="6445765" cy="92636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Проведение обучающих мероприятий со специалистами, должностными лицами организаций по вопросам профилактики коррупционных правонарушений</a:t>
            </a: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834743" y="4541416"/>
            <a:ext cx="6117220" cy="148601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Заслушивание руководителя организации по вопросам исполнения требований статьи 13.3 ФЗ № 273-ФЗ, иным вопросам в сфере противодействия коррупции, принятие решения в отношении руководителя по его итогам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834743" y="2741993"/>
            <a:ext cx="6117220" cy="172550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Осуществление мониторинга деятельности </a:t>
            </a:r>
            <a:br>
              <a:rPr lang="ru-RU" b="1" dirty="0">
                <a:solidFill>
                  <a:schemeClr val="accent5"/>
                </a:solidFill>
              </a:rPr>
            </a:br>
            <a:r>
              <a:rPr lang="ru-RU" b="1" dirty="0">
                <a:solidFill>
                  <a:schemeClr val="accent5"/>
                </a:solidFill>
              </a:rPr>
              <a:t>по разработке и принятию мер по противодействию коррупции в организации </a:t>
            </a:r>
            <a:br>
              <a:rPr lang="ru-RU" b="1" dirty="0">
                <a:solidFill>
                  <a:schemeClr val="accent5"/>
                </a:solidFill>
              </a:rPr>
            </a:br>
            <a:r>
              <a:rPr lang="ru-RU" b="1" dirty="0">
                <a:solidFill>
                  <a:schemeClr val="accent5"/>
                </a:solidFill>
              </a:rPr>
              <a:t>и исполнению решений комиссии по координации работы по противодействию коррупции в Оренбургской области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47F200E9-EA68-4E1B-9DBB-26406B75B22F}"/>
              </a:ext>
            </a:extLst>
          </p:cNvPr>
          <p:cNvSpPr/>
          <p:nvPr/>
        </p:nvSpPr>
        <p:spPr>
          <a:xfrm>
            <a:off x="240037" y="1741714"/>
            <a:ext cx="5046066" cy="92636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Обеспечение методической и практической помощи в разработке и принятии мер по противодействию коррупции в организации 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050C17C1-8CA4-45AC-971D-764AC73634E2}"/>
              </a:ext>
            </a:extLst>
          </p:cNvPr>
          <p:cNvSpPr/>
          <p:nvPr/>
        </p:nvSpPr>
        <p:spPr>
          <a:xfrm>
            <a:off x="240037" y="6101353"/>
            <a:ext cx="11711925" cy="62166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*перечень мер, предложенный на слайдах не является исчерпывающим и не устанавливает их степень важности в зависимости от расположения на слайдах.   </a:t>
            </a:r>
          </a:p>
        </p:txBody>
      </p:sp>
    </p:spTree>
    <p:extLst>
      <p:ext uri="{BB962C8B-B14F-4D97-AF65-F5344CB8AC3E}">
        <p14:creationId xmlns:p14="http://schemas.microsoft.com/office/powerpoint/2010/main" val="2880714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Совместная работа органов исполнительной власти (органов местного самоуправления) и организаций при разработке и реализации мер по противодействию коррупции  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087283" y="3560415"/>
            <a:ext cx="5443200" cy="149506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Обмен информации об изменениях в законодательстве, затрагивающем деятельность организации и (или) изменяющем факторы коррупционных рисков в сфере деятельности организации</a:t>
            </a: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886994" y="2097257"/>
            <a:ext cx="5949378" cy="12003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Совместное участие в мероприятиях, проводимых надзорными и правоохранительными органами по вопросам выявления, пресечения и предупреждения коррупционных правонарушений и преступлений</a:t>
            </a: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47F200E9-EA68-4E1B-9DBB-26406B75B22F}"/>
              </a:ext>
            </a:extLst>
          </p:cNvPr>
          <p:cNvSpPr/>
          <p:nvPr/>
        </p:nvSpPr>
        <p:spPr>
          <a:xfrm>
            <a:off x="314510" y="2097257"/>
            <a:ext cx="5443200" cy="12003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Проведение совместных обучающих и информационных мероприятий (семинары, конференции, участие в общих собраниях коллективов и т.п.)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E24F14DE-4ABF-4F8D-B101-443C61465A9D}"/>
              </a:ext>
            </a:extLst>
          </p:cNvPr>
          <p:cNvSpPr/>
          <p:nvPr/>
        </p:nvSpPr>
        <p:spPr>
          <a:xfrm>
            <a:off x="323850" y="5710673"/>
            <a:ext cx="11511410" cy="79172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*перечень мер, предложенный на слайдах не являются исчерпывающим и не устанавливает их степень важности в зависимости от расположения на слайдах.   </a:t>
            </a:r>
          </a:p>
        </p:txBody>
      </p:sp>
    </p:spTree>
    <p:extLst>
      <p:ext uri="{BB962C8B-B14F-4D97-AF65-F5344CB8AC3E}">
        <p14:creationId xmlns:p14="http://schemas.microsoft.com/office/powerpoint/2010/main" val="520900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72801" y="0"/>
            <a:ext cx="812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937522" y="541376"/>
            <a:ext cx="11088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Примерный перечень локальных актов необходимых к принятию в организации и иных первичных организационных мер, реализуемых в целях исполнения требований статьи 13.3 ФЗ № 273-ФЗ 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191698" y="2719374"/>
            <a:ext cx="10675529" cy="1159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Акт об утверждении положения о конфликте интересов в организации (акт должен предусматривать порядок его декларации и форму декларации)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224282" y="2413965"/>
            <a:ext cx="10109111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Акт об утверждении (принятии) кодекса этики служебного поведения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200987" y="3745037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Акт, устанавливающий правила и иные вопросы, регламентирующие обмен деловыми подарками и знаками делового гостеприимства (по необходимости с учетом статуса организации и выполняемых функций и задач) 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191698" y="4506373"/>
            <a:ext cx="10116818" cy="1563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Акт, определяющий процедуру информирования работниками организации работодателя о случаях склонения их к совершению коррупционных нарушений и порядок их рассмотрения. Акт должен предусматривать в том числе порядок работы телефона доверия  и иных механизмов «обратной связи»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369797" y="296331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30993" y="3671704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76244" y="4614237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51471" y="2444304"/>
            <a:ext cx="672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28176" y="3013597"/>
            <a:ext cx="672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28176" y="3708372"/>
            <a:ext cx="6543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28176" y="4613203"/>
            <a:ext cx="672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224282" y="179252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Акт об утверждении антикоррупционной политики в организации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E01232F9-47A3-4822-B011-CB54723B5C18}"/>
              </a:ext>
            </a:extLst>
          </p:cNvPr>
          <p:cNvCxnSpPr/>
          <p:nvPr/>
        </p:nvCxnSpPr>
        <p:spPr>
          <a:xfrm>
            <a:off x="369798" y="2341869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0DC83BC-9CCD-49B2-901D-09ECE185C809}"/>
              </a:ext>
            </a:extLst>
          </p:cNvPr>
          <p:cNvSpPr txBox="1"/>
          <p:nvPr/>
        </p:nvSpPr>
        <p:spPr>
          <a:xfrm>
            <a:off x="551471" y="1761492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274C7DC1-0427-4595-AE3D-72F10186F1AA}"/>
              </a:ext>
            </a:extLst>
          </p:cNvPr>
          <p:cNvCxnSpPr/>
          <p:nvPr/>
        </p:nvCxnSpPr>
        <p:spPr>
          <a:xfrm>
            <a:off x="369797" y="590746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8711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8105</TotalTime>
  <Words>1651</Words>
  <Application>Microsoft Office PowerPoint</Application>
  <PresentationFormat>Широкоэкранный</PresentationFormat>
  <Paragraphs>149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Aharoni</vt:lpstr>
      <vt:lpstr>Arial</vt:lpstr>
      <vt:lpstr>Arial Black</vt:lpstr>
      <vt:lpstr>Bookman Old Style</vt:lpstr>
      <vt:lpstr>Calibri</vt:lpstr>
      <vt:lpstr>Calibri Light</vt:lpstr>
      <vt:lpstr>Ebrima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презентации как всегда очень интересная и крайне актуальная</dc:title>
  <dc:creator>Никита</dc:creator>
  <cp:lastModifiedBy>User</cp:lastModifiedBy>
  <cp:revision>700</cp:revision>
  <cp:lastPrinted>2019-11-28T21:35:27Z</cp:lastPrinted>
  <dcterms:created xsi:type="dcterms:W3CDTF">2015-10-24T19:54:13Z</dcterms:created>
  <dcterms:modified xsi:type="dcterms:W3CDTF">2021-08-23T03:25:06Z</dcterms:modified>
</cp:coreProperties>
</file>